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بلا نمط، شبكة جدول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ED083AE6-46FA-4A59-8FB0-9F97EB10719F}" styleName="نمط فاتح 3 - تمييز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>
        <p:scale>
          <a:sx n="75" d="100"/>
          <a:sy n="75" d="100"/>
        </p:scale>
        <p:origin x="-1224" y="25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366458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820373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567646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40324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41507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01240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441583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038917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273201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313960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65840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95009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مربع نص 3"/>
          <p:cNvSpPr txBox="1"/>
          <p:nvPr/>
        </p:nvSpPr>
        <p:spPr>
          <a:xfrm>
            <a:off x="6948264" y="0"/>
            <a:ext cx="2195736" cy="7694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100" b="1" dirty="0" smtClean="0"/>
              <a:t>المملكة العربية السعودية</a:t>
            </a:r>
          </a:p>
          <a:p>
            <a:r>
              <a:rPr lang="ar-SA" sz="1100" b="1" dirty="0" smtClean="0"/>
              <a:t>وزارة التربية والتعليم</a:t>
            </a:r>
          </a:p>
          <a:p>
            <a:r>
              <a:rPr lang="ar-SA" sz="1100" b="1" dirty="0" smtClean="0"/>
              <a:t>الإدارة العامة للتربية والتعليم بالرياض</a:t>
            </a:r>
          </a:p>
          <a:p>
            <a:r>
              <a:rPr lang="ar-SA" sz="1100" b="1" dirty="0" smtClean="0"/>
              <a:t>المدرسة   </a:t>
            </a:r>
            <a:r>
              <a:rPr lang="ar-SA" sz="1100" b="1" smtClean="0"/>
              <a:t>المتوسطة الثامنة</a:t>
            </a:r>
            <a:endParaRPr lang="ar-SA" sz="1100" b="1" dirty="0"/>
          </a:p>
        </p:txBody>
      </p:sp>
      <p:pic>
        <p:nvPicPr>
          <p:cNvPr id="5" name="صورة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3350"/>
            <a:ext cx="1584000" cy="723222"/>
          </a:xfrm>
          <a:prstGeom prst="rect">
            <a:avLst/>
          </a:prstGeom>
        </p:spPr>
      </p:pic>
      <p:sp>
        <p:nvSpPr>
          <p:cNvPr id="6" name="مربع نص 5"/>
          <p:cNvSpPr txBox="1"/>
          <p:nvPr/>
        </p:nvSpPr>
        <p:spPr>
          <a:xfrm>
            <a:off x="3823678" y="448018"/>
            <a:ext cx="1800200" cy="33855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ar-SA" sz="1600" dirty="0" smtClean="0">
                <a:cs typeface="Old Antic Decorative" panose="02010400000000000000" pitchFamily="2" charset="-78"/>
              </a:rPr>
              <a:t>التخطيط اليومي للدروس</a:t>
            </a:r>
            <a:endParaRPr lang="ar-SA" sz="1600" dirty="0">
              <a:cs typeface="Old Antic Decorative" panose="02010400000000000000" pitchFamily="2" charset="-78"/>
            </a:endParaRPr>
          </a:p>
        </p:txBody>
      </p:sp>
      <p:graphicFrame>
        <p:nvGraphicFramePr>
          <p:cNvPr id="7" name="جدول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70599513"/>
              </p:ext>
            </p:extLst>
          </p:nvPr>
        </p:nvGraphicFramePr>
        <p:xfrm>
          <a:off x="11112" y="908720"/>
          <a:ext cx="9132888" cy="1508760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520032"/>
                <a:gridCol w="3987737"/>
                <a:gridCol w="651023"/>
                <a:gridCol w="664473"/>
                <a:gridCol w="598094"/>
                <a:gridCol w="711529"/>
              </a:tblGrid>
              <a:tr h="156017">
                <a:tc gridSpan="2"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عنوان الدرس    </a:t>
                      </a:r>
                      <a:r>
                        <a:rPr lang="ar-SA" sz="1050" b="1" dirty="0" smtClean="0"/>
                        <a:t> </a:t>
                      </a:r>
                      <a:r>
                        <a:rPr lang="ar-SA" sz="1050" b="1" dirty="0" smtClean="0">
                          <a:effectLst/>
                          <a:latin typeface="Times New Roman"/>
                          <a:ea typeface="Times New Roman"/>
                          <a:cs typeface="Monotype Koufi"/>
                        </a:rPr>
                        <a:t>القطاعات الدائرية                                                                                      </a:t>
                      </a:r>
                      <a:r>
                        <a:rPr lang="ar-SA" sz="1050" b="1" dirty="0" smtClean="0"/>
                        <a:t>مكان </a:t>
                      </a:r>
                      <a:r>
                        <a:rPr lang="ar-SA" sz="1050" b="1" dirty="0" smtClean="0"/>
                        <a:t>تنفيذ الدرس: الفصل -  المعمل - غرفة المصادر</a:t>
                      </a:r>
                      <a:endParaRPr lang="ar-SA" sz="105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الوحدة: </a:t>
                      </a:r>
                      <a:r>
                        <a:rPr lang="ar-SA" sz="1050" b="1" dirty="0" smtClean="0"/>
                        <a:t>9</a:t>
                      </a:r>
                      <a:endParaRPr lang="ar-SA" sz="105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156017">
                <a:tc rowSpan="5"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المفردات: </a:t>
                      </a:r>
                      <a:r>
                        <a:rPr kumimoji="0" lang="ar-SA" sz="105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cs typeface="+mn-cs"/>
                        </a:rPr>
                        <a:t>   </a:t>
                      </a:r>
                      <a:r>
                        <a:rPr lang="ar-SA" sz="1200" b="1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القطاعات الدائريـة</a:t>
                      </a:r>
                      <a:endParaRPr kumimoji="0" lang="ar-SA" sz="12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cs typeface="+mn-cs"/>
                      </a:endParaRP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kumimoji="0" lang="ar-SA" sz="105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cs typeface="+mn-cs"/>
                        </a:rPr>
                        <a:t> </a:t>
                      </a:r>
                      <a:r>
                        <a:rPr kumimoji="0" lang="ar-SA" sz="12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cs typeface="+mn-cs"/>
                        </a:rPr>
                        <a:t>الفكرة: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أأنشئ القطاعات الدائرية وأفسرها .</a:t>
                      </a:r>
                      <a:endParaRPr lang="en-US" sz="1050" dirty="0" smtClean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اليوم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التاريخ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الصف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الحصة</a:t>
                      </a:r>
                      <a:endParaRPr lang="ar-SA" sz="1050" b="1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2-5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2</a:t>
                      </a:r>
                      <a:endParaRPr lang="ar-SA" sz="1050" b="1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2-6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3</a:t>
                      </a:r>
                      <a:endParaRPr lang="ar-SA" sz="1050" b="1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مربع نص 7"/>
          <p:cNvSpPr txBox="1"/>
          <p:nvPr/>
        </p:nvSpPr>
        <p:spPr>
          <a:xfrm>
            <a:off x="2123728" y="2708920"/>
            <a:ext cx="691276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endParaRPr lang="ar-SA" dirty="0"/>
          </a:p>
        </p:txBody>
      </p:sp>
      <p:graphicFrame>
        <p:nvGraphicFramePr>
          <p:cNvPr id="9" name="جدول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8219958"/>
              </p:ext>
            </p:extLst>
          </p:nvPr>
        </p:nvGraphicFramePr>
        <p:xfrm>
          <a:off x="0" y="2181057"/>
          <a:ext cx="9144000" cy="469887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644938"/>
                <a:gridCol w="529638"/>
                <a:gridCol w="4912048"/>
                <a:gridCol w="1265064"/>
                <a:gridCol w="1792312"/>
              </a:tblGrid>
              <a:tr h="498728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خطوات الدرس: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المدة الزمنية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سير الدرس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الوسائل التعليمية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استراتيجية التدريس</a:t>
                      </a:r>
                      <a:r>
                        <a:rPr lang="ar-SA" sz="1200" b="1" baseline="0" dirty="0" smtClean="0"/>
                        <a:t> </a:t>
                      </a:r>
                      <a:r>
                        <a:rPr lang="ar-SA" sz="1200" b="1" dirty="0" smtClean="0"/>
                        <a:t>المستخدمة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</a:tr>
              <a:tr h="406896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التقديم (التركيز)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5د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justLow" rtl="1">
                        <a:spcAft>
                          <a:spcPts val="0"/>
                        </a:spcAft>
                      </a:pPr>
                      <a:r>
                        <a:rPr lang="ar-SA" sz="1200" b="1" u="sng" dirty="0" smtClean="0">
                          <a:solidFill>
                            <a:srgbClr val="FF0000"/>
                          </a:solidFill>
                        </a:rPr>
                        <a:t>الربط بالحياة </a:t>
                      </a:r>
                      <a:r>
                        <a:rPr lang="ar-SA" sz="14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: 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cs typeface="Traditional Arabic"/>
                        </a:rPr>
                        <a:t>1- ما قبل الدرس :</a:t>
                      </a:r>
                      <a:r>
                        <a:rPr lang="ar-SA" sz="1100" b="1" dirty="0" smtClean="0">
                          <a:effectLst/>
                        </a:rPr>
                        <a:t>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cs typeface="Traditional Arabic"/>
                        </a:rPr>
                        <a:t>تحليل طرق تمثيل البيانات وتوضيح أثر طريقة طرح السؤال في النتائج . وأثر طريقة عرض النتائج في الاستنتاجات النهائية .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2- ضمن الدرس : معرفة الطرق المختلفة لعرض البيانات واستعمالها لعرض مجموعة منفردة من البيانات أو للمقارنة بين مجموعتين من البيانات .</a:t>
                      </a:r>
                      <a:r>
                        <a:rPr lang="ar-SA" sz="1100" b="1" dirty="0" smtClean="0">
                          <a:solidFill>
                            <a:srgbClr val="008000"/>
                          </a:solidFill>
                          <a:effectLst/>
                          <a:ea typeface="Times New Roman"/>
                          <a:cs typeface="Times New Roman"/>
                        </a:rPr>
                        <a:t> 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وسوف يتم تحقيق ذلك أثناء الدرس من خلال مناقشة الأمثلة والتدريبات </a:t>
                      </a:r>
                      <a:endParaRPr lang="ar-SA" sz="1200" b="1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1107028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التدريس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10د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ar-SA" sz="1200" b="1" dirty="0" smtClean="0"/>
                        <a:t>  </a:t>
                      </a:r>
                      <a:r>
                        <a:rPr lang="ar-SA" sz="1200" b="1" u="sng" dirty="0" smtClean="0">
                          <a:solidFill>
                            <a:srgbClr val="984806"/>
                          </a:solidFill>
                          <a:effectLst/>
                          <a:latin typeface="Cambria"/>
                          <a:ea typeface="Times New Roman"/>
                          <a:cs typeface="Times New Roman"/>
                        </a:rPr>
                        <a:t>أسئلة التعزيز : </a:t>
                      </a:r>
                      <a:r>
                        <a:rPr lang="ar-SA" sz="1200" b="1" dirty="0" smtClean="0">
                          <a:solidFill>
                            <a:srgbClr val="0000FF"/>
                          </a:solidFill>
                          <a:effectLst/>
                          <a:latin typeface="+mn-lt"/>
                          <a:ea typeface="Calibri"/>
                          <a:cs typeface="+mn-cs"/>
                        </a:rPr>
                        <a:t>أنظر دليل المعلم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ar-SA" sz="1200" b="1" u="sng" dirty="0" smtClean="0">
                          <a:solidFill>
                            <a:srgbClr val="984806"/>
                          </a:solidFill>
                          <a:effectLst/>
                          <a:latin typeface="Cambria"/>
                          <a:ea typeface="Times New Roman"/>
                          <a:cs typeface="Times New Roman"/>
                        </a:rPr>
                        <a:t>استعد :  </a:t>
                      </a:r>
                      <a:r>
                        <a:rPr lang="ar-SA" sz="1200" b="1" dirty="0" smtClean="0">
                          <a:solidFill>
                            <a:srgbClr val="0000FF"/>
                          </a:solidFill>
                          <a:effectLst/>
                          <a:latin typeface="Lotus-Light"/>
                          <a:ea typeface="Calibri"/>
                          <a:cs typeface="Lotus-Light"/>
                        </a:rPr>
                        <a:t>مناقشة الطلاب استعد الكتاب  صـ  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en-US" sz="1200" b="1" u="sng" dirty="0" smtClean="0">
                          <a:solidFill>
                            <a:srgbClr val="984806"/>
                          </a:solidFill>
                          <a:effectLst/>
                          <a:latin typeface="Times New Roman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ar-SA" sz="1200" b="1" dirty="0" smtClean="0">
                          <a:solidFill>
                            <a:srgbClr val="0000FF"/>
                          </a:solidFill>
                          <a:effectLst/>
                          <a:latin typeface="+mn-lt"/>
                          <a:ea typeface="Calibri"/>
                          <a:cs typeface="+mn-cs"/>
                        </a:rPr>
                        <a:t>- أمثلة الدرس : 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Calibri"/>
                          <a:cs typeface="+mn-cs"/>
                        </a:rPr>
                        <a:t>يتم قراءة  المثال  </a:t>
                      </a:r>
                      <a:r>
                        <a:rPr lang="ar-SA" sz="1200" b="1" dirty="0" err="1" smtClean="0">
                          <a:effectLst/>
                          <a:latin typeface="+mn-lt"/>
                          <a:ea typeface="Calibri"/>
                          <a:cs typeface="+mn-cs"/>
                        </a:rPr>
                        <a:t>ومناقشتة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Calibri"/>
                          <a:cs typeface="+mn-cs"/>
                        </a:rPr>
                        <a:t> بأسئلة تقيس الفهم (ماذا- لماذا- ما- كيف- متى- ماذا لو)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Calibri"/>
                          <a:cs typeface="Traditional Arabic"/>
                        </a:rPr>
                        <a:t>ثم تحقق من فهمك ( تقويم تكويني )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عروض </a:t>
                      </a:r>
                      <a:r>
                        <a:rPr lang="ar-SA" sz="1200" b="1" dirty="0" err="1" smtClean="0"/>
                        <a:t>البوربونت</a:t>
                      </a:r>
                      <a:r>
                        <a:rPr lang="ar-SA" sz="1200" b="1" dirty="0" smtClean="0"/>
                        <a:t> </a:t>
                      </a:r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err="1" smtClean="0"/>
                        <a:t>البروجكتر</a:t>
                      </a:r>
                      <a:endParaRPr lang="ar-SA" sz="1200" b="1" dirty="0" smtClean="0"/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بطاقات -أقلام ملونة-السبورة-الكتاب المدرسي</a:t>
                      </a: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u="sng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حل استعد 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للطالبة دقيقتين وتزاوج دقيقتين ودقيقة مجموعة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(استراتيجية التعلم النشط)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التعلم التعاوني</a:t>
                      </a: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☺</a:t>
                      </a:r>
                      <a:r>
                        <a:rPr lang="ar-SA" sz="1200" b="1" u="sng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حل تحقق من فهمك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  ذاتي 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مع مسح لمستوى الطالبات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التعلم بالأقران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595456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التدريب: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smtClean="0"/>
                        <a:t>20د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effectLst/>
                          <a:latin typeface="Traditional Arabic"/>
                          <a:ea typeface="Times New Roman"/>
                        </a:rPr>
                        <a:t>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- فقرة تأكد : يحل جميع الطلاب تمارين فقرة تأكد للتأكد من فهمهم ( تقويم تكويني ) </a:t>
                      </a:r>
                      <a:endParaRPr lang="en-US" sz="105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2- فقرة تدرب وحل المسائل : يتم توزيع التمارين على الطلاب حسب مستوياتهم كواجب منزلي  </a:t>
                      </a:r>
                      <a:endParaRPr lang="en-US" sz="105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3- مناقشة الواجب المنزلي ( تمارين تدرب وحل المسائل ومسائل مهارات التفكير العليا )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>
                          <a:solidFill>
                            <a:srgbClr val="FF0000"/>
                          </a:solidFill>
                        </a:rPr>
                        <a:t>أقلام ملونة-السبورة-الكتاب المدرسي</a:t>
                      </a: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التعلم </a:t>
                      </a:r>
                      <a:r>
                        <a:rPr lang="ar-SA" sz="1200" b="1" dirty="0" smtClean="0"/>
                        <a:t>التبادلي</a:t>
                      </a:r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التعلم الذاتي</a:t>
                      </a:r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التعلم الابداعي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التقويم: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10د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ar-SA" sz="1200" b="1" dirty="0" smtClean="0">
                          <a:effectLst/>
                          <a:latin typeface="Times New Roman"/>
                          <a:cs typeface="Traditional Arabic"/>
                        </a:rPr>
                        <a:t>1- ( فهم الرياضيات ) اطلب إلى الطلاب كتابة خطوات تمثيل البيانات باستعمال القطاعات الدائرية .</a:t>
                      </a:r>
                      <a:r>
                        <a:rPr lang="en-US" sz="1200" dirty="0" smtClean="0">
                          <a:effectLst/>
                        </a:rPr>
                        <a:t>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2- ( تحت مسمى المطويات منظم أفكار ) تلخيص الدرس في مطوية الفصل . </a:t>
                      </a:r>
                      <a:endParaRPr lang="ar-SA" sz="1200" b="1" dirty="0" smtClean="0">
                        <a:effectLst/>
                        <a:latin typeface="Times New Roman"/>
                        <a:ea typeface="Times New Roman"/>
                        <a:cs typeface="Traditional Arabic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rtl="1"/>
                      <a:r>
                        <a:rPr lang="ar-SA" sz="1200" b="1" dirty="0" smtClean="0"/>
                        <a:t>الواجب: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200" b="1" dirty="0" smtClean="0"/>
                        <a:t>الكتاب  صـ </a:t>
                      </a:r>
                      <a:r>
                        <a:rPr lang="ar-SA" sz="1200" b="1" dirty="0" smtClean="0"/>
                        <a:t>26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0">
                <a:tc gridSpan="5"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مديرة المدرسة:                                                                                                    المشرفة التربوية:</a:t>
                      </a:r>
                    </a:p>
                    <a:p>
                      <a:pPr rtl="1"/>
                      <a:endParaRPr lang="ar-SA" sz="105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0" name="مربع نص 9"/>
          <p:cNvSpPr txBox="1"/>
          <p:nvPr/>
        </p:nvSpPr>
        <p:spPr>
          <a:xfrm>
            <a:off x="2069590" y="63350"/>
            <a:ext cx="3510522" cy="2769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smtClean="0">
                <a:cs typeface="DecoType Thuluth" panose="02010000000000000000" pitchFamily="2" charset="-78"/>
              </a:rPr>
              <a:t>بسم الله الرحمن الرحيم</a:t>
            </a:r>
            <a:endParaRPr lang="ar-SA" sz="1200" b="1" dirty="0">
              <a:cs typeface="DecoType Thuluth" panose="020100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60330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3184</TotalTime>
  <Words>317</Words>
  <Application>Microsoft Office PowerPoint</Application>
  <PresentationFormat>عرض على الشاشة (3:4)‏</PresentationFormat>
  <Paragraphs>56</Paragraphs>
  <Slides>1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</vt:i4>
      </vt:variant>
    </vt:vector>
  </HeadingPairs>
  <TitlesOfParts>
    <vt:vector size="2" baseType="lpstr">
      <vt:lpstr>نسق Office</vt:lpstr>
      <vt:lpstr>عرض تقديمي في PowerPoint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في PowerPoint</dc:title>
  <dc:creator>البنفسجية .</dc:creator>
  <cp:lastModifiedBy>البنفسجية .</cp:lastModifiedBy>
  <cp:revision>30</cp:revision>
  <cp:lastPrinted>2014-04-01T13:15:50Z</cp:lastPrinted>
  <dcterms:created xsi:type="dcterms:W3CDTF">2014-02-12T13:17:48Z</dcterms:created>
  <dcterms:modified xsi:type="dcterms:W3CDTF">2014-04-01T13:16:04Z</dcterms:modified>
</cp:coreProperties>
</file>

<file path=docProps/thumbnail.jpeg>
</file>