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58" r:id="rId5"/>
    <p:sldId id="260" r:id="rId6"/>
    <p:sldId id="261" r:id="rId7"/>
    <p:sldId id="273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CC"/>
    <a:srgbClr val="FFCC99"/>
    <a:srgbClr val="00CCFF"/>
    <a:srgbClr val="FF99FF"/>
    <a:srgbClr val="66FFFF"/>
    <a:srgbClr val="FFFF66"/>
    <a:srgbClr val="66FF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65" d="100"/>
          <a:sy n="65" d="100"/>
        </p:scale>
        <p:origin x="-93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5CD4058-68F0-4C1C-B1D7-F3FCF196BA81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3DE835A-B100-4ACB-B0A8-24B2288D3D33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ar-SA" dirty="0" smtClean="0"/>
              <a:t>و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E835A-B100-4ACB-B0A8-24B2288D3D33}" type="slidenum">
              <a:rPr lang="ar-SA" smtClean="0"/>
              <a:pPr/>
              <a:t>10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E9E0-8CB1-4CE3-BF87-F41D6A1AB27E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637B6-6936-469C-978C-29810ED0046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E9E0-8CB1-4CE3-BF87-F41D6A1AB27E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637B6-6936-469C-978C-29810ED0046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E9E0-8CB1-4CE3-BF87-F41D6A1AB27E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637B6-6936-469C-978C-29810ED0046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E9E0-8CB1-4CE3-BF87-F41D6A1AB27E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637B6-6936-469C-978C-29810ED0046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E9E0-8CB1-4CE3-BF87-F41D6A1AB27E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637B6-6936-469C-978C-29810ED0046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E9E0-8CB1-4CE3-BF87-F41D6A1AB27E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637B6-6936-469C-978C-29810ED0046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E9E0-8CB1-4CE3-BF87-F41D6A1AB27E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637B6-6936-469C-978C-29810ED0046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E9E0-8CB1-4CE3-BF87-F41D6A1AB27E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637B6-6936-469C-978C-29810ED0046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E9E0-8CB1-4CE3-BF87-F41D6A1AB27E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637B6-6936-469C-978C-29810ED0046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E9E0-8CB1-4CE3-BF87-F41D6A1AB27E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637B6-6936-469C-978C-29810ED0046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E9E0-8CB1-4CE3-BF87-F41D6A1AB27E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637B6-6936-469C-978C-29810ED0046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CE9E0-8CB1-4CE3-BF87-F41D6A1AB27E}" type="datetimeFigureOut">
              <a:rPr lang="ar-SA" smtClean="0"/>
              <a:pPr/>
              <a:t>03/11/35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637B6-6936-469C-978C-29810ED00464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imagesCA0ZBFY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0" y="4077072"/>
            <a:ext cx="91440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dirty="0" smtClean="0">
                <a:solidFill>
                  <a:srgbClr val="C00000"/>
                </a:solidFill>
                <a:cs typeface="+mj-cs"/>
              </a:rPr>
              <a:t>دورة حياة الحيوانات</a:t>
            </a:r>
            <a:endParaRPr lang="ar-SA" sz="9600" dirty="0">
              <a:solidFill>
                <a:srgbClr val="C00000"/>
              </a:solidFill>
              <a:cs typeface="+mj-cs"/>
            </a:endParaRPr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>
            <a:alpha val="4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33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4982"/>
          </a:xfrm>
        </p:spPr>
        <p:txBody>
          <a:bodyPr>
            <a:noAutofit/>
          </a:bodyPr>
          <a:lstStyle/>
          <a:p>
            <a:r>
              <a:rPr lang="ar-SA" sz="6000" dirty="0" smtClean="0">
                <a:solidFill>
                  <a:schemeClr val="accent2">
                    <a:lumMod val="75000"/>
                  </a:schemeClr>
                </a:solidFill>
                <a:latin typeface="Aldhabi" pitchFamily="2" charset="-78"/>
              </a:rPr>
              <a:t>ما دورة حياة البرمائيات وبعض </a:t>
            </a:r>
            <a:r>
              <a:rPr lang="ar-SA" sz="6000" dirty="0" err="1" smtClean="0">
                <a:solidFill>
                  <a:schemeClr val="accent2">
                    <a:lumMod val="75000"/>
                  </a:schemeClr>
                </a:solidFill>
                <a:latin typeface="Aldhabi" pitchFamily="2" charset="-78"/>
              </a:rPr>
              <a:t>الحشرات؟</a:t>
            </a:r>
            <a:endParaRPr lang="ar-SA" sz="6000" dirty="0">
              <a:solidFill>
                <a:schemeClr val="accent2">
                  <a:lumMod val="75000"/>
                </a:schemeClr>
              </a:solidFill>
              <a:latin typeface="Aldhabi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0" y="1772816"/>
            <a:ext cx="9144000" cy="50783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 smtClean="0">
                <a:solidFill>
                  <a:schemeClr val="tx2">
                    <a:lumMod val="75000"/>
                  </a:schemeClr>
                </a:solidFill>
              </a:rPr>
              <a:t>بعض الحيوانات يتغير شكلها أثناء دورة حياتها من خلال عملية تسمى التحول فالبرمائيات وبعض الحشرات تمر بمرحلة</a:t>
            </a:r>
          </a:p>
          <a:p>
            <a:pPr algn="ctr"/>
            <a:r>
              <a:rPr lang="ar-SA" sz="3600" dirty="0" smtClean="0">
                <a:solidFill>
                  <a:schemeClr val="tx2">
                    <a:lumMod val="75000"/>
                  </a:schemeClr>
                </a:solidFill>
              </a:rPr>
              <a:t>التحول إذ تبدأ دورة حياتها بالبيضة والتي تحتوي على الغذاء الذي يحتاج إليه الحيوان الصغير ومعظم البيض محاط بغلاف</a:t>
            </a:r>
          </a:p>
          <a:p>
            <a:pPr algn="ctr"/>
            <a:r>
              <a:rPr lang="ar-SA" sz="3600" dirty="0" smtClean="0">
                <a:solidFill>
                  <a:schemeClr val="tx2">
                    <a:lumMod val="75000"/>
                  </a:schemeClr>
                </a:solidFill>
              </a:rPr>
              <a:t>خارجي لحماية الحيوان.عندما ينمو الحيوان الصغير داخل البيضة لدرجة كافية يفقس الصغير البيضة ويخرج وعندئذ يكون</a:t>
            </a:r>
          </a:p>
          <a:p>
            <a:pPr algn="ctr"/>
            <a:r>
              <a:rPr lang="ar-SA" sz="3600" dirty="0" smtClean="0">
                <a:solidFill>
                  <a:schemeClr val="tx2">
                    <a:lumMod val="75000"/>
                  </a:schemeClr>
                </a:solidFill>
              </a:rPr>
              <a:t>الحيوان لا يشبه أبويه ومع مرور الوقت ينمو ويكبر وعندها يشبه أبويه ومعظم البرمائيات والحشرات لا تعتني بصغارها.</a:t>
            </a:r>
            <a:endParaRPr lang="ar-SA" sz="3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723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688"/>
            <a:ext cx="9144000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FF">
            <a:alpha val="2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ar-SA" sz="8000" dirty="0" smtClean="0">
                <a:solidFill>
                  <a:schemeClr val="tx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كيف تنمو الزواحف والأسماك </a:t>
            </a:r>
            <a:r>
              <a:rPr lang="ar-SA" sz="8000" dirty="0" err="1" smtClean="0">
                <a:solidFill>
                  <a:schemeClr val="tx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والطيور؟</a:t>
            </a:r>
            <a:endParaRPr lang="ar-SA" sz="8000" dirty="0">
              <a:solidFill>
                <a:schemeClr val="tx2">
                  <a:lumMod val="75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0" y="1484784"/>
            <a:ext cx="9144000" cy="50783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 smtClean="0">
                <a:solidFill>
                  <a:schemeClr val="accent3">
                    <a:lumMod val="75000"/>
                  </a:schemeClr>
                </a:solidFill>
              </a:rPr>
              <a:t>تتشابه الزواحف والأسماك والطيور في دورات حياتها فهي تتكاثر بالبيض.ولكن الزواحف تضع بيضها على أرض جافة فيما</a:t>
            </a:r>
          </a:p>
          <a:p>
            <a:pPr algn="ctr"/>
            <a:r>
              <a:rPr lang="ar-SA" sz="3600" dirty="0" smtClean="0">
                <a:solidFill>
                  <a:schemeClr val="accent3">
                    <a:lumMod val="75000"/>
                  </a:schemeClr>
                </a:solidFill>
              </a:rPr>
              <a:t>تضع الأسماك بيضها على في الماء ولكن الطيور تبني أعشاشا لحماية بيضها.وترقد عليها إلى أن تفقس.ينمو الحيوان داخل </a:t>
            </a:r>
          </a:p>
          <a:p>
            <a:pPr algn="ctr"/>
            <a:r>
              <a:rPr lang="ar-SA" sz="3600" dirty="0" smtClean="0">
                <a:solidFill>
                  <a:schemeClr val="accent3">
                    <a:lumMod val="75000"/>
                  </a:schemeClr>
                </a:solidFill>
              </a:rPr>
              <a:t>البيضة التي تحتوي على كل </a:t>
            </a:r>
            <a:r>
              <a:rPr lang="ar-SA" sz="3600" dirty="0" err="1" smtClean="0">
                <a:solidFill>
                  <a:schemeClr val="accent3">
                    <a:lumMod val="75000"/>
                  </a:schemeClr>
                </a:solidFill>
              </a:rPr>
              <a:t>مايحتاج</a:t>
            </a:r>
            <a:r>
              <a:rPr lang="ar-SA" sz="3600" dirty="0" smtClean="0">
                <a:solidFill>
                  <a:schemeClr val="accent3">
                    <a:lumMod val="75000"/>
                  </a:schemeClr>
                </a:solidFill>
              </a:rPr>
              <a:t> إليه ليعيش.وعندما ينمو لدرجة كافية يفقس الصغير البيضة </a:t>
            </a:r>
            <a:r>
              <a:rPr lang="ar-SA" sz="3600" dirty="0" err="1" smtClean="0">
                <a:solidFill>
                  <a:schemeClr val="accent3">
                    <a:lumMod val="75000"/>
                  </a:schemeClr>
                </a:solidFill>
              </a:rPr>
              <a:t>ويخرج </a:t>
            </a:r>
            <a:r>
              <a:rPr lang="ar-SA" sz="3600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  <a:r>
              <a:rPr lang="ar-SA" sz="3600" dirty="0" err="1" smtClean="0">
                <a:solidFill>
                  <a:schemeClr val="accent3">
                    <a:lumMod val="75000"/>
                  </a:schemeClr>
                </a:solidFill>
              </a:rPr>
              <a:t>لاتمر</a:t>
            </a:r>
            <a:r>
              <a:rPr lang="ar-SA" sz="3600" dirty="0" smtClean="0">
                <a:solidFill>
                  <a:schemeClr val="accent3">
                    <a:lumMod val="75000"/>
                  </a:schemeClr>
                </a:solidFill>
              </a:rPr>
              <a:t> الزواحف</a:t>
            </a:r>
          </a:p>
          <a:p>
            <a:pPr algn="ctr"/>
            <a:r>
              <a:rPr lang="ar-SA" sz="3600" dirty="0" smtClean="0">
                <a:solidFill>
                  <a:schemeClr val="accent3">
                    <a:lumMod val="75000"/>
                  </a:schemeClr>
                </a:solidFill>
              </a:rPr>
              <a:t>والأسماك والطيور بمرحلة التحول فهي تشبهه </a:t>
            </a:r>
            <a:r>
              <a:rPr lang="ar-SA" sz="3600" dirty="0" err="1" smtClean="0">
                <a:solidFill>
                  <a:schemeClr val="accent3">
                    <a:lumMod val="75000"/>
                  </a:schemeClr>
                </a:solidFill>
              </a:rPr>
              <a:t>أباءها</a:t>
            </a:r>
            <a:r>
              <a:rPr lang="ar-SA" sz="3600" dirty="0" smtClean="0">
                <a:solidFill>
                  <a:schemeClr val="accent3">
                    <a:lumMod val="75000"/>
                  </a:schemeClr>
                </a:solidFill>
              </a:rPr>
              <a:t> عندما تفقس.</a:t>
            </a:r>
            <a:endParaRPr lang="ar-SA" sz="36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723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68760"/>
            <a:ext cx="9144000" cy="46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2" name="مربع نص 1"/>
          <p:cNvSpPr txBox="1"/>
          <p:nvPr/>
        </p:nvSpPr>
        <p:spPr>
          <a:xfrm>
            <a:off x="0" y="548680"/>
            <a:ext cx="9149218" cy="60016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dirty="0" smtClean="0">
                <a:solidFill>
                  <a:schemeClr val="accent3">
                    <a:lumMod val="75000"/>
                  </a:schemeClr>
                </a:solidFill>
              </a:rPr>
              <a:t>ومع مرور الوقت تنمو الزواحف الصغيرة والأسماك والطيور وتكبر عندها يمكن أن تتكاثر وتعتني بصغارها.ومعظم الزواحف</a:t>
            </a:r>
          </a:p>
          <a:p>
            <a:pPr algn="ctr"/>
            <a:r>
              <a:rPr lang="ar-SA" sz="4800" dirty="0" smtClean="0">
                <a:solidFill>
                  <a:schemeClr val="accent3">
                    <a:lumMod val="75000"/>
                  </a:schemeClr>
                </a:solidFill>
              </a:rPr>
              <a:t>والأسماك لا تعتني بصغارها بعد أن تفقس لأن الصغار يمكنها البحث عن غذائها بنفسها أما معظم الطيور فإنها تعتني بصغارها</a:t>
            </a:r>
          </a:p>
          <a:p>
            <a:pPr algn="ctr"/>
            <a:r>
              <a:rPr lang="ar-SA" sz="4800" dirty="0" smtClean="0">
                <a:solidFill>
                  <a:schemeClr val="accent3">
                    <a:lumMod val="75000"/>
                  </a:schemeClr>
                </a:solidFill>
              </a:rPr>
              <a:t>حتى تصبح قادرة على الطيران وتجد غذائها بنفسها.</a:t>
            </a:r>
            <a:endParaRPr lang="ar-SA" sz="48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723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80728"/>
            <a:ext cx="9144000" cy="50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723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0"/>
            <a:ext cx="5724128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CC">
            <a:alpha val="3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ar-SA" sz="8000" dirty="0" smtClean="0">
                <a:solidFill>
                  <a:schemeClr val="accent1">
                    <a:lumMod val="75000"/>
                  </a:schemeClr>
                </a:solidFill>
              </a:rPr>
              <a:t>ما دورة حياة </a:t>
            </a:r>
            <a:r>
              <a:rPr lang="ar-SA" sz="8000" dirty="0" err="1" smtClean="0">
                <a:solidFill>
                  <a:schemeClr val="accent1">
                    <a:lumMod val="75000"/>
                  </a:schemeClr>
                </a:solidFill>
              </a:rPr>
              <a:t>الثدييات؟</a:t>
            </a:r>
            <a:endParaRPr lang="ar-SA" sz="8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0" y="1556792"/>
            <a:ext cx="9144000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>
                <a:solidFill>
                  <a:schemeClr val="accent2">
                    <a:lumMod val="50000"/>
                  </a:schemeClr>
                </a:solidFill>
              </a:rPr>
              <a:t>تلد الثدييات صغارها.والصغار تشبه </a:t>
            </a:r>
            <a:r>
              <a:rPr lang="ar-SA" sz="4800" b="1" dirty="0" err="1" smtClean="0">
                <a:solidFill>
                  <a:schemeClr val="accent2">
                    <a:lumMod val="50000"/>
                  </a:schemeClr>
                </a:solidFill>
              </a:rPr>
              <a:t>أباءها</a:t>
            </a:r>
            <a:r>
              <a:rPr lang="ar-SA" sz="4800" b="1" dirty="0" smtClean="0">
                <a:solidFill>
                  <a:schemeClr val="accent2">
                    <a:lumMod val="50000"/>
                  </a:schemeClr>
                </a:solidFill>
              </a:rPr>
              <a:t> كثيرا منذ ولادتها وتعتني الثدييات بصغارها وتطعمها,وعندما تكبر الصغار يتغير</a:t>
            </a:r>
          </a:p>
          <a:p>
            <a:pPr algn="ctr"/>
            <a:r>
              <a:rPr lang="ar-SA" sz="4800" b="1" dirty="0" smtClean="0">
                <a:solidFill>
                  <a:schemeClr val="accent2">
                    <a:lumMod val="50000"/>
                  </a:schemeClr>
                </a:solidFill>
              </a:rPr>
              <a:t>شكل الوجه ليصبح مشابها تماما للكبار ومع مرور الوقت تتعلم لتعيش  معتمدة على نفسها وتتكاثر ليكون لديها صغار.</a:t>
            </a:r>
            <a:endParaRPr lang="ar-SA" sz="4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723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80729"/>
            <a:ext cx="9143999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66">
            <a:alpha val="5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ar-SA" sz="8800" dirty="0" err="1" smtClean="0">
                <a:solidFill>
                  <a:srgbClr val="C00000"/>
                </a:solidFill>
                <a:cs typeface="Al-Kharashi 31" pitchFamily="2" charset="-78"/>
              </a:rPr>
              <a:t>الأهداف:</a:t>
            </a:r>
            <a:endParaRPr lang="ar-SA" sz="8800" dirty="0">
              <a:solidFill>
                <a:srgbClr val="C00000"/>
              </a:solidFill>
              <a:cs typeface="Al-Kharashi 31" pitchFamily="2" charset="-78"/>
            </a:endParaRPr>
          </a:p>
        </p:txBody>
      </p:sp>
      <p:pic>
        <p:nvPicPr>
          <p:cNvPr id="3" name="صورة 2" descr="imagesCA184M1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49999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مربع نص 3"/>
          <p:cNvSpPr txBox="1"/>
          <p:nvPr/>
        </p:nvSpPr>
        <p:spPr>
          <a:xfrm>
            <a:off x="4572000" y="1844824"/>
            <a:ext cx="4572000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*يحدد المراحل المختلفة التي تمر فيها الحيوانات خلال دورة</a:t>
            </a:r>
          </a:p>
          <a:p>
            <a:pPr algn="ctr"/>
            <a:r>
              <a:rPr lang="ar-SA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الحياة.</a:t>
            </a:r>
          </a:p>
          <a:p>
            <a:pPr algn="ctr"/>
            <a:r>
              <a:rPr lang="ar-SA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*يقارن بين دورات حياة حيوانات مختلفة.</a:t>
            </a:r>
            <a:endParaRPr lang="ar-SA" sz="4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3446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ar-SA" sz="8800" dirty="0" err="1" smtClean="0">
                <a:solidFill>
                  <a:srgbClr val="C00000"/>
                </a:solidFill>
                <a:cs typeface="Al-Kharashi 31" pitchFamily="2" charset="-78"/>
              </a:rPr>
              <a:t>التهيئة:</a:t>
            </a:r>
            <a:endParaRPr lang="ar-SA" sz="8800" dirty="0">
              <a:solidFill>
                <a:srgbClr val="C00000"/>
              </a:solidFill>
              <a:cs typeface="Al-Kharashi 31" pitchFamily="2" charset="-78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95536" y="1484783"/>
          <a:ext cx="8424936" cy="5112567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2808312"/>
                <a:gridCol w="2808312"/>
                <a:gridCol w="2808312"/>
              </a:tblGrid>
              <a:tr h="2039723">
                <a:tc>
                  <a:txBody>
                    <a:bodyPr/>
                    <a:lstStyle/>
                    <a:p>
                      <a:pPr algn="ctr" rtl="1"/>
                      <a:r>
                        <a:rPr lang="ar-SA" sz="4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cs typeface="Al-Kharashi 31" pitchFamily="2" charset="-78"/>
                        </a:rPr>
                        <a:t>ماذا </a:t>
                      </a:r>
                      <a:r>
                        <a:rPr lang="ar-SA" sz="44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cs typeface="Al-Kharashi 31" pitchFamily="2" charset="-78"/>
                        </a:rPr>
                        <a:t>أعرف؟</a:t>
                      </a:r>
                      <a:endParaRPr lang="ar-SA" sz="4400" dirty="0">
                        <a:solidFill>
                          <a:schemeClr val="accent5">
                            <a:lumMod val="50000"/>
                          </a:schemeClr>
                        </a:solidFill>
                        <a:cs typeface="Al-Kharashi 31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cs typeface="Al-Kharashi 31" pitchFamily="2" charset="-78"/>
                        </a:rPr>
                        <a:t>ماذا أريد أن </a:t>
                      </a:r>
                      <a:r>
                        <a:rPr lang="ar-SA" sz="44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cs typeface="Al-Kharashi 31" pitchFamily="2" charset="-78"/>
                        </a:rPr>
                        <a:t>أعرف؟</a:t>
                      </a:r>
                      <a:endParaRPr lang="ar-SA" sz="4400" dirty="0">
                        <a:solidFill>
                          <a:schemeClr val="accent5">
                            <a:lumMod val="50000"/>
                          </a:schemeClr>
                        </a:solidFill>
                        <a:cs typeface="Al-Kharashi 31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cs typeface="Al-Kharashi 31" pitchFamily="2" charset="-78"/>
                        </a:rPr>
                        <a:t>ماذا </a:t>
                      </a:r>
                      <a:r>
                        <a:rPr lang="ar-SA" sz="44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cs typeface="Al-Kharashi 31" pitchFamily="2" charset="-78"/>
                        </a:rPr>
                        <a:t>تعلمت؟</a:t>
                      </a:r>
                      <a:endParaRPr lang="ar-SA" sz="4400" dirty="0">
                        <a:solidFill>
                          <a:schemeClr val="accent5">
                            <a:lumMod val="50000"/>
                          </a:schemeClr>
                        </a:solidFill>
                        <a:cs typeface="Al-Kharashi 31" pitchFamily="2" charset="-78"/>
                      </a:endParaRPr>
                    </a:p>
                  </a:txBody>
                  <a:tcPr/>
                </a:tc>
              </a:tr>
              <a:tr h="153642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153642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SA" sz="6000" dirty="0" smtClean="0">
                <a:solidFill>
                  <a:schemeClr val="accent3">
                    <a:lumMod val="75000"/>
                  </a:schemeClr>
                </a:solidFill>
                <a:cs typeface="Al-Kharashi 31" pitchFamily="2" charset="-78"/>
              </a:rPr>
              <a:t>تقويم المعرفة </a:t>
            </a:r>
            <a:r>
              <a:rPr lang="ar-SA" sz="6000" dirty="0" err="1" smtClean="0">
                <a:solidFill>
                  <a:schemeClr val="accent3">
                    <a:lumMod val="75000"/>
                  </a:schemeClr>
                </a:solidFill>
                <a:cs typeface="Al-Kharashi 31" pitchFamily="2" charset="-78"/>
              </a:rPr>
              <a:t>السابقة:</a:t>
            </a:r>
            <a:endParaRPr lang="ar-SA" sz="6000" dirty="0">
              <a:solidFill>
                <a:schemeClr val="accent3">
                  <a:lumMod val="75000"/>
                </a:schemeClr>
              </a:solidFill>
              <a:cs typeface="Al-Kharashi 31" pitchFamily="2" charset="-78"/>
            </a:endParaRPr>
          </a:p>
        </p:txBody>
      </p:sp>
      <p:pic>
        <p:nvPicPr>
          <p:cNvPr id="3" name="صورة 2" descr="imagesCA19409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40768"/>
            <a:ext cx="4139952" cy="55172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مربع نص 3"/>
          <p:cNvSpPr txBox="1"/>
          <p:nvPr/>
        </p:nvSpPr>
        <p:spPr>
          <a:xfrm>
            <a:off x="4211960" y="1844824"/>
            <a:ext cx="4932040" cy="50783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solidFill>
                  <a:schemeClr val="accent2">
                    <a:lumMod val="75000"/>
                  </a:schemeClr>
                </a:solidFill>
              </a:rPr>
              <a:t>*</a:t>
            </a:r>
            <a:r>
              <a:rPr lang="ar-SA" sz="5400" dirty="0" smtClean="0">
                <a:solidFill>
                  <a:srgbClr val="C00000"/>
                </a:solidFill>
              </a:rPr>
              <a:t>كيف يتغير حجم الحيوان كلما زاد </a:t>
            </a:r>
            <a:r>
              <a:rPr lang="ar-SA" sz="5400" dirty="0" err="1" smtClean="0">
                <a:solidFill>
                  <a:srgbClr val="C00000"/>
                </a:solidFill>
              </a:rPr>
              <a:t>عمره؟</a:t>
            </a:r>
            <a:endParaRPr lang="ar-SA" sz="5400" dirty="0" smtClean="0">
              <a:solidFill>
                <a:srgbClr val="C00000"/>
              </a:solidFill>
            </a:endParaRPr>
          </a:p>
          <a:p>
            <a:pPr algn="ctr"/>
            <a:r>
              <a:rPr lang="ar-SA" sz="5400" dirty="0" smtClean="0">
                <a:solidFill>
                  <a:srgbClr val="C00000"/>
                </a:solidFill>
              </a:rPr>
              <a:t>*ما الجوانب الأخرى لتغير الحيوان كلما زاد </a:t>
            </a:r>
            <a:r>
              <a:rPr lang="ar-SA" sz="5400" dirty="0" err="1" smtClean="0">
                <a:solidFill>
                  <a:srgbClr val="C00000"/>
                </a:solidFill>
              </a:rPr>
              <a:t>عمره؟</a:t>
            </a:r>
            <a:endParaRPr lang="ar-SA" sz="5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723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0"/>
            <a:ext cx="550810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723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0"/>
            <a:ext cx="54005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>
            <a:alpha val="8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sz="6000" dirty="0" smtClean="0">
                <a:solidFill>
                  <a:schemeClr val="accent3">
                    <a:lumMod val="75000"/>
                  </a:schemeClr>
                </a:solidFill>
              </a:rPr>
              <a:t>ما دورات حياة بعض </a:t>
            </a:r>
            <a:r>
              <a:rPr lang="ar-SA" sz="6000" dirty="0" err="1" smtClean="0">
                <a:solidFill>
                  <a:schemeClr val="accent3">
                    <a:lumMod val="75000"/>
                  </a:schemeClr>
                </a:solidFill>
              </a:rPr>
              <a:t>الحيوانات؟</a:t>
            </a:r>
            <a:endParaRPr lang="ar-SA" sz="6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0" y="1412776"/>
            <a:ext cx="9144000" cy="5016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solidFill>
                  <a:schemeClr val="accent2">
                    <a:lumMod val="75000"/>
                  </a:schemeClr>
                </a:solidFill>
              </a:rPr>
              <a:t>هل تعلم أن الفراشة كانت يرقة صغيرة؟وأن أبا </a:t>
            </a:r>
            <a:r>
              <a:rPr lang="ar-SA" sz="3200" b="1" dirty="0" err="1" smtClean="0">
                <a:solidFill>
                  <a:schemeClr val="accent2">
                    <a:lumMod val="75000"/>
                  </a:schemeClr>
                </a:solidFill>
              </a:rPr>
              <a:t>ذنيبة</a:t>
            </a:r>
            <a:r>
              <a:rPr lang="ar-SA" sz="3200" b="1" dirty="0" smtClean="0">
                <a:solidFill>
                  <a:schemeClr val="accent2">
                    <a:lumMod val="75000"/>
                  </a:schemeClr>
                </a:solidFill>
              </a:rPr>
              <a:t> ضفدع </a:t>
            </a:r>
            <a:r>
              <a:rPr lang="ar-SA" sz="3200" b="1" dirty="0" err="1" smtClean="0">
                <a:solidFill>
                  <a:schemeClr val="accent2">
                    <a:lumMod val="75000"/>
                  </a:schemeClr>
                </a:solidFill>
              </a:rPr>
              <a:t>صغير </a:t>
            </a:r>
            <a:r>
              <a:rPr lang="ar-SA" sz="3200" b="1" dirty="0" smtClean="0">
                <a:solidFill>
                  <a:schemeClr val="accent2">
                    <a:lumMod val="75000"/>
                  </a:schemeClr>
                </a:solidFill>
              </a:rPr>
              <a:t>.تمر الحيوانات بتغيرات كبيرة أثناء نموها ولكن </a:t>
            </a:r>
          </a:p>
          <a:p>
            <a:pPr algn="ctr"/>
            <a:r>
              <a:rPr lang="ar-SA" sz="3200" b="1" dirty="0" smtClean="0">
                <a:solidFill>
                  <a:schemeClr val="accent2">
                    <a:lumMod val="75000"/>
                  </a:schemeClr>
                </a:solidFill>
              </a:rPr>
              <a:t>هل تتغير الحيوانات كلها بالطريقة نفسها؟تتغير الحيوانات بطريقة مختلفة فبعض الحيوانات تولد وهي تشابه اباءها.وأخرى </a:t>
            </a:r>
          </a:p>
          <a:p>
            <a:pPr algn="ctr"/>
            <a:r>
              <a:rPr lang="ar-SA" sz="3200" b="1" dirty="0" smtClean="0">
                <a:solidFill>
                  <a:schemeClr val="accent2">
                    <a:lumMod val="75000"/>
                  </a:schemeClr>
                </a:solidFill>
              </a:rPr>
              <a:t>تكون مختلفة حيث يتغير شكلها او لونها في أثناء نموها وقد تتكون لها أجزاء جديدة والطريقة التي يتغير </a:t>
            </a:r>
            <a:r>
              <a:rPr lang="ar-SA" sz="3200" b="1" dirty="0" err="1" smtClean="0">
                <a:solidFill>
                  <a:schemeClr val="accent2">
                    <a:lumMod val="75000"/>
                  </a:schemeClr>
                </a:solidFill>
              </a:rPr>
              <a:t>بها</a:t>
            </a:r>
            <a:r>
              <a:rPr lang="ar-SA" sz="3200" b="1" dirty="0" smtClean="0">
                <a:solidFill>
                  <a:schemeClr val="accent2">
                    <a:lumMod val="75000"/>
                  </a:schemeClr>
                </a:solidFill>
              </a:rPr>
              <a:t> الحيوان </a:t>
            </a:r>
          </a:p>
          <a:p>
            <a:pPr algn="ctr"/>
            <a:r>
              <a:rPr lang="ar-SA" sz="3200" b="1" dirty="0" smtClean="0">
                <a:solidFill>
                  <a:schemeClr val="accent2">
                    <a:lumMod val="75000"/>
                  </a:schemeClr>
                </a:solidFill>
              </a:rPr>
              <a:t>مع تقدمه في العمر هي جزء من دورة حياته الحيوان يولد ويكتمل نموه ويتكاثر.ثم يموت ويتحلل جسمه فيصير جزءا من </a:t>
            </a:r>
          </a:p>
          <a:p>
            <a:pPr algn="ctr"/>
            <a:r>
              <a:rPr lang="ar-SA" sz="3200" b="1" dirty="0" smtClean="0">
                <a:solidFill>
                  <a:schemeClr val="accent2">
                    <a:lumMod val="75000"/>
                  </a:schemeClr>
                </a:solidFill>
              </a:rPr>
              <a:t>التربة وبذلك يضيف مواد غذائية إلى التربة تستفيد منها مخلوقات حية أخرى لتنمو.</a:t>
            </a:r>
            <a:endParaRPr lang="ar-SA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3" descr="3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723" y="0"/>
            <a:ext cx="9157446" cy="685800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68760"/>
            <a:ext cx="9144000" cy="450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388</Words>
  <Application>Microsoft Office PowerPoint</Application>
  <PresentationFormat>عرض على الشاشة (3:4)‏</PresentationFormat>
  <Paragraphs>36</Paragraphs>
  <Slides>18</Slides>
  <Notes>1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19" baseType="lpstr">
      <vt:lpstr>سمة Office</vt:lpstr>
      <vt:lpstr>الشريحة 1</vt:lpstr>
      <vt:lpstr>الأهداف:</vt:lpstr>
      <vt:lpstr>التهيئة:</vt:lpstr>
      <vt:lpstr>تقويم المعرفة السابقة:</vt:lpstr>
      <vt:lpstr>الشريحة 5</vt:lpstr>
      <vt:lpstr>الشريحة 6</vt:lpstr>
      <vt:lpstr>الشريحة 7</vt:lpstr>
      <vt:lpstr>ما دورات حياة بعض الحيوانات؟</vt:lpstr>
      <vt:lpstr>الشريحة 9</vt:lpstr>
      <vt:lpstr>ما دورة حياة البرمائيات وبعض الحشرات؟</vt:lpstr>
      <vt:lpstr>الشريحة 11</vt:lpstr>
      <vt:lpstr>كيف تنمو الزواحف والأسماك والطيور؟</vt:lpstr>
      <vt:lpstr>الشريحة 13</vt:lpstr>
      <vt:lpstr>الشريحة 14</vt:lpstr>
      <vt:lpstr>الشريحة 15</vt:lpstr>
      <vt:lpstr>الشريحة 16</vt:lpstr>
      <vt:lpstr>ما دورة حياة الثدييات؟</vt:lpstr>
      <vt:lpstr>الشريحة 18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روان</dc:creator>
  <cp:lastModifiedBy>روان</cp:lastModifiedBy>
  <cp:revision>18</cp:revision>
  <dcterms:created xsi:type="dcterms:W3CDTF">2014-07-25T20:46:49Z</dcterms:created>
  <dcterms:modified xsi:type="dcterms:W3CDTF">2014-08-28T04:31:54Z</dcterms:modified>
</cp:coreProperties>
</file>