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D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40" d="100"/>
          <a:sy n="40" d="100"/>
        </p:scale>
        <p:origin x="-118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FFD1FF-F587-4613-95AA-A04317EE34DB}" type="datetimeFigureOut">
              <a:rPr lang="ar-SA" smtClean="0"/>
              <a:pPr/>
              <a:t>06/10/33</a:t>
            </a:fld>
            <a:endParaRPr lang="ar-SA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E0D30A-8A60-44A2-A720-F9EE153B9FDE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FFD1FF-F587-4613-95AA-A04317EE34DB}" type="datetimeFigureOut">
              <a:rPr lang="ar-SA" smtClean="0"/>
              <a:pPr/>
              <a:t>06/10/33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E0D30A-8A60-44A2-A720-F9EE153B9FD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FFD1FF-F587-4613-95AA-A04317EE34DB}" type="datetimeFigureOut">
              <a:rPr lang="ar-SA" smtClean="0"/>
              <a:pPr/>
              <a:t>06/10/33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E0D30A-8A60-44A2-A720-F9EE153B9FD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FFD1FF-F587-4613-95AA-A04317EE34DB}" type="datetimeFigureOut">
              <a:rPr lang="ar-SA" smtClean="0"/>
              <a:pPr/>
              <a:t>06/10/33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E0D30A-8A60-44A2-A720-F9EE153B9FD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FFD1FF-F587-4613-95AA-A04317EE34DB}" type="datetimeFigureOut">
              <a:rPr lang="ar-SA" smtClean="0"/>
              <a:pPr/>
              <a:t>06/10/33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E0D30A-8A60-44A2-A720-F9EE153B9FDE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FFD1FF-F587-4613-95AA-A04317EE34DB}" type="datetimeFigureOut">
              <a:rPr lang="ar-SA" smtClean="0"/>
              <a:pPr/>
              <a:t>06/10/33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E0D30A-8A60-44A2-A720-F9EE153B9FD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FFD1FF-F587-4613-95AA-A04317EE34DB}" type="datetimeFigureOut">
              <a:rPr lang="ar-SA" smtClean="0"/>
              <a:pPr/>
              <a:t>06/10/33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E0D30A-8A60-44A2-A720-F9EE153B9FD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FFD1FF-F587-4613-95AA-A04317EE34DB}" type="datetimeFigureOut">
              <a:rPr lang="ar-SA" smtClean="0"/>
              <a:pPr/>
              <a:t>06/10/33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E0D30A-8A60-44A2-A720-F9EE153B9FD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FFD1FF-F587-4613-95AA-A04317EE34DB}" type="datetimeFigureOut">
              <a:rPr lang="ar-SA" smtClean="0"/>
              <a:pPr/>
              <a:t>06/10/33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E0D30A-8A60-44A2-A720-F9EE153B9FDE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FFD1FF-F587-4613-95AA-A04317EE34DB}" type="datetimeFigureOut">
              <a:rPr lang="ar-SA" smtClean="0"/>
              <a:pPr/>
              <a:t>06/10/33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E0D30A-8A60-44A2-A720-F9EE153B9FD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FFD1FF-F587-4613-95AA-A04317EE34DB}" type="datetimeFigureOut">
              <a:rPr lang="ar-SA" smtClean="0"/>
              <a:pPr/>
              <a:t>06/10/33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E0D30A-8A60-44A2-A720-F9EE153B9FDE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3FFFD1FF-F587-4613-95AA-A04317EE34DB}" type="datetimeFigureOut">
              <a:rPr lang="ar-SA" smtClean="0"/>
              <a:pPr/>
              <a:t>06/10/33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SA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CE0D30A-8A60-44A2-A720-F9EE153B9FDE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slide" Target="slide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slide" Target="slide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slide" Target="slide1.xml"/><Relationship Id="rId4" Type="http://schemas.openxmlformats.org/officeDocument/2006/relationships/slide" Target="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مستدير الزوايا 3"/>
          <p:cNvSpPr/>
          <p:nvPr/>
        </p:nvSpPr>
        <p:spPr>
          <a:xfrm>
            <a:off x="2571750" y="285728"/>
            <a:ext cx="3929063" cy="500063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solidFill>
              <a:srgbClr val="007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28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l-Mujahed Gift 5" pitchFamily="2" charset="-78"/>
              </a:rPr>
              <a:t>إزالة النّجــــاسة</a:t>
            </a:r>
            <a:endParaRPr lang="ar-SA" sz="2800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l-Mujahed Gift 5" pitchFamily="2" charset="-78"/>
            </a:endParaRPr>
          </a:p>
        </p:txBody>
      </p:sp>
      <p:sp>
        <p:nvSpPr>
          <p:cNvPr id="5" name="مربع نص 4"/>
          <p:cNvSpPr txBox="1"/>
          <p:nvPr/>
        </p:nvSpPr>
        <p:spPr>
          <a:xfrm>
            <a:off x="6000760" y="714356"/>
            <a:ext cx="2714644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أنواع النَّجــاســات :</a:t>
            </a:r>
            <a:endParaRPr lang="ar-SA" sz="36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3571868" y="1201151"/>
            <a:ext cx="528641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أضَعُ دائرةً حولَ الأَشياء النَّجِسَة :</a:t>
            </a:r>
            <a:endParaRPr lang="ar-SA" sz="3200" b="1" dirty="0">
              <a:solidFill>
                <a:srgbClr val="FF0000"/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7" name="مربع نص 6"/>
          <p:cNvSpPr txBox="1"/>
          <p:nvPr/>
        </p:nvSpPr>
        <p:spPr>
          <a:xfrm>
            <a:off x="4786314" y="2143116"/>
            <a:ext cx="392909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إذاً أنواع النَّجــاســات هي:</a:t>
            </a:r>
            <a:endParaRPr lang="ar-SA" sz="36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8" name="مربع نص 7"/>
          <p:cNvSpPr txBox="1"/>
          <p:nvPr/>
        </p:nvSpPr>
        <p:spPr>
          <a:xfrm>
            <a:off x="4572000" y="3967314"/>
            <a:ext cx="4143404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عندما أُصَلِّي أُزيلُ النَّجاسةَ عن :</a:t>
            </a:r>
            <a:endParaRPr lang="ar-SA" sz="36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9" name="مربع نص 8"/>
          <p:cNvSpPr txBox="1"/>
          <p:nvPr/>
        </p:nvSpPr>
        <p:spPr>
          <a:xfrm>
            <a:off x="1142976" y="1643050"/>
            <a:ext cx="750099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200" b="1" dirty="0" smtClean="0">
                <a:solidFill>
                  <a:srgbClr val="00B050"/>
                </a:solidFill>
                <a:latin typeface="Traditional Arabic" pitchFamily="18" charset="-78"/>
                <a:cs typeface="Traditional Arabic" pitchFamily="18" charset="-78"/>
              </a:rPr>
              <a:t>البول    -    الحَـجَـــــر    -    الغَائِط    -    التُّــراب</a:t>
            </a:r>
            <a:endParaRPr lang="ar-SA" sz="3200" b="1" dirty="0">
              <a:solidFill>
                <a:srgbClr val="00B050"/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10" name="مربع نص 9"/>
          <p:cNvSpPr txBox="1"/>
          <p:nvPr/>
        </p:nvSpPr>
        <p:spPr>
          <a:xfrm>
            <a:off x="642910" y="2714620"/>
            <a:ext cx="392909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dirty="0" smtClean="0">
                <a:solidFill>
                  <a:schemeClr val="tx2"/>
                </a:solidFill>
                <a:latin typeface="Traditional Arabic" pitchFamily="18" charset="-78"/>
                <a:cs typeface="Traditional Arabic" pitchFamily="18" charset="-78"/>
              </a:rPr>
              <a:t>...........................................</a:t>
            </a:r>
            <a:endParaRPr lang="ar-SA" sz="2000" dirty="0">
              <a:solidFill>
                <a:schemeClr val="tx2"/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11" name="مربع نص 10"/>
          <p:cNvSpPr txBox="1"/>
          <p:nvPr/>
        </p:nvSpPr>
        <p:spPr>
          <a:xfrm>
            <a:off x="7000892" y="5925941"/>
            <a:ext cx="857256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بدني</a:t>
            </a:r>
            <a:endParaRPr lang="ar-SA" sz="36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12" name="مربع نص 11"/>
          <p:cNvSpPr txBox="1"/>
          <p:nvPr/>
        </p:nvSpPr>
        <p:spPr>
          <a:xfrm>
            <a:off x="4500562" y="2714620"/>
            <a:ext cx="392909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dirty="0" smtClean="0">
                <a:solidFill>
                  <a:schemeClr val="tx2"/>
                </a:solidFill>
                <a:latin typeface="Traditional Arabic" pitchFamily="18" charset="-78"/>
                <a:cs typeface="Traditional Arabic" pitchFamily="18" charset="-78"/>
              </a:rPr>
              <a:t>...........................................</a:t>
            </a:r>
            <a:endParaRPr lang="ar-SA" sz="2000" dirty="0">
              <a:solidFill>
                <a:schemeClr val="tx2"/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13" name="شكل بيضاوي 12"/>
          <p:cNvSpPr/>
          <p:nvPr/>
        </p:nvSpPr>
        <p:spPr>
          <a:xfrm>
            <a:off x="8177090" y="2643182"/>
            <a:ext cx="324000" cy="324000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SA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</a:t>
            </a:r>
            <a:endParaRPr lang="ar-SA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4" name="شكل بيضاوي 13"/>
          <p:cNvSpPr/>
          <p:nvPr/>
        </p:nvSpPr>
        <p:spPr>
          <a:xfrm>
            <a:off x="4500562" y="2643182"/>
            <a:ext cx="324000" cy="324000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SA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</a:t>
            </a:r>
            <a:endParaRPr lang="ar-SA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5" name="مربع نص 14"/>
          <p:cNvSpPr txBox="1"/>
          <p:nvPr/>
        </p:nvSpPr>
        <p:spPr>
          <a:xfrm>
            <a:off x="1500166" y="3048656"/>
            <a:ext cx="728667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أراد طارقٌ أن يُصلِّي فحمل أخاه الصَّغير فبالَ على ثوبهِ ، فماذا يفعلُ ؟</a:t>
            </a:r>
            <a:endParaRPr lang="ar-SA" sz="2800" b="1" dirty="0">
              <a:solidFill>
                <a:srgbClr val="FF0000"/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16" name="مربع نص 15"/>
          <p:cNvSpPr txBox="1"/>
          <p:nvPr/>
        </p:nvSpPr>
        <p:spPr>
          <a:xfrm>
            <a:off x="3500430" y="5854503"/>
            <a:ext cx="214314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ثيابي</a:t>
            </a:r>
            <a:endParaRPr lang="ar-SA" sz="36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17" name="مربع نص 16"/>
          <p:cNvSpPr txBox="1"/>
          <p:nvPr/>
        </p:nvSpPr>
        <p:spPr>
          <a:xfrm>
            <a:off x="142844" y="5925941"/>
            <a:ext cx="4071966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المكان الذي أُصلِّي فيه</a:t>
            </a:r>
            <a:endParaRPr lang="ar-SA" sz="36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</p:txBody>
      </p:sp>
      <p:pic>
        <p:nvPicPr>
          <p:cNvPr id="13314" name="Picture 2" descr="http://t2.gstatic.com/images?q=tbn:ANd9GcSRs1ZYvG9fzrLT0ehY79PgrmsV8Ul9OKLYUhhl_k9z4yiBTq4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2907" y="4572008"/>
            <a:ext cx="1034150" cy="135732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3316" name="Picture 4" descr="http://t3.gstatic.com/images?q=tbn:ANd9GcT8S9EtWXu-xp9-6kDOFG1-JCUsx3_ElJN3C9HXW9v-wWoYaLrdFw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857356" y="4572008"/>
            <a:ext cx="1857387" cy="128395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3318" name="Picture 6" descr="http://t1.gstatic.com/images?q=tbn:ANd9GcRqaDNQfC5B1GoLc3_d6eFHOEYeRjslJusvnE8WsEKNeWKrG63u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958073" y="4559202"/>
            <a:ext cx="1042951" cy="144156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1" name="مربع نص 20"/>
          <p:cNvSpPr txBox="1"/>
          <p:nvPr/>
        </p:nvSpPr>
        <p:spPr>
          <a:xfrm>
            <a:off x="1071538" y="3528956"/>
            <a:ext cx="7286676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.................................................................................................</a:t>
            </a:r>
            <a:endParaRPr lang="ar-SA" sz="2000" dirty="0">
              <a:solidFill>
                <a:srgbClr val="FF0000"/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22" name="شكل بيضاوي 21"/>
          <p:cNvSpPr/>
          <p:nvPr/>
        </p:nvSpPr>
        <p:spPr>
          <a:xfrm flipH="1">
            <a:off x="3500430" y="1643050"/>
            <a:ext cx="1071570" cy="571504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3" name="شكل بيضاوي 22"/>
          <p:cNvSpPr/>
          <p:nvPr/>
        </p:nvSpPr>
        <p:spPr>
          <a:xfrm flipH="1">
            <a:off x="7000892" y="1643050"/>
            <a:ext cx="1071570" cy="571504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4" name="مربع نص 23"/>
          <p:cNvSpPr txBox="1"/>
          <p:nvPr/>
        </p:nvSpPr>
        <p:spPr>
          <a:xfrm>
            <a:off x="5929322" y="2571744"/>
            <a:ext cx="185742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الـبـــــــــــول</a:t>
            </a:r>
            <a:endParaRPr lang="ar-SA" sz="36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25" name="مربع نص 24"/>
          <p:cNvSpPr txBox="1"/>
          <p:nvPr/>
        </p:nvSpPr>
        <p:spPr>
          <a:xfrm>
            <a:off x="2214546" y="2568355"/>
            <a:ext cx="185742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الغــــــــائِــط</a:t>
            </a:r>
            <a:endParaRPr lang="ar-SA" sz="36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26" name="مربع نص 25"/>
          <p:cNvSpPr txBox="1"/>
          <p:nvPr/>
        </p:nvSpPr>
        <p:spPr>
          <a:xfrm>
            <a:off x="3428992" y="3461518"/>
            <a:ext cx="464347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0070C0"/>
                </a:solidFill>
                <a:latin typeface="Traditional Arabic" pitchFamily="18" charset="-78"/>
                <a:cs typeface="Traditional Arabic" pitchFamily="18" charset="-78"/>
              </a:rPr>
              <a:t>يغسل مكان البول من ثوبه ويعيد صلاته</a:t>
            </a:r>
            <a:endParaRPr lang="ar-SA" sz="2800" b="1" dirty="0">
              <a:solidFill>
                <a:srgbClr val="0070C0"/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27" name="مربع نص 26"/>
          <p:cNvSpPr txBox="1"/>
          <p:nvPr/>
        </p:nvSpPr>
        <p:spPr>
          <a:xfrm>
            <a:off x="6858016" y="0"/>
            <a:ext cx="2000264" cy="584775"/>
          </a:xfrm>
          <a:prstGeom prst="rect">
            <a:avLst/>
          </a:prstGeom>
          <a:noFill/>
        </p:spPr>
        <p:txBody>
          <a:bodyPr wrap="square" rtlCol="1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ar-SA" sz="3200" b="1" u="sng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الدرس الثالث</a:t>
            </a:r>
            <a:endParaRPr lang="ar-SA" sz="3200" b="1" u="sng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8" name="مربع نص 27"/>
          <p:cNvSpPr txBox="1"/>
          <p:nvPr/>
        </p:nvSpPr>
        <p:spPr>
          <a:xfrm>
            <a:off x="71406" y="5386344"/>
            <a:ext cx="642942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>
                <a:ln>
                  <a:solidFill>
                    <a:schemeClr val="bg2">
                      <a:lumMod val="50000"/>
                    </a:schemeClr>
                  </a:solidFill>
                </a:ln>
                <a:cs typeface="Akhbar MT" pitchFamily="2" charset="-78"/>
                <a:hlinkClick r:id="rId6" action="ppaction://hlinksldjump"/>
              </a:rPr>
              <a:t>نشاط</a:t>
            </a:r>
            <a:endParaRPr lang="ar-SA" sz="2000" b="1" dirty="0">
              <a:ln>
                <a:solidFill>
                  <a:schemeClr val="bg2">
                    <a:lumMod val="50000"/>
                  </a:schemeClr>
                </a:solidFill>
              </a:ln>
              <a:cs typeface="Akhbar MT" pitchFamily="2" charset="-78"/>
            </a:endParaRPr>
          </a:p>
        </p:txBody>
      </p:sp>
      <p:sp>
        <p:nvSpPr>
          <p:cNvPr id="29" name="مربع نص 28">
            <a:hlinkClick r:id="rId7" action="ppaction://hlinksldjump"/>
          </p:cNvPr>
          <p:cNvSpPr txBox="1"/>
          <p:nvPr/>
        </p:nvSpPr>
        <p:spPr>
          <a:xfrm>
            <a:off x="71406" y="5786454"/>
            <a:ext cx="642942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>
                <a:ln>
                  <a:solidFill>
                    <a:schemeClr val="bg2">
                      <a:lumMod val="50000"/>
                    </a:schemeClr>
                  </a:solidFill>
                </a:ln>
                <a:cs typeface="Akhbar MT" pitchFamily="2" charset="-78"/>
              </a:rPr>
              <a:t>التقويم</a:t>
            </a:r>
            <a:endParaRPr lang="ar-SA" sz="2000" b="1" dirty="0">
              <a:ln>
                <a:solidFill>
                  <a:schemeClr val="bg2">
                    <a:lumMod val="50000"/>
                  </a:schemeClr>
                </a:solidFill>
              </a:ln>
              <a:cs typeface="Akhbar MT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0" dur="1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 animBg="1"/>
      <p:bldP spid="14" grpId="0" animBg="1"/>
      <p:bldP spid="16" grpId="0"/>
      <p:bldP spid="17" grpId="0"/>
      <p:bldP spid="22" grpId="0" animBg="1"/>
      <p:bldP spid="23" grpId="0" animBg="1"/>
      <p:bldP spid="24" grpId="0"/>
      <p:bldP spid="25" grpId="0"/>
      <p:bldP spid="2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مستدير الزوايا 1"/>
          <p:cNvSpPr/>
          <p:nvPr/>
        </p:nvSpPr>
        <p:spPr>
          <a:xfrm>
            <a:off x="1285852" y="285728"/>
            <a:ext cx="7572428" cy="4857784"/>
          </a:xfrm>
          <a:prstGeom prst="roundRect">
            <a:avLst>
              <a:gd name="adj" fmla="val 5191"/>
            </a:avLst>
          </a:prstGeom>
          <a:solidFill>
            <a:srgbClr val="FFEDC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" name="مربع نص 2"/>
          <p:cNvSpPr txBox="1"/>
          <p:nvPr/>
        </p:nvSpPr>
        <p:spPr>
          <a:xfrm>
            <a:off x="1428728" y="571480"/>
            <a:ext cx="7286676" cy="138499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latin typeface="Traditional Arabic" pitchFamily="18" charset="-78"/>
                <a:cs typeface="Traditional Arabic" pitchFamily="18" charset="-78"/>
              </a:rPr>
              <a:t>بَالَ أَعرابِيٌّ في المسجد فَزَجَـرهُ النّاسُ فقالَ رسول الله </a:t>
            </a:r>
            <a:r>
              <a:rPr lang="ar-SA" sz="2800" b="1" dirty="0" smtClean="0">
                <a:latin typeface="Traditional Arabic" pitchFamily="18" charset="-78"/>
                <a:cs typeface="Traditional Arabic" pitchFamily="18" charset="-78"/>
                <a:sym typeface="AGA Arabesque"/>
              </a:rPr>
              <a:t></a:t>
            </a:r>
            <a:r>
              <a:rPr lang="ar-SA" sz="2800" b="1" dirty="0" smtClean="0">
                <a:latin typeface="Traditional Arabic" pitchFamily="18" charset="-78"/>
                <a:cs typeface="Traditional Arabic" pitchFamily="18" charset="-78"/>
              </a:rPr>
              <a:t>: ( </a:t>
            </a:r>
            <a:r>
              <a:rPr lang="ar-SA" sz="2800" b="1" dirty="0" smtClean="0">
                <a:solidFill>
                  <a:srgbClr val="0070C0"/>
                </a:solidFill>
                <a:latin typeface="Traditional Arabic" pitchFamily="18" charset="-78"/>
                <a:cs typeface="Traditional Arabic" pitchFamily="18" charset="-78"/>
              </a:rPr>
              <a:t>دعوه </a:t>
            </a:r>
            <a:r>
              <a:rPr lang="ar-SA" sz="2800" b="1" dirty="0" smtClean="0">
                <a:latin typeface="Traditional Arabic" pitchFamily="18" charset="-78"/>
                <a:cs typeface="Traditional Arabic" pitchFamily="18" charset="-78"/>
              </a:rPr>
              <a:t>) فلما فَرَغَ من بولهِ طَلَبَ النبيُّ </a:t>
            </a:r>
            <a:r>
              <a:rPr lang="ar-SA" sz="2800" b="1" dirty="0" smtClean="0">
                <a:latin typeface="Traditional Arabic" pitchFamily="18" charset="-78"/>
                <a:cs typeface="Traditional Arabic" pitchFamily="18" charset="-78"/>
                <a:sym typeface="AGA Arabesque"/>
              </a:rPr>
              <a:t> ماءً فَصَبَّ على البول وقال للأعرابيِّ : ( </a:t>
            </a:r>
            <a:r>
              <a:rPr lang="ar-SA" sz="2800" b="1" dirty="0" smtClean="0">
                <a:solidFill>
                  <a:srgbClr val="0070C0"/>
                </a:solidFill>
                <a:latin typeface="Traditional Arabic" pitchFamily="18" charset="-78"/>
                <a:cs typeface="Traditional Arabic" pitchFamily="18" charset="-78"/>
                <a:sym typeface="AGA Arabesque"/>
              </a:rPr>
              <a:t>إنَّ هذه المساجدَ لا تَصلُحُ لِشيءٍ من هذا البول والقذر</a:t>
            </a:r>
            <a:r>
              <a:rPr lang="ar-SA" sz="2800" b="1" dirty="0" smtClean="0">
                <a:latin typeface="Traditional Arabic" pitchFamily="18" charset="-78"/>
                <a:cs typeface="Traditional Arabic" pitchFamily="18" charset="-78"/>
                <a:sym typeface="AGA Arabesque"/>
              </a:rPr>
              <a:t> ) .</a:t>
            </a:r>
            <a:endParaRPr lang="ar-SA" sz="2800" b="1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4" name="مربع نص 3"/>
          <p:cNvSpPr txBox="1"/>
          <p:nvPr/>
        </p:nvSpPr>
        <p:spPr>
          <a:xfrm>
            <a:off x="1000100" y="1928802"/>
            <a:ext cx="728667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latin typeface="Traditional Arabic" pitchFamily="18" charset="-78"/>
                <a:cs typeface="Traditional Arabic" pitchFamily="18" charset="-78"/>
              </a:rPr>
              <a:t>ما الخطأ الذي وقع فيه الأعرابيُّ ؟</a:t>
            </a:r>
          </a:p>
        </p:txBody>
      </p:sp>
      <p:sp>
        <p:nvSpPr>
          <p:cNvPr id="5" name="مربع نص 4"/>
          <p:cNvSpPr txBox="1"/>
          <p:nvPr/>
        </p:nvSpPr>
        <p:spPr>
          <a:xfrm>
            <a:off x="1071538" y="2857496"/>
            <a:ext cx="728667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latin typeface="Traditional Arabic" pitchFamily="18" charset="-78"/>
                <a:cs typeface="Traditional Arabic" pitchFamily="18" charset="-78"/>
              </a:rPr>
              <a:t> أرشدَ النبيُّ </a:t>
            </a:r>
            <a:r>
              <a:rPr lang="ar-SA" sz="2800" b="1" dirty="0" smtClean="0">
                <a:latin typeface="Traditional Arabic" pitchFamily="18" charset="-78"/>
                <a:cs typeface="Traditional Arabic" pitchFamily="18" charset="-78"/>
                <a:sym typeface="AGA Arabesque"/>
              </a:rPr>
              <a:t> إلى تطهير المسجد عن :</a:t>
            </a:r>
            <a:endParaRPr lang="ar-SA" sz="2800" b="1" dirty="0" smtClean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1357290" y="2428868"/>
            <a:ext cx="728667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 smtClean="0">
                <a:latin typeface="Traditional Arabic" pitchFamily="18" charset="-78"/>
                <a:cs typeface="Traditional Arabic" pitchFamily="18" charset="-78"/>
              </a:rPr>
              <a:t>............................................................................................................</a:t>
            </a:r>
          </a:p>
        </p:txBody>
      </p:sp>
      <p:sp>
        <p:nvSpPr>
          <p:cNvPr id="7" name="مربع نص 6"/>
          <p:cNvSpPr txBox="1"/>
          <p:nvPr/>
        </p:nvSpPr>
        <p:spPr>
          <a:xfrm>
            <a:off x="1071538" y="3857628"/>
            <a:ext cx="728667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latin typeface="Traditional Arabic" pitchFamily="18" charset="-78"/>
                <a:cs typeface="Traditional Arabic" pitchFamily="18" charset="-78"/>
              </a:rPr>
              <a:t> بماذا طهَّر النبيُّ </a:t>
            </a:r>
            <a:r>
              <a:rPr lang="ar-SA" sz="2800" b="1" dirty="0" smtClean="0">
                <a:latin typeface="Traditional Arabic" pitchFamily="18" charset="-78"/>
                <a:cs typeface="Traditional Arabic" pitchFamily="18" charset="-78"/>
                <a:sym typeface="AGA Arabesque"/>
              </a:rPr>
              <a:t> المسجد ؟</a:t>
            </a:r>
            <a:endParaRPr lang="ar-SA" sz="2800" b="1" dirty="0" smtClean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8" name="مربع نص 7"/>
          <p:cNvSpPr txBox="1"/>
          <p:nvPr/>
        </p:nvSpPr>
        <p:spPr>
          <a:xfrm>
            <a:off x="1357290" y="3416858"/>
            <a:ext cx="728667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 smtClean="0">
                <a:latin typeface="Traditional Arabic" pitchFamily="18" charset="-78"/>
                <a:cs typeface="Traditional Arabic" pitchFamily="18" charset="-78"/>
              </a:rPr>
              <a:t>............................................................................................................</a:t>
            </a:r>
          </a:p>
        </p:txBody>
      </p:sp>
      <p:sp>
        <p:nvSpPr>
          <p:cNvPr id="9" name="مربع نص 8"/>
          <p:cNvSpPr txBox="1"/>
          <p:nvPr/>
        </p:nvSpPr>
        <p:spPr>
          <a:xfrm>
            <a:off x="1357290" y="4357694"/>
            <a:ext cx="728667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 smtClean="0">
                <a:latin typeface="Traditional Arabic" pitchFamily="18" charset="-78"/>
                <a:cs typeface="Traditional Arabic" pitchFamily="18" charset="-78"/>
              </a:rPr>
              <a:t>............................................................................................................</a:t>
            </a:r>
          </a:p>
        </p:txBody>
      </p:sp>
      <p:sp>
        <p:nvSpPr>
          <p:cNvPr id="10" name="دبوس زينة 9"/>
          <p:cNvSpPr/>
          <p:nvPr/>
        </p:nvSpPr>
        <p:spPr>
          <a:xfrm>
            <a:off x="1571604" y="5500702"/>
            <a:ext cx="7072362" cy="714380"/>
          </a:xfrm>
          <a:prstGeom prst="plaqu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أحـــــــــــــرصُ عـــلى طَهــــارةِ بـــدَني وثِــيــــــابي ومكـــان صَــــــــلاتي</a:t>
            </a:r>
            <a:endParaRPr lang="ar-SA" sz="3200" b="1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11" name="شكل بيضاوي 10"/>
          <p:cNvSpPr/>
          <p:nvPr/>
        </p:nvSpPr>
        <p:spPr>
          <a:xfrm>
            <a:off x="8248528" y="1961992"/>
            <a:ext cx="324000" cy="3240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SA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</a:t>
            </a:r>
            <a:endParaRPr lang="ar-SA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2" name="شكل بيضاوي 11"/>
          <p:cNvSpPr/>
          <p:nvPr/>
        </p:nvSpPr>
        <p:spPr>
          <a:xfrm>
            <a:off x="8248528" y="2857496"/>
            <a:ext cx="324000" cy="3240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SA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</a:t>
            </a:r>
            <a:endParaRPr lang="ar-SA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3" name="شكل بيضاوي 12"/>
          <p:cNvSpPr/>
          <p:nvPr/>
        </p:nvSpPr>
        <p:spPr>
          <a:xfrm>
            <a:off x="8286776" y="3890818"/>
            <a:ext cx="324000" cy="3240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SA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</a:t>
            </a:r>
          </a:p>
        </p:txBody>
      </p:sp>
      <p:sp>
        <p:nvSpPr>
          <p:cNvPr id="14" name="مربع نص 13"/>
          <p:cNvSpPr txBox="1"/>
          <p:nvPr/>
        </p:nvSpPr>
        <p:spPr>
          <a:xfrm>
            <a:off x="500034" y="2334276"/>
            <a:ext cx="728667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00B050"/>
                </a:solidFill>
                <a:latin typeface="Traditional Arabic" pitchFamily="18" charset="-78"/>
                <a:cs typeface="Traditional Arabic" pitchFamily="18" charset="-78"/>
              </a:rPr>
              <a:t>تَــــــبَـــــــوَّلَ في المسجد</a:t>
            </a:r>
          </a:p>
        </p:txBody>
      </p:sp>
      <p:sp>
        <p:nvSpPr>
          <p:cNvPr id="15" name="مربع نص 14"/>
          <p:cNvSpPr txBox="1"/>
          <p:nvPr/>
        </p:nvSpPr>
        <p:spPr>
          <a:xfrm>
            <a:off x="571472" y="3326030"/>
            <a:ext cx="728667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00B050"/>
                </a:solidFill>
                <a:latin typeface="Traditional Arabic" pitchFamily="18" charset="-78"/>
                <a:cs typeface="Traditional Arabic" pitchFamily="18" charset="-78"/>
              </a:rPr>
              <a:t>البــــــــــــــــــــــــــــــــــــول وكل النجاسات</a:t>
            </a:r>
          </a:p>
        </p:txBody>
      </p:sp>
      <p:sp>
        <p:nvSpPr>
          <p:cNvPr id="16" name="مربع نص 15"/>
          <p:cNvSpPr txBox="1"/>
          <p:nvPr/>
        </p:nvSpPr>
        <p:spPr>
          <a:xfrm>
            <a:off x="571472" y="4254724"/>
            <a:ext cx="728667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00B050"/>
                </a:solidFill>
                <a:latin typeface="Traditional Arabic" pitchFamily="18" charset="-78"/>
                <a:cs typeface="Traditional Arabic" pitchFamily="18" charset="-78"/>
              </a:rPr>
              <a:t>بالمـــــــــــــــــــــــــــــــــــــــــــاء</a:t>
            </a:r>
          </a:p>
        </p:txBody>
      </p:sp>
      <p:sp>
        <p:nvSpPr>
          <p:cNvPr id="17" name="مربع نص 16">
            <a:hlinkClick r:id="rId3" action="ppaction://hlinksldjump"/>
          </p:cNvPr>
          <p:cNvSpPr txBox="1"/>
          <p:nvPr/>
        </p:nvSpPr>
        <p:spPr>
          <a:xfrm>
            <a:off x="71406" y="5643578"/>
            <a:ext cx="642942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>
                <a:cs typeface="Akhbar MT" pitchFamily="2" charset="-78"/>
              </a:rPr>
              <a:t>عودة</a:t>
            </a:r>
            <a:endParaRPr lang="ar-SA" sz="2000" b="1" dirty="0">
              <a:cs typeface="Akhbar MT" pitchFamily="2" charset="-78"/>
            </a:endParaRPr>
          </a:p>
        </p:txBody>
      </p:sp>
      <p:sp>
        <p:nvSpPr>
          <p:cNvPr id="18" name="مربع نص 17">
            <a:hlinkClick r:id="rId4" action="ppaction://hlinksldjump"/>
          </p:cNvPr>
          <p:cNvSpPr txBox="1"/>
          <p:nvPr/>
        </p:nvSpPr>
        <p:spPr>
          <a:xfrm>
            <a:off x="71406" y="5957848"/>
            <a:ext cx="642942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>
                <a:ln>
                  <a:solidFill>
                    <a:schemeClr val="bg2">
                      <a:lumMod val="50000"/>
                    </a:schemeClr>
                  </a:solidFill>
                </a:ln>
                <a:cs typeface="Akhbar MT" pitchFamily="2" charset="-78"/>
                <a:hlinkClick r:id="rId4" action="ppaction://hlinksldjump"/>
              </a:rPr>
              <a:t>التقويم</a:t>
            </a:r>
            <a:endParaRPr lang="ar-SA" sz="2000" b="1" dirty="0">
              <a:ln>
                <a:solidFill>
                  <a:schemeClr val="bg2">
                    <a:lumMod val="50000"/>
                  </a:schemeClr>
                </a:solidFill>
              </a:ln>
              <a:cs typeface="Akhbar MT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800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0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800" decel="100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5" dur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800" decel="100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7" grpId="0"/>
      <p:bldP spid="11" grpId="0" animBg="1"/>
      <p:bldP spid="12" grpId="0" animBg="1"/>
      <p:bldP spid="13" grpId="0" animBg="1"/>
      <p:bldP spid="14" grpId="0"/>
      <p:bldP spid="15" grpId="0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رابط مستقيم 1"/>
          <p:cNvCxnSpPr/>
          <p:nvPr/>
        </p:nvCxnSpPr>
        <p:spPr>
          <a:xfrm rot="5400000" flipH="1" flipV="1">
            <a:off x="5964247" y="3606801"/>
            <a:ext cx="5929353" cy="1588"/>
          </a:xfrm>
          <a:prstGeom prst="line">
            <a:avLst/>
          </a:prstGeom>
          <a:ln w="7620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lum bright="30000" contrast="30000"/>
          </a:blip>
          <a:srcRect/>
          <a:stretch>
            <a:fillRect/>
          </a:stretch>
        </p:blipFill>
        <p:spPr bwMode="auto">
          <a:xfrm>
            <a:off x="7189845" y="-43330"/>
            <a:ext cx="1882749" cy="972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شكل بيضاوي 3"/>
          <p:cNvSpPr/>
          <p:nvPr/>
        </p:nvSpPr>
        <p:spPr>
          <a:xfrm>
            <a:off x="8519258" y="785794"/>
            <a:ext cx="432000" cy="4320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3163" tIns="51581" rIns="103163" bIns="51581" rtlCol="1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SA" sz="3600" b="1" spc="56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</a:t>
            </a:r>
          </a:p>
        </p:txBody>
      </p:sp>
      <p:sp>
        <p:nvSpPr>
          <p:cNvPr id="5" name="مربع نص 4"/>
          <p:cNvSpPr txBox="1"/>
          <p:nvPr/>
        </p:nvSpPr>
        <p:spPr>
          <a:xfrm>
            <a:off x="4000496" y="1898843"/>
            <a:ext cx="4500594" cy="47474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85000"/>
              </a:lnSpc>
            </a:pPr>
            <a:r>
              <a:rPr lang="ar-SA" sz="2800" b="1" dirty="0" smtClean="0">
                <a:solidFill>
                  <a:srgbClr val="00B050"/>
                </a:solidFill>
                <a:latin typeface="Traditional Arabic" pitchFamily="18" charset="-78"/>
                <a:cs typeface="Traditional Arabic" pitchFamily="18" charset="-78"/>
              </a:rPr>
              <a:t>أ_ لماذا غسل النبيُّ </a:t>
            </a:r>
            <a:r>
              <a:rPr lang="ar-SA" sz="2800" b="1" dirty="0" smtClean="0">
                <a:solidFill>
                  <a:srgbClr val="00B050"/>
                </a:solidFill>
                <a:latin typeface="Traditional Arabic" pitchFamily="18" charset="-78"/>
                <a:cs typeface="Traditional Arabic" pitchFamily="18" charset="-78"/>
                <a:sym typeface="AGA Arabesque"/>
              </a:rPr>
              <a:t> بول الصبي ؟</a:t>
            </a:r>
            <a:endParaRPr lang="ar-SA" sz="2800" b="1" dirty="0">
              <a:solidFill>
                <a:srgbClr val="00B050"/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2143108" y="3478461"/>
            <a:ext cx="6286544" cy="47474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85000"/>
              </a:lnSpc>
            </a:pPr>
            <a:r>
              <a:rPr lang="ar-SA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أَصِلُ الدَّليلَ في العمود ( </a:t>
            </a:r>
            <a:r>
              <a:rPr lang="ar-SA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ب</a:t>
            </a:r>
            <a:r>
              <a:rPr lang="ar-SA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 ) </a:t>
            </a:r>
            <a:r>
              <a:rPr lang="ar-SA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ب</a:t>
            </a:r>
            <a:r>
              <a:rPr lang="ar-SA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ما يناسبه من العمود ( </a:t>
            </a:r>
            <a:r>
              <a:rPr lang="ar-SA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أ</a:t>
            </a:r>
            <a:r>
              <a:rPr lang="ar-SA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 ) :</a:t>
            </a:r>
          </a:p>
        </p:txBody>
      </p:sp>
      <p:sp>
        <p:nvSpPr>
          <p:cNvPr id="7" name="مربع نص 6"/>
          <p:cNvSpPr txBox="1"/>
          <p:nvPr/>
        </p:nvSpPr>
        <p:spPr>
          <a:xfrm>
            <a:off x="2857488" y="785794"/>
            <a:ext cx="5572164" cy="47474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85000"/>
              </a:lnSpc>
            </a:pPr>
            <a:r>
              <a:rPr lang="ar-SA" sz="2800" b="1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أقرأُ الحديثَ ، ثمَّ أُجيبُ :</a:t>
            </a:r>
          </a:p>
        </p:txBody>
      </p:sp>
      <p:sp>
        <p:nvSpPr>
          <p:cNvPr id="8" name="مربع نص 7"/>
          <p:cNvSpPr txBox="1"/>
          <p:nvPr/>
        </p:nvSpPr>
        <p:spPr>
          <a:xfrm>
            <a:off x="857224" y="1167615"/>
            <a:ext cx="7643866" cy="840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85000"/>
              </a:lnSpc>
            </a:pPr>
            <a:r>
              <a:rPr lang="ar-SA" sz="2800" b="1" dirty="0" smtClean="0">
                <a:latin typeface="Traditional Arabic" pitchFamily="18" charset="-78"/>
                <a:cs typeface="Traditional Arabic" pitchFamily="18" charset="-78"/>
              </a:rPr>
              <a:t>عن عائشةَ أُمِّ المؤمنين رضي الله عنها أَنَّها قالت : { </a:t>
            </a:r>
            <a:r>
              <a:rPr lang="ar-SA" sz="2800" b="1" dirty="0" smtClean="0">
                <a:solidFill>
                  <a:srgbClr val="7030A0"/>
                </a:solidFill>
                <a:latin typeface="Traditional Arabic" pitchFamily="18" charset="-78"/>
                <a:cs typeface="Traditional Arabic" pitchFamily="18" charset="-78"/>
              </a:rPr>
              <a:t>أُتِيَ رسولُ الله </a:t>
            </a:r>
            <a:r>
              <a:rPr lang="ar-SA" sz="2800" b="1" dirty="0" smtClean="0">
                <a:solidFill>
                  <a:srgbClr val="7030A0"/>
                </a:solidFill>
                <a:latin typeface="Traditional Arabic" pitchFamily="18" charset="-78"/>
                <a:cs typeface="Traditional Arabic" pitchFamily="18" charset="-78"/>
                <a:sym typeface="AGA Arabesque"/>
              </a:rPr>
              <a:t> بِصَبِيٍّ فَبالَ على ثوبه فدعا بماءٍ فأتْبعهُ إيَّاه </a:t>
            </a:r>
            <a:r>
              <a:rPr lang="ar-SA" sz="2800" b="1" dirty="0" smtClean="0">
                <a:latin typeface="Traditional Arabic" pitchFamily="18" charset="-78"/>
                <a:cs typeface="Traditional Arabic" pitchFamily="18" charset="-78"/>
                <a:sym typeface="AGA Arabesque"/>
              </a:rPr>
              <a:t>}.</a:t>
            </a:r>
            <a:endParaRPr lang="ar-SA" sz="2800" b="1" dirty="0" smtClean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9" name="مربع نص 8"/>
          <p:cNvSpPr txBox="1"/>
          <p:nvPr/>
        </p:nvSpPr>
        <p:spPr>
          <a:xfrm>
            <a:off x="3357554" y="2327471"/>
            <a:ext cx="5143536" cy="4585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85000"/>
              </a:lnSpc>
            </a:pPr>
            <a:r>
              <a:rPr lang="ar-SA" sz="2800" b="1" dirty="0" smtClean="0">
                <a:solidFill>
                  <a:srgbClr val="00B050"/>
                </a:solidFill>
                <a:latin typeface="Traditional Arabic" pitchFamily="18" charset="-78"/>
                <a:cs typeface="Traditional Arabic" pitchFamily="18" charset="-78"/>
              </a:rPr>
              <a:t>ب_ أَضعُ علامة ( </a:t>
            </a:r>
            <a:r>
              <a:rPr lang="ar-SA" sz="2800" b="1" dirty="0" smtClean="0">
                <a:solidFill>
                  <a:srgbClr val="00B050"/>
                </a:solidFill>
                <a:latin typeface="Traditional Arabic" pitchFamily="18" charset="-78"/>
                <a:cs typeface="Traditional Arabic" pitchFamily="18" charset="-78"/>
                <a:sym typeface="Wingdings"/>
              </a:rPr>
              <a:t> ) أمام الإجابة الصحيحة :</a:t>
            </a:r>
            <a:endParaRPr lang="ar-SA" sz="2800" b="1" dirty="0">
              <a:solidFill>
                <a:srgbClr val="00B050"/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10" name="مربع نص 9"/>
          <p:cNvSpPr txBox="1"/>
          <p:nvPr/>
        </p:nvSpPr>
        <p:spPr>
          <a:xfrm>
            <a:off x="1071538" y="2000240"/>
            <a:ext cx="3357586" cy="36548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85000"/>
              </a:lnSpc>
            </a:pPr>
            <a:r>
              <a:rPr lang="ar-SA" sz="2000" dirty="0" smtClean="0">
                <a:solidFill>
                  <a:srgbClr val="00B050"/>
                </a:solidFill>
                <a:latin typeface="Traditional Arabic" pitchFamily="18" charset="-78"/>
                <a:cs typeface="Traditional Arabic" pitchFamily="18" charset="-78"/>
              </a:rPr>
              <a:t>............................................</a:t>
            </a:r>
            <a:endParaRPr lang="ar-SA" sz="2800" dirty="0">
              <a:solidFill>
                <a:srgbClr val="00B050"/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11" name="مربع نص 10"/>
          <p:cNvSpPr txBox="1"/>
          <p:nvPr/>
        </p:nvSpPr>
        <p:spPr>
          <a:xfrm>
            <a:off x="1000100" y="3081365"/>
            <a:ext cx="7500990" cy="47474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85000"/>
              </a:lnSpc>
            </a:pPr>
            <a:r>
              <a:rPr lang="ar-SA" sz="2800" b="1" dirty="0" smtClean="0">
                <a:latin typeface="Traditional Arabic" pitchFamily="18" charset="-78"/>
                <a:cs typeface="Traditional Arabic" pitchFamily="18" charset="-78"/>
              </a:rPr>
              <a:t>(    ) بالماء والصّابون .      (    ) بالماء .      (    ) بالتُّراب .</a:t>
            </a:r>
            <a:endParaRPr lang="ar-SA" sz="2800" b="1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12" name="شكل بيضاوي 11"/>
          <p:cNvSpPr/>
          <p:nvPr/>
        </p:nvSpPr>
        <p:spPr>
          <a:xfrm>
            <a:off x="8497718" y="3425628"/>
            <a:ext cx="432000" cy="4320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3163" tIns="51581" rIns="103163" bIns="51581" rtlCol="1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SA" sz="3600" b="1" spc="56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</a:t>
            </a:r>
            <a:endParaRPr lang="ar-SA" sz="3600" b="1" spc="56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3" name="مستطيل 12"/>
          <p:cNvSpPr/>
          <p:nvPr/>
        </p:nvSpPr>
        <p:spPr>
          <a:xfrm>
            <a:off x="6072198" y="4429132"/>
            <a:ext cx="2714644" cy="2143140"/>
          </a:xfrm>
          <a:prstGeom prst="rect">
            <a:avLst/>
          </a:prstGeom>
          <a:solidFill>
            <a:srgbClr val="FFEDC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4" name="مستطيل 13"/>
          <p:cNvSpPr/>
          <p:nvPr/>
        </p:nvSpPr>
        <p:spPr>
          <a:xfrm>
            <a:off x="6072198" y="3929066"/>
            <a:ext cx="271464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b="1" dirty="0" smtClean="0"/>
              <a:t>( </a:t>
            </a:r>
            <a:r>
              <a:rPr lang="ar-SA" b="1" dirty="0" err="1" smtClean="0"/>
              <a:t>أ</a:t>
            </a:r>
            <a:r>
              <a:rPr lang="ar-SA" b="1" dirty="0" smtClean="0"/>
              <a:t> ) ما تجب إزالة النجاسة عنه</a:t>
            </a:r>
            <a:endParaRPr lang="ar-SA" b="1" dirty="0"/>
          </a:p>
        </p:txBody>
      </p:sp>
      <p:sp>
        <p:nvSpPr>
          <p:cNvPr id="15" name="مربع نص 14"/>
          <p:cNvSpPr txBox="1"/>
          <p:nvPr/>
        </p:nvSpPr>
        <p:spPr>
          <a:xfrm>
            <a:off x="6858016" y="4597329"/>
            <a:ext cx="1000132" cy="47474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85000"/>
              </a:lnSpc>
            </a:pPr>
            <a:r>
              <a:rPr lang="ar-SA" sz="2800" b="1" dirty="0" smtClean="0">
                <a:latin typeface="Traditional Arabic" pitchFamily="18" charset="-78"/>
                <a:cs typeface="Traditional Arabic" pitchFamily="18" charset="-78"/>
              </a:rPr>
              <a:t>البدن</a:t>
            </a:r>
            <a:endParaRPr lang="ar-SA" sz="2800" b="1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16" name="مربع نص 15"/>
          <p:cNvSpPr txBox="1"/>
          <p:nvPr/>
        </p:nvSpPr>
        <p:spPr>
          <a:xfrm>
            <a:off x="6215074" y="5311709"/>
            <a:ext cx="2143140" cy="47474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85000"/>
              </a:lnSpc>
            </a:pPr>
            <a:r>
              <a:rPr lang="ar-SA" sz="2800" b="1" dirty="0" smtClean="0">
                <a:latin typeface="Traditional Arabic" pitchFamily="18" charset="-78"/>
                <a:cs typeface="Traditional Arabic" pitchFamily="18" charset="-78"/>
              </a:rPr>
              <a:t>موضِعُ الصَّــــلاة</a:t>
            </a:r>
            <a:endParaRPr lang="ar-SA" sz="2800" b="1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17" name="مربع نص 16"/>
          <p:cNvSpPr txBox="1"/>
          <p:nvPr/>
        </p:nvSpPr>
        <p:spPr>
          <a:xfrm>
            <a:off x="6072198" y="6072206"/>
            <a:ext cx="1928826" cy="47474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85000"/>
              </a:lnSpc>
            </a:pPr>
            <a:r>
              <a:rPr lang="ar-SA" sz="2800" b="1" dirty="0" smtClean="0">
                <a:latin typeface="Traditional Arabic" pitchFamily="18" charset="-78"/>
                <a:cs typeface="Traditional Arabic" pitchFamily="18" charset="-78"/>
              </a:rPr>
              <a:t>الثِّـــياب</a:t>
            </a:r>
            <a:endParaRPr lang="ar-SA" sz="2800" b="1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18" name="مستطيل 17"/>
          <p:cNvSpPr/>
          <p:nvPr/>
        </p:nvSpPr>
        <p:spPr>
          <a:xfrm>
            <a:off x="1142976" y="3929066"/>
            <a:ext cx="4714908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 smtClean="0"/>
              <a:t>( </a:t>
            </a:r>
            <a:r>
              <a:rPr lang="ar-SA" sz="2000" b="1" dirty="0" err="1" smtClean="0"/>
              <a:t>ب</a:t>
            </a:r>
            <a:r>
              <a:rPr lang="ar-SA" sz="2000" b="1" dirty="0" smtClean="0"/>
              <a:t> ) الدليل</a:t>
            </a:r>
            <a:endParaRPr lang="ar-SA" sz="2000" b="1" dirty="0"/>
          </a:p>
        </p:txBody>
      </p:sp>
      <p:sp>
        <p:nvSpPr>
          <p:cNvPr id="19" name="مستطيل 18"/>
          <p:cNvSpPr/>
          <p:nvPr/>
        </p:nvSpPr>
        <p:spPr>
          <a:xfrm>
            <a:off x="1142976" y="4429132"/>
            <a:ext cx="4714908" cy="2143140"/>
          </a:xfrm>
          <a:prstGeom prst="rect">
            <a:avLst/>
          </a:prstGeom>
          <a:solidFill>
            <a:srgbClr val="FFEDC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0" name="مربع نص 19"/>
          <p:cNvSpPr txBox="1"/>
          <p:nvPr/>
        </p:nvSpPr>
        <p:spPr>
          <a:xfrm>
            <a:off x="1000100" y="4525891"/>
            <a:ext cx="4929190" cy="840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lnSpc>
                <a:spcPct val="85000"/>
              </a:lnSpc>
            </a:pPr>
            <a:r>
              <a:rPr lang="ar-SA" sz="2800" b="1" dirty="0" smtClean="0">
                <a:latin typeface="Traditional Arabic" pitchFamily="18" charset="-78"/>
                <a:cs typeface="Traditional Arabic" pitchFamily="18" charset="-78"/>
              </a:rPr>
              <a:t>قال </a:t>
            </a:r>
            <a:r>
              <a:rPr lang="ar-SA" sz="2800" b="1" dirty="0" smtClean="0">
                <a:latin typeface="Traditional Arabic" pitchFamily="18" charset="-78"/>
                <a:cs typeface="Traditional Arabic" pitchFamily="18" charset="-78"/>
                <a:sym typeface="AGA Arabesque"/>
              </a:rPr>
              <a:t> { </a:t>
            </a:r>
            <a:r>
              <a:rPr lang="ar-SA" sz="2800" b="1" dirty="0" smtClean="0">
                <a:solidFill>
                  <a:srgbClr val="7030A0"/>
                </a:solidFill>
                <a:latin typeface="Traditional Arabic" pitchFamily="18" charset="-78"/>
                <a:cs typeface="Traditional Arabic" pitchFamily="18" charset="-78"/>
                <a:sym typeface="AGA Arabesque"/>
              </a:rPr>
              <a:t>إنَّ هذه المساجد لا تصلُحُ لِشَيءٍ من هذا البول والقذر </a:t>
            </a:r>
            <a:r>
              <a:rPr lang="ar-SA" sz="2800" b="1" dirty="0" smtClean="0">
                <a:latin typeface="Traditional Arabic" pitchFamily="18" charset="-78"/>
                <a:cs typeface="Traditional Arabic" pitchFamily="18" charset="-78"/>
                <a:sym typeface="AGA Arabesque"/>
              </a:rPr>
              <a:t>} .</a:t>
            </a:r>
            <a:endParaRPr lang="ar-SA" sz="2800" b="1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21" name="مربع نص 20"/>
          <p:cNvSpPr txBox="1"/>
          <p:nvPr/>
        </p:nvSpPr>
        <p:spPr>
          <a:xfrm>
            <a:off x="1000100" y="5357826"/>
            <a:ext cx="4143404" cy="52937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85000"/>
              </a:lnSpc>
            </a:pPr>
            <a:r>
              <a:rPr lang="ar-SA" sz="2800" b="1" dirty="0" smtClean="0">
                <a:latin typeface="Traditional Arabic" pitchFamily="18" charset="-78"/>
                <a:cs typeface="Traditional Arabic" pitchFamily="18" charset="-78"/>
              </a:rPr>
              <a:t>قال تعالى : </a:t>
            </a:r>
            <a:r>
              <a:rPr lang="ar-SA" sz="2800" b="1" dirty="0" smtClean="0">
                <a:latin typeface="Traditional Arabic" pitchFamily="18" charset="-78"/>
                <a:cs typeface="Traditional Arabic" pitchFamily="18" charset="-78"/>
                <a:sym typeface="AGA Arabesque"/>
              </a:rPr>
              <a:t> </a:t>
            </a:r>
            <a:r>
              <a:rPr lang="ar-SA" sz="3200" b="1" dirty="0" smtClean="0">
                <a:solidFill>
                  <a:schemeClr val="accent4">
                    <a:lumMod val="75000"/>
                  </a:schemeClr>
                </a:solidFill>
                <a:latin typeface="Traditional Arabic" pitchFamily="18" charset="-78"/>
                <a:cs typeface="DecoType Naskh Special" pitchFamily="2" charset="-78"/>
                <a:sym typeface="AGA Arabesque"/>
              </a:rPr>
              <a:t> وثيَابَكَ فَطَهِّر  </a:t>
            </a:r>
            <a:r>
              <a:rPr lang="ar-SA" sz="2800" b="1" dirty="0" smtClean="0">
                <a:latin typeface="Traditional Arabic" pitchFamily="18" charset="-78"/>
                <a:cs typeface="Traditional Arabic" pitchFamily="18" charset="-78"/>
                <a:sym typeface="AGA Arabesque"/>
              </a:rPr>
              <a:t>  </a:t>
            </a:r>
            <a:endParaRPr lang="ar-SA" sz="2800" b="1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23" name="مربع نص 22"/>
          <p:cNvSpPr txBox="1"/>
          <p:nvPr/>
        </p:nvSpPr>
        <p:spPr>
          <a:xfrm>
            <a:off x="1428728" y="6000768"/>
            <a:ext cx="4143404" cy="52937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85000"/>
              </a:lnSpc>
            </a:pPr>
            <a:r>
              <a:rPr lang="ar-SA" sz="2800" b="1" dirty="0" smtClean="0">
                <a:latin typeface="Traditional Arabic" pitchFamily="18" charset="-78"/>
                <a:cs typeface="Traditional Arabic" pitchFamily="18" charset="-78"/>
              </a:rPr>
              <a:t>قال تعالى : </a:t>
            </a:r>
            <a:r>
              <a:rPr lang="ar-SA" sz="2800" b="1" dirty="0" smtClean="0">
                <a:latin typeface="Traditional Arabic" pitchFamily="18" charset="-78"/>
                <a:cs typeface="Traditional Arabic" pitchFamily="18" charset="-78"/>
                <a:sym typeface="AGA Arabesque"/>
              </a:rPr>
              <a:t> </a:t>
            </a:r>
            <a:r>
              <a:rPr lang="ar-SA" sz="3200" b="1" dirty="0" smtClean="0">
                <a:solidFill>
                  <a:schemeClr val="accent4">
                    <a:lumMod val="75000"/>
                  </a:schemeClr>
                </a:solidFill>
                <a:latin typeface="Traditional Arabic" pitchFamily="18" charset="-78"/>
                <a:cs typeface="DecoType Naskh Special" pitchFamily="2" charset="-78"/>
                <a:sym typeface="AGA Arabesque"/>
              </a:rPr>
              <a:t> وَاللهُ  يُحِــبُّ  المُطَّـهَّـرين  </a:t>
            </a:r>
            <a:r>
              <a:rPr lang="ar-SA" sz="2800" b="1" dirty="0" smtClean="0">
                <a:latin typeface="Traditional Arabic" pitchFamily="18" charset="-78"/>
                <a:cs typeface="Traditional Arabic" pitchFamily="18" charset="-78"/>
                <a:sym typeface="AGA Arabesque"/>
              </a:rPr>
              <a:t>  </a:t>
            </a:r>
            <a:endParaRPr lang="ar-SA" sz="2800" b="1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24" name="مربع نص 23"/>
          <p:cNvSpPr txBox="1"/>
          <p:nvPr/>
        </p:nvSpPr>
        <p:spPr>
          <a:xfrm>
            <a:off x="5214942" y="2935428"/>
            <a:ext cx="35719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4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/>
              </a:rPr>
              <a:t></a:t>
            </a:r>
            <a:endParaRPr lang="ar-SA" sz="4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مربع نص 24"/>
          <p:cNvSpPr txBox="1"/>
          <p:nvPr/>
        </p:nvSpPr>
        <p:spPr>
          <a:xfrm>
            <a:off x="5072066" y="2698854"/>
            <a:ext cx="3357586" cy="47474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85000"/>
              </a:lnSpc>
            </a:pPr>
            <a:r>
              <a:rPr lang="ar-SA" sz="2800" b="1" dirty="0" smtClean="0">
                <a:latin typeface="Traditional Arabic" pitchFamily="18" charset="-78"/>
                <a:cs typeface="Traditional Arabic" pitchFamily="18" charset="-78"/>
              </a:rPr>
              <a:t>- أزال النبي </a:t>
            </a:r>
            <a:r>
              <a:rPr lang="ar-SA" sz="2800" b="1" dirty="0" smtClean="0">
                <a:latin typeface="Traditional Arabic" pitchFamily="18" charset="-78"/>
                <a:cs typeface="Traditional Arabic" pitchFamily="18" charset="-78"/>
                <a:sym typeface="AGA Arabesque"/>
              </a:rPr>
              <a:t> بول الصَّبي :</a:t>
            </a:r>
            <a:endParaRPr lang="ar-SA" sz="2800" b="1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26" name="مربع نص 25"/>
          <p:cNvSpPr txBox="1"/>
          <p:nvPr/>
        </p:nvSpPr>
        <p:spPr>
          <a:xfrm>
            <a:off x="1071538" y="1828327"/>
            <a:ext cx="285752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0070C0"/>
                </a:solidFill>
                <a:sym typeface="Wingdings"/>
              </a:rPr>
              <a:t>لأنَّ البول نجسٌ</a:t>
            </a:r>
            <a:endParaRPr lang="ar-SA" sz="3200" b="1" dirty="0">
              <a:solidFill>
                <a:srgbClr val="0070C0"/>
              </a:solidFill>
            </a:endParaRPr>
          </a:p>
        </p:txBody>
      </p:sp>
      <p:cxnSp>
        <p:nvCxnSpPr>
          <p:cNvPr id="28" name="رابط كسهم مستقيم 27"/>
          <p:cNvCxnSpPr/>
          <p:nvPr/>
        </p:nvCxnSpPr>
        <p:spPr>
          <a:xfrm rot="16200000" flipH="1">
            <a:off x="5786446" y="4786322"/>
            <a:ext cx="785818" cy="642942"/>
          </a:xfrm>
          <a:prstGeom prst="straightConnector1">
            <a:avLst/>
          </a:prstGeom>
          <a:ln w="50800">
            <a:solidFill>
              <a:schemeClr val="accent5">
                <a:lumMod val="60000"/>
                <a:lumOff val="40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رابط كسهم مستقيم 29"/>
          <p:cNvCxnSpPr/>
          <p:nvPr/>
        </p:nvCxnSpPr>
        <p:spPr>
          <a:xfrm rot="16200000" flipH="1">
            <a:off x="5827785" y="5542041"/>
            <a:ext cx="703140" cy="642942"/>
          </a:xfrm>
          <a:prstGeom prst="straightConnector1">
            <a:avLst/>
          </a:prstGeom>
          <a:ln w="50800">
            <a:solidFill>
              <a:schemeClr val="accent3">
                <a:lumMod val="75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رابط كسهم مستقيم 30"/>
          <p:cNvCxnSpPr/>
          <p:nvPr/>
        </p:nvCxnSpPr>
        <p:spPr>
          <a:xfrm rot="5400000" flipH="1" flipV="1">
            <a:off x="5459355" y="5184851"/>
            <a:ext cx="1440000" cy="642942"/>
          </a:xfrm>
          <a:prstGeom prst="straightConnector1">
            <a:avLst/>
          </a:prstGeom>
          <a:ln w="50800">
            <a:solidFill>
              <a:srgbClr val="00B0F0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مربع نص 34">
            <a:hlinkClick r:id="rId4" action="ppaction://hlinksldjump"/>
          </p:cNvPr>
          <p:cNvSpPr txBox="1"/>
          <p:nvPr/>
        </p:nvSpPr>
        <p:spPr>
          <a:xfrm>
            <a:off x="-32" y="5814972"/>
            <a:ext cx="642942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>
                <a:ln>
                  <a:solidFill>
                    <a:schemeClr val="bg2">
                      <a:lumMod val="50000"/>
                    </a:schemeClr>
                  </a:solidFill>
                </a:ln>
                <a:cs typeface="Akhbar MT" pitchFamily="2" charset="-78"/>
                <a:hlinkClick r:id="rId4" action="ppaction://hlinksldjump"/>
              </a:rPr>
              <a:t>نشاط</a:t>
            </a:r>
            <a:endParaRPr lang="ar-SA" sz="2000" b="1" dirty="0">
              <a:ln>
                <a:solidFill>
                  <a:schemeClr val="bg2">
                    <a:lumMod val="50000"/>
                  </a:schemeClr>
                </a:solidFill>
              </a:ln>
              <a:cs typeface="Akhbar MT" pitchFamily="2" charset="-78"/>
            </a:endParaRPr>
          </a:p>
        </p:txBody>
      </p:sp>
      <p:sp>
        <p:nvSpPr>
          <p:cNvPr id="36" name="مربع نص 35">
            <a:hlinkClick r:id="rId5" action="ppaction://hlinksldjump"/>
          </p:cNvPr>
          <p:cNvSpPr txBox="1"/>
          <p:nvPr/>
        </p:nvSpPr>
        <p:spPr>
          <a:xfrm>
            <a:off x="71406" y="5429264"/>
            <a:ext cx="642942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>
                <a:ln>
                  <a:solidFill>
                    <a:schemeClr val="bg2">
                      <a:lumMod val="50000"/>
                    </a:schemeClr>
                  </a:solidFill>
                </a:ln>
                <a:cs typeface="Akhbar MT" pitchFamily="2" charset="-78"/>
              </a:rPr>
              <a:t>الدرس</a:t>
            </a:r>
            <a:endParaRPr lang="ar-SA" sz="2000" b="1" dirty="0">
              <a:ln>
                <a:solidFill>
                  <a:schemeClr val="bg2">
                    <a:lumMod val="50000"/>
                  </a:schemeClr>
                </a:solidFill>
              </a:ln>
              <a:cs typeface="Akhbar MT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6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000"/>
                            </p:stCondLst>
                            <p:childTnLst>
                              <p:par>
                                <p:cTn id="61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14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4000"/>
                            </p:stCondLst>
                            <p:childTnLst>
                              <p:par>
                                <p:cTn id="131" presetID="26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9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2000"/>
                            </p:stCondLst>
                            <p:childTnLst>
                              <p:par>
                                <p:cTn id="19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4000"/>
                            </p:stCondLst>
                            <p:childTnLst>
                              <p:par>
                                <p:cTn id="201" presetID="26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7" fill="hold">
                            <p:stCondLst>
                              <p:cond delay="7000"/>
                            </p:stCondLst>
                            <p:childTnLst>
                              <p:par>
                                <p:cTn id="218" presetID="26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35" presetID="26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5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8" fill="hold">
                            <p:stCondLst>
                              <p:cond delay="2000"/>
                            </p:stCondLst>
                            <p:childTnLst>
                              <p:par>
                                <p:cTn id="25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3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4" fill="hold">
                            <p:stCondLst>
                              <p:cond delay="4000"/>
                            </p:stCondLst>
                            <p:childTnLst>
                              <p:par>
                                <p:cTn id="265" presetID="26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1" fill="hold">
                            <p:stCondLst>
                              <p:cond delay="7000"/>
                            </p:stCondLst>
                            <p:childTnLst>
                              <p:par>
                                <p:cTn id="282" presetID="26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8" fill="hold">
                            <p:stCondLst>
                              <p:cond delay="10000"/>
                            </p:stCondLst>
                            <p:childTnLst>
                              <p:par>
                                <p:cTn id="299" presetID="26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5" fill="hold">
                      <p:stCondLst>
                        <p:cond delay="indefinite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19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0" fill="hold">
                      <p:stCondLst>
                        <p:cond delay="indefinite"/>
                      </p:stCondLst>
                      <p:childTnLst>
                        <p:par>
                          <p:cTn id="321" fill="hold">
                            <p:stCondLst>
                              <p:cond delay="0"/>
                            </p:stCondLst>
                            <p:childTnLst>
                              <p:par>
                                <p:cTn id="322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24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5" fill="hold">
                      <p:stCondLst>
                        <p:cond delay="indefinite"/>
                      </p:stCondLst>
                      <p:childTnLst>
                        <p:par>
                          <p:cTn id="326" fill="hold">
                            <p:stCondLst>
                              <p:cond delay="0"/>
                            </p:stCondLst>
                            <p:childTnLst>
                              <p:par>
                                <p:cTn id="327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29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 animBg="1"/>
      <p:bldP spid="13" grpId="0" animBg="1"/>
      <p:bldP spid="14" grpId="0" animBg="1"/>
      <p:bldP spid="15" grpId="0"/>
      <p:bldP spid="16" grpId="0"/>
      <p:bldP spid="17" grpId="0"/>
      <p:bldP spid="18" grpId="0" animBg="1"/>
      <p:bldP spid="19" grpId="0" animBg="1"/>
      <p:bldP spid="20" grpId="0"/>
      <p:bldP spid="21" grpId="0"/>
      <p:bldP spid="23" grpId="0"/>
      <p:bldP spid="24" grpId="0"/>
      <p:bldP spid="25" grpId="0"/>
      <p:bldP spid="2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.. الدرس الثالث  ازالة النجاسة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.. الدرس الثالث  ازالة النجاسة</Template>
  <TotalTime>0</TotalTime>
  <Words>293</Words>
  <Application>Microsoft Office PowerPoint</Application>
  <PresentationFormat>عرض على الشاشة (3:4)‏</PresentationFormat>
  <Paragraphs>59</Paragraphs>
  <Slides>3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4" baseType="lpstr">
      <vt:lpstr>.. الدرس الثالث  ازالة النجاسة</vt:lpstr>
      <vt:lpstr>عرض تقديمي في PowerPoint</vt:lpstr>
      <vt:lpstr>عرض تقديمي في PowerPoint</vt:lpstr>
      <vt:lpstr>عرض تقديمي في PowerPoint</vt:lpstr>
    </vt:vector>
  </TitlesOfParts>
  <Company>Ahmed-Under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acer</dc:creator>
  <cp:lastModifiedBy>acer</cp:lastModifiedBy>
  <cp:revision>1</cp:revision>
  <dcterms:created xsi:type="dcterms:W3CDTF">2012-08-23T15:03:01Z</dcterms:created>
  <dcterms:modified xsi:type="dcterms:W3CDTF">2012-08-23T15:03:16Z</dcterms:modified>
</cp:coreProperties>
</file>