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932" r:id="rId2"/>
    <p:sldId id="993" r:id="rId3"/>
    <p:sldId id="970" r:id="rId4"/>
    <p:sldId id="994" r:id="rId5"/>
    <p:sldId id="996" r:id="rId6"/>
    <p:sldId id="999" r:id="rId7"/>
    <p:sldId id="997" r:id="rId8"/>
    <p:sldId id="1000" r:id="rId9"/>
    <p:sldId id="1002" r:id="rId10"/>
    <p:sldId id="998" r:id="rId11"/>
    <p:sldId id="1001" r:id="rId12"/>
    <p:sldId id="937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D60093"/>
    <a:srgbClr val="33CC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5" autoAdjust="0"/>
    <p:restoredTop sz="94660"/>
  </p:normalViewPr>
  <p:slideViewPr>
    <p:cSldViewPr snapToGrid="0">
      <p:cViewPr>
        <p:scale>
          <a:sx n="75" d="100"/>
          <a:sy n="75" d="100"/>
        </p:scale>
        <p:origin x="-462" y="-72"/>
      </p:cViewPr>
      <p:guideLst>
        <p:guide orient="horz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08/12/1442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=""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=""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=""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=""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=""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=""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=""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=""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2972533" y="2956271"/>
            <a:ext cx="6216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3200" b="1" dirty="0" smtClean="0">
                <a:solidFill>
                  <a:srgbClr val="FF0000"/>
                </a:solidFill>
                <a:latin typeface="Economica" panose="02000506040000020004" pitchFamily="2" charset="0"/>
              </a:rPr>
              <a:t>تصفُّح كتاب أو مجلَّة أو عبر الشبكة العنكبوتيَّة</a:t>
            </a:r>
            <a:endParaRPr lang="ar-SY" sz="3200" b="1" dirty="0">
              <a:solidFill>
                <a:srgbClr val="FF0000"/>
              </a:solidFill>
              <a:latin typeface="Economica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الاستراتيجيّة القرائيَّة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859" y="3459249"/>
              <a:ext cx="1260868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611006" y="-574544"/>
            <a:ext cx="770958" cy="423390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477125" y="-564917"/>
            <a:ext cx="894948" cy="3770819"/>
            <a:chOff x="1232840" y="-860941"/>
            <a:chExt cx="894948" cy="3770819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32840" y="4739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قُدُواتٌ و مُثُلٌ عُلْيا</a:t>
              </a:r>
              <a:endParaRPr lang="ar-SY" sz="2000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6123" y="-860941"/>
              <a:ext cx="461665" cy="377081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تصفُّح كتاب أو مجلَّة أو عبر الشبكة العنكبوتيَّة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5440353" y="120622"/>
            <a:ext cx="5829300" cy="1134881"/>
            <a:chOff x="7765664" y="78583"/>
            <a:chExt cx="2946568" cy="1134881"/>
          </a:xfrm>
        </p:grpSpPr>
        <p:grpSp>
          <p:nvGrpSpPr>
            <p:cNvPr id="30" name="Group 81">
              <a:extLst>
                <a:ext uri="{FF2B5EF4-FFF2-40B4-BE49-F238E27FC236}">
                  <a16:creationId xmlns:a16="http://schemas.microsoft.com/office/drawing/2014/main" xmlns="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31" name="Rectangle 82">
                <a:extLst>
                  <a:ext uri="{FF2B5EF4-FFF2-40B4-BE49-F238E27FC236}">
                    <a16:creationId xmlns:a16="http://schemas.microsoft.com/office/drawing/2014/main" xmlns="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83">
                <a:extLst>
                  <a:ext uri="{FF2B5EF4-FFF2-40B4-BE49-F238E27FC236}">
                    <a16:creationId xmlns:a16="http://schemas.microsoft.com/office/drawing/2014/main" xmlns="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84">
                <a:extLst>
                  <a:ext uri="{FF2B5EF4-FFF2-40B4-BE49-F238E27FC236}">
                    <a16:creationId xmlns:a16="http://schemas.microsoft.com/office/drawing/2014/main" xmlns="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rgbClr val="FF0000"/>
                    </a:solidFill>
                  </a:rPr>
                  <a:t>ج- </a:t>
                </a:r>
                <a:r>
                  <a:rPr lang="ar-SY" sz="2000" b="1" dirty="0" smtClean="0">
                    <a:solidFill>
                      <a:schemeClr val="tx1"/>
                    </a:solidFill>
                  </a:rPr>
                  <a:t>تصفُّحُ مواقع عبر الشبكة العنكبوتيَّة: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88">
                <a:extLst>
                  <a:ext uri="{FF2B5EF4-FFF2-40B4-BE49-F238E27FC236}">
                    <a16:creationId xmlns:a16="http://schemas.microsoft.com/office/drawing/2014/main" xmlns="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38" name="Oval 91">
                  <a:extLst>
                    <a:ext uri="{FF2B5EF4-FFF2-40B4-BE49-F238E27FC236}">
                      <a16:creationId xmlns:a16="http://schemas.microsoft.com/office/drawing/2014/main" xmlns="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92">
                  <a:extLst>
                    <a:ext uri="{FF2B5EF4-FFF2-40B4-BE49-F238E27FC236}">
                      <a16:creationId xmlns:a16="http://schemas.microsoft.com/office/drawing/2014/main" xmlns="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Freeform: Shape 89">
                <a:extLst>
                  <a:ext uri="{FF2B5EF4-FFF2-40B4-BE49-F238E27FC236}">
                    <a16:creationId xmlns:a16="http://schemas.microsoft.com/office/drawing/2014/main" xmlns="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90">
                <a:extLst>
                  <a:ext uri="{FF2B5EF4-FFF2-40B4-BE49-F238E27FC236}">
                    <a16:creationId xmlns:a16="http://schemas.microsoft.com/office/drawing/2014/main" xmlns="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" name="مجموعة 1"/>
            <p:cNvGrpSpPr/>
            <p:nvPr/>
          </p:nvGrpSpPr>
          <p:grpSpPr>
            <a:xfrm>
              <a:off x="10356796" y="233058"/>
              <a:ext cx="355436" cy="980406"/>
              <a:chOff x="10356796" y="233058"/>
              <a:chExt cx="355436" cy="980406"/>
            </a:xfrm>
          </p:grpSpPr>
          <p:sp>
            <p:nvSpPr>
              <p:cNvPr id="42" name="Rectangle 48">
                <a:extLst>
                  <a:ext uri="{FF2B5EF4-FFF2-40B4-BE49-F238E27FC236}">
                    <a16:creationId xmlns:a16="http://schemas.microsoft.com/office/drawing/2014/main" xmlns="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233058"/>
                <a:ext cx="190706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40">
                <a:extLst>
                  <a:ext uri="{FF2B5EF4-FFF2-40B4-BE49-F238E27FC236}">
                    <a16:creationId xmlns:a16="http://schemas.microsoft.com/office/drawing/2014/main" xmlns="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3554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pic>
        <p:nvPicPr>
          <p:cNvPr id="85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" r="6993"/>
          <a:stretch/>
        </p:blipFill>
        <p:spPr>
          <a:xfrm rot="10800000" flipH="1" flipV="1">
            <a:off x="7816489" y="1365467"/>
            <a:ext cx="3760960" cy="5221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b="1863"/>
          <a:stretch/>
        </p:blipFill>
        <p:spPr>
          <a:xfrm rot="10800000" flipH="1" flipV="1">
            <a:off x="4063999" y="1462758"/>
            <a:ext cx="2869925" cy="5124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2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الاستراتيجيّة القرائيَّة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859" y="3459249"/>
              <a:ext cx="1260868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440144" y="-495899"/>
            <a:ext cx="847553" cy="419717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364652" y="-402318"/>
            <a:ext cx="954109" cy="3504788"/>
            <a:chOff x="1232840" y="-645036"/>
            <a:chExt cx="954109" cy="3504788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32840" y="4739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قُدُواتٌ و مُثُلٌ عُلْيا</a:t>
              </a:r>
              <a:endParaRPr lang="ar-SY" sz="2000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725284" y="-645036"/>
              <a:ext cx="461665" cy="35047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تصفُّح كتاب أو مجلَّة أو عبر الشبكة العنكبوتيَّة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8804093" y="44028"/>
            <a:ext cx="2239952" cy="1134881"/>
            <a:chOff x="7765664" y="78583"/>
            <a:chExt cx="2946568" cy="1134881"/>
          </a:xfrm>
        </p:grpSpPr>
        <p:grpSp>
          <p:nvGrpSpPr>
            <p:cNvPr id="30" name="Group 81">
              <a:extLst>
                <a:ext uri="{FF2B5EF4-FFF2-40B4-BE49-F238E27FC236}">
                  <a16:creationId xmlns:a16="http://schemas.microsoft.com/office/drawing/2014/main" xmlns="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31" name="Rectangle 82">
                <a:extLst>
                  <a:ext uri="{FF2B5EF4-FFF2-40B4-BE49-F238E27FC236}">
                    <a16:creationId xmlns:a16="http://schemas.microsoft.com/office/drawing/2014/main" xmlns="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83">
                <a:extLst>
                  <a:ext uri="{FF2B5EF4-FFF2-40B4-BE49-F238E27FC236}">
                    <a16:creationId xmlns:a16="http://schemas.microsoft.com/office/drawing/2014/main" xmlns="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84">
                <a:extLst>
                  <a:ext uri="{FF2B5EF4-FFF2-40B4-BE49-F238E27FC236}">
                    <a16:creationId xmlns:a16="http://schemas.microsoft.com/office/drawing/2014/main" xmlns="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400" b="1" dirty="0" smtClean="0">
                    <a:solidFill>
                      <a:srgbClr val="FF0000"/>
                    </a:solidFill>
                  </a:rPr>
                  <a:t>فائدة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88">
                <a:extLst>
                  <a:ext uri="{FF2B5EF4-FFF2-40B4-BE49-F238E27FC236}">
                    <a16:creationId xmlns:a16="http://schemas.microsoft.com/office/drawing/2014/main" xmlns="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38" name="Oval 91">
                  <a:extLst>
                    <a:ext uri="{FF2B5EF4-FFF2-40B4-BE49-F238E27FC236}">
                      <a16:creationId xmlns:a16="http://schemas.microsoft.com/office/drawing/2014/main" xmlns="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92">
                  <a:extLst>
                    <a:ext uri="{FF2B5EF4-FFF2-40B4-BE49-F238E27FC236}">
                      <a16:creationId xmlns:a16="http://schemas.microsoft.com/office/drawing/2014/main" xmlns="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Freeform: Shape 89">
                <a:extLst>
                  <a:ext uri="{FF2B5EF4-FFF2-40B4-BE49-F238E27FC236}">
                    <a16:creationId xmlns:a16="http://schemas.microsoft.com/office/drawing/2014/main" xmlns="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90">
                <a:extLst>
                  <a:ext uri="{FF2B5EF4-FFF2-40B4-BE49-F238E27FC236}">
                    <a16:creationId xmlns:a16="http://schemas.microsoft.com/office/drawing/2014/main" xmlns="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" name="مجموعة 1"/>
            <p:cNvGrpSpPr/>
            <p:nvPr/>
          </p:nvGrpSpPr>
          <p:grpSpPr>
            <a:xfrm>
              <a:off x="10066024" y="233058"/>
              <a:ext cx="646208" cy="980406"/>
              <a:chOff x="10066024" y="233058"/>
              <a:chExt cx="646208" cy="980406"/>
            </a:xfrm>
          </p:grpSpPr>
          <p:sp>
            <p:nvSpPr>
              <p:cNvPr id="42" name="Rectangle 48">
                <a:extLst>
                  <a:ext uri="{FF2B5EF4-FFF2-40B4-BE49-F238E27FC236}">
                    <a16:creationId xmlns:a16="http://schemas.microsoft.com/office/drawing/2014/main" xmlns="" id="{6BA194CA-7FF7-4DD0-A5B9-3C8192DC2A0D}"/>
                  </a:ext>
                </a:extLst>
              </p:cNvPr>
              <p:cNvSpPr/>
              <p:nvPr/>
            </p:nvSpPr>
            <p:spPr>
              <a:xfrm>
                <a:off x="10066024" y="233058"/>
                <a:ext cx="517817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40">
                <a:extLst>
                  <a:ext uri="{FF2B5EF4-FFF2-40B4-BE49-F238E27FC236}">
                    <a16:creationId xmlns:a16="http://schemas.microsoft.com/office/drawing/2014/main" xmlns="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3554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pic>
        <p:nvPicPr>
          <p:cNvPr id="85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806840" y="2834791"/>
            <a:ext cx="7139603" cy="1631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4" name="Straight Connector 106">
            <a:extLst>
              <a:ext uri="{FF2B5EF4-FFF2-40B4-BE49-F238E27FC236}">
                <a16:creationId xmlns:a16="http://schemas.microsoft.com/office/drawing/2014/main" xmlns="" id="{4201A160-3BF4-412B-A3E6-2167D9B5B2DF}"/>
              </a:ext>
            </a:extLst>
          </p:cNvPr>
          <p:cNvCxnSpPr/>
          <p:nvPr/>
        </p:nvCxnSpPr>
        <p:spPr>
          <a:xfrm>
            <a:off x="7220107" y="-1295889"/>
            <a:ext cx="0" cy="2010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rapezoid 99">
            <a:extLst>
              <a:ext uri="{FF2B5EF4-FFF2-40B4-BE49-F238E27FC236}">
                <a16:creationId xmlns:a16="http://schemas.microsoft.com/office/drawing/2014/main" xmlns="" id="{5F95F34B-0415-4729-B948-E9610DCEEBB4}"/>
              </a:ext>
            </a:extLst>
          </p:cNvPr>
          <p:cNvSpPr/>
          <p:nvPr/>
        </p:nvSpPr>
        <p:spPr>
          <a:xfrm>
            <a:off x="5968967" y="1093120"/>
            <a:ext cx="2547428" cy="1308297"/>
          </a:xfrm>
          <a:prstGeom prst="trapezoid">
            <a:avLst>
              <a:gd name="adj" fmla="val 61758"/>
            </a:avLst>
          </a:prstGeom>
          <a:gradFill flip="none" rotWithShape="1">
            <a:gsLst>
              <a:gs pos="86000">
                <a:schemeClr val="accent4">
                  <a:lumMod val="40000"/>
                  <a:lumOff val="60000"/>
                </a:schemeClr>
              </a:gs>
              <a:gs pos="25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100">
            <a:extLst>
              <a:ext uri="{FF2B5EF4-FFF2-40B4-BE49-F238E27FC236}">
                <a16:creationId xmlns:a16="http://schemas.microsoft.com/office/drawing/2014/main" xmlns="" id="{5DAF1E24-EEB1-4855-93BC-4EB118187480}"/>
              </a:ext>
            </a:extLst>
          </p:cNvPr>
          <p:cNvSpPr/>
          <p:nvPr/>
        </p:nvSpPr>
        <p:spPr>
          <a:xfrm>
            <a:off x="7096113" y="1029757"/>
            <a:ext cx="293141" cy="364479"/>
          </a:xfrm>
          <a:custGeom>
            <a:avLst/>
            <a:gdLst>
              <a:gd name="connsiteX0" fmla="*/ 350020 w 914400"/>
              <a:gd name="connsiteY0" fmla="*/ 0 h 1136926"/>
              <a:gd name="connsiteX1" fmla="*/ 564380 w 914400"/>
              <a:gd name="connsiteY1" fmla="*/ 0 h 1136926"/>
              <a:gd name="connsiteX2" fmla="*/ 676961 w 914400"/>
              <a:gd name="connsiteY2" fmla="*/ 281142 h 1136926"/>
              <a:gd name="connsiteX3" fmla="*/ 712825 w 914400"/>
              <a:gd name="connsiteY3" fmla="*/ 300609 h 1136926"/>
              <a:gd name="connsiteX4" fmla="*/ 914400 w 914400"/>
              <a:gd name="connsiteY4" fmla="*/ 679726 h 1136926"/>
              <a:gd name="connsiteX5" fmla="*/ 457200 w 914400"/>
              <a:gd name="connsiteY5" fmla="*/ 1136926 h 1136926"/>
              <a:gd name="connsiteX6" fmla="*/ 0 w 914400"/>
              <a:gd name="connsiteY6" fmla="*/ 679726 h 1136926"/>
              <a:gd name="connsiteX7" fmla="*/ 201575 w 914400"/>
              <a:gd name="connsiteY7" fmla="*/ 300609 h 1136926"/>
              <a:gd name="connsiteX8" fmla="*/ 237439 w 914400"/>
              <a:gd name="connsiteY8" fmla="*/ 281142 h 113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" h="1136926">
                <a:moveTo>
                  <a:pt x="350020" y="0"/>
                </a:moveTo>
                <a:lnTo>
                  <a:pt x="564380" y="0"/>
                </a:lnTo>
                <a:lnTo>
                  <a:pt x="676961" y="281142"/>
                </a:lnTo>
                <a:lnTo>
                  <a:pt x="712825" y="300609"/>
                </a:lnTo>
                <a:cubicBezTo>
                  <a:pt x="834441" y="382771"/>
                  <a:pt x="914400" y="521911"/>
                  <a:pt x="914400" y="679726"/>
                </a:cubicBezTo>
                <a:cubicBezTo>
                  <a:pt x="914400" y="932231"/>
                  <a:pt x="709705" y="1136926"/>
                  <a:pt x="457200" y="1136926"/>
                </a:cubicBezTo>
                <a:cubicBezTo>
                  <a:pt x="204695" y="1136926"/>
                  <a:pt x="0" y="932231"/>
                  <a:pt x="0" y="679726"/>
                </a:cubicBezTo>
                <a:cubicBezTo>
                  <a:pt x="0" y="521911"/>
                  <a:pt x="79959" y="382771"/>
                  <a:pt x="201575" y="300609"/>
                </a:cubicBezTo>
                <a:lnTo>
                  <a:pt x="237439" y="28114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apezoid 101">
            <a:extLst>
              <a:ext uri="{FF2B5EF4-FFF2-40B4-BE49-F238E27FC236}">
                <a16:creationId xmlns:a16="http://schemas.microsoft.com/office/drawing/2014/main" xmlns="" id="{9B166CB5-E44B-4098-8DA2-67234499B157}"/>
              </a:ext>
            </a:extLst>
          </p:cNvPr>
          <p:cNvSpPr/>
          <p:nvPr/>
        </p:nvSpPr>
        <p:spPr>
          <a:xfrm>
            <a:off x="6765554" y="740090"/>
            <a:ext cx="954257" cy="365759"/>
          </a:xfrm>
          <a:prstGeom prst="trapezoid">
            <a:avLst>
              <a:gd name="adj" fmla="val 70813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45" grpId="0" animBg="1"/>
      <p:bldP spid="46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=""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=""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=""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=""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=""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=""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=""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=""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560163" y="2967335"/>
            <a:ext cx="189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>
                <a:solidFill>
                  <a:srgbClr val="FF0000"/>
                </a:solidFill>
                <a:latin typeface="Economica" panose="02000506040000020004" pitchFamily="2" charset="0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1118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00960" y="426186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الاستراتيجيّة القرائيَّة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955" y="3580450"/>
              <a:ext cx="1308295" cy="30245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22498" y="2812918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519176" y="-570797"/>
            <a:ext cx="785521" cy="416560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639023" y="-623941"/>
            <a:ext cx="832129" cy="3826052"/>
            <a:chOff x="1232840" y="-1000698"/>
            <a:chExt cx="832129" cy="35586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3977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قُدُواتٌ و مُثُلٌ عُلْيا</a:t>
              </a:r>
              <a:endParaRPr lang="ar-SY" sz="2000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03304" y="-1000698"/>
              <a:ext cx="461665" cy="355861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تصفُّح كتاب أو مجلَّة أو عبر الشبكة العنكبوتيَّة</a:t>
              </a:r>
            </a:p>
          </p:txBody>
        </p:sp>
      </p:grpSp>
      <p:pic>
        <p:nvPicPr>
          <p:cNvPr id="48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610346" y="1338326"/>
            <a:ext cx="1340458" cy="1670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5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7765664" y="1666823"/>
            <a:ext cx="2696159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أولاً: 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أَتَصَفَّحُ الغِلافَ و أَقراُ العنوانَ, و الكاتِبَ, و دارَ النَّشرِ</a:t>
            </a:r>
            <a:endParaRPr lang="ar-S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3124436" y="1927303"/>
            <a:ext cx="2336523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ثانياً: 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أَقرأُ المُقَدِّمةَ بسرعةٍ</a:t>
            </a:r>
            <a:endParaRPr lang="ar-S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7957806" y="3804832"/>
            <a:ext cx="2311873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ثالثاً: 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أَسْتَطلِعُ الفهرسَ</a:t>
            </a:r>
            <a:endParaRPr lang="ar-S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8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678867" y="1114890"/>
            <a:ext cx="1305738" cy="1641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9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678868" y="3238500"/>
            <a:ext cx="1346171" cy="1675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0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610345" y="3149380"/>
            <a:ext cx="1348611" cy="1680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101013" y="5028266"/>
            <a:ext cx="1348611" cy="1675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3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2512949" y="3666334"/>
            <a:ext cx="2963580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رابعاَ: 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أقرأُ المعلوماتِ الوارِدةَ في الغلافِ الخَلفيّ إنْ وُجِدَتْ</a:t>
            </a:r>
            <a:endParaRPr lang="ar-S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5678867" y="5301117"/>
            <a:ext cx="3273623" cy="120032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خامساً: 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أُقَلِّبُ صفحاتِ الكتابِ و أُلقي نظرةً سريعةً على العناوين الرئيسةِ و الفَرعيَّةِ و الرُّسومِ و الصُّورِ و أَقرأُ بعضَ فقراتهِ, لأَتعرَّفَ أُسلوبَ الكاتبِ</a:t>
            </a:r>
            <a:endParaRPr lang="ar-S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6" name="مجموعة 85"/>
          <p:cNvGrpSpPr/>
          <p:nvPr/>
        </p:nvGrpSpPr>
        <p:grpSpPr>
          <a:xfrm>
            <a:off x="7765664" y="78583"/>
            <a:ext cx="3134573" cy="1096781"/>
            <a:chOff x="7765664" y="78583"/>
            <a:chExt cx="3134573" cy="1096781"/>
          </a:xfrm>
        </p:grpSpPr>
        <p:grpSp>
          <p:nvGrpSpPr>
            <p:cNvPr id="87" name="Group 81">
              <a:extLst>
                <a:ext uri="{FF2B5EF4-FFF2-40B4-BE49-F238E27FC236}">
                  <a16:creationId xmlns:a16="http://schemas.microsoft.com/office/drawing/2014/main" xmlns="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91" name="Rectangle 82">
                <a:extLst>
                  <a:ext uri="{FF2B5EF4-FFF2-40B4-BE49-F238E27FC236}">
                    <a16:creationId xmlns:a16="http://schemas.microsoft.com/office/drawing/2014/main" xmlns="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83">
                <a:extLst>
                  <a:ext uri="{FF2B5EF4-FFF2-40B4-BE49-F238E27FC236}">
                    <a16:creationId xmlns:a16="http://schemas.microsoft.com/office/drawing/2014/main" xmlns="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84">
                <a:extLst>
                  <a:ext uri="{FF2B5EF4-FFF2-40B4-BE49-F238E27FC236}">
                    <a16:creationId xmlns:a16="http://schemas.microsoft.com/office/drawing/2014/main" xmlns="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chemeClr val="tx1"/>
                    </a:solidFill>
                  </a:rPr>
                  <a:t>أ- تَصَفُّحُ كِتاب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4" name="Group 88">
                <a:extLst>
                  <a:ext uri="{FF2B5EF4-FFF2-40B4-BE49-F238E27FC236}">
                    <a16:creationId xmlns:a16="http://schemas.microsoft.com/office/drawing/2014/main" xmlns="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97" name="Oval 91">
                  <a:extLst>
                    <a:ext uri="{FF2B5EF4-FFF2-40B4-BE49-F238E27FC236}">
                      <a16:creationId xmlns:a16="http://schemas.microsoft.com/office/drawing/2014/main" xmlns="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: Shape 92">
                  <a:extLst>
                    <a:ext uri="{FF2B5EF4-FFF2-40B4-BE49-F238E27FC236}">
                      <a16:creationId xmlns:a16="http://schemas.microsoft.com/office/drawing/2014/main" xmlns="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5" name="Freeform: Shape 89">
                <a:extLst>
                  <a:ext uri="{FF2B5EF4-FFF2-40B4-BE49-F238E27FC236}">
                    <a16:creationId xmlns:a16="http://schemas.microsoft.com/office/drawing/2014/main" xmlns="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Freeform: Shape 90">
                <a:extLst>
                  <a:ext uri="{FF2B5EF4-FFF2-40B4-BE49-F238E27FC236}">
                    <a16:creationId xmlns:a16="http://schemas.microsoft.com/office/drawing/2014/main" xmlns="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8" name="مجموعة 87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89" name="Rectangle 48">
                <a:extLst>
                  <a:ext uri="{FF2B5EF4-FFF2-40B4-BE49-F238E27FC236}">
                    <a16:creationId xmlns:a16="http://schemas.microsoft.com/office/drawing/2014/main" xmlns="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40">
                <a:extLst>
                  <a:ext uri="{FF2B5EF4-FFF2-40B4-BE49-F238E27FC236}">
                    <a16:creationId xmlns:a16="http://schemas.microsoft.com/office/drawing/2014/main" xmlns="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38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65" grpId="0" animBg="1"/>
      <p:bldP spid="76" grpId="0" animBg="1"/>
      <p:bldP spid="77" grpId="0" animBg="1"/>
      <p:bldP spid="83" grpId="0" animBg="1"/>
      <p:bldP spid="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26954" y="4262431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الاستراتيجيّة القرائيَّة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955" y="3580450"/>
              <a:ext cx="1308295" cy="30245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22498" y="2812918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871105" y="-818541"/>
            <a:ext cx="785521" cy="4768668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628981" y="-662163"/>
            <a:ext cx="923605" cy="3993972"/>
            <a:chOff x="1232840" y="-1138703"/>
            <a:chExt cx="923605" cy="399397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3977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قُدُواتٌ و مُثُلٌ عُلْيا</a:t>
              </a:r>
              <a:endParaRPr lang="ar-SY" sz="2000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94780" y="-1138703"/>
              <a:ext cx="461665" cy="399397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تصفُّح كتاب أو مجلَّة أو عبر الشبكة العنكبوتيَّة</a:t>
              </a:r>
            </a:p>
          </p:txBody>
        </p:sp>
      </p:grpSp>
      <p:pic>
        <p:nvPicPr>
          <p:cNvPr id="48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2" r="17223"/>
          <a:stretch/>
        </p:blipFill>
        <p:spPr>
          <a:xfrm rot="10800000" flipH="1" flipV="1">
            <a:off x="7162800" y="1920167"/>
            <a:ext cx="3087111" cy="2460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1362741" y="5728827"/>
            <a:ext cx="457025" cy="40024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1430960" y="5740594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1350272" y="5140693"/>
            <a:ext cx="457024" cy="40024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1415341" y="5168583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28" name="Group 3">
            <a:extLst>
              <a:ext uri="{FF2B5EF4-FFF2-40B4-BE49-F238E27FC236}">
                <a16:creationId xmlns="" xmlns:a16="http://schemas.microsoft.com/office/drawing/2014/main" id="{CD8D4281-B2E6-49D5-B221-5FADED31DA96}"/>
              </a:ext>
            </a:extLst>
          </p:cNvPr>
          <p:cNvGrpSpPr/>
          <p:nvPr/>
        </p:nvGrpSpPr>
        <p:grpSpPr>
          <a:xfrm>
            <a:off x="9697392" y="5112540"/>
            <a:ext cx="1510678" cy="457200"/>
            <a:chOff x="3598288" y="2646425"/>
            <a:chExt cx="1510678" cy="457200"/>
          </a:xfrm>
        </p:grpSpPr>
        <p:sp>
          <p:nvSpPr>
            <p:cNvPr id="29" name="Rectangle: Top Corners Rounded 31">
              <a:extLst>
                <a:ext uri="{FF2B5EF4-FFF2-40B4-BE49-F238E27FC236}">
                  <a16:creationId xmlns="" xmlns:a16="http://schemas.microsoft.com/office/drawing/2014/main" id="{DC88F022-56F2-4D1E-811C-DAFB868B2DBF}"/>
                </a:ext>
              </a:extLst>
            </p:cNvPr>
            <p:cNvSpPr/>
            <p:nvPr/>
          </p:nvSpPr>
          <p:spPr>
            <a:xfrm rot="5400000">
              <a:off x="4077013" y="2167700"/>
              <a:ext cx="457200" cy="141465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0" name="Isosceles Triangle 32">
              <a:extLst>
                <a:ext uri="{FF2B5EF4-FFF2-40B4-BE49-F238E27FC236}">
                  <a16:creationId xmlns="" xmlns:a16="http://schemas.microsoft.com/office/drawing/2014/main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1" name="TextBox 72">
              <a:extLst>
                <a:ext uri="{FF2B5EF4-FFF2-40B4-BE49-F238E27FC236}">
                  <a16:creationId xmlns="" xmlns:a16="http://schemas.microsoft.com/office/drawing/2014/main" id="{C4E3C3CF-F623-489E-8FF9-232F563DEE61}"/>
                </a:ext>
              </a:extLst>
            </p:cNvPr>
            <p:cNvSpPr txBox="1"/>
            <p:nvPr/>
          </p:nvSpPr>
          <p:spPr>
            <a:xfrm>
              <a:off x="3598288" y="2720146"/>
              <a:ext cx="1320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الفائدة الأولى</a:t>
              </a:r>
            </a:p>
          </p:txBody>
        </p:sp>
      </p:grpSp>
      <p:grpSp>
        <p:nvGrpSpPr>
          <p:cNvPr id="32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9697392" y="5692999"/>
            <a:ext cx="1510681" cy="457200"/>
            <a:chOff x="3034659" y="3373095"/>
            <a:chExt cx="2074306" cy="457200"/>
          </a:xfrm>
        </p:grpSpPr>
        <p:sp>
          <p:nvSpPr>
            <p:cNvPr id="33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3795199" y="2612555"/>
              <a:ext cx="457200" cy="197827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4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5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3200122" y="3428237"/>
              <a:ext cx="1647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الفائدة </a:t>
              </a:r>
              <a:r>
                <a:rPr lang="ar-SY" b="1" dirty="0" smtClean="0"/>
                <a:t>الثانية</a:t>
              </a:r>
              <a:endParaRPr lang="ar-SY" b="1" dirty="0"/>
            </a:p>
          </p:txBody>
        </p:sp>
      </p:grpSp>
      <p:sp>
        <p:nvSpPr>
          <p:cNvPr id="36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1358417" y="6290074"/>
            <a:ext cx="457025" cy="40024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1439336" y="6289141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39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9697392" y="6254244"/>
            <a:ext cx="1493654" cy="457200"/>
            <a:chOff x="3058037" y="3373093"/>
            <a:chExt cx="2050928" cy="457200"/>
          </a:xfrm>
        </p:grpSpPr>
        <p:sp>
          <p:nvSpPr>
            <p:cNvPr id="40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3806888" y="2624242"/>
              <a:ext cx="457200" cy="195490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3058037" y="3428237"/>
              <a:ext cx="1789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الفائدة </a:t>
              </a:r>
              <a:r>
                <a:rPr lang="ar-SY" b="1" dirty="0" smtClean="0"/>
                <a:t>الثالثة</a:t>
              </a:r>
              <a:endParaRPr lang="ar-SY" b="1" dirty="0"/>
            </a:p>
          </p:txBody>
        </p:sp>
      </p:grpSp>
      <p:sp>
        <p:nvSpPr>
          <p:cNvPr id="59" name="Rectangle: Rounded Corners 36">
            <a:extLst>
              <a:ext uri="{FF2B5EF4-FFF2-40B4-BE49-F238E27FC236}">
                <a16:creationId xmlns:a16="http://schemas.microsoft.com/office/drawing/2014/main" xmlns="" id="{C61902BB-2596-4298-A962-507D5F157AC6}"/>
              </a:ext>
            </a:extLst>
          </p:cNvPr>
          <p:cNvSpPr/>
          <p:nvPr/>
        </p:nvSpPr>
        <p:spPr>
          <a:xfrm>
            <a:off x="6312696" y="5072443"/>
            <a:ext cx="2882930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يُمَهِّدُ للقراءةِ المركزةِ </a:t>
            </a:r>
            <a:endParaRPr lang="en-US" b="1" dirty="0"/>
          </a:p>
        </p:txBody>
      </p:sp>
      <p:sp>
        <p:nvSpPr>
          <p:cNvPr id="60" name="Rectangle: Rounded Corners 36">
            <a:extLst>
              <a:ext uri="{FF2B5EF4-FFF2-40B4-BE49-F238E27FC236}">
                <a16:creationId xmlns:a16="http://schemas.microsoft.com/office/drawing/2014/main" xmlns="" id="{C61902BB-2596-4298-A962-507D5F157AC6}"/>
              </a:ext>
            </a:extLst>
          </p:cNvPr>
          <p:cNvSpPr/>
          <p:nvPr/>
        </p:nvSpPr>
        <p:spPr>
          <a:xfrm>
            <a:off x="6223796" y="5656501"/>
            <a:ext cx="2975194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تُنَمِّي شخصيةَ الطفلِ وتزيدُ معارفَه </a:t>
            </a:r>
            <a:endParaRPr lang="en-US" b="1" dirty="0"/>
          </a:p>
        </p:txBody>
      </p:sp>
      <p:sp>
        <p:nvSpPr>
          <p:cNvPr id="61" name="Rectangle: Rounded Corners 36">
            <a:extLst>
              <a:ext uri="{FF2B5EF4-FFF2-40B4-BE49-F238E27FC236}">
                <a16:creationId xmlns:a16="http://schemas.microsoft.com/office/drawing/2014/main" xmlns="" id="{C61902BB-2596-4298-A962-507D5F157AC6}"/>
              </a:ext>
            </a:extLst>
          </p:cNvPr>
          <p:cNvSpPr/>
          <p:nvPr/>
        </p:nvSpPr>
        <p:spPr>
          <a:xfrm>
            <a:off x="6223796" y="6230324"/>
            <a:ext cx="2975194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وسيلةٌ لاستثمارِ  أوقاتِ الفراغِ </a:t>
            </a:r>
            <a:endParaRPr lang="en-US" b="1" dirty="0"/>
          </a:p>
        </p:txBody>
      </p:sp>
      <p:grpSp>
        <p:nvGrpSpPr>
          <p:cNvPr id="62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6820695" y="4505508"/>
            <a:ext cx="5226194" cy="457200"/>
            <a:chOff x="6870363" y="2432391"/>
            <a:chExt cx="5226193" cy="457200"/>
          </a:xfrm>
        </p:grpSpPr>
        <p:sp>
          <p:nvSpPr>
            <p:cNvPr id="63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464263" y="257297"/>
              <a:ext cx="457200" cy="480738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434057"/>
              <a:ext cx="193927" cy="45386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21296" y="2476463"/>
              <a:ext cx="4749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2- </a:t>
              </a:r>
              <a:r>
                <a:rPr lang="ar-SY" b="1" dirty="0" smtClean="0">
                  <a:solidFill>
                    <a:schemeClr val="bg1"/>
                  </a:solidFill>
                </a:rPr>
                <a:t>بمشاركة من بجانبي نكتبُ ثلاثَ فوائدَ لِتَصّفُّحِ كتابٍ ما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4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24388" y="419269"/>
            <a:ext cx="1360489" cy="1582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6033295" y="572867"/>
            <a:ext cx="2963580" cy="120032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سادساً: 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أَملأُ بِطاقةَ تصَفُّحِ الكتابِ على النَّحو الآتي</a:t>
            </a:r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تصَفُّحُ </a:t>
            </a:r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الكتابِ 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إعدادُ بِطاقةٍ لتقديمهِ , تُشكِّلُ حافزاً للرَّغبةِ في قراءتِه أو الإعراضِ عنهُ</a:t>
            </a:r>
            <a:endParaRPr lang="ar-S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19" grpId="0" animBg="1"/>
      <p:bldP spid="20" grpId="0"/>
      <p:bldP spid="26" grpId="0" animBg="1"/>
      <p:bldP spid="27" grpId="0"/>
      <p:bldP spid="36" grpId="0" animBg="1"/>
      <p:bldP spid="38" grpId="0"/>
      <p:bldP spid="59" grpId="0" animBg="1"/>
      <p:bldP spid="60" grpId="0" animBg="1"/>
      <p:bldP spid="61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77756" y="4320380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الاستراتيجيّة القرائيَّة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955" y="3580450"/>
              <a:ext cx="1308295" cy="30245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22498" y="2812918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609751" y="-580052"/>
            <a:ext cx="785521" cy="4277695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545893" y="-707027"/>
            <a:ext cx="916605" cy="4076704"/>
            <a:chOff x="1232840" y="-1093483"/>
            <a:chExt cx="916605" cy="407670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3977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قُدُواتٌ و مُثُلٌ عُلْيا</a:t>
              </a:r>
              <a:endParaRPr lang="ar-SY" sz="2000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87780" y="-1093483"/>
              <a:ext cx="461665" cy="407670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تصفُّح كتاب أو مجلَّة أو عبر الشبكة العنكبوتيَّة</a:t>
              </a:r>
            </a:p>
          </p:txBody>
        </p:sp>
      </p:grpSp>
      <p:grpSp>
        <p:nvGrpSpPr>
          <p:cNvPr id="62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4424659" y="119710"/>
            <a:ext cx="6667660" cy="832098"/>
            <a:chOff x="6870363" y="2432391"/>
            <a:chExt cx="6667658" cy="832098"/>
          </a:xfrm>
        </p:grpSpPr>
        <p:sp>
          <p:nvSpPr>
            <p:cNvPr id="63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894510" y="-172949"/>
              <a:ext cx="832098" cy="604277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611857"/>
              <a:ext cx="193927" cy="45386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289171" y="2525274"/>
              <a:ext cx="6248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3- </a:t>
              </a:r>
              <a:r>
                <a:rPr lang="ar-SY" b="1" dirty="0" smtClean="0">
                  <a:solidFill>
                    <a:schemeClr val="bg1"/>
                  </a:solidFill>
                </a:rPr>
                <a:t>بمشاركة من بجانبي نكتبُ ثلاثَ فوائدَ لِتَصّفُّحِ كتابٍ ما أَختارُ كتاباَ يتحدَّثُ عن        سيرة الرسول ﷺ ثم أملأُ بطاقةَ تعريفٍ به :</a:t>
              </a:r>
              <a:r>
                <a:rPr lang="ar-SY" b="1" dirty="0" smtClean="0"/>
                <a:t> </a:t>
              </a:r>
              <a:r>
                <a:rPr lang="ar-SY" b="1" dirty="0" smtClean="0">
                  <a:solidFill>
                    <a:schemeClr val="bg1"/>
                  </a:solidFill>
                </a:rPr>
                <a:t>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4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34908" y="1119246"/>
            <a:ext cx="2265310" cy="2490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48627" y="1100358"/>
            <a:ext cx="2203495" cy="2480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48627" y="3783417"/>
            <a:ext cx="2203495" cy="2948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87803" y="3883628"/>
            <a:ext cx="2159519" cy="2592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21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الاستراتيجيّة القرائيَّة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859" y="3459249"/>
              <a:ext cx="1260868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649954" y="-671394"/>
            <a:ext cx="843663" cy="4416233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632894" y="-759867"/>
            <a:ext cx="905999" cy="4171772"/>
            <a:chOff x="1232840" y="-1222712"/>
            <a:chExt cx="905999" cy="4171772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32840" y="4739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قُدُواتٌ و مُثُلٌ عُلْيا</a:t>
              </a:r>
              <a:endParaRPr lang="ar-SY" sz="2000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7174" y="-1222712"/>
              <a:ext cx="461665" cy="417177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تصفُّح كتاب أو مجلَّة أو عبر الشبكة العنكبوتيَّة</a:t>
              </a:r>
            </a:p>
          </p:txBody>
        </p:sp>
      </p:grpSp>
      <p:pic>
        <p:nvPicPr>
          <p:cNvPr id="86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15" r="100000">
                        <a14:foregroundMark x1="93528" y1="96414" x2="99239" y2="94821"/>
                        <a14:foregroundMark x1="97716" y1="96813" x2="99619" y2="96813"/>
                        <a14:backgroundMark x1="32614" y1="97809" x2="3299" y2="98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2"/>
          <a:stretch/>
        </p:blipFill>
        <p:spPr>
          <a:xfrm rot="10800000" flipH="1" flipV="1">
            <a:off x="4279901" y="1456593"/>
            <a:ext cx="6709686" cy="4075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7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5149034" y="2454627"/>
            <a:ext cx="40623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السيرة النبوية للفتيان (</a:t>
            </a:r>
            <a:r>
              <a:rPr lang="ar-SY" b="1" dirty="0" smtClean="0">
                <a:latin typeface="Century Gothic" panose="020B0502020202020204" pitchFamily="34" charset="0"/>
              </a:rPr>
              <a:t>طفولةُ النبي </a:t>
            </a:r>
            <a:r>
              <a:rPr lang="ar-SY" b="1" dirty="0"/>
              <a:t>ﷺ</a:t>
            </a:r>
            <a:r>
              <a:rPr lang="ar-SY" b="1" dirty="0" smtClean="0">
                <a:latin typeface="Century Gothic" panose="020B0502020202020204" pitchFamily="34" charset="0"/>
              </a:rPr>
              <a:t> وشبابُه</a:t>
            </a:r>
            <a:r>
              <a:rPr lang="ar-SY" b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88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6294018" y="3051416"/>
            <a:ext cx="23365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latin typeface="Century Gothic" panose="020B0502020202020204" pitchFamily="34" charset="0"/>
              </a:rPr>
              <a:t>أ.د </a:t>
            </a:r>
            <a:r>
              <a:rPr lang="ar-SY" b="1" dirty="0">
                <a:latin typeface="Century Gothic" panose="020B0502020202020204" pitchFamily="34" charset="0"/>
              </a:rPr>
              <a:t>أحمد عمر هاشم </a:t>
            </a:r>
          </a:p>
        </p:txBody>
      </p:sp>
      <p:sp>
        <p:nvSpPr>
          <p:cNvPr id="89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6845299" y="3639386"/>
            <a:ext cx="15875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مكتبة العبيكان </a:t>
            </a:r>
          </a:p>
        </p:txBody>
      </p:sp>
      <p:sp>
        <p:nvSpPr>
          <p:cNvPr id="90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4279901" y="4251082"/>
            <a:ext cx="49315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يتحدث الكتاب عن نسب النبي وسيرته وطفولته وعلامات النبوة</a:t>
            </a:r>
          </a:p>
        </p:txBody>
      </p:sp>
      <p:sp>
        <p:nvSpPr>
          <p:cNvPr id="91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4902199" y="4868508"/>
            <a:ext cx="38862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latin typeface="Century Gothic" panose="020B0502020202020204" pitchFamily="34" charset="0"/>
              </a:rPr>
              <a:t>كتابٌ قيِّمٌ، </a:t>
            </a:r>
            <a:r>
              <a:rPr lang="ar-SY" b="1" dirty="0">
                <a:latin typeface="Century Gothic" panose="020B0502020202020204" pitchFamily="34" charset="0"/>
              </a:rPr>
              <a:t>ومعلوماته طُرحت </a:t>
            </a:r>
            <a:r>
              <a:rPr lang="ar-SY" b="1" dirty="0" smtClean="0">
                <a:latin typeface="Century Gothic" panose="020B0502020202020204" pitchFamily="34" charset="0"/>
              </a:rPr>
              <a:t>بطريقةٍ سهلةٍ </a:t>
            </a:r>
            <a:endParaRPr lang="ar-SY" b="1" dirty="0">
              <a:latin typeface="Century Gothic" panose="020B0502020202020204" pitchFamily="34" charset="0"/>
            </a:endParaRPr>
          </a:p>
        </p:txBody>
      </p:sp>
      <p:grpSp>
        <p:nvGrpSpPr>
          <p:cNvPr id="92" name="مجموعة 91"/>
          <p:cNvGrpSpPr/>
          <p:nvPr/>
        </p:nvGrpSpPr>
        <p:grpSpPr>
          <a:xfrm>
            <a:off x="6294018" y="78583"/>
            <a:ext cx="4606219" cy="1096781"/>
            <a:chOff x="7765664" y="78583"/>
            <a:chExt cx="3134573" cy="1096781"/>
          </a:xfrm>
        </p:grpSpPr>
        <p:grpSp>
          <p:nvGrpSpPr>
            <p:cNvPr id="93" name="Group 81">
              <a:extLst>
                <a:ext uri="{FF2B5EF4-FFF2-40B4-BE49-F238E27FC236}">
                  <a16:creationId xmlns:a16="http://schemas.microsoft.com/office/drawing/2014/main" xmlns="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123" name="Rectangle 82">
                <a:extLst>
                  <a:ext uri="{FF2B5EF4-FFF2-40B4-BE49-F238E27FC236}">
                    <a16:creationId xmlns:a16="http://schemas.microsoft.com/office/drawing/2014/main" xmlns="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83">
                <a:extLst>
                  <a:ext uri="{FF2B5EF4-FFF2-40B4-BE49-F238E27FC236}">
                    <a16:creationId xmlns:a16="http://schemas.microsoft.com/office/drawing/2014/main" xmlns="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84">
                <a:extLst>
                  <a:ext uri="{FF2B5EF4-FFF2-40B4-BE49-F238E27FC236}">
                    <a16:creationId xmlns:a16="http://schemas.microsoft.com/office/drawing/2014/main" xmlns="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b="1" dirty="0" smtClean="0">
                    <a:solidFill>
                      <a:schemeClr val="bg1"/>
                    </a:solidFill>
                  </a:rPr>
                  <a:t>بطاقة تصفُّح كتاب السِّيرة النبويَّة</a:t>
                </a:r>
              </a:p>
            </p:txBody>
          </p:sp>
          <p:grpSp>
            <p:nvGrpSpPr>
              <p:cNvPr id="154" name="Group 88">
                <a:extLst>
                  <a:ext uri="{FF2B5EF4-FFF2-40B4-BE49-F238E27FC236}">
                    <a16:creationId xmlns:a16="http://schemas.microsoft.com/office/drawing/2014/main" xmlns="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157" name="Oval 91">
                  <a:extLst>
                    <a:ext uri="{FF2B5EF4-FFF2-40B4-BE49-F238E27FC236}">
                      <a16:creationId xmlns:a16="http://schemas.microsoft.com/office/drawing/2014/main" xmlns="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reeform: Shape 92">
                  <a:extLst>
                    <a:ext uri="{FF2B5EF4-FFF2-40B4-BE49-F238E27FC236}">
                      <a16:creationId xmlns:a16="http://schemas.microsoft.com/office/drawing/2014/main" xmlns="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Freeform: Shape 89">
                <a:extLst>
                  <a:ext uri="{FF2B5EF4-FFF2-40B4-BE49-F238E27FC236}">
                    <a16:creationId xmlns:a16="http://schemas.microsoft.com/office/drawing/2014/main" xmlns="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Freeform: Shape 90">
                <a:extLst>
                  <a:ext uri="{FF2B5EF4-FFF2-40B4-BE49-F238E27FC236}">
                    <a16:creationId xmlns:a16="http://schemas.microsoft.com/office/drawing/2014/main" xmlns="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مجموعة 93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95" name="Rectangle 48">
                <a:extLst>
                  <a:ext uri="{FF2B5EF4-FFF2-40B4-BE49-F238E27FC236}">
                    <a16:creationId xmlns:a16="http://schemas.microsoft.com/office/drawing/2014/main" xmlns="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40">
                <a:extLst>
                  <a:ext uri="{FF2B5EF4-FFF2-40B4-BE49-F238E27FC236}">
                    <a16:creationId xmlns:a16="http://schemas.microsoft.com/office/drawing/2014/main" xmlns="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92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87" grpId="0"/>
      <p:bldP spid="88" grpId="0"/>
      <p:bldP spid="89" grpId="0"/>
      <p:bldP spid="90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الاستراتيجيّة القرائيَّة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859" y="3459249"/>
              <a:ext cx="1260868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830376" y="-751313"/>
            <a:ext cx="785521" cy="4526637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708589" y="-762170"/>
            <a:ext cx="869815" cy="4140199"/>
            <a:chOff x="1232840" y="-1264532"/>
            <a:chExt cx="869815" cy="4140199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32840" y="4739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قُدُواتٌ و مُثُلٌ عُلْيا</a:t>
              </a:r>
              <a:endParaRPr lang="ar-SY" sz="2000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0990" y="-1264532"/>
              <a:ext cx="461665" cy="414019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تصفُّح كتاب أو مجلَّة أو عبر الشبكة العنكبوتيَّة</a:t>
              </a:r>
            </a:p>
          </p:txBody>
        </p:sp>
      </p:grpSp>
      <p:pic>
        <p:nvPicPr>
          <p:cNvPr id="85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8" b="99080" l="885" r="99508">
                        <a14:foregroundMark x1="93609" y1="11494" x2="71190" y2="46667"/>
                        <a14:foregroundMark x1="71190" y1="46667" x2="71190" y2="46667"/>
                        <a14:foregroundMark x1="93805" y1="12414" x2="72763" y2="11494"/>
                        <a14:foregroundMark x1="95379" y1="13793" x2="94395" y2="46207"/>
                        <a14:foregroundMark x1="94395" y1="46207" x2="71780" y2="48506"/>
                        <a14:foregroundMark x1="71190" y1="10575" x2="69223" y2="40000"/>
                        <a14:foregroundMark x1="70403" y1="8966" x2="93412" y2="10345"/>
                        <a14:foregroundMark x1="96755" y1="8506" x2="96165" y2="10575"/>
                        <a14:foregroundMark x1="68437" y1="41149" x2="68633" y2="48046"/>
                        <a14:foregroundMark x1="61849" y1="28046" x2="41888" y2="28506"/>
                        <a14:foregroundMark x1="61849" y1="31264" x2="43068" y2="32184"/>
                        <a14:foregroundMark x1="62045" y1="23448" x2="62045" y2="31724"/>
                        <a14:foregroundMark x1="62242" y1="30805" x2="41691" y2="27586"/>
                        <a14:foregroundMark x1="49754" y1="25747" x2="40020" y2="26667"/>
                        <a14:foregroundMark x1="44248" y1="33103" x2="40708" y2="33563"/>
                        <a14:foregroundMark x1="62242" y1="33563" x2="61849" y2="36782"/>
                        <a14:foregroundMark x1="64405" y1="67816" x2="40413" y2="67816"/>
                        <a14:foregroundMark x1="65192" y1="66437" x2="41691" y2="64138"/>
                        <a14:foregroundMark x1="65585" y1="69655" x2="46608" y2="70345"/>
                        <a14:foregroundMark x1="41888" y1="65977" x2="41888" y2="72184"/>
                        <a14:foregroundMark x1="41691" y1="64138" x2="42281" y2="59540"/>
                        <a14:foregroundMark x1="42281" y1="59540" x2="42281" y2="59540"/>
                        <a14:foregroundMark x1="41888" y1="72184" x2="41888" y2="74483"/>
                        <a14:foregroundMark x1="35103" y1="51264" x2="8358" y2="56322"/>
                        <a14:foregroundMark x1="33530" y1="48046" x2="4425" y2="48506"/>
                        <a14:foregroundMark x1="6588" y1="50345" x2="4031" y2="88276"/>
                        <a14:foregroundMark x1="35693" y1="48966" x2="35890" y2="86897"/>
                        <a14:foregroundMark x1="35693" y1="89195" x2="4031" y2="90575"/>
                        <a14:foregroundMark x1="58505" y1="47126" x2="47591" y2="49885"/>
                        <a14:foregroundMark x1="57915" y1="50345" x2="46608" y2="52184"/>
                        <a14:foregroundMark x1="54572" y1="43448" x2="48574" y2="43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1" r="1593" b="5696"/>
          <a:stretch/>
        </p:blipFill>
        <p:spPr>
          <a:xfrm rot="10800000" flipH="1" flipV="1">
            <a:off x="3400397" y="2002098"/>
            <a:ext cx="7638333" cy="299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" name="مجموعة 25"/>
          <p:cNvGrpSpPr/>
          <p:nvPr/>
        </p:nvGrpSpPr>
        <p:grpSpPr>
          <a:xfrm>
            <a:off x="7765664" y="78583"/>
            <a:ext cx="3134573" cy="1096781"/>
            <a:chOff x="7765664" y="78583"/>
            <a:chExt cx="3134573" cy="1096781"/>
          </a:xfrm>
        </p:grpSpPr>
        <p:grpSp>
          <p:nvGrpSpPr>
            <p:cNvPr id="27" name="Group 81">
              <a:extLst>
                <a:ext uri="{FF2B5EF4-FFF2-40B4-BE49-F238E27FC236}">
                  <a16:creationId xmlns:a16="http://schemas.microsoft.com/office/drawing/2014/main" xmlns="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31" name="Rectangle 82">
                <a:extLst>
                  <a:ext uri="{FF2B5EF4-FFF2-40B4-BE49-F238E27FC236}">
                    <a16:creationId xmlns:a16="http://schemas.microsoft.com/office/drawing/2014/main" xmlns="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83">
                <a:extLst>
                  <a:ext uri="{FF2B5EF4-FFF2-40B4-BE49-F238E27FC236}">
                    <a16:creationId xmlns:a16="http://schemas.microsoft.com/office/drawing/2014/main" xmlns="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84">
                <a:extLst>
                  <a:ext uri="{FF2B5EF4-FFF2-40B4-BE49-F238E27FC236}">
                    <a16:creationId xmlns:a16="http://schemas.microsoft.com/office/drawing/2014/main" xmlns="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400" b="1" dirty="0" smtClean="0">
                    <a:solidFill>
                      <a:schemeClr val="bg1"/>
                    </a:solidFill>
                  </a:rPr>
                  <a:t>أَقرأُ و أفهمُ</a:t>
                </a:r>
                <a:endParaRPr lang="ar-SA" sz="24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4" name="Group 88">
                <a:extLst>
                  <a:ext uri="{FF2B5EF4-FFF2-40B4-BE49-F238E27FC236}">
                    <a16:creationId xmlns:a16="http://schemas.microsoft.com/office/drawing/2014/main" xmlns="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38" name="Oval 91">
                  <a:extLst>
                    <a:ext uri="{FF2B5EF4-FFF2-40B4-BE49-F238E27FC236}">
                      <a16:creationId xmlns:a16="http://schemas.microsoft.com/office/drawing/2014/main" xmlns="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92">
                  <a:extLst>
                    <a:ext uri="{FF2B5EF4-FFF2-40B4-BE49-F238E27FC236}">
                      <a16:creationId xmlns:a16="http://schemas.microsoft.com/office/drawing/2014/main" xmlns="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Freeform: Shape 89">
                <a:extLst>
                  <a:ext uri="{FF2B5EF4-FFF2-40B4-BE49-F238E27FC236}">
                    <a16:creationId xmlns:a16="http://schemas.microsoft.com/office/drawing/2014/main" xmlns="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90">
                <a:extLst>
                  <a:ext uri="{FF2B5EF4-FFF2-40B4-BE49-F238E27FC236}">
                    <a16:creationId xmlns:a16="http://schemas.microsoft.com/office/drawing/2014/main" xmlns="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8" name="مجموعة 27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29" name="Rectangle 48">
                <a:extLst>
                  <a:ext uri="{FF2B5EF4-FFF2-40B4-BE49-F238E27FC236}">
                    <a16:creationId xmlns:a16="http://schemas.microsoft.com/office/drawing/2014/main" xmlns="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40">
                <a:extLst>
                  <a:ext uri="{FF2B5EF4-FFF2-40B4-BE49-F238E27FC236}">
                    <a16:creationId xmlns:a16="http://schemas.microsoft.com/office/drawing/2014/main" xmlns="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1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الاستراتيجيّة القرائيَّة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859" y="3459249"/>
              <a:ext cx="1260868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741118" y="-717983"/>
            <a:ext cx="785521" cy="4412337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655912" y="-663676"/>
            <a:ext cx="845996" cy="3919388"/>
            <a:chOff x="1232840" y="-1089538"/>
            <a:chExt cx="845996" cy="3919388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32840" y="4739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قُدُواتٌ و مُثُلٌ عُلْيا</a:t>
              </a:r>
              <a:endParaRPr lang="ar-SY" sz="2000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7171" y="-1089538"/>
              <a:ext cx="461665" cy="39193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تصفُّح كتاب أو مجلَّة أو عبر الشبكة العنكبوتيَّة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7765664" y="78583"/>
            <a:ext cx="3134573" cy="1096781"/>
            <a:chOff x="7765664" y="78583"/>
            <a:chExt cx="3134573" cy="1096781"/>
          </a:xfrm>
        </p:grpSpPr>
        <p:grpSp>
          <p:nvGrpSpPr>
            <p:cNvPr id="30" name="Group 81">
              <a:extLst>
                <a:ext uri="{FF2B5EF4-FFF2-40B4-BE49-F238E27FC236}">
                  <a16:creationId xmlns:a16="http://schemas.microsoft.com/office/drawing/2014/main" xmlns="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31" name="Rectangle 82">
                <a:extLst>
                  <a:ext uri="{FF2B5EF4-FFF2-40B4-BE49-F238E27FC236}">
                    <a16:creationId xmlns:a16="http://schemas.microsoft.com/office/drawing/2014/main" xmlns="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83">
                <a:extLst>
                  <a:ext uri="{FF2B5EF4-FFF2-40B4-BE49-F238E27FC236}">
                    <a16:creationId xmlns:a16="http://schemas.microsoft.com/office/drawing/2014/main" xmlns="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84">
                <a:extLst>
                  <a:ext uri="{FF2B5EF4-FFF2-40B4-BE49-F238E27FC236}">
                    <a16:creationId xmlns:a16="http://schemas.microsoft.com/office/drawing/2014/main" xmlns="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rgbClr val="FF0000"/>
                    </a:solidFill>
                  </a:rPr>
                  <a:t>ب-</a:t>
                </a:r>
                <a:r>
                  <a:rPr lang="ar-SY" sz="2000" b="1" dirty="0" smtClean="0">
                    <a:solidFill>
                      <a:schemeClr val="tx1"/>
                    </a:solidFill>
                  </a:rPr>
                  <a:t> تصفُّحُ مجلَّةٍ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88">
                <a:extLst>
                  <a:ext uri="{FF2B5EF4-FFF2-40B4-BE49-F238E27FC236}">
                    <a16:creationId xmlns:a16="http://schemas.microsoft.com/office/drawing/2014/main" xmlns="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38" name="Oval 91">
                  <a:extLst>
                    <a:ext uri="{FF2B5EF4-FFF2-40B4-BE49-F238E27FC236}">
                      <a16:creationId xmlns:a16="http://schemas.microsoft.com/office/drawing/2014/main" xmlns="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92">
                  <a:extLst>
                    <a:ext uri="{FF2B5EF4-FFF2-40B4-BE49-F238E27FC236}">
                      <a16:creationId xmlns:a16="http://schemas.microsoft.com/office/drawing/2014/main" xmlns="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Freeform: Shape 89">
                <a:extLst>
                  <a:ext uri="{FF2B5EF4-FFF2-40B4-BE49-F238E27FC236}">
                    <a16:creationId xmlns:a16="http://schemas.microsoft.com/office/drawing/2014/main" xmlns="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90">
                <a:extLst>
                  <a:ext uri="{FF2B5EF4-FFF2-40B4-BE49-F238E27FC236}">
                    <a16:creationId xmlns:a16="http://schemas.microsoft.com/office/drawing/2014/main" xmlns="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" name="مجموعة 1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42" name="Rectangle 48">
                <a:extLst>
                  <a:ext uri="{FF2B5EF4-FFF2-40B4-BE49-F238E27FC236}">
                    <a16:creationId xmlns:a16="http://schemas.microsoft.com/office/drawing/2014/main" xmlns="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40">
                <a:extLst>
                  <a:ext uri="{FF2B5EF4-FFF2-40B4-BE49-F238E27FC236}">
                    <a16:creationId xmlns:a16="http://schemas.microsoft.com/office/drawing/2014/main" xmlns="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pic>
        <p:nvPicPr>
          <p:cNvPr id="85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"/>
          <a:stretch/>
        </p:blipFill>
        <p:spPr>
          <a:xfrm rot="10800000" flipH="1" flipV="1">
            <a:off x="5830871" y="1365467"/>
            <a:ext cx="4367968" cy="52258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52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الاستراتيجيّة القرائيَّة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859" y="3459249"/>
              <a:ext cx="1260868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415937" y="-417159"/>
            <a:ext cx="907217" cy="398002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357121" y="-484099"/>
            <a:ext cx="905263" cy="3619505"/>
            <a:chOff x="1232840" y="-670441"/>
            <a:chExt cx="905263" cy="3619505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32840" y="4739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قُدُواتٌ و مُثُلٌ عُلْيا</a:t>
              </a:r>
              <a:endParaRPr lang="ar-SY" sz="2000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6438" y="-670441"/>
              <a:ext cx="461665" cy="3619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تصفُّح كتاب أو مجلَّة أو عبر الشبكة العنكبوتيَّة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7765664" y="78583"/>
            <a:ext cx="3134573" cy="1096781"/>
            <a:chOff x="7765664" y="78583"/>
            <a:chExt cx="3134573" cy="1096781"/>
          </a:xfrm>
        </p:grpSpPr>
        <p:grpSp>
          <p:nvGrpSpPr>
            <p:cNvPr id="30" name="Group 81">
              <a:extLst>
                <a:ext uri="{FF2B5EF4-FFF2-40B4-BE49-F238E27FC236}">
                  <a16:creationId xmlns:a16="http://schemas.microsoft.com/office/drawing/2014/main" xmlns="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31" name="Rectangle 82">
                <a:extLst>
                  <a:ext uri="{FF2B5EF4-FFF2-40B4-BE49-F238E27FC236}">
                    <a16:creationId xmlns:a16="http://schemas.microsoft.com/office/drawing/2014/main" xmlns="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83">
                <a:extLst>
                  <a:ext uri="{FF2B5EF4-FFF2-40B4-BE49-F238E27FC236}">
                    <a16:creationId xmlns:a16="http://schemas.microsoft.com/office/drawing/2014/main" xmlns="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84">
                <a:extLst>
                  <a:ext uri="{FF2B5EF4-FFF2-40B4-BE49-F238E27FC236}">
                    <a16:creationId xmlns:a16="http://schemas.microsoft.com/office/drawing/2014/main" xmlns="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rgbClr val="FF0000"/>
                    </a:solidFill>
                  </a:rPr>
                  <a:t>ب-</a:t>
                </a:r>
                <a:r>
                  <a:rPr lang="ar-SY" sz="2000" b="1" dirty="0" smtClean="0">
                    <a:solidFill>
                      <a:schemeClr val="tx1"/>
                    </a:solidFill>
                  </a:rPr>
                  <a:t> تصفُّحُ مجلَّةٍ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88">
                <a:extLst>
                  <a:ext uri="{FF2B5EF4-FFF2-40B4-BE49-F238E27FC236}">
                    <a16:creationId xmlns:a16="http://schemas.microsoft.com/office/drawing/2014/main" xmlns="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38" name="Oval 91">
                  <a:extLst>
                    <a:ext uri="{FF2B5EF4-FFF2-40B4-BE49-F238E27FC236}">
                      <a16:creationId xmlns:a16="http://schemas.microsoft.com/office/drawing/2014/main" xmlns="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92">
                  <a:extLst>
                    <a:ext uri="{FF2B5EF4-FFF2-40B4-BE49-F238E27FC236}">
                      <a16:creationId xmlns:a16="http://schemas.microsoft.com/office/drawing/2014/main" xmlns="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Freeform: Shape 89">
                <a:extLst>
                  <a:ext uri="{FF2B5EF4-FFF2-40B4-BE49-F238E27FC236}">
                    <a16:creationId xmlns:a16="http://schemas.microsoft.com/office/drawing/2014/main" xmlns="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90">
                <a:extLst>
                  <a:ext uri="{FF2B5EF4-FFF2-40B4-BE49-F238E27FC236}">
                    <a16:creationId xmlns:a16="http://schemas.microsoft.com/office/drawing/2014/main" xmlns="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" name="مجموعة 1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42" name="Rectangle 48">
                <a:extLst>
                  <a:ext uri="{FF2B5EF4-FFF2-40B4-BE49-F238E27FC236}">
                    <a16:creationId xmlns:a16="http://schemas.microsoft.com/office/drawing/2014/main" xmlns="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40">
                <a:extLst>
                  <a:ext uri="{FF2B5EF4-FFF2-40B4-BE49-F238E27FC236}">
                    <a16:creationId xmlns:a16="http://schemas.microsoft.com/office/drawing/2014/main" xmlns="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pic>
        <p:nvPicPr>
          <p:cNvPr id="85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859557" y="776971"/>
            <a:ext cx="2347340" cy="2828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4"/>
          <a:stretch/>
        </p:blipFill>
        <p:spPr>
          <a:xfrm rot="10800000" flipH="1" flipV="1">
            <a:off x="3859558" y="3638813"/>
            <a:ext cx="2351734" cy="2076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"/>
          <a:stretch/>
        </p:blipFill>
        <p:spPr>
          <a:xfrm rot="10800000" flipH="1" flipV="1">
            <a:off x="6495608" y="1425128"/>
            <a:ext cx="5390005" cy="4068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8682497" y="2336936"/>
            <a:ext cx="20135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أين اختفت أموالي </a:t>
            </a:r>
          </a:p>
        </p:txBody>
      </p:sp>
      <p:sp>
        <p:nvSpPr>
          <p:cNvPr id="46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6686577" y="2369537"/>
            <a:ext cx="12838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العدد السابع</a:t>
            </a:r>
          </a:p>
        </p:txBody>
      </p:sp>
      <p:sp>
        <p:nvSpPr>
          <p:cNvPr id="48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8708951" y="2783286"/>
            <a:ext cx="17505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كل فصل دراسي </a:t>
            </a:r>
            <a:r>
              <a:rPr lang="ar-SY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وفي</a:t>
            </a:r>
          </a:p>
          <a:p>
            <a:pPr algn="ctr"/>
            <a:r>
              <a:rPr lang="ar-SY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ar-SY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المواسم والاجازات</a:t>
            </a:r>
          </a:p>
        </p:txBody>
      </p:sp>
      <p:sp>
        <p:nvSpPr>
          <p:cNvPr id="49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7744080" y="3363060"/>
            <a:ext cx="28930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المملكة العربية السعودية </a:t>
            </a:r>
          </a:p>
        </p:txBody>
      </p:sp>
      <p:sp>
        <p:nvSpPr>
          <p:cNvPr id="54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6614033" y="3824725"/>
            <a:ext cx="3896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نشر ثقافة التعاملات المالية السليمة لدى الأبناء </a:t>
            </a:r>
          </a:p>
        </p:txBody>
      </p:sp>
      <p:sp>
        <p:nvSpPr>
          <p:cNvPr id="55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7617206" y="4324490"/>
            <a:ext cx="28930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جميلة جداً وسهلة الفهم ومناسبة </a:t>
            </a:r>
          </a:p>
        </p:txBody>
      </p:sp>
      <p:sp>
        <p:nvSpPr>
          <p:cNvPr id="56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6875070" y="4824255"/>
            <a:ext cx="37693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جميلة جداً وسهلة ومناسبة للفئة المستهدفة </a:t>
            </a:r>
          </a:p>
        </p:txBody>
      </p:sp>
    </p:spTree>
    <p:extLst>
      <p:ext uri="{BB962C8B-B14F-4D97-AF65-F5344CB8AC3E}">
        <p14:creationId xmlns:p14="http://schemas.microsoft.com/office/powerpoint/2010/main" val="23827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45" grpId="0"/>
      <p:bldP spid="46" grpId="0"/>
      <p:bldP spid="48" grpId="0"/>
      <p:bldP spid="49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الاستراتيجيّة القرائيَّة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859" y="3459249"/>
              <a:ext cx="1260868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415937" y="-417159"/>
            <a:ext cx="907217" cy="398002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357121" y="-484099"/>
            <a:ext cx="905263" cy="3619505"/>
            <a:chOff x="1232840" y="-670441"/>
            <a:chExt cx="905263" cy="3619505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32840" y="4739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قُدُواتٌ و مُثُلٌ عُلْيا</a:t>
              </a:r>
              <a:endParaRPr lang="ar-SY" sz="2000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6438" y="-670441"/>
              <a:ext cx="461665" cy="3619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تصفُّح كتاب أو مجلَّة أو عبر الشبكة العنكبوتيَّة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7765664" y="78583"/>
            <a:ext cx="3134573" cy="1096781"/>
            <a:chOff x="7765664" y="78583"/>
            <a:chExt cx="3134573" cy="1096781"/>
          </a:xfrm>
        </p:grpSpPr>
        <p:grpSp>
          <p:nvGrpSpPr>
            <p:cNvPr id="30" name="Group 81">
              <a:extLst>
                <a:ext uri="{FF2B5EF4-FFF2-40B4-BE49-F238E27FC236}">
                  <a16:creationId xmlns:a16="http://schemas.microsoft.com/office/drawing/2014/main" xmlns="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31" name="Rectangle 82">
                <a:extLst>
                  <a:ext uri="{FF2B5EF4-FFF2-40B4-BE49-F238E27FC236}">
                    <a16:creationId xmlns:a16="http://schemas.microsoft.com/office/drawing/2014/main" xmlns="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83">
                <a:extLst>
                  <a:ext uri="{FF2B5EF4-FFF2-40B4-BE49-F238E27FC236}">
                    <a16:creationId xmlns:a16="http://schemas.microsoft.com/office/drawing/2014/main" xmlns="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84">
                <a:extLst>
                  <a:ext uri="{FF2B5EF4-FFF2-40B4-BE49-F238E27FC236}">
                    <a16:creationId xmlns:a16="http://schemas.microsoft.com/office/drawing/2014/main" xmlns="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rgbClr val="FF0000"/>
                    </a:solidFill>
                  </a:rPr>
                  <a:t>ب-</a:t>
                </a:r>
                <a:r>
                  <a:rPr lang="ar-SY" sz="2000" b="1" dirty="0" smtClean="0">
                    <a:solidFill>
                      <a:schemeClr val="tx1"/>
                    </a:solidFill>
                  </a:rPr>
                  <a:t> تصفُّحُ مجلَّةٍ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88">
                <a:extLst>
                  <a:ext uri="{FF2B5EF4-FFF2-40B4-BE49-F238E27FC236}">
                    <a16:creationId xmlns:a16="http://schemas.microsoft.com/office/drawing/2014/main" xmlns="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38" name="Oval 91">
                  <a:extLst>
                    <a:ext uri="{FF2B5EF4-FFF2-40B4-BE49-F238E27FC236}">
                      <a16:creationId xmlns:a16="http://schemas.microsoft.com/office/drawing/2014/main" xmlns="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92">
                  <a:extLst>
                    <a:ext uri="{FF2B5EF4-FFF2-40B4-BE49-F238E27FC236}">
                      <a16:creationId xmlns:a16="http://schemas.microsoft.com/office/drawing/2014/main" xmlns="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Freeform: Shape 89">
                <a:extLst>
                  <a:ext uri="{FF2B5EF4-FFF2-40B4-BE49-F238E27FC236}">
                    <a16:creationId xmlns:a16="http://schemas.microsoft.com/office/drawing/2014/main" xmlns="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90">
                <a:extLst>
                  <a:ext uri="{FF2B5EF4-FFF2-40B4-BE49-F238E27FC236}">
                    <a16:creationId xmlns:a16="http://schemas.microsoft.com/office/drawing/2014/main" xmlns="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" name="مجموعة 1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42" name="Rectangle 48">
                <a:extLst>
                  <a:ext uri="{FF2B5EF4-FFF2-40B4-BE49-F238E27FC236}">
                    <a16:creationId xmlns:a16="http://schemas.microsoft.com/office/drawing/2014/main" xmlns="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40">
                <a:extLst>
                  <a:ext uri="{FF2B5EF4-FFF2-40B4-BE49-F238E27FC236}">
                    <a16:creationId xmlns:a16="http://schemas.microsoft.com/office/drawing/2014/main" xmlns="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pic>
        <p:nvPicPr>
          <p:cNvPr id="85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076265" y="1327113"/>
            <a:ext cx="2347340" cy="2828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4"/>
          <a:stretch/>
        </p:blipFill>
        <p:spPr>
          <a:xfrm rot="10800000" flipH="1" flipV="1">
            <a:off x="9076266" y="4188955"/>
            <a:ext cx="2351734" cy="2076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"/>
          <a:stretch/>
        </p:blipFill>
        <p:spPr>
          <a:xfrm rot="10800000" flipH="1" flipV="1">
            <a:off x="3544554" y="2223660"/>
            <a:ext cx="5390005" cy="4068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5731443" y="3135468"/>
            <a:ext cx="20135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أين اختفت أموالي </a:t>
            </a:r>
          </a:p>
        </p:txBody>
      </p:sp>
      <p:sp>
        <p:nvSpPr>
          <p:cNvPr id="59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3735523" y="3168069"/>
            <a:ext cx="12838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العدد السابع</a:t>
            </a:r>
          </a:p>
        </p:txBody>
      </p:sp>
      <p:sp>
        <p:nvSpPr>
          <p:cNvPr id="60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5757897" y="3581818"/>
            <a:ext cx="17505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كل فصل دراسي </a:t>
            </a:r>
            <a:r>
              <a:rPr lang="ar-SY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وفي</a:t>
            </a:r>
          </a:p>
          <a:p>
            <a:pPr algn="ctr"/>
            <a:r>
              <a:rPr lang="ar-SY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ar-SY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المواسم والاجازات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4793026" y="4161592"/>
            <a:ext cx="28930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المملكة العربية السعودية 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3662979" y="4623257"/>
            <a:ext cx="3896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نشر ثقافة التعاملات المالية السليمة لدى الأبناء </a:t>
            </a:r>
          </a:p>
        </p:txBody>
      </p:sp>
      <p:sp>
        <p:nvSpPr>
          <p:cNvPr id="63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4666152" y="5123022"/>
            <a:ext cx="28930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جميلة جداً وسهلة الفهم ومناسبة </a:t>
            </a:r>
          </a:p>
        </p:txBody>
      </p:sp>
      <p:sp>
        <p:nvSpPr>
          <p:cNvPr id="64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3924016" y="5622787"/>
            <a:ext cx="37693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جميلة جداً وسهلة ومناسبة للفئة المستهدفة </a:t>
            </a:r>
          </a:p>
        </p:txBody>
      </p:sp>
    </p:spTree>
    <p:extLst>
      <p:ext uri="{BB962C8B-B14F-4D97-AF65-F5344CB8AC3E}">
        <p14:creationId xmlns:p14="http://schemas.microsoft.com/office/powerpoint/2010/main" val="83551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10005</TotalTime>
  <Words>445</Words>
  <Application>Microsoft Office PowerPoint</Application>
  <PresentationFormat>مخصص</PresentationFormat>
  <Paragraphs>98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7315</cp:revision>
  <dcterms:created xsi:type="dcterms:W3CDTF">2020-10-10T04:32:51Z</dcterms:created>
  <dcterms:modified xsi:type="dcterms:W3CDTF">2021-07-17T16:40:22Z</dcterms:modified>
</cp:coreProperties>
</file>