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4" r:id="rId8"/>
    <p:sldId id="262" r:id="rId9"/>
    <p:sldId id="263" r:id="rId10"/>
  </p:sldIdLst>
  <p:sldSz cx="9144000" cy="6858000" type="screen4x3"/>
  <p:notesSz cx="6858000" cy="9144000"/>
  <p:custDataLst>
    <p:tags r:id="rId12"/>
  </p:custDataLst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58" d="100"/>
          <a:sy n="58" d="100"/>
        </p:scale>
        <p:origin x="78" y="29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6BE84E2E-F5DA-4BF3-AA9B-1CBF23FCB94D}" type="datetimeFigureOut">
              <a:rPr lang="ar-SA" smtClean="0"/>
              <a:t>15/08/1440</a:t>
            </a:fld>
            <a:endParaRPr lang="ar-SA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1D3D1AB9-25E8-4EC6-B22F-7B1C2F9A534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115919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15/08/1440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15/08/1440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15/08/1440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15/08/1440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15/08/1440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15/08/1440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15/08/1440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15/08/1440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15/08/1440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15/08/1440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15/08/1440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8ABB09-4A1D-463E-8065-109CC2B7EFAA}" type="datetimeFigureOut">
              <a:rPr lang="ar-SA" smtClean="0"/>
              <a:t>15/08/1440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7" Type="http://schemas.microsoft.com/office/2007/relationships/hdphoto" Target="../media/hdphoto3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5" Type="http://schemas.microsoft.com/office/2007/relationships/hdphoto" Target="../media/hdphoto2.wdp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خطط انسيابي: محطة طرفية 16"/>
          <p:cNvSpPr/>
          <p:nvPr/>
        </p:nvSpPr>
        <p:spPr>
          <a:xfrm>
            <a:off x="3781400" y="6351984"/>
            <a:ext cx="1656184" cy="474240"/>
          </a:xfrm>
          <a:prstGeom prst="flowChartTerminator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ln>
                  <a:solidFill>
                    <a:srgbClr val="7030A0"/>
                  </a:solidFill>
                </a:ln>
                <a:solidFill>
                  <a:prstClr val="white"/>
                </a:solidFill>
              </a:rPr>
              <a:t>24</a:t>
            </a:r>
            <a:endParaRPr lang="en-US" sz="2800" dirty="0">
              <a:ln>
                <a:solidFill>
                  <a:srgbClr val="7030A0"/>
                </a:solidFill>
              </a:ln>
              <a:solidFill>
                <a:prstClr val="white"/>
              </a:solidFill>
            </a:endParaRPr>
          </a:p>
        </p:txBody>
      </p:sp>
      <p:sp>
        <p:nvSpPr>
          <p:cNvPr id="5" name="شارة رتبة 17">
            <a:hlinkClick r:id="" action="ppaction://hlinkshowjump?jump=previousslide"/>
          </p:cNvPr>
          <p:cNvSpPr/>
          <p:nvPr/>
        </p:nvSpPr>
        <p:spPr>
          <a:xfrm>
            <a:off x="5509592" y="6324600"/>
            <a:ext cx="1800200" cy="474240"/>
          </a:xfrm>
          <a:prstGeom prst="chevron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 b="1" dirty="0" smtClean="0"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r>
              <a:rPr lang="ar-SA" sz="2800" b="1" dirty="0" smtClean="0">
                <a:ln>
                  <a:solidFill>
                    <a:srgbClr val="7030A0"/>
                  </a:solidFill>
                </a:ln>
                <a:solidFill>
                  <a:prstClr val="white">
                    <a:lumMod val="95000"/>
                  </a:prstClr>
                </a:solidFill>
                <a:cs typeface="PT Bold Heading" pitchFamily="2" charset="-78"/>
              </a:rPr>
              <a:t>السابقة</a:t>
            </a:r>
            <a:endParaRPr lang="ar-SA" b="1" dirty="0" smtClean="0">
              <a:ln>
                <a:solidFill>
                  <a:srgbClr val="7030A0"/>
                </a:solidFill>
              </a:ln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شارة رتبة 18">
            <a:hlinkClick r:id="" action="ppaction://hlinkshowjump?jump=nextslide"/>
          </p:cNvPr>
          <p:cNvSpPr/>
          <p:nvPr/>
        </p:nvSpPr>
        <p:spPr>
          <a:xfrm rot="10800000" flipV="1">
            <a:off x="1981200" y="6351139"/>
            <a:ext cx="1801368" cy="475084"/>
          </a:xfrm>
          <a:prstGeom prst="chevron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 b="1" dirty="0" smtClean="0">
              <a:solidFill>
                <a:srgbClr val="FF0000"/>
              </a:solidFill>
              <a:cs typeface="PT Bold Heading" pitchFamily="2" charset="-78"/>
            </a:endParaRPr>
          </a:p>
          <a:p>
            <a:pPr algn="ctr"/>
            <a:r>
              <a:rPr lang="ar-SA" sz="2800" b="1" dirty="0" smtClean="0">
                <a:ln>
                  <a:solidFill>
                    <a:srgbClr val="7030A0"/>
                  </a:solidFill>
                </a:ln>
                <a:solidFill>
                  <a:prstClr val="white">
                    <a:lumMod val="95000"/>
                  </a:prstClr>
                </a:solidFill>
                <a:cs typeface="PT Bold Heading" pitchFamily="2" charset="-78"/>
              </a:rPr>
              <a:t>التالية</a:t>
            </a:r>
            <a:endParaRPr lang="ar-SA" sz="2400" b="1" dirty="0" smtClean="0">
              <a:ln>
                <a:solidFill>
                  <a:srgbClr val="7030A0"/>
                </a:solidFill>
              </a:ln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7" name="مربع نص 15"/>
          <p:cNvSpPr txBox="1"/>
          <p:nvPr/>
        </p:nvSpPr>
        <p:spPr>
          <a:xfrm>
            <a:off x="990600" y="0"/>
            <a:ext cx="6781800" cy="726162"/>
          </a:xfrm>
          <a:prstGeom prst="flowChartDocument">
            <a:avLst/>
          </a:prstGeom>
          <a:gradFill flip="none" rotWithShape="1">
            <a:gsLst>
              <a:gs pos="11667">
                <a:schemeClr val="accent4">
                  <a:shade val="51000"/>
                  <a:satMod val="130000"/>
                  <a:lumMod val="86000"/>
                  <a:lumOff val="14000"/>
                </a:schemeClr>
              </a:gs>
              <a:gs pos="20021">
                <a:srgbClr val="5F4280"/>
              </a:gs>
              <a:gs pos="17000">
                <a:schemeClr val="accent4">
                  <a:shade val="51000"/>
                  <a:satMod val="130000"/>
                </a:schemeClr>
              </a:gs>
              <a:gs pos="70000">
                <a:schemeClr val="accent4">
                  <a:shade val="93000"/>
                  <a:satMod val="130000"/>
                </a:schemeClr>
              </a:gs>
              <a:gs pos="100000">
                <a:schemeClr val="accent4">
                  <a:shade val="94000"/>
                  <a:satMod val="135000"/>
                </a:schemeClr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1">
            <a:spAutoFit/>
          </a:bodyPr>
          <a:lstStyle>
            <a:defPPr>
              <a:defRPr lang="ar-EG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cs typeface="PT Bold Heading" pitchFamily="2" charset="-78"/>
              </a:rPr>
              <a:t>ترتيب الأعداد </a:t>
            </a:r>
            <a:endParaRPr lang="ar-EG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cs typeface="PT Bold Heading" pitchFamily="2" charset="-78"/>
            </a:endParaRPr>
          </a:p>
        </p:txBody>
      </p:sp>
      <p:sp>
        <p:nvSpPr>
          <p:cNvPr id="8" name="Teardrop 7"/>
          <p:cNvSpPr/>
          <p:nvPr/>
        </p:nvSpPr>
        <p:spPr>
          <a:xfrm>
            <a:off x="7848600" y="43543"/>
            <a:ext cx="1219200" cy="725714"/>
          </a:xfrm>
          <a:prstGeom prst="teardrop">
            <a:avLst>
              <a:gd name="adj" fmla="val 107143"/>
            </a:avLst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1-6</a:t>
            </a:r>
            <a:endParaRPr lang="ar-SA" sz="36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9" name="مربع نص 8"/>
          <p:cNvSpPr txBox="1"/>
          <p:nvPr/>
        </p:nvSpPr>
        <p:spPr>
          <a:xfrm>
            <a:off x="838200" y="833735"/>
            <a:ext cx="741463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srgbClr val="FF0000"/>
                </a:solidFill>
              </a:rPr>
              <a:t>أستعمل خط الأعداد و القيمة المنزلية لأرتب الأعداد ضمن عشرات الألوف</a:t>
            </a:r>
          </a:p>
        </p:txBody>
      </p:sp>
      <p:sp>
        <p:nvSpPr>
          <p:cNvPr id="10" name="مربع نص 9"/>
          <p:cNvSpPr txBox="1"/>
          <p:nvPr/>
        </p:nvSpPr>
        <p:spPr>
          <a:xfrm>
            <a:off x="662035" y="1295400"/>
            <a:ext cx="72390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solidFill>
                  <a:prstClr val="black"/>
                </a:solidFill>
              </a:rPr>
              <a:t>تساعدني المقارنة بين الأعداد في ترتيبها . </a:t>
            </a:r>
            <a:endParaRPr lang="ar-SA" sz="2800" b="1" dirty="0">
              <a:solidFill>
                <a:prstClr val="black"/>
              </a:solidFill>
            </a:endParaRPr>
          </a:p>
        </p:txBody>
      </p:sp>
      <p:sp>
        <p:nvSpPr>
          <p:cNvPr id="2" name="مربع نص 1"/>
          <p:cNvSpPr txBox="1"/>
          <p:nvPr/>
        </p:nvSpPr>
        <p:spPr>
          <a:xfrm>
            <a:off x="838200" y="1815103"/>
            <a:ext cx="5623066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prstClr val="black"/>
                </a:solidFill>
              </a:rPr>
              <a:t>يبين الجدول المجاور أطوال ثلاثة أنواع من الحيتان . أيها أقصر ؟ وأيها أطول ؟ </a:t>
            </a:r>
            <a:endParaRPr lang="ar-SA" sz="2400" b="1" dirty="0">
              <a:solidFill>
                <a:prstClr val="black"/>
              </a:solidFill>
            </a:endParaRPr>
          </a:p>
        </p:txBody>
      </p:sp>
      <p:graphicFrame>
        <p:nvGraphicFramePr>
          <p:cNvPr id="3" name="جدول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09580139"/>
              </p:ext>
            </p:extLst>
          </p:nvPr>
        </p:nvGraphicFramePr>
        <p:xfrm>
          <a:off x="5494352" y="2646100"/>
          <a:ext cx="2628900" cy="1584960"/>
        </p:xfrm>
        <a:graphic>
          <a:graphicData uri="http://schemas.openxmlformats.org/drawingml/2006/table">
            <a:tbl>
              <a:tblPr rtl="1" firstRow="1" bandRow="1">
                <a:tableStyleId>{00A15C55-8517-42AA-B614-E9B94910E393}</a:tableStyleId>
              </a:tblPr>
              <a:tblGrid>
                <a:gridCol w="9655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633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2000" b="1" dirty="0" smtClean="0"/>
                        <a:t>الحوت</a:t>
                      </a:r>
                      <a:r>
                        <a:rPr lang="ar-SA" sz="2000" b="1" baseline="0" dirty="0" smtClean="0"/>
                        <a:t> </a:t>
                      </a:r>
                      <a:endParaRPr lang="ar-SA" sz="20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000" b="1" dirty="0" smtClean="0"/>
                        <a:t>الطول بالسنتمتر</a:t>
                      </a:r>
                      <a:r>
                        <a:rPr lang="ar-SA" sz="2000" b="1" baseline="0" dirty="0" smtClean="0"/>
                        <a:t> </a:t>
                      </a:r>
                      <a:endParaRPr lang="ar-SA" sz="20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2000" b="1" dirty="0" smtClean="0"/>
                        <a:t>القاتل</a:t>
                      </a:r>
                      <a:r>
                        <a:rPr lang="ar-SA" sz="2000" b="1" baseline="0" dirty="0" smtClean="0"/>
                        <a:t> </a:t>
                      </a:r>
                      <a:endParaRPr lang="ar-SA" sz="20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000" b="1" dirty="0" smtClean="0"/>
                        <a:t>914</a:t>
                      </a:r>
                      <a:endParaRPr lang="ar-SA" sz="20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2000" b="1" dirty="0" smtClean="0"/>
                        <a:t>الرمادي </a:t>
                      </a:r>
                      <a:endParaRPr lang="ar-SA" sz="20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000" b="1" dirty="0" smtClean="0"/>
                        <a:t>1463</a:t>
                      </a:r>
                      <a:endParaRPr lang="ar-SA" sz="20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2000" b="1" dirty="0" smtClean="0"/>
                        <a:t>الأحدب</a:t>
                      </a:r>
                      <a:r>
                        <a:rPr lang="ar-SA" sz="2000" b="1" baseline="0" dirty="0" smtClean="0"/>
                        <a:t> </a:t>
                      </a:r>
                      <a:endParaRPr lang="ar-SA" sz="20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000" b="1" dirty="0" smtClean="0"/>
                        <a:t>1372</a:t>
                      </a:r>
                      <a:endParaRPr lang="ar-SA" sz="20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2" name="مخطط انسيابي: محطة طرفية 11"/>
          <p:cNvSpPr/>
          <p:nvPr/>
        </p:nvSpPr>
        <p:spPr>
          <a:xfrm>
            <a:off x="6477000" y="1828800"/>
            <a:ext cx="1828800" cy="457200"/>
          </a:xfrm>
          <a:prstGeom prst="flowChartTerminator">
            <a:avLst/>
          </a:prstGeom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angle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مثال </a:t>
            </a:r>
            <a:endParaRPr lang="ar-SA" sz="2400" b="1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3" name="مربع نص 12"/>
          <p:cNvSpPr txBox="1"/>
          <p:nvPr/>
        </p:nvSpPr>
        <p:spPr>
          <a:xfrm>
            <a:off x="1447800" y="4343400"/>
            <a:ext cx="450646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prstClr val="black"/>
                </a:solidFill>
              </a:rPr>
              <a:t>أرتب أطوال الحيتان من الأصغر إلي الأكبر . </a:t>
            </a:r>
            <a:endParaRPr lang="ar-SA" sz="2400" b="1" dirty="0">
              <a:solidFill>
                <a:prstClr val="black"/>
              </a:solidFill>
            </a:endParaRPr>
          </a:p>
        </p:txBody>
      </p:sp>
      <p:grpSp>
        <p:nvGrpSpPr>
          <p:cNvPr id="54" name="مجموعة 53"/>
          <p:cNvGrpSpPr/>
          <p:nvPr/>
        </p:nvGrpSpPr>
        <p:grpSpPr>
          <a:xfrm>
            <a:off x="914400" y="5100935"/>
            <a:ext cx="7543800" cy="690265"/>
            <a:chOff x="914400" y="4419600"/>
            <a:chExt cx="7543800" cy="690265"/>
          </a:xfrm>
        </p:grpSpPr>
        <p:cxnSp>
          <p:nvCxnSpPr>
            <p:cNvPr id="15" name="رابط كسهم مستقيم 14"/>
            <p:cNvCxnSpPr/>
            <p:nvPr/>
          </p:nvCxnSpPr>
          <p:spPr>
            <a:xfrm flipH="1" flipV="1">
              <a:off x="914400" y="4572000"/>
              <a:ext cx="7315201" cy="53617"/>
            </a:xfrm>
            <a:prstGeom prst="straightConnector1">
              <a:avLst/>
            </a:prstGeom>
            <a:ln w="76200">
              <a:solidFill>
                <a:srgbClr val="7030A0"/>
              </a:solidFill>
              <a:tailEnd type="arrow"/>
            </a:ln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16" name="رابط مستقيم 15"/>
            <p:cNvCxnSpPr/>
            <p:nvPr/>
          </p:nvCxnSpPr>
          <p:spPr>
            <a:xfrm>
              <a:off x="8229600" y="4419600"/>
              <a:ext cx="0" cy="304800"/>
            </a:xfrm>
            <a:prstGeom prst="line">
              <a:avLst/>
            </a:prstGeom>
            <a:ln w="76200">
              <a:solidFill>
                <a:srgbClr val="7030A0"/>
              </a:solidFill>
            </a:ln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18" name="رابط مستقيم 17"/>
            <p:cNvCxnSpPr/>
            <p:nvPr/>
          </p:nvCxnSpPr>
          <p:spPr>
            <a:xfrm>
              <a:off x="7162800" y="4419600"/>
              <a:ext cx="0" cy="304800"/>
            </a:xfrm>
            <a:prstGeom prst="line">
              <a:avLst/>
            </a:prstGeom>
            <a:ln w="76200">
              <a:solidFill>
                <a:srgbClr val="7030A0"/>
              </a:solidFill>
            </a:ln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20" name="رابط مستقيم 19"/>
            <p:cNvCxnSpPr/>
            <p:nvPr/>
          </p:nvCxnSpPr>
          <p:spPr>
            <a:xfrm>
              <a:off x="6096000" y="4419600"/>
              <a:ext cx="0" cy="304800"/>
            </a:xfrm>
            <a:prstGeom prst="line">
              <a:avLst/>
            </a:prstGeom>
            <a:ln w="76200">
              <a:solidFill>
                <a:srgbClr val="7030A0"/>
              </a:solidFill>
            </a:ln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22" name="رابط مستقيم 21"/>
            <p:cNvCxnSpPr/>
            <p:nvPr/>
          </p:nvCxnSpPr>
          <p:spPr>
            <a:xfrm>
              <a:off x="4876800" y="4419600"/>
              <a:ext cx="0" cy="304800"/>
            </a:xfrm>
            <a:prstGeom prst="line">
              <a:avLst/>
            </a:prstGeom>
            <a:ln w="76200">
              <a:solidFill>
                <a:srgbClr val="7030A0"/>
              </a:solidFill>
            </a:ln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24" name="رابط مستقيم 23"/>
            <p:cNvCxnSpPr/>
            <p:nvPr/>
          </p:nvCxnSpPr>
          <p:spPr>
            <a:xfrm>
              <a:off x="3733800" y="4419600"/>
              <a:ext cx="0" cy="304800"/>
            </a:xfrm>
            <a:prstGeom prst="line">
              <a:avLst/>
            </a:prstGeom>
            <a:ln w="76200">
              <a:solidFill>
                <a:srgbClr val="7030A0"/>
              </a:solidFill>
            </a:ln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26" name="رابط مستقيم 25"/>
            <p:cNvCxnSpPr/>
            <p:nvPr/>
          </p:nvCxnSpPr>
          <p:spPr>
            <a:xfrm>
              <a:off x="2590800" y="4419600"/>
              <a:ext cx="0" cy="304800"/>
            </a:xfrm>
            <a:prstGeom prst="line">
              <a:avLst/>
            </a:prstGeom>
            <a:ln w="76200">
              <a:solidFill>
                <a:srgbClr val="7030A0"/>
              </a:solidFill>
            </a:ln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</p:cxnSp>
        <p:sp>
          <p:nvSpPr>
            <p:cNvPr id="27" name="مربع نص 26"/>
            <p:cNvSpPr txBox="1"/>
            <p:nvPr/>
          </p:nvSpPr>
          <p:spPr>
            <a:xfrm>
              <a:off x="7515162" y="4648200"/>
              <a:ext cx="943038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400" b="1" dirty="0" smtClean="0">
                  <a:solidFill>
                    <a:srgbClr val="FF0000"/>
                  </a:solidFill>
                </a:rPr>
                <a:t>900</a:t>
              </a:r>
              <a:endParaRPr lang="ar-SA" sz="2400" b="1" dirty="0">
                <a:solidFill>
                  <a:srgbClr val="FF0000"/>
                </a:solidFill>
              </a:endParaRPr>
            </a:p>
          </p:txBody>
        </p:sp>
        <p:sp>
          <p:nvSpPr>
            <p:cNvPr id="43" name="مربع نص 42"/>
            <p:cNvSpPr txBox="1"/>
            <p:nvPr/>
          </p:nvSpPr>
          <p:spPr>
            <a:xfrm>
              <a:off x="6449543" y="4648200"/>
              <a:ext cx="1075711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400" b="1" dirty="0" smtClean="0">
                  <a:solidFill>
                    <a:srgbClr val="FF0000"/>
                  </a:solidFill>
                </a:rPr>
                <a:t>1000</a:t>
              </a:r>
              <a:endParaRPr lang="ar-SA" sz="2400" b="1" dirty="0">
                <a:solidFill>
                  <a:srgbClr val="FF0000"/>
                </a:solidFill>
              </a:endParaRPr>
            </a:p>
          </p:txBody>
        </p:sp>
        <p:sp>
          <p:nvSpPr>
            <p:cNvPr id="44" name="مربع نص 43"/>
            <p:cNvSpPr txBox="1"/>
            <p:nvPr/>
          </p:nvSpPr>
          <p:spPr>
            <a:xfrm>
              <a:off x="5509592" y="4648200"/>
              <a:ext cx="1075711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400" b="1" dirty="0" smtClean="0">
                  <a:solidFill>
                    <a:srgbClr val="FF0000"/>
                  </a:solidFill>
                </a:rPr>
                <a:t>1100</a:t>
              </a:r>
              <a:endParaRPr lang="ar-SA" sz="2400" b="1" dirty="0">
                <a:solidFill>
                  <a:srgbClr val="FF0000"/>
                </a:solidFill>
              </a:endParaRPr>
            </a:p>
          </p:txBody>
        </p:sp>
        <p:sp>
          <p:nvSpPr>
            <p:cNvPr id="45" name="مربع نص 44"/>
            <p:cNvSpPr txBox="1"/>
            <p:nvPr/>
          </p:nvSpPr>
          <p:spPr>
            <a:xfrm>
              <a:off x="4334489" y="4648200"/>
              <a:ext cx="1075711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400" b="1" dirty="0" smtClean="0">
                  <a:solidFill>
                    <a:srgbClr val="FF0000"/>
                  </a:solidFill>
                </a:rPr>
                <a:t>1200</a:t>
              </a:r>
              <a:endParaRPr lang="ar-SA" sz="2400" b="1" dirty="0">
                <a:solidFill>
                  <a:srgbClr val="FF0000"/>
                </a:solidFill>
              </a:endParaRPr>
            </a:p>
          </p:txBody>
        </p:sp>
        <p:sp>
          <p:nvSpPr>
            <p:cNvPr id="46" name="مربع نص 45"/>
            <p:cNvSpPr txBox="1"/>
            <p:nvPr/>
          </p:nvSpPr>
          <p:spPr>
            <a:xfrm>
              <a:off x="3162300" y="4648200"/>
              <a:ext cx="1075711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400" b="1" dirty="0" smtClean="0">
                  <a:solidFill>
                    <a:srgbClr val="FF0000"/>
                  </a:solidFill>
                </a:rPr>
                <a:t>1300</a:t>
              </a:r>
              <a:endParaRPr lang="ar-SA" sz="2400" b="1" dirty="0">
                <a:solidFill>
                  <a:srgbClr val="FF0000"/>
                </a:solidFill>
              </a:endParaRPr>
            </a:p>
          </p:txBody>
        </p:sp>
        <p:sp>
          <p:nvSpPr>
            <p:cNvPr id="47" name="مربع نص 46"/>
            <p:cNvSpPr txBox="1"/>
            <p:nvPr/>
          </p:nvSpPr>
          <p:spPr>
            <a:xfrm>
              <a:off x="2117660" y="4648200"/>
              <a:ext cx="1075711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400" b="1" dirty="0" smtClean="0">
                  <a:solidFill>
                    <a:srgbClr val="FF0000"/>
                  </a:solidFill>
                </a:rPr>
                <a:t>1400</a:t>
              </a:r>
              <a:endParaRPr lang="ar-SA" sz="2400" b="1" dirty="0">
                <a:solidFill>
                  <a:srgbClr val="FF0000"/>
                </a:solidFill>
              </a:endParaRPr>
            </a:p>
          </p:txBody>
        </p:sp>
        <p:cxnSp>
          <p:nvCxnSpPr>
            <p:cNvPr id="55" name="رابط مستقيم 54"/>
            <p:cNvCxnSpPr/>
            <p:nvPr/>
          </p:nvCxnSpPr>
          <p:spPr>
            <a:xfrm>
              <a:off x="1447800" y="4429996"/>
              <a:ext cx="0" cy="304800"/>
            </a:xfrm>
            <a:prstGeom prst="line">
              <a:avLst/>
            </a:prstGeom>
            <a:ln w="76200">
              <a:solidFill>
                <a:srgbClr val="7030A0"/>
              </a:solidFill>
            </a:ln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</p:cxnSp>
        <p:sp>
          <p:nvSpPr>
            <p:cNvPr id="56" name="مربع نص 55"/>
            <p:cNvSpPr txBox="1"/>
            <p:nvPr/>
          </p:nvSpPr>
          <p:spPr>
            <a:xfrm>
              <a:off x="990600" y="4648200"/>
              <a:ext cx="1075711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400" b="1" dirty="0" smtClean="0">
                  <a:solidFill>
                    <a:srgbClr val="FF0000"/>
                  </a:solidFill>
                </a:rPr>
                <a:t>1500</a:t>
              </a:r>
              <a:endParaRPr lang="ar-SA" sz="2400" b="1" dirty="0">
                <a:solidFill>
                  <a:srgbClr val="FF0000"/>
                </a:solidFill>
              </a:endParaRPr>
            </a:p>
          </p:txBody>
        </p:sp>
      </p:grpSp>
      <p:sp>
        <p:nvSpPr>
          <p:cNvPr id="58" name="مخطط انسيابي: رابط 57"/>
          <p:cNvSpPr/>
          <p:nvPr/>
        </p:nvSpPr>
        <p:spPr>
          <a:xfrm>
            <a:off x="7848600" y="5187315"/>
            <a:ext cx="181000" cy="147482"/>
          </a:xfrm>
          <a:prstGeom prst="flowChartConnector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>
              <a:solidFill>
                <a:prstClr val="white"/>
              </a:solidFill>
            </a:endParaRPr>
          </a:p>
        </p:txBody>
      </p:sp>
      <p:sp>
        <p:nvSpPr>
          <p:cNvPr id="38" name="مخطط انسيابي: رابط 37"/>
          <p:cNvSpPr/>
          <p:nvPr/>
        </p:nvSpPr>
        <p:spPr>
          <a:xfrm>
            <a:off x="2743200" y="5187315"/>
            <a:ext cx="181000" cy="147482"/>
          </a:xfrm>
          <a:prstGeom prst="flowChartConnector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>
              <a:solidFill>
                <a:prstClr val="white"/>
              </a:solidFill>
            </a:endParaRPr>
          </a:p>
        </p:txBody>
      </p:sp>
      <p:sp>
        <p:nvSpPr>
          <p:cNvPr id="37" name="مخطط انسيابي: رابط 36"/>
          <p:cNvSpPr/>
          <p:nvPr/>
        </p:nvSpPr>
        <p:spPr>
          <a:xfrm>
            <a:off x="1752600" y="5187315"/>
            <a:ext cx="181000" cy="147482"/>
          </a:xfrm>
          <a:prstGeom prst="flowChartConnector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>
                <a:solidFill>
                  <a:prstClr val="white"/>
                </a:solidFill>
              </a:rPr>
              <a:t> 	</a:t>
            </a:r>
            <a:endParaRPr lang="ar-SA" dirty="0">
              <a:solidFill>
                <a:prstClr val="white"/>
              </a:solidFill>
            </a:endParaRPr>
          </a:p>
        </p:txBody>
      </p:sp>
      <p:sp>
        <p:nvSpPr>
          <p:cNvPr id="59" name="مربع نص 58"/>
          <p:cNvSpPr txBox="1"/>
          <p:nvPr/>
        </p:nvSpPr>
        <p:spPr>
          <a:xfrm>
            <a:off x="662035" y="5638800"/>
            <a:ext cx="7567565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solidFill>
                  <a:prstClr val="black"/>
                </a:solidFill>
              </a:rPr>
              <a:t>بالنظر إلي خط الأعداد ، ألاحظ أن : 914 &lt; 1372&lt; 1463</a:t>
            </a:r>
            <a:endParaRPr lang="ar-SA" sz="2800" b="1" dirty="0">
              <a:solidFill>
                <a:prstClr val="black"/>
              </a:solidFill>
            </a:endParaRPr>
          </a:p>
        </p:txBody>
      </p:sp>
      <p:sp>
        <p:nvSpPr>
          <p:cNvPr id="57" name="مربع نص 56"/>
          <p:cNvSpPr txBox="1"/>
          <p:nvPr/>
        </p:nvSpPr>
        <p:spPr>
          <a:xfrm>
            <a:off x="6047447" y="4343400"/>
            <a:ext cx="2182153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solidFill>
                  <a:srgbClr val="FF0000"/>
                </a:solidFill>
              </a:rPr>
              <a:t>الطريقة الأولي :</a:t>
            </a:r>
            <a:endParaRPr lang="ar-SA" sz="2800" b="1" dirty="0">
              <a:solidFill>
                <a:srgbClr val="FF0000"/>
              </a:solidFill>
            </a:endParaRPr>
          </a:p>
        </p:txBody>
      </p:sp>
      <p:sp>
        <p:nvSpPr>
          <p:cNvPr id="61" name="مربع نص 60"/>
          <p:cNvSpPr txBox="1"/>
          <p:nvPr/>
        </p:nvSpPr>
        <p:spPr>
          <a:xfrm>
            <a:off x="7344027" y="4782399"/>
            <a:ext cx="856746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 smtClean="0">
                <a:solidFill>
                  <a:srgbClr val="FF0000"/>
                </a:solidFill>
              </a:rPr>
              <a:t>914</a:t>
            </a:r>
            <a:endParaRPr lang="ar-SA" sz="2000" b="1" dirty="0">
              <a:solidFill>
                <a:srgbClr val="FF0000"/>
              </a:solidFill>
            </a:endParaRPr>
          </a:p>
        </p:txBody>
      </p:sp>
      <p:sp>
        <p:nvSpPr>
          <p:cNvPr id="62" name="مربع نص 61"/>
          <p:cNvSpPr txBox="1"/>
          <p:nvPr/>
        </p:nvSpPr>
        <p:spPr>
          <a:xfrm>
            <a:off x="2590800" y="4805065"/>
            <a:ext cx="761773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 smtClean="0">
                <a:solidFill>
                  <a:srgbClr val="FF0000"/>
                </a:solidFill>
              </a:rPr>
              <a:t>1372</a:t>
            </a:r>
            <a:endParaRPr lang="ar-SA" sz="2000" b="1" dirty="0">
              <a:solidFill>
                <a:srgbClr val="FF0000"/>
              </a:solidFill>
            </a:endParaRPr>
          </a:p>
        </p:txBody>
      </p:sp>
      <p:sp>
        <p:nvSpPr>
          <p:cNvPr id="63" name="مربع نص 62"/>
          <p:cNvSpPr txBox="1"/>
          <p:nvPr/>
        </p:nvSpPr>
        <p:spPr>
          <a:xfrm>
            <a:off x="1448027" y="4800600"/>
            <a:ext cx="761773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 smtClean="0">
                <a:solidFill>
                  <a:srgbClr val="FF0000"/>
                </a:solidFill>
              </a:rPr>
              <a:t>1463</a:t>
            </a:r>
            <a:endParaRPr lang="ar-SA" sz="2000" b="1" dirty="0">
              <a:solidFill>
                <a:srgbClr val="FF0000"/>
              </a:solidFill>
            </a:endParaRPr>
          </a:p>
        </p:txBody>
      </p:sp>
      <p:sp>
        <p:nvSpPr>
          <p:cNvPr id="64" name="سهم إلى اليسار 63">
            <a:hlinkClick r:id="" action="ppaction://noaction"/>
          </p:cNvPr>
          <p:cNvSpPr/>
          <p:nvPr/>
        </p:nvSpPr>
        <p:spPr>
          <a:xfrm>
            <a:off x="76200" y="5840016"/>
            <a:ext cx="1676400" cy="1017984"/>
          </a:xfrm>
          <a:prstGeom prst="leftArrow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تكملة الشرح </a:t>
            </a:r>
            <a:endParaRPr lang="ar-SA" sz="2400" b="1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39" name="Teardrop 8"/>
          <p:cNvSpPr/>
          <p:nvPr/>
        </p:nvSpPr>
        <p:spPr>
          <a:xfrm>
            <a:off x="76200" y="43543"/>
            <a:ext cx="870701" cy="725714"/>
          </a:xfrm>
          <a:prstGeom prst="flowChartTerminator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33</a:t>
            </a:r>
            <a:endParaRPr lang="ar-SA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1550" y="2694260"/>
            <a:ext cx="3416565" cy="15331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57447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400" decel="100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400" decel="100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400" decel="100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400" decel="100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10" grpId="0"/>
      <p:bldP spid="2" grpId="0"/>
      <p:bldP spid="12" grpId="0" animBg="1"/>
      <p:bldP spid="13" grpId="0"/>
      <p:bldP spid="58" grpId="0" animBg="1"/>
      <p:bldP spid="38" grpId="0" animBg="1"/>
      <p:bldP spid="37" grpId="0" animBg="1"/>
      <p:bldP spid="59" grpId="0"/>
      <p:bldP spid="57" grpId="0"/>
      <p:bldP spid="61" grpId="0"/>
      <p:bldP spid="62" grpId="0"/>
      <p:bldP spid="63" grpId="0"/>
      <p:bldP spid="6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خطط انسيابي: محطة طرفية 16"/>
          <p:cNvSpPr/>
          <p:nvPr/>
        </p:nvSpPr>
        <p:spPr>
          <a:xfrm>
            <a:off x="3781400" y="6351984"/>
            <a:ext cx="1656184" cy="474240"/>
          </a:xfrm>
          <a:prstGeom prst="flowChartTerminator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ln>
                  <a:solidFill>
                    <a:srgbClr val="7030A0"/>
                  </a:solidFill>
                </a:ln>
                <a:solidFill>
                  <a:prstClr val="white"/>
                </a:solidFill>
              </a:rPr>
              <a:t>25</a:t>
            </a:r>
            <a:endParaRPr lang="en-US" sz="2800" dirty="0">
              <a:ln>
                <a:solidFill>
                  <a:srgbClr val="7030A0"/>
                </a:solidFill>
              </a:ln>
              <a:solidFill>
                <a:prstClr val="white"/>
              </a:solidFill>
            </a:endParaRPr>
          </a:p>
        </p:txBody>
      </p:sp>
      <p:sp>
        <p:nvSpPr>
          <p:cNvPr id="5" name="شارة رتبة 17">
            <a:hlinkClick r:id="" action="ppaction://hlinkshowjump?jump=previousslide"/>
          </p:cNvPr>
          <p:cNvSpPr/>
          <p:nvPr/>
        </p:nvSpPr>
        <p:spPr>
          <a:xfrm>
            <a:off x="5509592" y="6324600"/>
            <a:ext cx="1800200" cy="474240"/>
          </a:xfrm>
          <a:prstGeom prst="chevron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 b="1" dirty="0" smtClean="0"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r>
              <a:rPr lang="ar-SA" sz="2800" b="1" dirty="0" smtClean="0">
                <a:ln>
                  <a:solidFill>
                    <a:srgbClr val="7030A0"/>
                  </a:solidFill>
                </a:ln>
                <a:solidFill>
                  <a:prstClr val="white">
                    <a:lumMod val="95000"/>
                  </a:prstClr>
                </a:solidFill>
                <a:cs typeface="PT Bold Heading" pitchFamily="2" charset="-78"/>
              </a:rPr>
              <a:t>السابقة</a:t>
            </a:r>
            <a:endParaRPr lang="ar-SA" b="1" dirty="0" smtClean="0">
              <a:ln>
                <a:solidFill>
                  <a:srgbClr val="7030A0"/>
                </a:solidFill>
              </a:ln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شارة رتبة 18">
            <a:hlinkClick r:id="" action="ppaction://hlinkshowjump?jump=nextslide"/>
          </p:cNvPr>
          <p:cNvSpPr/>
          <p:nvPr/>
        </p:nvSpPr>
        <p:spPr>
          <a:xfrm rot="10800000" flipV="1">
            <a:off x="1981200" y="6351139"/>
            <a:ext cx="1801368" cy="475084"/>
          </a:xfrm>
          <a:prstGeom prst="chevron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 b="1" dirty="0" smtClean="0">
              <a:solidFill>
                <a:srgbClr val="FF0000"/>
              </a:solidFill>
              <a:cs typeface="PT Bold Heading" pitchFamily="2" charset="-78"/>
            </a:endParaRPr>
          </a:p>
          <a:p>
            <a:pPr algn="ctr"/>
            <a:r>
              <a:rPr lang="ar-SA" sz="2800" b="1" dirty="0" smtClean="0">
                <a:ln>
                  <a:solidFill>
                    <a:srgbClr val="7030A0"/>
                  </a:solidFill>
                </a:ln>
                <a:solidFill>
                  <a:prstClr val="white">
                    <a:lumMod val="95000"/>
                  </a:prstClr>
                </a:solidFill>
                <a:cs typeface="PT Bold Heading" pitchFamily="2" charset="-78"/>
              </a:rPr>
              <a:t>التالية</a:t>
            </a:r>
            <a:endParaRPr lang="ar-SA" sz="2400" b="1" dirty="0" smtClean="0">
              <a:ln>
                <a:solidFill>
                  <a:srgbClr val="7030A0"/>
                </a:solidFill>
              </a:ln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7" name="مربع نص 15"/>
          <p:cNvSpPr txBox="1"/>
          <p:nvPr/>
        </p:nvSpPr>
        <p:spPr>
          <a:xfrm>
            <a:off x="990600" y="0"/>
            <a:ext cx="6781800" cy="726162"/>
          </a:xfrm>
          <a:prstGeom prst="flowChartDocument">
            <a:avLst/>
          </a:prstGeom>
          <a:gradFill flip="none" rotWithShape="1">
            <a:gsLst>
              <a:gs pos="11667">
                <a:schemeClr val="accent4">
                  <a:shade val="51000"/>
                  <a:satMod val="130000"/>
                  <a:lumMod val="86000"/>
                  <a:lumOff val="14000"/>
                </a:schemeClr>
              </a:gs>
              <a:gs pos="20021">
                <a:srgbClr val="5F4280"/>
              </a:gs>
              <a:gs pos="17000">
                <a:schemeClr val="accent4">
                  <a:shade val="51000"/>
                  <a:satMod val="130000"/>
                </a:schemeClr>
              </a:gs>
              <a:gs pos="70000">
                <a:schemeClr val="accent4">
                  <a:shade val="93000"/>
                  <a:satMod val="130000"/>
                </a:schemeClr>
              </a:gs>
              <a:gs pos="100000">
                <a:schemeClr val="accent4">
                  <a:shade val="94000"/>
                  <a:satMod val="135000"/>
                </a:schemeClr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1">
            <a:spAutoFit/>
          </a:bodyPr>
          <a:lstStyle>
            <a:defPPr>
              <a:defRPr lang="ar-EG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3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cs typeface="PT Bold Heading" pitchFamily="2" charset="-78"/>
              </a:rPr>
              <a:t>ترتيب الأعداد </a:t>
            </a:r>
            <a:endParaRPr lang="ar-EG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cs typeface="PT Bold Heading" pitchFamily="2" charset="-78"/>
            </a:endParaRPr>
          </a:p>
        </p:txBody>
      </p:sp>
      <p:sp>
        <p:nvSpPr>
          <p:cNvPr id="8" name="Teardrop 7"/>
          <p:cNvSpPr/>
          <p:nvPr/>
        </p:nvSpPr>
        <p:spPr>
          <a:xfrm>
            <a:off x="7848600" y="43543"/>
            <a:ext cx="1219200" cy="725714"/>
          </a:xfrm>
          <a:prstGeom prst="teardrop">
            <a:avLst>
              <a:gd name="adj" fmla="val 107143"/>
            </a:avLst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1-6</a:t>
            </a:r>
          </a:p>
        </p:txBody>
      </p:sp>
      <p:sp>
        <p:nvSpPr>
          <p:cNvPr id="9" name="مربع نص 8"/>
          <p:cNvSpPr txBox="1"/>
          <p:nvPr/>
        </p:nvSpPr>
        <p:spPr>
          <a:xfrm>
            <a:off x="6047446" y="914400"/>
            <a:ext cx="2182153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solidFill>
                  <a:srgbClr val="FF0000"/>
                </a:solidFill>
              </a:rPr>
              <a:t>الطريقة الثانية :</a:t>
            </a:r>
            <a:endParaRPr lang="ar-SA" sz="2800" b="1" dirty="0">
              <a:solidFill>
                <a:srgbClr val="FF0000"/>
              </a:solidFill>
            </a:endParaRPr>
          </a:p>
        </p:txBody>
      </p:sp>
      <p:sp>
        <p:nvSpPr>
          <p:cNvPr id="10" name="مربع نص 9"/>
          <p:cNvSpPr txBox="1"/>
          <p:nvPr/>
        </p:nvSpPr>
        <p:spPr>
          <a:xfrm>
            <a:off x="2209800" y="914400"/>
            <a:ext cx="3792435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solidFill>
                  <a:prstClr val="black"/>
                </a:solidFill>
              </a:rPr>
              <a:t>أستعمل جدول المنازل .</a:t>
            </a:r>
            <a:endParaRPr lang="ar-SA" sz="2800" b="1" dirty="0">
              <a:solidFill>
                <a:prstClr val="black"/>
              </a:solidFill>
            </a:endParaRPr>
          </a:p>
        </p:txBody>
      </p:sp>
      <p:sp>
        <p:nvSpPr>
          <p:cNvPr id="11" name="مربع نص 10"/>
          <p:cNvSpPr txBox="1"/>
          <p:nvPr/>
        </p:nvSpPr>
        <p:spPr>
          <a:xfrm>
            <a:off x="990600" y="1437991"/>
            <a:ext cx="7238999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solidFill>
                  <a:prstClr val="black"/>
                </a:solidFill>
              </a:rPr>
              <a:t>أكتب الأعداد في جدول المنازل ، ثم أقارن مبتدئا من اليسار .</a:t>
            </a:r>
            <a:endParaRPr lang="ar-SA" sz="2800" b="1" dirty="0">
              <a:solidFill>
                <a:prstClr val="black"/>
              </a:solidFill>
            </a:endParaRPr>
          </a:p>
        </p:txBody>
      </p:sp>
      <p:graphicFrame>
        <p:nvGraphicFramePr>
          <p:cNvPr id="2" name="جدول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14504225"/>
              </p:ext>
            </p:extLst>
          </p:nvPr>
        </p:nvGraphicFramePr>
        <p:xfrm>
          <a:off x="3962400" y="2157046"/>
          <a:ext cx="3886200" cy="1912125"/>
        </p:xfrm>
        <a:graphic>
          <a:graphicData uri="http://schemas.openxmlformats.org/drawingml/2006/table">
            <a:tbl>
              <a:tblPr rtl="1" firstRow="1" bandRow="1">
                <a:tableStyleId>{00A15C55-8517-42AA-B614-E9B94910E393}</a:tableStyleId>
              </a:tblPr>
              <a:tblGrid>
                <a:gridCol w="9715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715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715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715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40525">
                <a:tc>
                  <a:txBody>
                    <a:bodyPr/>
                    <a:lstStyle/>
                    <a:p>
                      <a:pPr algn="ctr" rtl="1"/>
                      <a:r>
                        <a:rPr lang="ar-SA" sz="2400" b="1" dirty="0" smtClean="0"/>
                        <a:t>آحاد</a:t>
                      </a:r>
                      <a:endParaRPr lang="ar-SA" sz="24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400" b="1" dirty="0" smtClean="0"/>
                        <a:t>عشرات </a:t>
                      </a:r>
                      <a:endParaRPr lang="ar-SA" sz="24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400" b="1" dirty="0" smtClean="0"/>
                        <a:t>مئات </a:t>
                      </a:r>
                      <a:endParaRPr lang="ar-SA" sz="24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400" b="1" dirty="0" smtClean="0"/>
                        <a:t>ألوف </a:t>
                      </a:r>
                      <a:endParaRPr lang="ar-SA" sz="24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1610">
                <a:tc>
                  <a:txBody>
                    <a:bodyPr/>
                    <a:lstStyle/>
                    <a:p>
                      <a:pPr algn="ctr" rtl="1"/>
                      <a:r>
                        <a:rPr lang="ar-SA" sz="2400" b="1" dirty="0" smtClean="0"/>
                        <a:t>4</a:t>
                      </a:r>
                      <a:endParaRPr lang="ar-SA" sz="24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400" b="1" dirty="0" smtClean="0"/>
                        <a:t>1</a:t>
                      </a:r>
                      <a:endParaRPr lang="ar-SA" sz="24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400" b="1" dirty="0" smtClean="0"/>
                        <a:t>9</a:t>
                      </a:r>
                      <a:endParaRPr lang="ar-SA" sz="24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ar-SA" sz="24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1610">
                <a:tc>
                  <a:txBody>
                    <a:bodyPr/>
                    <a:lstStyle/>
                    <a:p>
                      <a:pPr algn="ctr" rtl="1"/>
                      <a:r>
                        <a:rPr lang="ar-SA" sz="2400" b="1" dirty="0" smtClean="0"/>
                        <a:t>3</a:t>
                      </a:r>
                      <a:endParaRPr lang="ar-SA" sz="24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400" b="1" dirty="0" smtClean="0"/>
                        <a:t>6</a:t>
                      </a:r>
                      <a:endParaRPr lang="ar-SA" sz="24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400" b="1" dirty="0" smtClean="0"/>
                        <a:t>4</a:t>
                      </a:r>
                      <a:endParaRPr lang="ar-SA" sz="24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400" b="1" dirty="0" smtClean="0"/>
                        <a:t>1</a:t>
                      </a:r>
                      <a:endParaRPr lang="ar-SA" sz="24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21610">
                <a:tc>
                  <a:txBody>
                    <a:bodyPr/>
                    <a:lstStyle/>
                    <a:p>
                      <a:pPr algn="ctr" rtl="1"/>
                      <a:r>
                        <a:rPr lang="ar-SA" sz="2400" b="1" dirty="0" smtClean="0"/>
                        <a:t>2</a:t>
                      </a:r>
                      <a:endParaRPr lang="ar-SA" sz="24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400" b="1" dirty="0" smtClean="0"/>
                        <a:t>7</a:t>
                      </a:r>
                      <a:endParaRPr lang="ar-SA" sz="24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400" b="1" dirty="0" smtClean="0"/>
                        <a:t>3</a:t>
                      </a:r>
                      <a:endParaRPr lang="ar-SA" sz="24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400" b="1" dirty="0" smtClean="0"/>
                        <a:t>1</a:t>
                      </a:r>
                      <a:endParaRPr lang="ar-SA" sz="24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4" name="مستطيل مستدير الزوايا 13"/>
          <p:cNvSpPr/>
          <p:nvPr/>
        </p:nvSpPr>
        <p:spPr>
          <a:xfrm>
            <a:off x="1066800" y="2590800"/>
            <a:ext cx="2286000" cy="6858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 smtClean="0">
                <a:ln>
                  <a:solidFill>
                    <a:prstClr val="black"/>
                  </a:solidFill>
                </a:ln>
                <a:solidFill>
                  <a:prstClr val="black"/>
                </a:solidFill>
              </a:rPr>
              <a:t>0 ألوف &lt; 1 ألوف </a:t>
            </a:r>
            <a:endParaRPr lang="ar-SA" sz="2000" b="1" dirty="0">
              <a:ln>
                <a:solidFill>
                  <a:prstClr val="black"/>
                </a:solidFill>
              </a:ln>
              <a:solidFill>
                <a:prstClr val="black"/>
              </a:solidFill>
            </a:endParaRPr>
          </a:p>
        </p:txBody>
      </p:sp>
      <p:cxnSp>
        <p:nvCxnSpPr>
          <p:cNvPr id="15" name="رابط كسهم مستقيم 14"/>
          <p:cNvCxnSpPr/>
          <p:nvPr/>
        </p:nvCxnSpPr>
        <p:spPr>
          <a:xfrm>
            <a:off x="3367100" y="2895600"/>
            <a:ext cx="648308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6" name="مستطيل مستدير الزوايا 15"/>
          <p:cNvSpPr/>
          <p:nvPr/>
        </p:nvSpPr>
        <p:spPr>
          <a:xfrm>
            <a:off x="1547192" y="4038600"/>
            <a:ext cx="2286000" cy="6858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 smtClean="0">
                <a:ln>
                  <a:solidFill>
                    <a:prstClr val="black"/>
                  </a:solidFill>
                </a:ln>
                <a:solidFill>
                  <a:prstClr val="black"/>
                </a:solidFill>
              </a:rPr>
              <a:t>4 مئات &gt; 3 مئات </a:t>
            </a:r>
            <a:endParaRPr lang="ar-SA" sz="2000" b="1" dirty="0">
              <a:ln>
                <a:solidFill>
                  <a:prstClr val="black"/>
                </a:solidFill>
              </a:ln>
              <a:solidFill>
                <a:prstClr val="black"/>
              </a:solidFill>
            </a:endParaRPr>
          </a:p>
        </p:txBody>
      </p:sp>
      <p:cxnSp>
        <p:nvCxnSpPr>
          <p:cNvPr id="17" name="رابط كسهم مستقيم 16"/>
          <p:cNvCxnSpPr/>
          <p:nvPr/>
        </p:nvCxnSpPr>
        <p:spPr>
          <a:xfrm flipV="1">
            <a:off x="3847492" y="4038600"/>
            <a:ext cx="1590092" cy="3048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8" name="مربع نص 17"/>
          <p:cNvSpPr txBox="1"/>
          <p:nvPr/>
        </p:nvSpPr>
        <p:spPr>
          <a:xfrm>
            <a:off x="4015408" y="4550283"/>
            <a:ext cx="3918748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solidFill>
                  <a:srgbClr val="FF0000"/>
                </a:solidFill>
              </a:rPr>
              <a:t>إذن 914 &lt; 1372 &lt; 1463</a:t>
            </a:r>
            <a:endParaRPr lang="ar-SA" sz="2800" b="1" dirty="0">
              <a:solidFill>
                <a:srgbClr val="FF0000"/>
              </a:solidFill>
            </a:endParaRPr>
          </a:p>
        </p:txBody>
      </p:sp>
      <p:sp>
        <p:nvSpPr>
          <p:cNvPr id="19" name="مربع نص 18"/>
          <p:cNvSpPr txBox="1"/>
          <p:nvPr/>
        </p:nvSpPr>
        <p:spPr>
          <a:xfrm>
            <a:off x="914400" y="5267980"/>
            <a:ext cx="7347748" cy="95410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solidFill>
                  <a:srgbClr val="FF0000"/>
                </a:solidFill>
              </a:rPr>
              <a:t>أي تكون أطوال الحيتان مرتبة من الأصغر إلي الأكبر كالآتي : </a:t>
            </a:r>
          </a:p>
          <a:p>
            <a:r>
              <a:rPr lang="ar-SA" sz="2800" b="1" dirty="0" smtClean="0">
                <a:solidFill>
                  <a:srgbClr val="FF0000"/>
                </a:solidFill>
              </a:rPr>
              <a:t>914 ، 1372 ، 1463 </a:t>
            </a:r>
            <a:endParaRPr lang="ar-SA" sz="2800" b="1" dirty="0">
              <a:solidFill>
                <a:srgbClr val="FF0000"/>
              </a:solidFill>
            </a:endParaRPr>
          </a:p>
        </p:txBody>
      </p:sp>
      <p:sp>
        <p:nvSpPr>
          <p:cNvPr id="20" name="Teardrop 8"/>
          <p:cNvSpPr/>
          <p:nvPr/>
        </p:nvSpPr>
        <p:spPr>
          <a:xfrm>
            <a:off x="76200" y="43543"/>
            <a:ext cx="870701" cy="725714"/>
          </a:xfrm>
          <a:prstGeom prst="flowChartTerminator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33</a:t>
            </a:r>
            <a:endParaRPr lang="ar-SA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75207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/>
      <p:bldP spid="10" grpId="0"/>
      <p:bldP spid="11" grpId="0"/>
      <p:bldP spid="14" grpId="0" animBg="1"/>
      <p:bldP spid="16" grpId="0" animBg="1"/>
      <p:bldP spid="18" grpId="0"/>
      <p:bldP spid="1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خطط انسيابي: محطة طرفية 16"/>
          <p:cNvSpPr/>
          <p:nvPr/>
        </p:nvSpPr>
        <p:spPr>
          <a:xfrm>
            <a:off x="3781400" y="6351984"/>
            <a:ext cx="1656184" cy="474240"/>
          </a:xfrm>
          <a:prstGeom prst="flowChartTerminator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ln>
                  <a:solidFill>
                    <a:srgbClr val="7030A0"/>
                  </a:solidFill>
                </a:ln>
                <a:solidFill>
                  <a:prstClr val="white"/>
                </a:solidFill>
              </a:rPr>
              <a:t>25</a:t>
            </a:r>
            <a:endParaRPr lang="en-US" sz="2800" dirty="0">
              <a:ln>
                <a:solidFill>
                  <a:srgbClr val="7030A0"/>
                </a:solidFill>
              </a:ln>
              <a:solidFill>
                <a:prstClr val="white"/>
              </a:solidFill>
            </a:endParaRPr>
          </a:p>
        </p:txBody>
      </p:sp>
      <p:sp>
        <p:nvSpPr>
          <p:cNvPr id="5" name="شارة رتبة 17">
            <a:hlinkClick r:id="" action="ppaction://hlinkshowjump?jump=previousslide"/>
          </p:cNvPr>
          <p:cNvSpPr/>
          <p:nvPr/>
        </p:nvSpPr>
        <p:spPr>
          <a:xfrm>
            <a:off x="5509592" y="6324600"/>
            <a:ext cx="1800200" cy="474240"/>
          </a:xfrm>
          <a:prstGeom prst="chevron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 b="1" dirty="0" smtClean="0"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r>
              <a:rPr lang="ar-SA" sz="2800" b="1" dirty="0" smtClean="0">
                <a:ln>
                  <a:solidFill>
                    <a:srgbClr val="7030A0"/>
                  </a:solidFill>
                </a:ln>
                <a:solidFill>
                  <a:prstClr val="white">
                    <a:lumMod val="95000"/>
                  </a:prstClr>
                </a:solidFill>
                <a:cs typeface="PT Bold Heading" pitchFamily="2" charset="-78"/>
              </a:rPr>
              <a:t>السابقة</a:t>
            </a:r>
            <a:endParaRPr lang="ar-SA" b="1" dirty="0" smtClean="0">
              <a:ln>
                <a:solidFill>
                  <a:srgbClr val="7030A0"/>
                </a:solidFill>
              </a:ln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شارة رتبة 18">
            <a:hlinkClick r:id="" action="ppaction://hlinkshowjump?jump=nextslide"/>
          </p:cNvPr>
          <p:cNvSpPr/>
          <p:nvPr/>
        </p:nvSpPr>
        <p:spPr>
          <a:xfrm rot="10800000" flipV="1">
            <a:off x="1981200" y="6351139"/>
            <a:ext cx="1801368" cy="475084"/>
          </a:xfrm>
          <a:prstGeom prst="chevron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 b="1" dirty="0" smtClean="0">
              <a:solidFill>
                <a:srgbClr val="FF0000"/>
              </a:solidFill>
              <a:cs typeface="PT Bold Heading" pitchFamily="2" charset="-78"/>
            </a:endParaRPr>
          </a:p>
          <a:p>
            <a:pPr algn="ctr"/>
            <a:r>
              <a:rPr lang="ar-SA" sz="2800" b="1" dirty="0" smtClean="0">
                <a:ln>
                  <a:solidFill>
                    <a:srgbClr val="7030A0"/>
                  </a:solidFill>
                </a:ln>
                <a:solidFill>
                  <a:prstClr val="white">
                    <a:lumMod val="95000"/>
                  </a:prstClr>
                </a:solidFill>
                <a:cs typeface="PT Bold Heading" pitchFamily="2" charset="-78"/>
              </a:rPr>
              <a:t>التالية</a:t>
            </a:r>
            <a:endParaRPr lang="ar-SA" sz="2400" b="1" dirty="0" smtClean="0">
              <a:ln>
                <a:solidFill>
                  <a:srgbClr val="7030A0"/>
                </a:solidFill>
              </a:ln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7" name="مربع نص 15"/>
          <p:cNvSpPr txBox="1"/>
          <p:nvPr/>
        </p:nvSpPr>
        <p:spPr>
          <a:xfrm>
            <a:off x="990600" y="0"/>
            <a:ext cx="6781800" cy="726162"/>
          </a:xfrm>
          <a:prstGeom prst="flowChartDocument">
            <a:avLst/>
          </a:prstGeom>
          <a:gradFill flip="none" rotWithShape="1">
            <a:gsLst>
              <a:gs pos="11667">
                <a:schemeClr val="accent4">
                  <a:shade val="51000"/>
                  <a:satMod val="130000"/>
                  <a:lumMod val="86000"/>
                  <a:lumOff val="14000"/>
                </a:schemeClr>
              </a:gs>
              <a:gs pos="20021">
                <a:srgbClr val="5F4280"/>
              </a:gs>
              <a:gs pos="17000">
                <a:schemeClr val="accent4">
                  <a:shade val="51000"/>
                  <a:satMod val="130000"/>
                </a:schemeClr>
              </a:gs>
              <a:gs pos="70000">
                <a:schemeClr val="accent4">
                  <a:shade val="93000"/>
                  <a:satMod val="130000"/>
                </a:schemeClr>
              </a:gs>
              <a:gs pos="100000">
                <a:schemeClr val="accent4">
                  <a:shade val="94000"/>
                  <a:satMod val="135000"/>
                </a:schemeClr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1">
            <a:spAutoFit/>
          </a:bodyPr>
          <a:lstStyle>
            <a:defPPr>
              <a:defRPr lang="ar-EG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3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cs typeface="PT Bold Heading" pitchFamily="2" charset="-78"/>
              </a:rPr>
              <a:t>ترتيب الأعداد </a:t>
            </a:r>
            <a:endParaRPr lang="ar-EG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cs typeface="PT Bold Heading" pitchFamily="2" charset="-78"/>
            </a:endParaRPr>
          </a:p>
        </p:txBody>
      </p:sp>
      <p:sp>
        <p:nvSpPr>
          <p:cNvPr id="8" name="Teardrop 7"/>
          <p:cNvSpPr/>
          <p:nvPr/>
        </p:nvSpPr>
        <p:spPr>
          <a:xfrm>
            <a:off x="7848600" y="43543"/>
            <a:ext cx="1219200" cy="725714"/>
          </a:xfrm>
          <a:prstGeom prst="teardrop">
            <a:avLst>
              <a:gd name="adj" fmla="val 107143"/>
            </a:avLst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1-6</a:t>
            </a:r>
          </a:p>
        </p:txBody>
      </p:sp>
      <p:sp>
        <p:nvSpPr>
          <p:cNvPr id="20" name="Teardrop 8"/>
          <p:cNvSpPr/>
          <p:nvPr/>
        </p:nvSpPr>
        <p:spPr>
          <a:xfrm>
            <a:off x="76200" y="43543"/>
            <a:ext cx="870701" cy="725714"/>
          </a:xfrm>
          <a:prstGeom prst="flowChartTerminator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34</a:t>
            </a:r>
            <a:endParaRPr lang="ar-SA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شكل بيضاوي 20"/>
          <p:cNvSpPr/>
          <p:nvPr/>
        </p:nvSpPr>
        <p:spPr>
          <a:xfrm>
            <a:off x="8139178" y="914400"/>
            <a:ext cx="623292" cy="381000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>
                <a:solidFill>
                  <a:prstClr val="white"/>
                </a:solidFill>
              </a:rPr>
              <a:t>2</a:t>
            </a:r>
            <a:endParaRPr lang="ar-SA" dirty="0">
              <a:solidFill>
                <a:prstClr val="white"/>
              </a:solidFill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422" y="726162"/>
            <a:ext cx="7453378" cy="1988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2667000"/>
            <a:ext cx="8076670" cy="2533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2" name="مربع نص 21"/>
          <p:cNvSpPr txBox="1"/>
          <p:nvPr/>
        </p:nvSpPr>
        <p:spPr>
          <a:xfrm>
            <a:off x="858260" y="5257800"/>
            <a:ext cx="7752340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srgbClr val="FF0000"/>
                </a:solidFill>
              </a:rPr>
              <a:t> إذن تكون المسافات مرتبة من الأكبر إلي الاصغر كالآتي: 19308 ،5631 ،1448</a:t>
            </a:r>
          </a:p>
        </p:txBody>
      </p:sp>
    </p:spTree>
    <p:extLst>
      <p:ext uri="{BB962C8B-B14F-4D97-AF65-F5344CB8AC3E}">
        <p14:creationId xmlns:p14="http://schemas.microsoft.com/office/powerpoint/2010/main" val="12100244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5" dur="20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2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خطط انسيابي: محطة طرفية 16"/>
          <p:cNvSpPr/>
          <p:nvPr/>
        </p:nvSpPr>
        <p:spPr>
          <a:xfrm>
            <a:off x="3781400" y="6351984"/>
            <a:ext cx="1656184" cy="474240"/>
          </a:xfrm>
          <a:prstGeom prst="flowChartTerminator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ln>
                  <a:solidFill>
                    <a:srgbClr val="7030A0"/>
                  </a:solidFill>
                </a:ln>
                <a:solidFill>
                  <a:prstClr val="white"/>
                </a:solidFill>
              </a:rPr>
              <a:t>26</a:t>
            </a:r>
            <a:endParaRPr lang="en-US" sz="2800" dirty="0">
              <a:ln>
                <a:solidFill>
                  <a:srgbClr val="7030A0"/>
                </a:solidFill>
              </a:ln>
              <a:solidFill>
                <a:prstClr val="white"/>
              </a:solidFill>
            </a:endParaRPr>
          </a:p>
        </p:txBody>
      </p:sp>
      <p:sp>
        <p:nvSpPr>
          <p:cNvPr id="5" name="شارة رتبة 17">
            <a:hlinkClick r:id="" action="ppaction://hlinkshowjump?jump=previousslide"/>
          </p:cNvPr>
          <p:cNvSpPr/>
          <p:nvPr/>
        </p:nvSpPr>
        <p:spPr>
          <a:xfrm>
            <a:off x="5509592" y="6324600"/>
            <a:ext cx="1800200" cy="474240"/>
          </a:xfrm>
          <a:prstGeom prst="chevron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 b="1" dirty="0" smtClean="0"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r>
              <a:rPr lang="ar-SA" sz="2800" b="1" dirty="0" smtClean="0">
                <a:ln>
                  <a:solidFill>
                    <a:srgbClr val="7030A0"/>
                  </a:solidFill>
                </a:ln>
                <a:solidFill>
                  <a:prstClr val="white">
                    <a:lumMod val="95000"/>
                  </a:prstClr>
                </a:solidFill>
                <a:cs typeface="PT Bold Heading" pitchFamily="2" charset="-78"/>
              </a:rPr>
              <a:t>السابقة</a:t>
            </a:r>
            <a:endParaRPr lang="ar-SA" b="1" dirty="0" smtClean="0">
              <a:ln>
                <a:solidFill>
                  <a:srgbClr val="7030A0"/>
                </a:solidFill>
              </a:ln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شارة رتبة 18">
            <a:hlinkClick r:id="" action="ppaction://hlinkshowjump?jump=nextslide"/>
          </p:cNvPr>
          <p:cNvSpPr/>
          <p:nvPr/>
        </p:nvSpPr>
        <p:spPr>
          <a:xfrm rot="10800000" flipV="1">
            <a:off x="1981200" y="6351139"/>
            <a:ext cx="1801368" cy="475084"/>
          </a:xfrm>
          <a:prstGeom prst="chevron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 b="1" dirty="0" smtClean="0">
              <a:solidFill>
                <a:srgbClr val="FF0000"/>
              </a:solidFill>
              <a:cs typeface="PT Bold Heading" pitchFamily="2" charset="-78"/>
            </a:endParaRPr>
          </a:p>
          <a:p>
            <a:pPr algn="ctr"/>
            <a:r>
              <a:rPr lang="ar-SA" sz="2800" b="1" dirty="0" smtClean="0">
                <a:ln>
                  <a:solidFill>
                    <a:srgbClr val="7030A0"/>
                  </a:solidFill>
                </a:ln>
                <a:solidFill>
                  <a:prstClr val="white">
                    <a:lumMod val="95000"/>
                  </a:prstClr>
                </a:solidFill>
                <a:cs typeface="PT Bold Heading" pitchFamily="2" charset="-78"/>
              </a:rPr>
              <a:t>التالية</a:t>
            </a:r>
            <a:endParaRPr lang="ar-SA" sz="2400" b="1" dirty="0" smtClean="0">
              <a:ln>
                <a:solidFill>
                  <a:srgbClr val="7030A0"/>
                </a:solidFill>
              </a:ln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7" name="مربع نص 15"/>
          <p:cNvSpPr txBox="1"/>
          <p:nvPr/>
        </p:nvSpPr>
        <p:spPr>
          <a:xfrm>
            <a:off x="990600" y="0"/>
            <a:ext cx="6781800" cy="726162"/>
          </a:xfrm>
          <a:prstGeom prst="flowChartDocument">
            <a:avLst/>
          </a:prstGeom>
          <a:gradFill flip="none" rotWithShape="1">
            <a:gsLst>
              <a:gs pos="11667">
                <a:schemeClr val="accent4">
                  <a:shade val="51000"/>
                  <a:satMod val="130000"/>
                  <a:lumMod val="86000"/>
                  <a:lumOff val="14000"/>
                </a:schemeClr>
              </a:gs>
              <a:gs pos="20021">
                <a:srgbClr val="5F4280"/>
              </a:gs>
              <a:gs pos="17000">
                <a:schemeClr val="accent4">
                  <a:shade val="51000"/>
                  <a:satMod val="130000"/>
                </a:schemeClr>
              </a:gs>
              <a:gs pos="70000">
                <a:schemeClr val="accent4">
                  <a:shade val="93000"/>
                  <a:satMod val="130000"/>
                </a:schemeClr>
              </a:gs>
              <a:gs pos="100000">
                <a:schemeClr val="accent4">
                  <a:shade val="94000"/>
                  <a:satMod val="135000"/>
                </a:schemeClr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1">
            <a:spAutoFit/>
          </a:bodyPr>
          <a:lstStyle>
            <a:defPPr>
              <a:defRPr lang="ar-EG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3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cs typeface="PT Bold Heading" pitchFamily="2" charset="-78"/>
              </a:rPr>
              <a:t>ترتيب الأعداد </a:t>
            </a:r>
            <a:endParaRPr lang="ar-EG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cs typeface="PT Bold Heading" pitchFamily="2" charset="-78"/>
            </a:endParaRPr>
          </a:p>
        </p:txBody>
      </p:sp>
      <p:sp>
        <p:nvSpPr>
          <p:cNvPr id="8" name="Teardrop 7"/>
          <p:cNvSpPr/>
          <p:nvPr/>
        </p:nvSpPr>
        <p:spPr>
          <a:xfrm>
            <a:off x="7848600" y="43543"/>
            <a:ext cx="1219200" cy="725714"/>
          </a:xfrm>
          <a:prstGeom prst="teardrop">
            <a:avLst>
              <a:gd name="adj" fmla="val 107143"/>
            </a:avLst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1-6</a:t>
            </a:r>
          </a:p>
        </p:txBody>
      </p:sp>
      <p:sp>
        <p:nvSpPr>
          <p:cNvPr id="10" name="مخطط انسيابي: محطة طرفية 9"/>
          <p:cNvSpPr/>
          <p:nvPr/>
        </p:nvSpPr>
        <p:spPr>
          <a:xfrm>
            <a:off x="7086600" y="791028"/>
            <a:ext cx="1205508" cy="457200"/>
          </a:xfrm>
          <a:prstGeom prst="flowChartTerminator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أتأكد </a:t>
            </a:r>
            <a:endParaRPr lang="ar-SA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2" name="مربع نص 1"/>
          <p:cNvSpPr txBox="1"/>
          <p:nvPr/>
        </p:nvSpPr>
        <p:spPr>
          <a:xfrm>
            <a:off x="762000" y="791028"/>
            <a:ext cx="63246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srgbClr val="FF0000"/>
                </a:solidFill>
              </a:rPr>
              <a:t>أرتب الأعداد الآتية من الأصغر إلي الأكبر : </a:t>
            </a:r>
            <a:endParaRPr lang="ar-SA" sz="2400" b="1" dirty="0">
              <a:solidFill>
                <a:srgbClr val="FF0000"/>
              </a:solidFill>
            </a:endParaRPr>
          </a:p>
        </p:txBody>
      </p:sp>
      <p:sp>
        <p:nvSpPr>
          <p:cNvPr id="11" name="شكل بيضاوي 10"/>
          <p:cNvSpPr/>
          <p:nvPr/>
        </p:nvSpPr>
        <p:spPr>
          <a:xfrm>
            <a:off x="8305800" y="1447800"/>
            <a:ext cx="304800" cy="381000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>
                <a:solidFill>
                  <a:prstClr val="white"/>
                </a:solidFill>
              </a:rPr>
              <a:t>1</a:t>
            </a:r>
            <a:endParaRPr lang="ar-SA" dirty="0">
              <a:solidFill>
                <a:prstClr val="white"/>
              </a:solidFill>
            </a:endParaRPr>
          </a:p>
        </p:txBody>
      </p:sp>
      <p:sp>
        <p:nvSpPr>
          <p:cNvPr id="3" name="مربع نص 2"/>
          <p:cNvSpPr txBox="1"/>
          <p:nvPr/>
        </p:nvSpPr>
        <p:spPr>
          <a:xfrm>
            <a:off x="6248400" y="1447800"/>
            <a:ext cx="204370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prstClr val="black"/>
                </a:solidFill>
              </a:rPr>
              <a:t>39 ، 32 ، 68</a:t>
            </a:r>
            <a:endParaRPr lang="ar-SA" sz="2400" b="1" dirty="0">
              <a:solidFill>
                <a:prstClr val="black"/>
              </a:solidFill>
            </a:endParaRPr>
          </a:p>
        </p:txBody>
      </p:sp>
      <p:sp>
        <p:nvSpPr>
          <p:cNvPr id="12" name="مربع نص 11"/>
          <p:cNvSpPr txBox="1"/>
          <p:nvPr/>
        </p:nvSpPr>
        <p:spPr>
          <a:xfrm>
            <a:off x="6287938" y="1903379"/>
            <a:ext cx="204370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srgbClr val="FF0000"/>
                </a:solidFill>
              </a:rPr>
              <a:t>32 ، 39 ، 68 </a:t>
            </a:r>
            <a:endParaRPr lang="ar-SA" sz="2400" b="1" dirty="0">
              <a:solidFill>
                <a:srgbClr val="FF0000"/>
              </a:solidFill>
            </a:endParaRPr>
          </a:p>
        </p:txBody>
      </p:sp>
      <p:sp>
        <p:nvSpPr>
          <p:cNvPr id="13" name="شكل بيضاوي 12"/>
          <p:cNvSpPr/>
          <p:nvPr/>
        </p:nvSpPr>
        <p:spPr>
          <a:xfrm>
            <a:off x="6096000" y="1447800"/>
            <a:ext cx="304800" cy="381000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>
                <a:solidFill>
                  <a:prstClr val="white"/>
                </a:solidFill>
              </a:rPr>
              <a:t>2</a:t>
            </a:r>
            <a:endParaRPr lang="ar-SA" dirty="0">
              <a:solidFill>
                <a:prstClr val="white"/>
              </a:solidFill>
            </a:endParaRPr>
          </a:p>
        </p:txBody>
      </p:sp>
      <p:sp>
        <p:nvSpPr>
          <p:cNvPr id="14" name="مربع نص 13"/>
          <p:cNvSpPr txBox="1"/>
          <p:nvPr/>
        </p:nvSpPr>
        <p:spPr>
          <a:xfrm>
            <a:off x="3657600" y="1447800"/>
            <a:ext cx="242470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prstClr val="black"/>
                </a:solidFill>
              </a:rPr>
              <a:t>224 ، 124 ، 441 </a:t>
            </a:r>
            <a:endParaRPr lang="ar-SA" sz="2400" b="1" dirty="0">
              <a:solidFill>
                <a:prstClr val="black"/>
              </a:solidFill>
            </a:endParaRPr>
          </a:p>
        </p:txBody>
      </p:sp>
      <p:sp>
        <p:nvSpPr>
          <p:cNvPr id="15" name="مربع نص 14"/>
          <p:cNvSpPr txBox="1"/>
          <p:nvPr/>
        </p:nvSpPr>
        <p:spPr>
          <a:xfrm>
            <a:off x="3810000" y="1909465"/>
            <a:ext cx="23241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srgbClr val="FF0000"/>
                </a:solidFill>
              </a:rPr>
              <a:t>124 ، 224 ، 441</a:t>
            </a:r>
            <a:endParaRPr lang="ar-SA" sz="2400" b="1" dirty="0">
              <a:solidFill>
                <a:srgbClr val="FF0000"/>
              </a:solidFill>
            </a:endParaRPr>
          </a:p>
        </p:txBody>
      </p:sp>
      <p:sp>
        <p:nvSpPr>
          <p:cNvPr id="16" name="شكل بيضاوي 15"/>
          <p:cNvSpPr/>
          <p:nvPr/>
        </p:nvSpPr>
        <p:spPr>
          <a:xfrm>
            <a:off x="3429000" y="1447800"/>
            <a:ext cx="304800" cy="381000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>
                <a:solidFill>
                  <a:prstClr val="white"/>
                </a:solidFill>
              </a:rPr>
              <a:t>3</a:t>
            </a:r>
            <a:endParaRPr lang="ar-SA" dirty="0">
              <a:solidFill>
                <a:prstClr val="white"/>
              </a:solidFill>
            </a:endParaRPr>
          </a:p>
        </p:txBody>
      </p:sp>
      <p:sp>
        <p:nvSpPr>
          <p:cNvPr id="17" name="مربع نص 16"/>
          <p:cNvSpPr txBox="1"/>
          <p:nvPr/>
        </p:nvSpPr>
        <p:spPr>
          <a:xfrm>
            <a:off x="990600" y="1447800"/>
            <a:ext cx="242470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prstClr val="black"/>
                </a:solidFill>
              </a:rPr>
              <a:t>202 ، 2202، 220</a:t>
            </a:r>
            <a:endParaRPr lang="ar-SA" sz="2400" b="1" dirty="0">
              <a:solidFill>
                <a:prstClr val="black"/>
              </a:solidFill>
            </a:endParaRPr>
          </a:p>
        </p:txBody>
      </p:sp>
      <p:sp>
        <p:nvSpPr>
          <p:cNvPr id="18" name="مربع نص 17"/>
          <p:cNvSpPr txBox="1"/>
          <p:nvPr/>
        </p:nvSpPr>
        <p:spPr>
          <a:xfrm>
            <a:off x="914400" y="1909465"/>
            <a:ext cx="25908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srgbClr val="FF0000"/>
                </a:solidFill>
              </a:rPr>
              <a:t>202 ، 220 ، 2202</a:t>
            </a:r>
            <a:endParaRPr lang="ar-SA" sz="2400" b="1" dirty="0">
              <a:solidFill>
                <a:srgbClr val="FF0000"/>
              </a:solidFill>
            </a:endParaRPr>
          </a:p>
        </p:txBody>
      </p:sp>
      <p:sp>
        <p:nvSpPr>
          <p:cNvPr id="19" name="مربع نص 18"/>
          <p:cNvSpPr txBox="1"/>
          <p:nvPr/>
        </p:nvSpPr>
        <p:spPr>
          <a:xfrm>
            <a:off x="1956957" y="2514600"/>
            <a:ext cx="63246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srgbClr val="FF0000"/>
                </a:solidFill>
              </a:rPr>
              <a:t>أرتب الأعداد الآتية من الأكبر إلي الأصغر : </a:t>
            </a:r>
            <a:endParaRPr lang="ar-SA" sz="2400" b="1" dirty="0">
              <a:solidFill>
                <a:srgbClr val="FF0000"/>
              </a:solidFill>
            </a:endParaRPr>
          </a:p>
        </p:txBody>
      </p:sp>
      <p:cxnSp>
        <p:nvCxnSpPr>
          <p:cNvPr id="20" name="رابط مستقيم 19"/>
          <p:cNvCxnSpPr/>
          <p:nvPr/>
        </p:nvCxnSpPr>
        <p:spPr>
          <a:xfrm flipH="1">
            <a:off x="914400" y="2438400"/>
            <a:ext cx="7370710" cy="0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21" name="شكل بيضاوي 20"/>
          <p:cNvSpPr/>
          <p:nvPr/>
        </p:nvSpPr>
        <p:spPr>
          <a:xfrm>
            <a:off x="8305800" y="2968956"/>
            <a:ext cx="304800" cy="381000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>
                <a:solidFill>
                  <a:prstClr val="white"/>
                </a:solidFill>
              </a:rPr>
              <a:t>4</a:t>
            </a:r>
            <a:endParaRPr lang="ar-SA" dirty="0">
              <a:solidFill>
                <a:prstClr val="white"/>
              </a:solidFill>
            </a:endParaRPr>
          </a:p>
        </p:txBody>
      </p:sp>
      <p:sp>
        <p:nvSpPr>
          <p:cNvPr id="22" name="مربع نص 21"/>
          <p:cNvSpPr txBox="1"/>
          <p:nvPr/>
        </p:nvSpPr>
        <p:spPr>
          <a:xfrm>
            <a:off x="6082308" y="2968956"/>
            <a:ext cx="22098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prstClr val="black"/>
                </a:solidFill>
              </a:rPr>
              <a:t>231، 136، 178</a:t>
            </a:r>
            <a:endParaRPr lang="ar-SA" sz="2400" b="1" dirty="0">
              <a:solidFill>
                <a:prstClr val="black"/>
              </a:solidFill>
            </a:endParaRPr>
          </a:p>
        </p:txBody>
      </p:sp>
      <p:sp>
        <p:nvSpPr>
          <p:cNvPr id="23" name="مربع نص 22"/>
          <p:cNvSpPr txBox="1"/>
          <p:nvPr/>
        </p:nvSpPr>
        <p:spPr>
          <a:xfrm>
            <a:off x="6134100" y="3424535"/>
            <a:ext cx="219754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srgbClr val="FF0000"/>
                </a:solidFill>
              </a:rPr>
              <a:t>231، 178، 136</a:t>
            </a:r>
            <a:endParaRPr lang="ar-SA" sz="2400" b="1" dirty="0">
              <a:solidFill>
                <a:srgbClr val="FF0000"/>
              </a:solidFill>
            </a:endParaRPr>
          </a:p>
        </p:txBody>
      </p:sp>
      <p:sp>
        <p:nvSpPr>
          <p:cNvPr id="24" name="شكل بيضاوي 23"/>
          <p:cNvSpPr/>
          <p:nvPr/>
        </p:nvSpPr>
        <p:spPr>
          <a:xfrm>
            <a:off x="5943600" y="2971800"/>
            <a:ext cx="304800" cy="381000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>
                <a:solidFill>
                  <a:prstClr val="white"/>
                </a:solidFill>
              </a:rPr>
              <a:t>5</a:t>
            </a:r>
            <a:endParaRPr lang="ar-SA" dirty="0">
              <a:solidFill>
                <a:prstClr val="white"/>
              </a:solidFill>
            </a:endParaRPr>
          </a:p>
        </p:txBody>
      </p:sp>
      <p:sp>
        <p:nvSpPr>
          <p:cNvPr id="25" name="مربع نص 24"/>
          <p:cNvSpPr txBox="1"/>
          <p:nvPr/>
        </p:nvSpPr>
        <p:spPr>
          <a:xfrm>
            <a:off x="3505200" y="2971800"/>
            <a:ext cx="242470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prstClr val="black"/>
                </a:solidFill>
              </a:rPr>
              <a:t>15،150،1500</a:t>
            </a:r>
            <a:endParaRPr lang="ar-SA" sz="2400" b="1" dirty="0">
              <a:solidFill>
                <a:prstClr val="black"/>
              </a:solidFill>
            </a:endParaRPr>
          </a:p>
        </p:txBody>
      </p:sp>
      <p:sp>
        <p:nvSpPr>
          <p:cNvPr id="26" name="مربع نص 25"/>
          <p:cNvSpPr txBox="1"/>
          <p:nvPr/>
        </p:nvSpPr>
        <p:spPr>
          <a:xfrm>
            <a:off x="3657600" y="3433465"/>
            <a:ext cx="23241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srgbClr val="FF0000"/>
                </a:solidFill>
              </a:rPr>
              <a:t>15،150،1500</a:t>
            </a:r>
            <a:endParaRPr lang="ar-SA" sz="2400" b="1" dirty="0">
              <a:solidFill>
                <a:srgbClr val="FF0000"/>
              </a:solidFill>
            </a:endParaRPr>
          </a:p>
        </p:txBody>
      </p:sp>
      <p:sp>
        <p:nvSpPr>
          <p:cNvPr id="27" name="شكل بيضاوي 26"/>
          <p:cNvSpPr/>
          <p:nvPr/>
        </p:nvSpPr>
        <p:spPr>
          <a:xfrm>
            <a:off x="3657600" y="2971800"/>
            <a:ext cx="304800" cy="381000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>
                <a:solidFill>
                  <a:prstClr val="white"/>
                </a:solidFill>
              </a:rPr>
              <a:t>6</a:t>
            </a:r>
            <a:endParaRPr lang="ar-SA" dirty="0">
              <a:solidFill>
                <a:prstClr val="white"/>
              </a:solidFill>
            </a:endParaRPr>
          </a:p>
        </p:txBody>
      </p:sp>
      <p:sp>
        <p:nvSpPr>
          <p:cNvPr id="28" name="مربع نص 27"/>
          <p:cNvSpPr txBox="1"/>
          <p:nvPr/>
        </p:nvSpPr>
        <p:spPr>
          <a:xfrm>
            <a:off x="609600" y="2971800"/>
            <a:ext cx="295810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prstClr val="black"/>
                </a:solidFill>
              </a:rPr>
              <a:t>32999،3909،39009</a:t>
            </a:r>
            <a:endParaRPr lang="ar-SA" sz="2400" b="1" dirty="0">
              <a:solidFill>
                <a:prstClr val="black"/>
              </a:solidFill>
            </a:endParaRPr>
          </a:p>
        </p:txBody>
      </p:sp>
      <p:sp>
        <p:nvSpPr>
          <p:cNvPr id="29" name="مربع نص 28"/>
          <p:cNvSpPr txBox="1"/>
          <p:nvPr/>
        </p:nvSpPr>
        <p:spPr>
          <a:xfrm>
            <a:off x="685800" y="3433465"/>
            <a:ext cx="28956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srgbClr val="FF0000"/>
                </a:solidFill>
              </a:rPr>
              <a:t>3909،32999،39009</a:t>
            </a:r>
            <a:endParaRPr lang="ar-SA" sz="2400" b="1" dirty="0">
              <a:solidFill>
                <a:srgbClr val="FF0000"/>
              </a:solidFill>
            </a:endParaRPr>
          </a:p>
        </p:txBody>
      </p:sp>
      <p:cxnSp>
        <p:nvCxnSpPr>
          <p:cNvPr id="30" name="رابط مستقيم 29"/>
          <p:cNvCxnSpPr/>
          <p:nvPr/>
        </p:nvCxnSpPr>
        <p:spPr>
          <a:xfrm flipH="1">
            <a:off x="914400" y="3962400"/>
            <a:ext cx="7370710" cy="0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31" name="وسيلة شرح بيضاوية 30"/>
          <p:cNvSpPr/>
          <p:nvPr/>
        </p:nvSpPr>
        <p:spPr>
          <a:xfrm>
            <a:off x="7100292" y="4114800"/>
            <a:ext cx="1205508" cy="457200"/>
          </a:xfrm>
          <a:prstGeom prst="wedgeEllipseCallout">
            <a:avLst>
              <a:gd name="adj1" fmla="val -24334"/>
              <a:gd name="adj2" fmla="val 84038"/>
            </a:avLst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أتحدث </a:t>
            </a:r>
            <a:endParaRPr lang="ar-SA" sz="24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32" name="مربع نص 31"/>
          <p:cNvSpPr txBox="1"/>
          <p:nvPr/>
        </p:nvSpPr>
        <p:spPr>
          <a:xfrm>
            <a:off x="775692" y="4120437"/>
            <a:ext cx="6324600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sysClr val="windowText" lastClr="000000"/>
                </a:solidFill>
              </a:rPr>
              <a:t>أرتب الأعداد 435 ، 345 ، 3453 من الأكبر إلي الأصغر ، ثم أشرح كيف عرفت العدد الأكبر .</a:t>
            </a:r>
            <a:endParaRPr lang="ar-SA" sz="2400" b="1" dirty="0">
              <a:solidFill>
                <a:sysClr val="windowText" lastClr="000000"/>
              </a:solidFill>
            </a:endParaRPr>
          </a:p>
        </p:txBody>
      </p:sp>
      <p:sp>
        <p:nvSpPr>
          <p:cNvPr id="33" name="مربع نص 32"/>
          <p:cNvSpPr txBox="1"/>
          <p:nvPr/>
        </p:nvSpPr>
        <p:spPr>
          <a:xfrm>
            <a:off x="685800" y="5179213"/>
            <a:ext cx="7272808" cy="95410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solidFill>
                  <a:srgbClr val="FF0000"/>
                </a:solidFill>
              </a:rPr>
              <a:t>3453  ،435 ، 345   لأنه العدد الوحيد المكون من أربعة منازل . </a:t>
            </a:r>
            <a:endParaRPr lang="ar-SA" sz="2800" b="1" dirty="0">
              <a:solidFill>
                <a:srgbClr val="FF0000"/>
              </a:solidFill>
            </a:endParaRPr>
          </a:p>
        </p:txBody>
      </p:sp>
      <p:sp>
        <p:nvSpPr>
          <p:cNvPr id="34" name="Teardrop 8"/>
          <p:cNvSpPr/>
          <p:nvPr/>
        </p:nvSpPr>
        <p:spPr>
          <a:xfrm>
            <a:off x="76200" y="43543"/>
            <a:ext cx="870701" cy="725714"/>
          </a:xfrm>
          <a:prstGeom prst="flowChartTerminator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34</a:t>
            </a:r>
            <a:endParaRPr lang="ar-SA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26332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5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6" dur="500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10" grpId="0" animBg="1"/>
      <p:bldP spid="2" grpId="0"/>
      <p:bldP spid="11" grpId="0" animBg="1"/>
      <p:bldP spid="3" grpId="0"/>
      <p:bldP spid="12" grpId="0"/>
      <p:bldP spid="13" grpId="0" animBg="1"/>
      <p:bldP spid="14" grpId="0"/>
      <p:bldP spid="15" grpId="0"/>
      <p:bldP spid="16" grpId="0" animBg="1"/>
      <p:bldP spid="17" grpId="0"/>
      <p:bldP spid="18" grpId="0"/>
      <p:bldP spid="19" grpId="0"/>
      <p:bldP spid="21" grpId="0" animBg="1"/>
      <p:bldP spid="22" grpId="0"/>
      <p:bldP spid="23" grpId="0"/>
      <p:bldP spid="24" grpId="0" animBg="1"/>
      <p:bldP spid="25" grpId="0"/>
      <p:bldP spid="26" grpId="0"/>
      <p:bldP spid="27" grpId="0" animBg="1"/>
      <p:bldP spid="28" grpId="0"/>
      <p:bldP spid="29" grpId="0"/>
      <p:bldP spid="31" grpId="0" animBg="1"/>
      <p:bldP spid="3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خطط انسيابي: محطة طرفية 16"/>
          <p:cNvSpPr/>
          <p:nvPr/>
        </p:nvSpPr>
        <p:spPr>
          <a:xfrm>
            <a:off x="3781400" y="6351984"/>
            <a:ext cx="1656184" cy="474240"/>
          </a:xfrm>
          <a:prstGeom prst="flowChartTerminator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ln>
                  <a:solidFill>
                    <a:srgbClr val="7030A0"/>
                  </a:solidFill>
                </a:ln>
                <a:solidFill>
                  <a:prstClr val="white"/>
                </a:solidFill>
              </a:rPr>
              <a:t>27</a:t>
            </a:r>
            <a:endParaRPr lang="en-US" sz="2800" dirty="0">
              <a:ln>
                <a:solidFill>
                  <a:srgbClr val="7030A0"/>
                </a:solidFill>
              </a:ln>
              <a:solidFill>
                <a:prstClr val="white"/>
              </a:solidFill>
            </a:endParaRPr>
          </a:p>
        </p:txBody>
      </p:sp>
      <p:sp>
        <p:nvSpPr>
          <p:cNvPr id="5" name="شارة رتبة 17">
            <a:hlinkClick r:id="" action="ppaction://hlinkshowjump?jump=previousslide"/>
          </p:cNvPr>
          <p:cNvSpPr/>
          <p:nvPr/>
        </p:nvSpPr>
        <p:spPr>
          <a:xfrm>
            <a:off x="5509592" y="6324600"/>
            <a:ext cx="1800200" cy="474240"/>
          </a:xfrm>
          <a:prstGeom prst="chevron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 b="1" dirty="0" smtClean="0"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r>
              <a:rPr lang="ar-SA" sz="2800" b="1" dirty="0" smtClean="0">
                <a:ln>
                  <a:solidFill>
                    <a:srgbClr val="7030A0"/>
                  </a:solidFill>
                </a:ln>
                <a:solidFill>
                  <a:prstClr val="white">
                    <a:lumMod val="95000"/>
                  </a:prstClr>
                </a:solidFill>
                <a:cs typeface="PT Bold Heading" pitchFamily="2" charset="-78"/>
              </a:rPr>
              <a:t>السابقة</a:t>
            </a:r>
            <a:endParaRPr lang="ar-SA" b="1" dirty="0" smtClean="0">
              <a:ln>
                <a:solidFill>
                  <a:srgbClr val="7030A0"/>
                </a:solidFill>
              </a:ln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شارة رتبة 18">
            <a:hlinkClick r:id="" action="ppaction://hlinkshowjump?jump=nextslide"/>
          </p:cNvPr>
          <p:cNvSpPr/>
          <p:nvPr/>
        </p:nvSpPr>
        <p:spPr>
          <a:xfrm rot="10800000" flipV="1">
            <a:off x="1981200" y="6351139"/>
            <a:ext cx="1801368" cy="475084"/>
          </a:xfrm>
          <a:prstGeom prst="chevron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 b="1" dirty="0" smtClean="0">
              <a:solidFill>
                <a:srgbClr val="FF0000"/>
              </a:solidFill>
              <a:cs typeface="PT Bold Heading" pitchFamily="2" charset="-78"/>
            </a:endParaRPr>
          </a:p>
          <a:p>
            <a:pPr algn="ctr"/>
            <a:r>
              <a:rPr lang="ar-SA" sz="2800" b="1" dirty="0" smtClean="0">
                <a:ln>
                  <a:solidFill>
                    <a:srgbClr val="7030A0"/>
                  </a:solidFill>
                </a:ln>
                <a:solidFill>
                  <a:prstClr val="white">
                    <a:lumMod val="95000"/>
                  </a:prstClr>
                </a:solidFill>
                <a:cs typeface="PT Bold Heading" pitchFamily="2" charset="-78"/>
              </a:rPr>
              <a:t>التالية</a:t>
            </a:r>
            <a:endParaRPr lang="ar-SA" sz="2400" b="1" dirty="0" smtClean="0">
              <a:ln>
                <a:solidFill>
                  <a:srgbClr val="7030A0"/>
                </a:solidFill>
              </a:ln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7" name="مربع نص 15"/>
          <p:cNvSpPr txBox="1"/>
          <p:nvPr/>
        </p:nvSpPr>
        <p:spPr>
          <a:xfrm>
            <a:off x="990600" y="0"/>
            <a:ext cx="6781800" cy="726162"/>
          </a:xfrm>
          <a:prstGeom prst="flowChartDocument">
            <a:avLst/>
          </a:prstGeom>
          <a:gradFill flip="none" rotWithShape="1">
            <a:gsLst>
              <a:gs pos="11667">
                <a:schemeClr val="accent4">
                  <a:shade val="51000"/>
                  <a:satMod val="130000"/>
                  <a:lumMod val="86000"/>
                  <a:lumOff val="14000"/>
                </a:schemeClr>
              </a:gs>
              <a:gs pos="20021">
                <a:srgbClr val="5F4280"/>
              </a:gs>
              <a:gs pos="17000">
                <a:schemeClr val="accent4">
                  <a:shade val="51000"/>
                  <a:satMod val="130000"/>
                </a:schemeClr>
              </a:gs>
              <a:gs pos="70000">
                <a:schemeClr val="accent4">
                  <a:shade val="93000"/>
                  <a:satMod val="130000"/>
                </a:schemeClr>
              </a:gs>
              <a:gs pos="100000">
                <a:schemeClr val="accent4">
                  <a:shade val="94000"/>
                  <a:satMod val="135000"/>
                </a:schemeClr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1">
            <a:spAutoFit/>
          </a:bodyPr>
          <a:lstStyle>
            <a:defPPr>
              <a:defRPr lang="ar-EG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3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cs typeface="PT Bold Heading" pitchFamily="2" charset="-78"/>
              </a:rPr>
              <a:t>ترتيب الأعداد </a:t>
            </a:r>
            <a:endParaRPr lang="ar-EG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cs typeface="PT Bold Heading" pitchFamily="2" charset="-78"/>
            </a:endParaRPr>
          </a:p>
        </p:txBody>
      </p:sp>
      <p:sp>
        <p:nvSpPr>
          <p:cNvPr id="8" name="Teardrop 7"/>
          <p:cNvSpPr/>
          <p:nvPr/>
        </p:nvSpPr>
        <p:spPr>
          <a:xfrm>
            <a:off x="7848600" y="43543"/>
            <a:ext cx="1219200" cy="725714"/>
          </a:xfrm>
          <a:prstGeom prst="teardrop">
            <a:avLst>
              <a:gd name="adj" fmla="val 107143"/>
            </a:avLst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1-6</a:t>
            </a:r>
          </a:p>
        </p:txBody>
      </p:sp>
      <p:sp>
        <p:nvSpPr>
          <p:cNvPr id="10" name="مخطط انسيابي: محطة طرفية 9"/>
          <p:cNvSpPr/>
          <p:nvPr/>
        </p:nvSpPr>
        <p:spPr>
          <a:xfrm>
            <a:off x="7086600" y="791028"/>
            <a:ext cx="1205508" cy="457200"/>
          </a:xfrm>
          <a:prstGeom prst="flowChartTerminator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أتدرب</a:t>
            </a:r>
            <a:endParaRPr lang="ar-SA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1" name="مربع نص 10"/>
          <p:cNvSpPr txBox="1"/>
          <p:nvPr/>
        </p:nvSpPr>
        <p:spPr>
          <a:xfrm>
            <a:off x="762000" y="791028"/>
            <a:ext cx="63246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srgbClr val="FF0000"/>
                </a:solidFill>
              </a:rPr>
              <a:t>أرتب الأعداد الآتية من الأصغر إلي الأكبر : </a:t>
            </a:r>
            <a:endParaRPr lang="ar-SA" sz="2400" b="1" dirty="0">
              <a:solidFill>
                <a:srgbClr val="FF0000"/>
              </a:solidFill>
            </a:endParaRPr>
          </a:p>
        </p:txBody>
      </p:sp>
      <p:sp>
        <p:nvSpPr>
          <p:cNvPr id="12" name="شكل بيضاوي 11"/>
          <p:cNvSpPr/>
          <p:nvPr/>
        </p:nvSpPr>
        <p:spPr>
          <a:xfrm>
            <a:off x="8305800" y="1447800"/>
            <a:ext cx="304800" cy="381000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>
                <a:solidFill>
                  <a:prstClr val="white"/>
                </a:solidFill>
              </a:rPr>
              <a:t>8</a:t>
            </a:r>
            <a:endParaRPr lang="ar-SA" dirty="0">
              <a:solidFill>
                <a:prstClr val="white"/>
              </a:solidFill>
            </a:endParaRPr>
          </a:p>
        </p:txBody>
      </p:sp>
      <p:sp>
        <p:nvSpPr>
          <p:cNvPr id="13" name="مربع نص 12"/>
          <p:cNvSpPr txBox="1"/>
          <p:nvPr/>
        </p:nvSpPr>
        <p:spPr>
          <a:xfrm>
            <a:off x="6019800" y="1447800"/>
            <a:ext cx="215800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prstClr val="black"/>
                </a:solidFill>
              </a:rPr>
              <a:t>303 ،30 ،3003</a:t>
            </a:r>
            <a:endParaRPr lang="ar-SA" sz="2400" b="1" dirty="0">
              <a:solidFill>
                <a:prstClr val="black"/>
              </a:solidFill>
            </a:endParaRPr>
          </a:p>
        </p:txBody>
      </p:sp>
      <p:sp>
        <p:nvSpPr>
          <p:cNvPr id="14" name="مربع نص 13"/>
          <p:cNvSpPr txBox="1"/>
          <p:nvPr/>
        </p:nvSpPr>
        <p:spPr>
          <a:xfrm>
            <a:off x="6019800" y="1903379"/>
            <a:ext cx="231184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srgbClr val="FF0000"/>
                </a:solidFill>
              </a:rPr>
              <a:t>30 ، 303 ، 3003</a:t>
            </a:r>
            <a:endParaRPr lang="ar-SA" sz="2400" b="1" dirty="0">
              <a:solidFill>
                <a:srgbClr val="FF0000"/>
              </a:solidFill>
            </a:endParaRPr>
          </a:p>
        </p:txBody>
      </p:sp>
      <p:sp>
        <p:nvSpPr>
          <p:cNvPr id="15" name="شكل بيضاوي 14"/>
          <p:cNvSpPr/>
          <p:nvPr/>
        </p:nvSpPr>
        <p:spPr>
          <a:xfrm>
            <a:off x="5715000" y="1447800"/>
            <a:ext cx="304800" cy="381000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>
                <a:solidFill>
                  <a:prstClr val="white"/>
                </a:solidFill>
              </a:rPr>
              <a:t>9</a:t>
            </a:r>
            <a:endParaRPr lang="ar-SA" dirty="0">
              <a:solidFill>
                <a:prstClr val="white"/>
              </a:solidFill>
            </a:endParaRPr>
          </a:p>
        </p:txBody>
      </p:sp>
      <p:sp>
        <p:nvSpPr>
          <p:cNvPr id="16" name="مربع نص 15"/>
          <p:cNvSpPr txBox="1"/>
          <p:nvPr/>
        </p:nvSpPr>
        <p:spPr>
          <a:xfrm>
            <a:off x="2971800" y="1447800"/>
            <a:ext cx="27432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prstClr val="black"/>
                </a:solidFill>
              </a:rPr>
              <a:t>4404، 4044، 4040</a:t>
            </a:r>
            <a:endParaRPr lang="ar-SA" sz="2400" b="1" dirty="0">
              <a:solidFill>
                <a:prstClr val="black"/>
              </a:solidFill>
            </a:endParaRPr>
          </a:p>
        </p:txBody>
      </p:sp>
      <p:sp>
        <p:nvSpPr>
          <p:cNvPr id="17" name="مربع نص 16"/>
          <p:cNvSpPr txBox="1"/>
          <p:nvPr/>
        </p:nvSpPr>
        <p:spPr>
          <a:xfrm>
            <a:off x="3048000" y="1909465"/>
            <a:ext cx="27051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srgbClr val="FF0000"/>
                </a:solidFill>
              </a:rPr>
              <a:t>4040 ،4044، 4404</a:t>
            </a:r>
            <a:endParaRPr lang="ar-SA" sz="2400" b="1" dirty="0">
              <a:solidFill>
                <a:srgbClr val="FF0000"/>
              </a:solidFill>
            </a:endParaRPr>
          </a:p>
        </p:txBody>
      </p:sp>
      <p:sp>
        <p:nvSpPr>
          <p:cNvPr id="18" name="شكل بيضاوي 17"/>
          <p:cNvSpPr/>
          <p:nvPr/>
        </p:nvSpPr>
        <p:spPr>
          <a:xfrm>
            <a:off x="2514600" y="1447800"/>
            <a:ext cx="623292" cy="381000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>
                <a:solidFill>
                  <a:prstClr val="white"/>
                </a:solidFill>
              </a:rPr>
              <a:t>10</a:t>
            </a:r>
            <a:endParaRPr lang="ar-SA" dirty="0">
              <a:solidFill>
                <a:prstClr val="white"/>
              </a:solidFill>
            </a:endParaRPr>
          </a:p>
        </p:txBody>
      </p:sp>
      <p:sp>
        <p:nvSpPr>
          <p:cNvPr id="19" name="مربع نص 18"/>
          <p:cNvSpPr txBox="1"/>
          <p:nvPr/>
        </p:nvSpPr>
        <p:spPr>
          <a:xfrm>
            <a:off x="76200" y="1447800"/>
            <a:ext cx="242470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prstClr val="black"/>
                </a:solidFill>
              </a:rPr>
              <a:t>123،78،39</a:t>
            </a:r>
            <a:endParaRPr lang="ar-SA" sz="2400" b="1" dirty="0">
              <a:solidFill>
                <a:prstClr val="black"/>
              </a:solidFill>
            </a:endParaRPr>
          </a:p>
        </p:txBody>
      </p:sp>
      <p:sp>
        <p:nvSpPr>
          <p:cNvPr id="20" name="مربع نص 19"/>
          <p:cNvSpPr txBox="1"/>
          <p:nvPr/>
        </p:nvSpPr>
        <p:spPr>
          <a:xfrm>
            <a:off x="0" y="1909465"/>
            <a:ext cx="25908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srgbClr val="FF0000"/>
                </a:solidFill>
              </a:rPr>
              <a:t>123،78،39</a:t>
            </a:r>
            <a:endParaRPr lang="ar-SA" sz="2400" b="1" dirty="0">
              <a:solidFill>
                <a:srgbClr val="FF0000"/>
              </a:solidFill>
            </a:endParaRPr>
          </a:p>
        </p:txBody>
      </p:sp>
      <p:cxnSp>
        <p:nvCxnSpPr>
          <p:cNvPr id="21" name="رابط مستقيم 20"/>
          <p:cNvCxnSpPr/>
          <p:nvPr/>
        </p:nvCxnSpPr>
        <p:spPr>
          <a:xfrm flipH="1">
            <a:off x="914400" y="3276600"/>
            <a:ext cx="7370710" cy="0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22" name="مربع نص 21"/>
          <p:cNvSpPr txBox="1"/>
          <p:nvPr/>
        </p:nvSpPr>
        <p:spPr>
          <a:xfrm>
            <a:off x="1956957" y="3276600"/>
            <a:ext cx="63246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srgbClr val="FF0000"/>
                </a:solidFill>
              </a:rPr>
              <a:t>أرتب الأعداد الآتية من الأكبر إلي الأصغر : </a:t>
            </a:r>
            <a:endParaRPr lang="ar-SA" sz="2400" b="1" dirty="0">
              <a:solidFill>
                <a:srgbClr val="FF0000"/>
              </a:solidFill>
            </a:endParaRPr>
          </a:p>
        </p:txBody>
      </p:sp>
      <p:sp>
        <p:nvSpPr>
          <p:cNvPr id="23" name="شكل بيضاوي 22"/>
          <p:cNvSpPr/>
          <p:nvPr/>
        </p:nvSpPr>
        <p:spPr>
          <a:xfrm>
            <a:off x="8305800" y="3730955"/>
            <a:ext cx="685800" cy="455579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>
                <a:solidFill>
                  <a:prstClr val="white"/>
                </a:solidFill>
              </a:rPr>
              <a:t>14</a:t>
            </a:r>
            <a:endParaRPr lang="ar-SA" dirty="0">
              <a:solidFill>
                <a:prstClr val="white"/>
              </a:solidFill>
            </a:endParaRPr>
          </a:p>
        </p:txBody>
      </p:sp>
      <p:sp>
        <p:nvSpPr>
          <p:cNvPr id="24" name="مربع نص 23"/>
          <p:cNvSpPr txBox="1"/>
          <p:nvPr/>
        </p:nvSpPr>
        <p:spPr>
          <a:xfrm>
            <a:off x="5715000" y="3730956"/>
            <a:ext cx="253900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prstClr val="black"/>
                </a:solidFill>
              </a:rPr>
              <a:t>6006،600،60</a:t>
            </a:r>
            <a:endParaRPr lang="ar-SA" sz="2400" b="1" dirty="0">
              <a:solidFill>
                <a:prstClr val="black"/>
              </a:solidFill>
            </a:endParaRPr>
          </a:p>
        </p:txBody>
      </p:sp>
      <p:sp>
        <p:nvSpPr>
          <p:cNvPr id="25" name="مربع نص 24"/>
          <p:cNvSpPr txBox="1"/>
          <p:nvPr/>
        </p:nvSpPr>
        <p:spPr>
          <a:xfrm>
            <a:off x="5890791" y="4186535"/>
            <a:ext cx="2338809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srgbClr val="FF0000"/>
                </a:solidFill>
              </a:rPr>
              <a:t>60،600،6006</a:t>
            </a:r>
            <a:endParaRPr lang="ar-SA" sz="2400" b="1" dirty="0">
              <a:solidFill>
                <a:srgbClr val="FF0000"/>
              </a:solidFill>
            </a:endParaRPr>
          </a:p>
        </p:txBody>
      </p:sp>
      <p:sp>
        <p:nvSpPr>
          <p:cNvPr id="27" name="مربع نص 26"/>
          <p:cNvSpPr txBox="1"/>
          <p:nvPr/>
        </p:nvSpPr>
        <p:spPr>
          <a:xfrm>
            <a:off x="3366492" y="3729335"/>
            <a:ext cx="242470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prstClr val="black"/>
                </a:solidFill>
              </a:rPr>
              <a:t>2435،875،3587</a:t>
            </a:r>
            <a:endParaRPr lang="ar-SA" sz="2400" b="1" dirty="0">
              <a:solidFill>
                <a:prstClr val="black"/>
              </a:solidFill>
            </a:endParaRPr>
          </a:p>
        </p:txBody>
      </p:sp>
      <p:cxnSp>
        <p:nvCxnSpPr>
          <p:cNvPr id="31" name="رابط مستقيم 30"/>
          <p:cNvCxnSpPr/>
          <p:nvPr/>
        </p:nvCxnSpPr>
        <p:spPr>
          <a:xfrm flipH="1">
            <a:off x="960935" y="4724400"/>
            <a:ext cx="7370710" cy="0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32" name="شكل بيضاوي 31"/>
          <p:cNvSpPr/>
          <p:nvPr/>
        </p:nvSpPr>
        <p:spPr>
          <a:xfrm>
            <a:off x="5753686" y="3717921"/>
            <a:ext cx="604135" cy="455579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>
                <a:solidFill>
                  <a:prstClr val="white"/>
                </a:solidFill>
              </a:rPr>
              <a:t>15</a:t>
            </a:r>
            <a:endParaRPr lang="ar-SA" dirty="0">
              <a:solidFill>
                <a:prstClr val="white"/>
              </a:solidFill>
            </a:endParaRPr>
          </a:p>
        </p:txBody>
      </p:sp>
      <p:sp>
        <p:nvSpPr>
          <p:cNvPr id="33" name="شكل بيضاوي 32"/>
          <p:cNvSpPr/>
          <p:nvPr/>
        </p:nvSpPr>
        <p:spPr>
          <a:xfrm>
            <a:off x="8305800" y="2362200"/>
            <a:ext cx="685800" cy="455579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>
                <a:solidFill>
                  <a:prstClr val="white"/>
                </a:solidFill>
              </a:rPr>
              <a:t>11</a:t>
            </a:r>
            <a:endParaRPr lang="ar-SA" dirty="0">
              <a:solidFill>
                <a:prstClr val="white"/>
              </a:solidFill>
            </a:endParaRPr>
          </a:p>
        </p:txBody>
      </p:sp>
      <p:sp>
        <p:nvSpPr>
          <p:cNvPr id="35" name="مربع نص 34"/>
          <p:cNvSpPr txBox="1"/>
          <p:nvPr/>
        </p:nvSpPr>
        <p:spPr>
          <a:xfrm>
            <a:off x="5753100" y="2371130"/>
            <a:ext cx="253900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prstClr val="black"/>
                </a:solidFill>
              </a:rPr>
              <a:t>2134،998،1234</a:t>
            </a:r>
            <a:endParaRPr lang="ar-SA" sz="2400" b="1" dirty="0">
              <a:solidFill>
                <a:prstClr val="black"/>
              </a:solidFill>
            </a:endParaRPr>
          </a:p>
        </p:txBody>
      </p:sp>
      <p:sp>
        <p:nvSpPr>
          <p:cNvPr id="36" name="مربع نص 35"/>
          <p:cNvSpPr txBox="1"/>
          <p:nvPr/>
        </p:nvSpPr>
        <p:spPr>
          <a:xfrm>
            <a:off x="5966991" y="2810362"/>
            <a:ext cx="2338809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srgbClr val="FF0000"/>
                </a:solidFill>
              </a:rPr>
              <a:t>2134،1234،998</a:t>
            </a:r>
            <a:endParaRPr lang="ar-SA" sz="2400" b="1" dirty="0">
              <a:solidFill>
                <a:srgbClr val="FF0000"/>
              </a:solidFill>
            </a:endParaRPr>
          </a:p>
        </p:txBody>
      </p:sp>
      <p:sp>
        <p:nvSpPr>
          <p:cNvPr id="37" name="شكل بيضاوي 36"/>
          <p:cNvSpPr/>
          <p:nvPr/>
        </p:nvSpPr>
        <p:spPr>
          <a:xfrm>
            <a:off x="5509592" y="2354783"/>
            <a:ext cx="595532" cy="455579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dirty="0" smtClean="0">
                <a:solidFill>
                  <a:prstClr val="white"/>
                </a:solidFill>
              </a:rPr>
              <a:t>12</a:t>
            </a:r>
            <a:endParaRPr lang="ar-SA" sz="1600" dirty="0">
              <a:solidFill>
                <a:prstClr val="white"/>
              </a:solidFill>
            </a:endParaRPr>
          </a:p>
        </p:txBody>
      </p:sp>
      <p:sp>
        <p:nvSpPr>
          <p:cNvPr id="38" name="مربع نص 37"/>
          <p:cNvSpPr txBox="1"/>
          <p:nvPr/>
        </p:nvSpPr>
        <p:spPr>
          <a:xfrm>
            <a:off x="3048000" y="2362200"/>
            <a:ext cx="253900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prstClr val="black"/>
                </a:solidFill>
              </a:rPr>
              <a:t>3789،521،598</a:t>
            </a:r>
            <a:endParaRPr lang="ar-SA" sz="2400" b="1" dirty="0">
              <a:solidFill>
                <a:prstClr val="black"/>
              </a:solidFill>
            </a:endParaRPr>
          </a:p>
        </p:txBody>
      </p:sp>
      <p:sp>
        <p:nvSpPr>
          <p:cNvPr id="39" name="مربع نص 38"/>
          <p:cNvSpPr txBox="1"/>
          <p:nvPr/>
        </p:nvSpPr>
        <p:spPr>
          <a:xfrm>
            <a:off x="3299991" y="2810362"/>
            <a:ext cx="2338809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srgbClr val="FF0000"/>
                </a:solidFill>
              </a:rPr>
              <a:t>3789،598،521</a:t>
            </a:r>
            <a:endParaRPr lang="ar-SA" sz="2400" b="1" dirty="0">
              <a:solidFill>
                <a:srgbClr val="FF0000"/>
              </a:solidFill>
            </a:endParaRPr>
          </a:p>
        </p:txBody>
      </p:sp>
      <p:sp>
        <p:nvSpPr>
          <p:cNvPr id="40" name="شكل بيضاوي 39"/>
          <p:cNvSpPr/>
          <p:nvPr/>
        </p:nvSpPr>
        <p:spPr>
          <a:xfrm>
            <a:off x="2912011" y="2366773"/>
            <a:ext cx="604912" cy="455579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dirty="0" smtClean="0">
                <a:solidFill>
                  <a:prstClr val="white"/>
                </a:solidFill>
              </a:rPr>
              <a:t>13</a:t>
            </a:r>
            <a:endParaRPr lang="ar-SA" sz="1600" dirty="0">
              <a:solidFill>
                <a:prstClr val="white"/>
              </a:solidFill>
            </a:endParaRPr>
          </a:p>
        </p:txBody>
      </p:sp>
      <p:sp>
        <p:nvSpPr>
          <p:cNvPr id="41" name="مربع نص 40"/>
          <p:cNvSpPr txBox="1"/>
          <p:nvPr/>
        </p:nvSpPr>
        <p:spPr>
          <a:xfrm>
            <a:off x="457200" y="2362200"/>
            <a:ext cx="253900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prstClr val="black"/>
                </a:solidFill>
              </a:rPr>
              <a:t>2900،2787،2673</a:t>
            </a:r>
            <a:endParaRPr lang="ar-SA" sz="2400" b="1" dirty="0">
              <a:solidFill>
                <a:prstClr val="black"/>
              </a:solidFill>
            </a:endParaRPr>
          </a:p>
        </p:txBody>
      </p:sp>
      <p:sp>
        <p:nvSpPr>
          <p:cNvPr id="42" name="مربع نص 41"/>
          <p:cNvSpPr txBox="1"/>
          <p:nvPr/>
        </p:nvSpPr>
        <p:spPr>
          <a:xfrm>
            <a:off x="762000" y="2814935"/>
            <a:ext cx="24384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srgbClr val="FF0000"/>
                </a:solidFill>
              </a:rPr>
              <a:t>2900،2787،2673</a:t>
            </a:r>
            <a:endParaRPr lang="ar-SA" sz="2400" b="1" dirty="0">
              <a:solidFill>
                <a:srgbClr val="FF0000"/>
              </a:solidFill>
            </a:endParaRPr>
          </a:p>
        </p:txBody>
      </p:sp>
      <p:sp>
        <p:nvSpPr>
          <p:cNvPr id="43" name="مربع نص 42"/>
          <p:cNvSpPr txBox="1"/>
          <p:nvPr/>
        </p:nvSpPr>
        <p:spPr>
          <a:xfrm>
            <a:off x="3312798" y="4186535"/>
            <a:ext cx="242470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srgbClr val="FF0000"/>
                </a:solidFill>
              </a:rPr>
              <a:t>875،2435،3587</a:t>
            </a:r>
            <a:endParaRPr lang="ar-SA" sz="2400" b="1" dirty="0">
              <a:solidFill>
                <a:srgbClr val="FF0000"/>
              </a:solidFill>
            </a:endParaRPr>
          </a:p>
        </p:txBody>
      </p:sp>
      <p:sp>
        <p:nvSpPr>
          <p:cNvPr id="44" name="مربع نص 43"/>
          <p:cNvSpPr txBox="1"/>
          <p:nvPr/>
        </p:nvSpPr>
        <p:spPr>
          <a:xfrm>
            <a:off x="576378" y="3648670"/>
            <a:ext cx="242470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prstClr val="black"/>
                </a:solidFill>
              </a:rPr>
              <a:t>2000،1342،999</a:t>
            </a:r>
            <a:endParaRPr lang="ar-SA" sz="2400" b="1" dirty="0">
              <a:solidFill>
                <a:prstClr val="black"/>
              </a:solidFill>
            </a:endParaRPr>
          </a:p>
        </p:txBody>
      </p:sp>
      <p:sp>
        <p:nvSpPr>
          <p:cNvPr id="45" name="شكل بيضاوي 44"/>
          <p:cNvSpPr/>
          <p:nvPr/>
        </p:nvSpPr>
        <p:spPr>
          <a:xfrm>
            <a:off x="2982351" y="3654756"/>
            <a:ext cx="636563" cy="455579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>
                <a:solidFill>
                  <a:prstClr val="white"/>
                </a:solidFill>
              </a:rPr>
              <a:t>16</a:t>
            </a:r>
            <a:endParaRPr lang="ar-SA" dirty="0">
              <a:solidFill>
                <a:prstClr val="white"/>
              </a:solidFill>
            </a:endParaRPr>
          </a:p>
        </p:txBody>
      </p:sp>
      <p:sp>
        <p:nvSpPr>
          <p:cNvPr id="46" name="مربع نص 45"/>
          <p:cNvSpPr txBox="1"/>
          <p:nvPr/>
        </p:nvSpPr>
        <p:spPr>
          <a:xfrm>
            <a:off x="688776" y="4110335"/>
            <a:ext cx="242470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srgbClr val="FF0000"/>
                </a:solidFill>
              </a:rPr>
              <a:t>999،1342،2000</a:t>
            </a:r>
            <a:endParaRPr lang="ar-SA" sz="2400" b="1" dirty="0">
              <a:solidFill>
                <a:srgbClr val="FF0000"/>
              </a:solidFill>
            </a:endParaRPr>
          </a:p>
        </p:txBody>
      </p:sp>
      <p:sp>
        <p:nvSpPr>
          <p:cNvPr id="47" name="شكل بيضاوي 46"/>
          <p:cNvSpPr/>
          <p:nvPr/>
        </p:nvSpPr>
        <p:spPr>
          <a:xfrm>
            <a:off x="8305800" y="4954621"/>
            <a:ext cx="685800" cy="455579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>
                <a:solidFill>
                  <a:prstClr val="white"/>
                </a:solidFill>
              </a:rPr>
              <a:t>17</a:t>
            </a:r>
            <a:endParaRPr lang="ar-SA" dirty="0">
              <a:solidFill>
                <a:prstClr val="white"/>
              </a:solidFill>
            </a:endParaRPr>
          </a:p>
        </p:txBody>
      </p:sp>
      <p:sp>
        <p:nvSpPr>
          <p:cNvPr id="48" name="مربع نص 47"/>
          <p:cNvSpPr txBox="1"/>
          <p:nvPr/>
        </p:nvSpPr>
        <p:spPr>
          <a:xfrm>
            <a:off x="2362200" y="4876800"/>
            <a:ext cx="584629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prstClr val="black"/>
                </a:solidFill>
              </a:rPr>
              <a:t>اشتري أبو أحمد ثلاجة وغسالة وفرنا . أيهما أغلي ثمنا ؟ </a:t>
            </a:r>
            <a:endParaRPr lang="ar-SA" sz="2400" b="1" dirty="0">
              <a:solidFill>
                <a:prstClr val="black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2800" y="5334000"/>
            <a:ext cx="1000125" cy="9417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50000"/>
                    </a14:imgEffect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92846" y="5257800"/>
            <a:ext cx="1066800" cy="10265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sharpenSoften amount="50000"/>
                    </a14:imgEffect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4918279"/>
            <a:ext cx="1057275" cy="16515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0" name="مربع نص 49"/>
          <p:cNvSpPr txBox="1"/>
          <p:nvPr/>
        </p:nvSpPr>
        <p:spPr>
          <a:xfrm>
            <a:off x="4114800" y="5574059"/>
            <a:ext cx="4149089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srgbClr val="FF0000"/>
                </a:solidFill>
              </a:rPr>
              <a:t>الثلاجة لأن 1599 &gt; 1490&gt; 1390</a:t>
            </a:r>
          </a:p>
        </p:txBody>
      </p:sp>
      <p:sp>
        <p:nvSpPr>
          <p:cNvPr id="49" name="Teardrop 8"/>
          <p:cNvSpPr/>
          <p:nvPr/>
        </p:nvSpPr>
        <p:spPr>
          <a:xfrm>
            <a:off x="76200" y="43543"/>
            <a:ext cx="870701" cy="725714"/>
          </a:xfrm>
          <a:prstGeom prst="flowChartTerminator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35</a:t>
            </a:r>
            <a:endParaRPr lang="ar-SA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42394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0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5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>
                      <p:stCondLst>
                        <p:cond delay="indefinite"/>
                      </p:stCondLst>
                      <p:childTnLst>
                        <p:par>
                          <p:cTn id="167" fill="hold">
                            <p:stCondLst>
                              <p:cond delay="0"/>
                            </p:stCondLst>
                            <p:childTnLst>
                              <p:par>
                                <p:cTn id="16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0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" fill="hold">
                      <p:stCondLst>
                        <p:cond delay="indefinite"/>
                      </p:stCondLst>
                      <p:childTnLst>
                        <p:par>
                          <p:cTn id="177" fill="hold">
                            <p:stCondLst>
                              <p:cond delay="0"/>
                            </p:stCondLst>
                            <p:childTnLst>
                              <p:par>
                                <p:cTn id="17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0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>
                      <p:stCondLst>
                        <p:cond delay="indefinite"/>
                      </p:stCondLst>
                      <p:childTnLst>
                        <p:par>
                          <p:cTn id="182" fill="hold">
                            <p:stCondLst>
                              <p:cond delay="0"/>
                            </p:stCondLst>
                            <p:childTnLst>
                              <p:par>
                                <p:cTn id="18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5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6" fill="hold">
                      <p:stCondLst>
                        <p:cond delay="indefinite"/>
                      </p:stCondLst>
                      <p:childTnLst>
                        <p:par>
                          <p:cTn id="187" fill="hold">
                            <p:stCondLst>
                              <p:cond delay="0"/>
                            </p:stCondLst>
                            <p:childTnLst>
                              <p:par>
                                <p:cTn id="18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0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>
                      <p:stCondLst>
                        <p:cond delay="indefinite"/>
                      </p:stCondLst>
                      <p:childTnLst>
                        <p:par>
                          <p:cTn id="192" fill="hold">
                            <p:stCondLst>
                              <p:cond delay="0"/>
                            </p:stCondLst>
                            <p:childTnLst>
                              <p:par>
                                <p:cTn id="19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5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6" fill="hold">
                      <p:stCondLst>
                        <p:cond delay="indefinite"/>
                      </p:stCondLst>
                      <p:childTnLst>
                        <p:par>
                          <p:cTn id="197" fill="hold">
                            <p:stCondLst>
                              <p:cond delay="0"/>
                            </p:stCondLst>
                            <p:childTnLst>
                              <p:par>
                                <p:cTn id="19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0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1" fill="hold">
                      <p:stCondLst>
                        <p:cond delay="indefinite"/>
                      </p:stCondLst>
                      <p:childTnLst>
                        <p:par>
                          <p:cTn id="202" fill="hold">
                            <p:stCondLst>
                              <p:cond delay="0"/>
                            </p:stCondLst>
                            <p:childTnLst>
                              <p:par>
                                <p:cTn id="20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5" dur="500"/>
                                        <p:tgtEl>
                                          <p:spTgt spid="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10" grpId="0" animBg="1"/>
      <p:bldP spid="11" grpId="0"/>
      <p:bldP spid="12" grpId="0" animBg="1"/>
      <p:bldP spid="13" grpId="0"/>
      <p:bldP spid="14" grpId="0"/>
      <p:bldP spid="15" grpId="0" animBg="1"/>
      <p:bldP spid="16" grpId="0"/>
      <p:bldP spid="17" grpId="0"/>
      <p:bldP spid="18" grpId="0" animBg="1"/>
      <p:bldP spid="19" grpId="0"/>
      <p:bldP spid="20" grpId="0"/>
      <p:bldP spid="22" grpId="0"/>
      <p:bldP spid="23" grpId="0" animBg="1"/>
      <p:bldP spid="24" grpId="0"/>
      <p:bldP spid="25" grpId="0"/>
      <p:bldP spid="27" grpId="0"/>
      <p:bldP spid="32" grpId="0" animBg="1"/>
      <p:bldP spid="33" grpId="0" animBg="1"/>
      <p:bldP spid="35" grpId="0"/>
      <p:bldP spid="36" grpId="0"/>
      <p:bldP spid="37" grpId="0" animBg="1"/>
      <p:bldP spid="38" grpId="0"/>
      <p:bldP spid="39" grpId="0"/>
      <p:bldP spid="40" grpId="0" animBg="1"/>
      <p:bldP spid="41" grpId="0"/>
      <p:bldP spid="42" grpId="0"/>
      <p:bldP spid="43" grpId="0"/>
      <p:bldP spid="44" grpId="0"/>
      <p:bldP spid="45" grpId="0" animBg="1"/>
      <p:bldP spid="46" grpId="0"/>
      <p:bldP spid="47" grpId="0" animBg="1"/>
      <p:bldP spid="4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خطط انسيابي: محطة طرفية 16"/>
          <p:cNvSpPr/>
          <p:nvPr/>
        </p:nvSpPr>
        <p:spPr>
          <a:xfrm>
            <a:off x="3781400" y="6351984"/>
            <a:ext cx="1656184" cy="474240"/>
          </a:xfrm>
          <a:prstGeom prst="flowChartTerminator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ln>
                  <a:solidFill>
                    <a:srgbClr val="7030A0"/>
                  </a:solidFill>
                </a:ln>
                <a:solidFill>
                  <a:prstClr val="white"/>
                </a:solidFill>
              </a:rPr>
              <a:t>27</a:t>
            </a:r>
            <a:endParaRPr lang="en-US" sz="2800" dirty="0">
              <a:ln>
                <a:solidFill>
                  <a:srgbClr val="7030A0"/>
                </a:solidFill>
              </a:ln>
              <a:solidFill>
                <a:prstClr val="white"/>
              </a:solidFill>
            </a:endParaRPr>
          </a:p>
        </p:txBody>
      </p:sp>
      <p:sp>
        <p:nvSpPr>
          <p:cNvPr id="5" name="شارة رتبة 17">
            <a:hlinkClick r:id="" action="ppaction://hlinkshowjump?jump=previousslide"/>
          </p:cNvPr>
          <p:cNvSpPr/>
          <p:nvPr/>
        </p:nvSpPr>
        <p:spPr>
          <a:xfrm>
            <a:off x="5509592" y="6324600"/>
            <a:ext cx="1800200" cy="474240"/>
          </a:xfrm>
          <a:prstGeom prst="chevron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 b="1" dirty="0" smtClean="0"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r>
              <a:rPr lang="ar-SA" sz="2800" b="1" dirty="0" smtClean="0">
                <a:ln>
                  <a:solidFill>
                    <a:srgbClr val="7030A0"/>
                  </a:solidFill>
                </a:ln>
                <a:solidFill>
                  <a:prstClr val="white">
                    <a:lumMod val="95000"/>
                  </a:prstClr>
                </a:solidFill>
                <a:cs typeface="PT Bold Heading" pitchFamily="2" charset="-78"/>
              </a:rPr>
              <a:t>السابقة</a:t>
            </a:r>
            <a:endParaRPr lang="ar-SA" b="1" dirty="0" smtClean="0">
              <a:ln>
                <a:solidFill>
                  <a:srgbClr val="7030A0"/>
                </a:solidFill>
              </a:ln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شارة رتبة 18">
            <a:hlinkClick r:id="" action="ppaction://hlinkshowjump?jump=nextslide"/>
          </p:cNvPr>
          <p:cNvSpPr/>
          <p:nvPr/>
        </p:nvSpPr>
        <p:spPr>
          <a:xfrm rot="10800000" flipV="1">
            <a:off x="1981200" y="6351139"/>
            <a:ext cx="1801368" cy="475084"/>
          </a:xfrm>
          <a:prstGeom prst="chevron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 b="1" dirty="0" smtClean="0">
              <a:solidFill>
                <a:srgbClr val="FF0000"/>
              </a:solidFill>
              <a:cs typeface="PT Bold Heading" pitchFamily="2" charset="-78"/>
            </a:endParaRPr>
          </a:p>
          <a:p>
            <a:pPr algn="ctr"/>
            <a:r>
              <a:rPr lang="ar-SA" sz="2800" b="1" dirty="0" smtClean="0">
                <a:ln>
                  <a:solidFill>
                    <a:srgbClr val="7030A0"/>
                  </a:solidFill>
                </a:ln>
                <a:solidFill>
                  <a:prstClr val="white">
                    <a:lumMod val="95000"/>
                  </a:prstClr>
                </a:solidFill>
                <a:cs typeface="PT Bold Heading" pitchFamily="2" charset="-78"/>
              </a:rPr>
              <a:t>التالية</a:t>
            </a:r>
            <a:endParaRPr lang="ar-SA" sz="2400" b="1" dirty="0" smtClean="0">
              <a:ln>
                <a:solidFill>
                  <a:srgbClr val="7030A0"/>
                </a:solidFill>
              </a:ln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7" name="مربع نص 15"/>
          <p:cNvSpPr txBox="1"/>
          <p:nvPr/>
        </p:nvSpPr>
        <p:spPr>
          <a:xfrm>
            <a:off x="990600" y="0"/>
            <a:ext cx="6781800" cy="726162"/>
          </a:xfrm>
          <a:prstGeom prst="flowChartDocument">
            <a:avLst/>
          </a:prstGeom>
          <a:gradFill flip="none" rotWithShape="1">
            <a:gsLst>
              <a:gs pos="11667">
                <a:schemeClr val="accent4">
                  <a:shade val="51000"/>
                  <a:satMod val="130000"/>
                  <a:lumMod val="86000"/>
                  <a:lumOff val="14000"/>
                </a:schemeClr>
              </a:gs>
              <a:gs pos="20021">
                <a:srgbClr val="5F4280"/>
              </a:gs>
              <a:gs pos="17000">
                <a:schemeClr val="accent4">
                  <a:shade val="51000"/>
                  <a:satMod val="130000"/>
                </a:schemeClr>
              </a:gs>
              <a:gs pos="70000">
                <a:schemeClr val="accent4">
                  <a:shade val="93000"/>
                  <a:satMod val="130000"/>
                </a:schemeClr>
              </a:gs>
              <a:gs pos="100000">
                <a:schemeClr val="accent4">
                  <a:shade val="94000"/>
                  <a:satMod val="135000"/>
                </a:schemeClr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1">
            <a:spAutoFit/>
          </a:bodyPr>
          <a:lstStyle>
            <a:defPPr>
              <a:defRPr lang="ar-EG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3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cs typeface="PT Bold Heading" pitchFamily="2" charset="-78"/>
              </a:rPr>
              <a:t>ترتيب الأعداد </a:t>
            </a:r>
            <a:endParaRPr lang="ar-EG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cs typeface="PT Bold Heading" pitchFamily="2" charset="-78"/>
            </a:endParaRPr>
          </a:p>
        </p:txBody>
      </p:sp>
      <p:sp>
        <p:nvSpPr>
          <p:cNvPr id="8" name="Teardrop 7"/>
          <p:cNvSpPr/>
          <p:nvPr/>
        </p:nvSpPr>
        <p:spPr>
          <a:xfrm>
            <a:off x="7848600" y="43543"/>
            <a:ext cx="1219200" cy="725714"/>
          </a:xfrm>
          <a:prstGeom prst="teardrop">
            <a:avLst>
              <a:gd name="adj" fmla="val 107143"/>
            </a:avLst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1-6</a:t>
            </a:r>
          </a:p>
        </p:txBody>
      </p:sp>
      <p:sp>
        <p:nvSpPr>
          <p:cNvPr id="10" name="مخطط انسيابي: محطة طرفية 9"/>
          <p:cNvSpPr/>
          <p:nvPr/>
        </p:nvSpPr>
        <p:spPr>
          <a:xfrm>
            <a:off x="7086600" y="791028"/>
            <a:ext cx="1205508" cy="457200"/>
          </a:xfrm>
          <a:prstGeom prst="flowChartTerminator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مسائل</a:t>
            </a:r>
            <a:endParaRPr lang="ar-SA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1" name="مربع نص 10"/>
          <p:cNvSpPr txBox="1"/>
          <p:nvPr/>
        </p:nvSpPr>
        <p:spPr>
          <a:xfrm>
            <a:off x="762000" y="791028"/>
            <a:ext cx="6324600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>
                <a:solidFill>
                  <a:srgbClr val="FFC000"/>
                </a:solidFill>
              </a:rPr>
              <a:t>مهارات التفكير العليا</a:t>
            </a:r>
            <a:endParaRPr lang="ar-SA" sz="3200" b="1" dirty="0">
              <a:solidFill>
                <a:srgbClr val="FFC000"/>
              </a:solidFill>
            </a:endParaRPr>
          </a:p>
        </p:txBody>
      </p:sp>
      <p:sp>
        <p:nvSpPr>
          <p:cNvPr id="12" name="شكل بيضاوي 11"/>
          <p:cNvSpPr/>
          <p:nvPr/>
        </p:nvSpPr>
        <p:spPr>
          <a:xfrm>
            <a:off x="8305800" y="1375803"/>
            <a:ext cx="685800" cy="452997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dirty="0" smtClean="0">
                <a:solidFill>
                  <a:prstClr val="white"/>
                </a:solidFill>
              </a:rPr>
              <a:t>18</a:t>
            </a:r>
            <a:endParaRPr lang="ar-SA" sz="1600" dirty="0">
              <a:solidFill>
                <a:prstClr val="white"/>
              </a:solidFill>
            </a:endParaRPr>
          </a:p>
        </p:txBody>
      </p:sp>
      <p:sp>
        <p:nvSpPr>
          <p:cNvPr id="27" name="مربع نص 26"/>
          <p:cNvSpPr txBox="1"/>
          <p:nvPr/>
        </p:nvSpPr>
        <p:spPr>
          <a:xfrm>
            <a:off x="1219201" y="3352800"/>
            <a:ext cx="57912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srgbClr val="FF0000"/>
                </a:solidFill>
              </a:rPr>
              <a:t> إيمان : لأن ميساء رتبت الأعداد من الأكبر إلى الاصغر</a:t>
            </a:r>
            <a:endParaRPr lang="ar-SA" sz="2400" b="1" dirty="0">
              <a:solidFill>
                <a:srgbClr val="FF0000"/>
              </a:solidFill>
            </a:endParaRPr>
          </a:p>
        </p:txBody>
      </p:sp>
      <p:sp>
        <p:nvSpPr>
          <p:cNvPr id="47" name="شكل بيضاوي 46"/>
          <p:cNvSpPr/>
          <p:nvPr/>
        </p:nvSpPr>
        <p:spPr>
          <a:xfrm>
            <a:off x="8305800" y="3735421"/>
            <a:ext cx="685800" cy="455579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>
                <a:solidFill>
                  <a:prstClr val="white"/>
                </a:solidFill>
              </a:rPr>
              <a:t>19</a:t>
            </a:r>
            <a:endParaRPr lang="ar-SA" dirty="0">
              <a:solidFill>
                <a:prstClr val="white"/>
              </a:solidFill>
            </a:endParaRPr>
          </a:p>
        </p:txBody>
      </p:sp>
      <p:sp>
        <p:nvSpPr>
          <p:cNvPr id="49" name="Teardrop 8"/>
          <p:cNvSpPr/>
          <p:nvPr/>
        </p:nvSpPr>
        <p:spPr>
          <a:xfrm>
            <a:off x="76200" y="43543"/>
            <a:ext cx="870701" cy="725714"/>
          </a:xfrm>
          <a:prstGeom prst="flowChartTerminator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35</a:t>
            </a:r>
            <a:endParaRPr lang="ar-SA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51" name="مربع نص 50"/>
          <p:cNvSpPr txBox="1"/>
          <p:nvPr/>
        </p:nvSpPr>
        <p:spPr>
          <a:xfrm>
            <a:off x="576378" y="1371600"/>
            <a:ext cx="7653222" cy="95410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solidFill>
                  <a:srgbClr val="92D050"/>
                </a:solidFill>
              </a:rPr>
              <a:t>أكتشف الخطأ </a:t>
            </a:r>
            <a:r>
              <a:rPr lang="ar-SA" sz="3200" b="1" dirty="0" smtClean="0">
                <a:solidFill>
                  <a:srgbClr val="92D050"/>
                </a:solidFill>
              </a:rPr>
              <a:t>:</a:t>
            </a:r>
            <a:r>
              <a:rPr lang="ar-SA" sz="2400" b="1" dirty="0" smtClean="0"/>
              <a:t>رتبت إيمان ومساء ثلاثة أعداد من الأصغر إلى الأكبر، فأي منهما رتبت الأعداد بشكل صحيح ؟ أوضح إجابتي .</a:t>
            </a:r>
            <a:endParaRPr lang="ar-SA" sz="2400" b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8776" y="2286000"/>
            <a:ext cx="7769424" cy="1104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8776" y="3964021"/>
            <a:ext cx="7540825" cy="11413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5105400"/>
            <a:ext cx="2694383" cy="6214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290873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5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0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6" dur="2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10" grpId="0" animBg="1"/>
      <p:bldP spid="11" grpId="0"/>
      <p:bldP spid="12" grpId="0" animBg="1"/>
      <p:bldP spid="27" grpId="0"/>
      <p:bldP spid="47" grpId="0" animBg="1"/>
      <p:bldP spid="5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7584" y="548680"/>
            <a:ext cx="8086771" cy="618375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59632" y="1556792"/>
            <a:ext cx="6599966" cy="16459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46674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خطط انسيابي: محطة طرفية 16"/>
          <p:cNvSpPr/>
          <p:nvPr/>
        </p:nvSpPr>
        <p:spPr>
          <a:xfrm>
            <a:off x="3781400" y="6351984"/>
            <a:ext cx="1656184" cy="474240"/>
          </a:xfrm>
          <a:prstGeom prst="flowChartTerminator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 smtClean="0">
                <a:ln>
                  <a:solidFill>
                    <a:srgbClr val="7030A0"/>
                  </a:solidFill>
                </a:ln>
              </a:rPr>
              <a:t>1</a:t>
            </a:r>
            <a:endParaRPr lang="en-US" sz="2800" dirty="0">
              <a:ln>
                <a:solidFill>
                  <a:srgbClr val="7030A0"/>
                </a:solidFill>
              </a:ln>
            </a:endParaRPr>
          </a:p>
        </p:txBody>
      </p:sp>
      <p:sp>
        <p:nvSpPr>
          <p:cNvPr id="5" name="شارة رتبة 17">
            <a:hlinkClick r:id="" action="ppaction://hlinkshowjump?jump=previousslide"/>
          </p:cNvPr>
          <p:cNvSpPr/>
          <p:nvPr/>
        </p:nvSpPr>
        <p:spPr>
          <a:xfrm>
            <a:off x="5509592" y="6324600"/>
            <a:ext cx="1800200" cy="474240"/>
          </a:xfrm>
          <a:prstGeom prst="chevron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 b="1" dirty="0" smtClean="0">
              <a:solidFill>
                <a:schemeClr val="bg1">
                  <a:lumMod val="95000"/>
                </a:schemeClr>
              </a:solidFill>
              <a:cs typeface="PT Bold Heading" pitchFamily="2" charset="-78"/>
            </a:endParaRPr>
          </a:p>
          <a:p>
            <a:pPr algn="ctr"/>
            <a:r>
              <a:rPr lang="ar-SA" sz="2800" b="1" dirty="0" smtClean="0">
                <a:ln>
                  <a:solidFill>
                    <a:srgbClr val="7030A0"/>
                  </a:solidFill>
                </a:ln>
                <a:solidFill>
                  <a:schemeClr val="bg1">
                    <a:lumMod val="95000"/>
                  </a:schemeClr>
                </a:solidFill>
                <a:cs typeface="PT Bold Heading" pitchFamily="2" charset="-78"/>
              </a:rPr>
              <a:t>السابقة</a:t>
            </a:r>
            <a:endParaRPr lang="ar-SA" b="1" dirty="0" smtClean="0">
              <a:ln>
                <a:solidFill>
                  <a:srgbClr val="7030A0"/>
                </a:solidFill>
              </a:ln>
              <a:solidFill>
                <a:schemeClr val="bg1">
                  <a:lumMod val="95000"/>
                </a:schemeClr>
              </a:solidFill>
              <a:cs typeface="PT Bold Heading" pitchFamily="2" charset="-78"/>
            </a:endParaRPr>
          </a:p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شارة رتبة 18">
            <a:hlinkClick r:id="" action="ppaction://hlinkshowjump?jump=nextslide"/>
          </p:cNvPr>
          <p:cNvSpPr/>
          <p:nvPr/>
        </p:nvSpPr>
        <p:spPr>
          <a:xfrm rot="10800000" flipV="1">
            <a:off x="1981200" y="6351139"/>
            <a:ext cx="1801368" cy="475084"/>
          </a:xfrm>
          <a:prstGeom prst="chevron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 b="1" dirty="0" smtClean="0">
              <a:solidFill>
                <a:srgbClr val="FF0000"/>
              </a:solidFill>
              <a:cs typeface="PT Bold Heading" pitchFamily="2" charset="-78"/>
            </a:endParaRPr>
          </a:p>
          <a:p>
            <a:pPr algn="ctr"/>
            <a:r>
              <a:rPr lang="ar-SA" sz="2800" b="1" dirty="0" smtClean="0">
                <a:ln>
                  <a:solidFill>
                    <a:srgbClr val="7030A0"/>
                  </a:solidFill>
                </a:ln>
                <a:solidFill>
                  <a:schemeClr val="bg1">
                    <a:lumMod val="95000"/>
                  </a:schemeClr>
                </a:solidFill>
                <a:cs typeface="PT Bold Heading" pitchFamily="2" charset="-78"/>
              </a:rPr>
              <a:t>التالية</a:t>
            </a:r>
            <a:endParaRPr lang="ar-SA" sz="2400" b="1" dirty="0" smtClean="0">
              <a:ln>
                <a:solidFill>
                  <a:srgbClr val="7030A0"/>
                </a:solidFill>
              </a:ln>
              <a:solidFill>
                <a:schemeClr val="bg1">
                  <a:lumMod val="95000"/>
                </a:schemeClr>
              </a:solidFill>
              <a:cs typeface="PT Bold Heading" pitchFamily="2" charset="-78"/>
            </a:endParaRPr>
          </a:p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مربع نص 15"/>
          <p:cNvSpPr txBox="1"/>
          <p:nvPr/>
        </p:nvSpPr>
        <p:spPr>
          <a:xfrm>
            <a:off x="990600" y="0"/>
            <a:ext cx="6781800" cy="726162"/>
          </a:xfrm>
          <a:prstGeom prst="flowChartDocument">
            <a:avLst/>
          </a:prstGeom>
          <a:gradFill flip="none" rotWithShape="1">
            <a:gsLst>
              <a:gs pos="11667">
                <a:schemeClr val="accent4">
                  <a:shade val="51000"/>
                  <a:satMod val="130000"/>
                  <a:lumMod val="86000"/>
                  <a:lumOff val="14000"/>
                </a:schemeClr>
              </a:gs>
              <a:gs pos="20021">
                <a:srgbClr val="5F4280"/>
              </a:gs>
              <a:gs pos="17000">
                <a:schemeClr val="accent4">
                  <a:shade val="51000"/>
                  <a:satMod val="130000"/>
                </a:schemeClr>
              </a:gs>
              <a:gs pos="70000">
                <a:schemeClr val="accent4">
                  <a:shade val="93000"/>
                  <a:satMod val="130000"/>
                </a:schemeClr>
              </a:gs>
              <a:gs pos="100000">
                <a:schemeClr val="accent4">
                  <a:shade val="94000"/>
                  <a:satMod val="135000"/>
                </a:schemeClr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1">
            <a:spAutoFit/>
          </a:bodyPr>
          <a:lstStyle>
            <a:defPPr>
              <a:defRPr lang="ar-EG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cs typeface="PT Bold Heading" pitchFamily="2" charset="-78"/>
              </a:rPr>
              <a:t>تدريب على اختبار 3</a:t>
            </a:r>
            <a:endParaRPr lang="ar-EG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cs typeface="PT Bold Heading" pitchFamily="2" charset="-78"/>
            </a:endParaRPr>
          </a:p>
        </p:txBody>
      </p:sp>
      <p:sp>
        <p:nvSpPr>
          <p:cNvPr id="3" name="شكل بيضاوي 2"/>
          <p:cNvSpPr/>
          <p:nvPr/>
        </p:nvSpPr>
        <p:spPr>
          <a:xfrm>
            <a:off x="8229600" y="990600"/>
            <a:ext cx="609600" cy="533400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/>
              <a:t>21</a:t>
            </a:r>
            <a:endParaRPr lang="ar-SA" dirty="0"/>
          </a:p>
        </p:txBody>
      </p:sp>
      <p:sp>
        <p:nvSpPr>
          <p:cNvPr id="10" name="مستطيل 9"/>
          <p:cNvSpPr/>
          <p:nvPr/>
        </p:nvSpPr>
        <p:spPr>
          <a:xfrm>
            <a:off x="5105400" y="990600"/>
            <a:ext cx="3048000" cy="44711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800" b="1" dirty="0" smtClean="0">
                <a:solidFill>
                  <a:srgbClr val="00B0F0"/>
                </a:solidFill>
              </a:rPr>
              <a:t> أي الجمل التالية خاطئة؟</a:t>
            </a:r>
            <a:endParaRPr lang="ar-SA" sz="2800" b="1" dirty="0">
              <a:solidFill>
                <a:srgbClr val="00B0F0"/>
              </a:solidFill>
            </a:endParaRP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81500" y="1600200"/>
            <a:ext cx="3524250" cy="1676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" name="شكل بيضاوي 12"/>
          <p:cNvSpPr/>
          <p:nvPr/>
        </p:nvSpPr>
        <p:spPr>
          <a:xfrm>
            <a:off x="8153400" y="2971800"/>
            <a:ext cx="609600" cy="533400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/>
              <a:t>22</a:t>
            </a:r>
            <a:endParaRPr lang="ar-SA" dirty="0"/>
          </a:p>
        </p:txBody>
      </p:sp>
      <p:sp>
        <p:nvSpPr>
          <p:cNvPr id="14" name="مستطيل 13"/>
          <p:cNvSpPr/>
          <p:nvPr/>
        </p:nvSpPr>
        <p:spPr>
          <a:xfrm>
            <a:off x="1524000" y="3048000"/>
            <a:ext cx="6477000" cy="6096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800" b="1" dirty="0" smtClean="0">
                <a:solidFill>
                  <a:srgbClr val="00B0F0"/>
                </a:solidFill>
              </a:rPr>
              <a:t> أي  مجموعات الأعداد الآتية من الأكبر إلي الأصغر</a:t>
            </a:r>
            <a:endParaRPr lang="ar-SA" sz="2800" b="1" dirty="0">
              <a:solidFill>
                <a:srgbClr val="00B0F0"/>
              </a:solidFill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3819525"/>
            <a:ext cx="5867400" cy="2047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" name="Oval 11"/>
          <p:cNvSpPr/>
          <p:nvPr/>
        </p:nvSpPr>
        <p:spPr>
          <a:xfrm>
            <a:off x="4169352" y="1524000"/>
            <a:ext cx="3948545" cy="42582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ar-SA" dirty="0"/>
          </a:p>
        </p:txBody>
      </p:sp>
      <p:sp>
        <p:nvSpPr>
          <p:cNvPr id="15" name="Oval 14"/>
          <p:cNvSpPr/>
          <p:nvPr/>
        </p:nvSpPr>
        <p:spPr>
          <a:xfrm>
            <a:off x="2743200" y="5308238"/>
            <a:ext cx="5255514" cy="566777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19125441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8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3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3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3" grpId="0" animBg="1"/>
      <p:bldP spid="10" grpId="0" animBg="1"/>
      <p:bldP spid="13" grpId="0" animBg="1"/>
      <p:bldP spid="14" grpId="0" animBg="1"/>
      <p:bldP spid="12" grpId="0" animBg="1"/>
      <p:bldP spid="1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خطط انسيابي: محطة طرفية 16"/>
          <p:cNvSpPr/>
          <p:nvPr/>
        </p:nvSpPr>
        <p:spPr>
          <a:xfrm>
            <a:off x="3781400" y="6351984"/>
            <a:ext cx="1656184" cy="474240"/>
          </a:xfrm>
          <a:prstGeom prst="flowChartTerminator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 smtClean="0">
                <a:ln>
                  <a:solidFill>
                    <a:srgbClr val="7030A0"/>
                  </a:solidFill>
                </a:ln>
              </a:rPr>
              <a:t>1</a:t>
            </a:r>
            <a:endParaRPr lang="en-US" sz="2800" dirty="0">
              <a:ln>
                <a:solidFill>
                  <a:srgbClr val="7030A0"/>
                </a:solidFill>
              </a:ln>
            </a:endParaRPr>
          </a:p>
        </p:txBody>
      </p:sp>
      <p:sp>
        <p:nvSpPr>
          <p:cNvPr id="5" name="شارة رتبة 17">
            <a:hlinkClick r:id="" action="ppaction://hlinkshowjump?jump=previousslide"/>
          </p:cNvPr>
          <p:cNvSpPr/>
          <p:nvPr/>
        </p:nvSpPr>
        <p:spPr>
          <a:xfrm>
            <a:off x="5509592" y="6324600"/>
            <a:ext cx="1800200" cy="474240"/>
          </a:xfrm>
          <a:prstGeom prst="chevron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 b="1" dirty="0" smtClean="0">
              <a:solidFill>
                <a:schemeClr val="bg1">
                  <a:lumMod val="95000"/>
                </a:schemeClr>
              </a:solidFill>
              <a:cs typeface="PT Bold Heading" pitchFamily="2" charset="-78"/>
            </a:endParaRPr>
          </a:p>
          <a:p>
            <a:pPr algn="ctr"/>
            <a:r>
              <a:rPr lang="ar-SA" sz="2800" b="1" dirty="0" smtClean="0">
                <a:ln>
                  <a:solidFill>
                    <a:srgbClr val="7030A0"/>
                  </a:solidFill>
                </a:ln>
                <a:solidFill>
                  <a:schemeClr val="bg1">
                    <a:lumMod val="95000"/>
                  </a:schemeClr>
                </a:solidFill>
                <a:cs typeface="PT Bold Heading" pitchFamily="2" charset="-78"/>
              </a:rPr>
              <a:t>السابقة</a:t>
            </a:r>
            <a:endParaRPr lang="ar-SA" b="1" dirty="0" smtClean="0">
              <a:ln>
                <a:solidFill>
                  <a:srgbClr val="7030A0"/>
                </a:solidFill>
              </a:ln>
              <a:solidFill>
                <a:schemeClr val="bg1">
                  <a:lumMod val="95000"/>
                </a:schemeClr>
              </a:solidFill>
              <a:cs typeface="PT Bold Heading" pitchFamily="2" charset="-78"/>
            </a:endParaRPr>
          </a:p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شارة رتبة 18">
            <a:hlinkClick r:id="" action="ppaction://hlinkshowjump?jump=nextslide"/>
          </p:cNvPr>
          <p:cNvSpPr/>
          <p:nvPr/>
        </p:nvSpPr>
        <p:spPr>
          <a:xfrm rot="10800000" flipV="1">
            <a:off x="1981200" y="6351139"/>
            <a:ext cx="1801368" cy="475084"/>
          </a:xfrm>
          <a:prstGeom prst="chevron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 b="1" dirty="0" smtClean="0">
              <a:solidFill>
                <a:srgbClr val="FF0000"/>
              </a:solidFill>
              <a:cs typeface="PT Bold Heading" pitchFamily="2" charset="-78"/>
            </a:endParaRPr>
          </a:p>
          <a:p>
            <a:pPr algn="ctr"/>
            <a:r>
              <a:rPr lang="ar-SA" sz="2800" b="1" dirty="0" smtClean="0">
                <a:ln>
                  <a:solidFill>
                    <a:srgbClr val="7030A0"/>
                  </a:solidFill>
                </a:ln>
                <a:solidFill>
                  <a:schemeClr val="bg1">
                    <a:lumMod val="95000"/>
                  </a:schemeClr>
                </a:solidFill>
                <a:cs typeface="PT Bold Heading" pitchFamily="2" charset="-78"/>
              </a:rPr>
              <a:t>التالية</a:t>
            </a:r>
            <a:endParaRPr lang="ar-SA" sz="2400" b="1" dirty="0" smtClean="0">
              <a:ln>
                <a:solidFill>
                  <a:srgbClr val="7030A0"/>
                </a:solidFill>
              </a:ln>
              <a:solidFill>
                <a:schemeClr val="bg1">
                  <a:lumMod val="95000"/>
                </a:schemeClr>
              </a:solidFill>
              <a:cs typeface="PT Bold Heading" pitchFamily="2" charset="-78"/>
            </a:endParaRPr>
          </a:p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مربع نص 15"/>
          <p:cNvSpPr txBox="1"/>
          <p:nvPr/>
        </p:nvSpPr>
        <p:spPr>
          <a:xfrm>
            <a:off x="990600" y="0"/>
            <a:ext cx="6781800" cy="726162"/>
          </a:xfrm>
          <a:prstGeom prst="flowChartDocument">
            <a:avLst/>
          </a:prstGeom>
          <a:gradFill flip="none" rotWithShape="1">
            <a:gsLst>
              <a:gs pos="11667">
                <a:schemeClr val="accent4">
                  <a:shade val="51000"/>
                  <a:satMod val="130000"/>
                  <a:lumMod val="86000"/>
                  <a:lumOff val="14000"/>
                </a:schemeClr>
              </a:gs>
              <a:gs pos="20021">
                <a:srgbClr val="5F4280"/>
              </a:gs>
              <a:gs pos="17000">
                <a:schemeClr val="accent4">
                  <a:shade val="51000"/>
                  <a:satMod val="130000"/>
                </a:schemeClr>
              </a:gs>
              <a:gs pos="70000">
                <a:schemeClr val="accent4">
                  <a:shade val="93000"/>
                  <a:satMod val="130000"/>
                </a:schemeClr>
              </a:gs>
              <a:gs pos="100000">
                <a:schemeClr val="accent4">
                  <a:shade val="94000"/>
                  <a:satMod val="135000"/>
                </a:schemeClr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1">
            <a:spAutoFit/>
          </a:bodyPr>
          <a:lstStyle>
            <a:defPPr>
              <a:defRPr lang="ar-EG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cs typeface="PT Bold Heading" pitchFamily="2" charset="-78"/>
              </a:rPr>
              <a:t>المراجعة التراكمية الفصل (1 -5 ) </a:t>
            </a:r>
            <a:endParaRPr lang="ar-EG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cs typeface="PT Bold Heading" pitchFamily="2" charset="-78"/>
            </a:endParaRPr>
          </a:p>
        </p:txBody>
      </p:sp>
      <p:sp>
        <p:nvSpPr>
          <p:cNvPr id="3" name="شكل بيضاوي 2"/>
          <p:cNvSpPr/>
          <p:nvPr/>
        </p:nvSpPr>
        <p:spPr>
          <a:xfrm>
            <a:off x="8229600" y="1219200"/>
            <a:ext cx="609600" cy="533400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/>
              <a:t>23</a:t>
            </a:r>
            <a:endParaRPr lang="ar-SA" dirty="0"/>
          </a:p>
        </p:txBody>
      </p:sp>
      <p:sp>
        <p:nvSpPr>
          <p:cNvPr id="15" name="شكل بيضاوي 14"/>
          <p:cNvSpPr/>
          <p:nvPr/>
        </p:nvSpPr>
        <p:spPr>
          <a:xfrm>
            <a:off x="8229600" y="2514600"/>
            <a:ext cx="609600" cy="533400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/>
              <a:t>25</a:t>
            </a:r>
            <a:endParaRPr lang="ar-SA" dirty="0"/>
          </a:p>
        </p:txBody>
      </p:sp>
      <p:sp>
        <p:nvSpPr>
          <p:cNvPr id="16" name="شكل بيضاوي 15"/>
          <p:cNvSpPr/>
          <p:nvPr/>
        </p:nvSpPr>
        <p:spPr>
          <a:xfrm>
            <a:off x="8305800" y="3429000"/>
            <a:ext cx="609600" cy="533400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/>
              <a:t>26</a:t>
            </a:r>
            <a:endParaRPr lang="ar-SA" dirty="0"/>
          </a:p>
        </p:txBody>
      </p:sp>
      <p:sp>
        <p:nvSpPr>
          <p:cNvPr id="8" name="مستطيل 7"/>
          <p:cNvSpPr/>
          <p:nvPr/>
        </p:nvSpPr>
        <p:spPr>
          <a:xfrm>
            <a:off x="990600" y="723900"/>
            <a:ext cx="7086600" cy="49530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800" dirty="0" smtClean="0"/>
              <a:t> أقارن بوضع الإشارة المناسبة ( &gt; ،&lt; ،= )</a:t>
            </a:r>
            <a:endParaRPr lang="ar-SA" sz="2800" dirty="0"/>
          </a:p>
        </p:txBody>
      </p:sp>
      <p:sp>
        <p:nvSpPr>
          <p:cNvPr id="23" name="شكل بيضاوي 22"/>
          <p:cNvSpPr/>
          <p:nvPr/>
        </p:nvSpPr>
        <p:spPr>
          <a:xfrm>
            <a:off x="4114800" y="1295400"/>
            <a:ext cx="609600" cy="533400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/>
              <a:t>24</a:t>
            </a:r>
            <a:endParaRPr lang="ar-SA" dirty="0"/>
          </a:p>
        </p:txBody>
      </p:sp>
      <p:sp>
        <p:nvSpPr>
          <p:cNvPr id="32" name="مستطيل 31"/>
          <p:cNvSpPr/>
          <p:nvPr/>
        </p:nvSpPr>
        <p:spPr>
          <a:xfrm>
            <a:off x="609600" y="3352800"/>
            <a:ext cx="7524750" cy="83820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r>
              <a:rPr lang="ar-SA" sz="2400" b="1" dirty="0" smtClean="0"/>
              <a:t> لدى أي من الطالبات أطول سلسلة ؟</a:t>
            </a:r>
            <a:endParaRPr lang="ar-SA" sz="2400" b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1219200"/>
            <a:ext cx="1883664" cy="8877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9191" y="1143000"/>
            <a:ext cx="2129409" cy="8691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3600" y="2362200"/>
            <a:ext cx="2209801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800" y="4191000"/>
            <a:ext cx="5562600" cy="1447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7" name="مستطيل 18"/>
          <p:cNvSpPr/>
          <p:nvPr/>
        </p:nvSpPr>
        <p:spPr>
          <a:xfrm>
            <a:off x="6904434" y="1420356"/>
            <a:ext cx="791766" cy="6191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800" b="1" dirty="0" smtClean="0">
                <a:solidFill>
                  <a:srgbClr val="FF0000"/>
                </a:solidFill>
              </a:rPr>
              <a:t>&lt;</a:t>
            </a:r>
            <a:endParaRPr lang="ar-SA" sz="2800" b="1" dirty="0">
              <a:solidFill>
                <a:srgbClr val="FF0000"/>
              </a:solidFill>
            </a:endParaRPr>
          </a:p>
        </p:txBody>
      </p:sp>
      <p:sp>
        <p:nvSpPr>
          <p:cNvPr id="18" name="مستطيل 18"/>
          <p:cNvSpPr/>
          <p:nvPr/>
        </p:nvSpPr>
        <p:spPr>
          <a:xfrm>
            <a:off x="2819400" y="1295400"/>
            <a:ext cx="791766" cy="6191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800" b="1" dirty="0" smtClean="0">
                <a:solidFill>
                  <a:srgbClr val="FF0000"/>
                </a:solidFill>
              </a:rPr>
              <a:t>&gt;</a:t>
            </a:r>
            <a:endParaRPr lang="ar-SA" sz="2800" b="1" dirty="0">
              <a:solidFill>
                <a:srgbClr val="FF0000"/>
              </a:solidFill>
            </a:endParaRPr>
          </a:p>
        </p:txBody>
      </p:sp>
      <p:sp>
        <p:nvSpPr>
          <p:cNvPr id="19" name="مستطيل 18"/>
          <p:cNvSpPr/>
          <p:nvPr/>
        </p:nvSpPr>
        <p:spPr>
          <a:xfrm>
            <a:off x="6828234" y="2438400"/>
            <a:ext cx="791766" cy="6191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800" b="1" dirty="0" smtClean="0">
                <a:solidFill>
                  <a:srgbClr val="FF0000"/>
                </a:solidFill>
              </a:rPr>
              <a:t>&gt;</a:t>
            </a:r>
            <a:endParaRPr lang="ar-SA" sz="2800" b="1" dirty="0">
              <a:solidFill>
                <a:srgbClr val="FF0000"/>
              </a:solidFill>
            </a:endParaRPr>
          </a:p>
        </p:txBody>
      </p:sp>
      <p:sp>
        <p:nvSpPr>
          <p:cNvPr id="20" name="مستطيل 18"/>
          <p:cNvSpPr/>
          <p:nvPr/>
        </p:nvSpPr>
        <p:spPr>
          <a:xfrm>
            <a:off x="3886200" y="5715000"/>
            <a:ext cx="1043583" cy="6191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800" b="1" dirty="0" smtClean="0">
                <a:solidFill>
                  <a:srgbClr val="FF0000"/>
                </a:solidFill>
              </a:rPr>
              <a:t>سمراء</a:t>
            </a:r>
            <a:endParaRPr lang="ar-SA" sz="2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77782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3" grpId="0" animBg="1"/>
      <p:bldP spid="15" grpId="0" animBg="1"/>
      <p:bldP spid="16" grpId="0" animBg="1"/>
      <p:bldP spid="8" grpId="0" animBg="1"/>
      <p:bldP spid="23" grpId="0" animBg="1"/>
      <p:bldP spid="32" grpId="0" animBg="1"/>
      <p:bldP spid="17" grpId="0"/>
      <p:bldP spid="18" grpId="0"/>
      <p:bldP spid="19" grpId="0"/>
      <p:bldP spid="20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4"/>
  <p:tag name="ARTICULATE_PROJECT_OPEN" val="0"/>
</p:tagLst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732</TotalTime>
  <Words>485</Words>
  <Application>Microsoft Office PowerPoint</Application>
  <PresentationFormat>On-screen Show (4:3)</PresentationFormat>
  <Paragraphs>189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PT Bold Heading</vt:lpstr>
      <vt:lpstr>Times New Roman</vt:lpstr>
      <vt:lpstr>سمة Office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TAREK</dc:creator>
  <cp:lastModifiedBy>Mostafa Hassan</cp:lastModifiedBy>
  <cp:revision>16</cp:revision>
  <dcterms:created xsi:type="dcterms:W3CDTF">2015-10-06T14:56:54Z</dcterms:created>
  <dcterms:modified xsi:type="dcterms:W3CDTF">2019-04-19T21:40:45Z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C1B26715-A636-463C-9959-B98432038260</vt:lpwstr>
  </property>
  <property fmtid="{D5CDD505-2E9C-101B-9397-08002B2CF9AE}" pid="3" name="ArticulatePath">
    <vt:lpwstr>9الطرح الرأسي</vt:lpwstr>
  </property>
</Properties>
</file>