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840" r:id="rId1"/>
  </p:sldMasterIdLst>
  <p:sldIdLst>
    <p:sldId id="260" r:id="rId2"/>
    <p:sldId id="261" r:id="rId3"/>
    <p:sldId id="262" r:id="rId4"/>
    <p:sldId id="263" r:id="rId5"/>
    <p:sldId id="264" r:id="rId6"/>
    <p:sldId id="265" r:id="rId7"/>
    <p:sldId id="266" r:id="rId8"/>
    <p:sldId id="267" r:id="rId9"/>
    <p:sldId id="269" r:id="rId10"/>
    <p:sldId id="270" r:id="rId11"/>
    <p:sldId id="271" r:id="rId12"/>
    <p:sldId id="272" r:id="rId13"/>
    <p:sldId id="273" r:id="rId14"/>
    <p:sldId id="274" r:id="rId15"/>
    <p:sldId id="275" r:id="rId16"/>
    <p:sldId id="276" r:id="rId17"/>
    <p:sldId id="278" r:id="rId18"/>
    <p:sldId id="279" r:id="rId19"/>
    <p:sldId id="281" r:id="rId20"/>
    <p:sldId id="282" r:id="rId21"/>
    <p:sldId id="283" r:id="rId22"/>
    <p:sldId id="284" r:id="rId23"/>
    <p:sldId id="285" r:id="rId24"/>
    <p:sldId id="286" r:id="rId25"/>
    <p:sldId id="287" r:id="rId26"/>
    <p:sldId id="288" r:id="rId27"/>
    <p:sldId id="289" r:id="rId28"/>
    <p:sldId id="290" r:id="rId29"/>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p:scale>
          <a:sx n="50" d="100"/>
          <a:sy n="50" d="100"/>
        </p:scale>
        <p:origin x="-1872" y="-3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11" name="Rectangle 10"/>
          <p:cNvSpPr/>
          <p:nvPr/>
        </p:nvSpPr>
        <p:spPr>
          <a:xfrm>
            <a:off x="0" y="0"/>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 name="Subtitle 2"/>
          <p:cNvSpPr>
            <a:spLocks noGrp="1"/>
          </p:cNvSpPr>
          <p:nvPr>
            <p:ph type="subTitle" idx="1"/>
          </p:nvPr>
        </p:nvSpPr>
        <p:spPr>
          <a:xfrm>
            <a:off x="3743323" y="3721473"/>
            <a:ext cx="5120640" cy="1581150"/>
          </a:xfrm>
        </p:spPr>
        <p:txBody>
          <a:bodyPr>
            <a:normAutofit/>
          </a:bodyPr>
          <a:lstStyle>
            <a:lvl1pPr marL="0" indent="0" algn="l">
              <a:buNone/>
              <a:defRPr sz="2400" b="0" i="0" cap="none" spc="12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4" name="Date Placeholder 3"/>
          <p:cNvSpPr>
            <a:spLocks noGrp="1"/>
          </p:cNvSpPr>
          <p:nvPr>
            <p:ph type="dt" sz="half" idx="10"/>
          </p:nvPr>
        </p:nvSpPr>
        <p:spPr/>
        <p:txBody>
          <a:bodyPr/>
          <a:lstStyle>
            <a:lvl1pPr>
              <a:defRPr>
                <a:solidFill>
                  <a:schemeClr val="bg2"/>
                </a:solidFill>
              </a:defRPr>
            </a:lvl1pPr>
          </a:lstStyle>
          <a:p>
            <a:fld id="{D1DEF9D9-5D9D-4A33-9EAC-4EFE4F05FAC0}" type="datetimeFigureOut">
              <a:rPr lang="ar-SA" smtClean="0"/>
              <a:t>24/10/35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a:xfrm>
            <a:off x="7991475" y="6429375"/>
            <a:ext cx="876300" cy="292100"/>
          </a:xfrm>
        </p:spPr>
        <p:txBody>
          <a:bodyPr/>
          <a:lstStyle/>
          <a:p>
            <a:fld id="{13236D19-EBC8-41CD-86FB-6C17FA139159}" type="slidenum">
              <a:rPr lang="ar-SA" smtClean="0"/>
              <a:t>‹#›</a:t>
            </a:fld>
            <a:endParaRPr lang="ar-SA"/>
          </a:p>
        </p:txBody>
      </p:sp>
      <p:sp>
        <p:nvSpPr>
          <p:cNvPr id="9"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Title 9"/>
          <p:cNvSpPr>
            <a:spLocks noGrp="1"/>
          </p:cNvSpPr>
          <p:nvPr>
            <p:ph type="title"/>
          </p:nvPr>
        </p:nvSpPr>
        <p:spPr>
          <a:xfrm>
            <a:off x="3739896" y="1417320"/>
            <a:ext cx="5120640" cy="2304288"/>
          </a:xfrm>
        </p:spPr>
        <p:txBody>
          <a:bodyPr>
            <a:normAutofit/>
          </a:bodyPr>
          <a:lstStyle>
            <a:lvl1pPr>
              <a:defRPr sz="4000" cap="all" baseline="0"/>
            </a:lvl1pPr>
          </a:lstStyle>
          <a:p>
            <a:r>
              <a:rPr lang="ar-SA" smtClean="0"/>
              <a:t>انقر لتحرير نمط العنوان الرئيسي</a:t>
            </a:r>
            <a:endParaRPr lang="en-US" dirty="0"/>
          </a:p>
        </p:txBody>
      </p:sp>
      <p:sp>
        <p:nvSpPr>
          <p:cNvPr id="13"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D1DEF9D9-5D9D-4A33-9EAC-4EFE4F05FAC0}" type="datetimeFigureOut">
              <a:rPr lang="ar-SA" smtClean="0"/>
              <a:t>24/10/35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13236D19-EBC8-41CD-86FB-6C17FA139159}"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D1DEF9D9-5D9D-4A33-9EAC-4EFE4F05FAC0}" type="datetimeFigureOut">
              <a:rPr lang="ar-SA" smtClean="0"/>
              <a:t>24/10/35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13236D19-EBC8-41CD-86FB-6C17FA139159}"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9" name="Freeform 8"/>
          <p:cNvSpPr>
            <a:spLocks noChangeAspect="1" noEditPoints="1"/>
          </p:cNvSpPr>
          <p:nvPr/>
        </p:nvSpPr>
        <p:spPr bwMode="auto">
          <a:xfrm>
            <a:off x="5489634" y="0"/>
            <a:ext cx="3393768" cy="6858000"/>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Date Placeholder 3"/>
          <p:cNvSpPr>
            <a:spLocks noGrp="1"/>
          </p:cNvSpPr>
          <p:nvPr>
            <p:ph type="dt" sz="half" idx="10"/>
          </p:nvPr>
        </p:nvSpPr>
        <p:spPr/>
        <p:txBody>
          <a:bodyPr/>
          <a:lstStyle/>
          <a:p>
            <a:fld id="{D1DEF9D9-5D9D-4A33-9EAC-4EFE4F05FAC0}" type="datetimeFigureOut">
              <a:rPr lang="ar-SA" smtClean="0"/>
              <a:t>24/10/35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13236D19-EBC8-41CD-86FB-6C17FA139159}" type="slidenum">
              <a:rPr lang="ar-SA" smtClean="0"/>
              <a:t>‹#›</a:t>
            </a:fld>
            <a:endParaRPr lang="ar-SA"/>
          </a:p>
        </p:txBody>
      </p:sp>
      <p:sp>
        <p:nvSpPr>
          <p:cNvPr id="25" name="Title Placeholder 1"/>
          <p:cNvSpPr>
            <a:spLocks noGrp="1"/>
          </p:cNvSpPr>
          <p:nvPr>
            <p:ph type="title"/>
          </p:nvPr>
        </p:nvSpPr>
        <p:spPr>
          <a:xfrm>
            <a:off x="276225" y="228600"/>
            <a:ext cx="8591550" cy="1066801"/>
          </a:xfrm>
          <a:prstGeom prst="rect">
            <a:avLst/>
          </a:prstGeom>
        </p:spPr>
        <p:txBody>
          <a:bodyPr vert="horz" lIns="91440" tIns="45720" rIns="91440" bIns="45720" rtlCol="0" anchor="b" anchorCtr="0">
            <a:normAutofit/>
          </a:bodyPr>
          <a:lstStyle/>
          <a:p>
            <a:r>
              <a:rPr lang="ar-SA" smtClean="0"/>
              <a:t>انقر لتحرير نمط العنوان الرئيسي</a:t>
            </a:r>
            <a:endParaRPr lang="en-US" dirty="0"/>
          </a:p>
        </p:txBody>
      </p:sp>
      <p:sp>
        <p:nvSpPr>
          <p:cNvPr id="31" name="Content Placeholder 30"/>
          <p:cNvSpPr>
            <a:spLocks noGrp="1"/>
          </p:cNvSpPr>
          <p:nvPr>
            <p:ph sz="quarter" idx="13"/>
          </p:nvPr>
        </p:nvSpPr>
        <p:spPr>
          <a:xfrm>
            <a:off x="274320" y="1298448"/>
            <a:ext cx="8595360" cy="493776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9" name="Rectangle 8"/>
          <p:cNvSpPr/>
          <p:nvPr/>
        </p:nvSpPr>
        <p:spPr>
          <a:xfrm>
            <a:off x="0" y="0"/>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lvl1pPr>
              <a:defRPr>
                <a:solidFill>
                  <a:schemeClr val="bg2"/>
                </a:solidFill>
              </a:defRPr>
            </a:lvl1pPr>
          </a:lstStyle>
          <a:p>
            <a:fld id="{D1DEF9D9-5D9D-4A33-9EAC-4EFE4F05FAC0}" type="datetimeFigureOut">
              <a:rPr lang="ar-SA" smtClean="0"/>
              <a:t>24/10/35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13236D19-EBC8-41CD-86FB-6C17FA139159}" type="slidenum">
              <a:rPr lang="ar-SA" smtClean="0"/>
              <a:t>‹#›</a:t>
            </a:fld>
            <a:endParaRPr lang="ar-SA"/>
          </a:p>
        </p:txBody>
      </p:sp>
      <p:sp>
        <p:nvSpPr>
          <p:cNvPr id="15" name="Subtitle 2"/>
          <p:cNvSpPr>
            <a:spLocks noGrp="1"/>
          </p:cNvSpPr>
          <p:nvPr>
            <p:ph type="subTitle" idx="1"/>
          </p:nvPr>
        </p:nvSpPr>
        <p:spPr>
          <a:xfrm>
            <a:off x="3743324" y="1400174"/>
            <a:ext cx="5120640" cy="1476375"/>
          </a:xfrm>
        </p:spPr>
        <p:txBody>
          <a:bodyPr anchor="b" anchorCtr="0">
            <a:normAutofit/>
          </a:bodyPr>
          <a:lstStyle>
            <a:lvl1pPr marL="0" indent="0" algn="l">
              <a:buNone/>
              <a:defRPr sz="2400" b="0" i="0" cap="none" spc="12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10" name="Freeform 7"/>
          <p:cNvSpPr>
            <a:spLocks noChangeAspect="1" noEditPoints="1"/>
          </p:cNvSpPr>
          <p:nvPr/>
        </p:nvSpPr>
        <p:spPr bwMode="auto">
          <a:xfrm>
            <a:off x="34289" y="136641"/>
            <a:ext cx="3326149" cy="6721359"/>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Title 11"/>
          <p:cNvSpPr>
            <a:spLocks noGrp="1"/>
          </p:cNvSpPr>
          <p:nvPr>
            <p:ph type="title"/>
          </p:nvPr>
        </p:nvSpPr>
        <p:spPr>
          <a:xfrm>
            <a:off x="3733800" y="2895599"/>
            <a:ext cx="5129543" cy="2667001"/>
          </a:xfrm>
        </p:spPr>
        <p:txBody>
          <a:bodyPr anchor="t">
            <a:normAutofit/>
          </a:bodyPr>
          <a:lstStyle>
            <a:lvl1pPr>
              <a:defRPr kumimoji="0" lang="en-US" sz="4000" b="0" i="0" u="none" strike="noStrike" kern="1200" cap="all" spc="0" normalizeH="0" baseline="0" noProof="0" dirty="0" smtClean="0">
                <a:ln>
                  <a:noFill/>
                </a:ln>
                <a:solidFill>
                  <a:schemeClr val="tx2"/>
                </a:solidFill>
                <a:effectLst/>
                <a:uLnTx/>
                <a:uFillTx/>
                <a:latin typeface="+mj-lt"/>
                <a:ea typeface="+mj-ea"/>
                <a:cs typeface="Tunga" pitchFamily="2"/>
              </a:defRPr>
            </a:lvl1pPr>
          </a:lstStyle>
          <a:p>
            <a:r>
              <a:rPr lang="ar-SA" smtClean="0"/>
              <a:t>انقر لتحرير نمط العنوان الرئيسي</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1DEF9D9-5D9D-4A33-9EAC-4EFE4F05FAC0}" type="datetimeFigureOut">
              <a:rPr lang="ar-SA" smtClean="0"/>
              <a:t>24/10/35</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13236D19-EBC8-41CD-86FB-6C17FA139159}" type="slidenum">
              <a:rPr lang="ar-SA" smtClean="0"/>
              <a:t>‹#›</a:t>
            </a:fld>
            <a:endParaRPr lang="ar-SA"/>
          </a:p>
        </p:txBody>
      </p:sp>
      <p:sp>
        <p:nvSpPr>
          <p:cNvPr id="9"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ar-SA" smtClean="0"/>
              <a:t>انقر لتحرير نمط العنوان الرئيسي</a:t>
            </a:r>
            <a:endParaRPr lang="en-US" dirty="0"/>
          </a:p>
        </p:txBody>
      </p:sp>
      <p:sp>
        <p:nvSpPr>
          <p:cNvPr id="12" name="Content Placeholder 11"/>
          <p:cNvSpPr>
            <a:spLocks noGrp="1"/>
          </p:cNvSpPr>
          <p:nvPr>
            <p:ph sz="quarter" idx="13"/>
          </p:nvPr>
        </p:nvSpPr>
        <p:spPr>
          <a:xfrm>
            <a:off x="276225" y="1298448"/>
            <a:ext cx="4251960" cy="4937760"/>
          </a:xfrm>
        </p:spPr>
        <p:txBody>
          <a:bodyPr>
            <a:normAutofit/>
          </a:bodyPr>
          <a:lstStyle>
            <a:lvl1pPr>
              <a:defRPr sz="2000"/>
            </a:lvl1pPr>
            <a:lvl2pPr>
              <a:defRPr sz="1800"/>
            </a:lvl2pPr>
            <a:lvl3pPr>
              <a:defRPr sz="1600"/>
            </a:lvl3pPr>
            <a:lvl4pPr>
              <a:defRPr sz="1600"/>
            </a:lvl4pPr>
            <a:lvl5pPr>
              <a:defRPr sz="1600"/>
            </a:lvl5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13" name="Content Placeholder 11"/>
          <p:cNvSpPr>
            <a:spLocks noGrp="1"/>
          </p:cNvSpPr>
          <p:nvPr>
            <p:ph sz="quarter" idx="14"/>
          </p:nvPr>
        </p:nvSpPr>
        <p:spPr>
          <a:xfrm>
            <a:off x="4615815" y="1298448"/>
            <a:ext cx="4251960" cy="4937760"/>
          </a:xfrm>
        </p:spPr>
        <p:txBody>
          <a:bodyPr>
            <a:normAutofit/>
          </a:bodyPr>
          <a:lstStyle>
            <a:lvl1pPr>
              <a:defRPr sz="2000"/>
            </a:lvl1pPr>
            <a:lvl2pPr>
              <a:defRPr sz="1800"/>
            </a:lvl2pPr>
            <a:lvl3pPr>
              <a:defRPr sz="1600"/>
            </a:lvl3pPr>
            <a:lvl4pPr>
              <a:defRPr sz="1600"/>
            </a:lvl4pPr>
            <a:lvl5pPr>
              <a:defRPr sz="1600"/>
            </a:lvl5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D1DEF9D9-5D9D-4A33-9EAC-4EFE4F05FAC0}" type="datetimeFigureOut">
              <a:rPr lang="ar-SA" smtClean="0"/>
              <a:t>24/10/35</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13236D19-EBC8-41CD-86FB-6C17FA139159}" type="slidenum">
              <a:rPr lang="ar-SA" smtClean="0"/>
              <a:t>‹#›</a:t>
            </a:fld>
            <a:endParaRPr lang="ar-SA"/>
          </a:p>
        </p:txBody>
      </p:sp>
      <p:sp>
        <p:nvSpPr>
          <p:cNvPr id="12"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ar-SA" smtClean="0"/>
              <a:t>انقر لتحرير نمط العنوان الرئيسي</a:t>
            </a:r>
            <a:endParaRPr lang="en-US" dirty="0"/>
          </a:p>
        </p:txBody>
      </p:sp>
      <p:sp>
        <p:nvSpPr>
          <p:cNvPr id="14" name="Content Placeholder 11"/>
          <p:cNvSpPr>
            <a:spLocks noGrp="1"/>
          </p:cNvSpPr>
          <p:nvPr>
            <p:ph sz="quarter" idx="13"/>
          </p:nvPr>
        </p:nvSpPr>
        <p:spPr>
          <a:xfrm>
            <a:off x="276225" y="1810512"/>
            <a:ext cx="4251960" cy="4425696"/>
          </a:xfrm>
        </p:spPr>
        <p:txBody>
          <a:bodyPr>
            <a:normAutofit/>
          </a:bodyPr>
          <a:lstStyle>
            <a:lvl1pPr>
              <a:defRPr sz="2000"/>
            </a:lvl1pPr>
            <a:lvl2pPr>
              <a:defRPr sz="1800"/>
            </a:lvl2pPr>
            <a:lvl3pPr>
              <a:defRPr sz="1600"/>
            </a:lvl3pPr>
            <a:lvl4pPr>
              <a:defRPr sz="1600"/>
            </a:lvl4pPr>
            <a:lvl5pPr>
              <a:defRPr sz="1600"/>
            </a:lvl5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15" name="Content Placeholder 11"/>
          <p:cNvSpPr>
            <a:spLocks noGrp="1"/>
          </p:cNvSpPr>
          <p:nvPr>
            <p:ph sz="quarter" idx="14"/>
          </p:nvPr>
        </p:nvSpPr>
        <p:spPr>
          <a:xfrm>
            <a:off x="4615815" y="1810512"/>
            <a:ext cx="4251960" cy="4425696"/>
          </a:xfrm>
        </p:spPr>
        <p:txBody>
          <a:bodyPr>
            <a:normAutofit/>
          </a:bodyPr>
          <a:lstStyle>
            <a:lvl1pPr>
              <a:defRPr sz="2000"/>
            </a:lvl1pPr>
            <a:lvl2pPr>
              <a:defRPr sz="1800"/>
            </a:lvl2pPr>
            <a:lvl3pPr>
              <a:defRPr sz="1600"/>
            </a:lvl3pPr>
            <a:lvl4pPr>
              <a:defRPr sz="1600"/>
            </a:lvl4pPr>
            <a:lvl5pPr>
              <a:defRPr sz="1600"/>
            </a:lvl5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20" name="Text Placeholder 3"/>
          <p:cNvSpPr>
            <a:spLocks noGrp="1"/>
          </p:cNvSpPr>
          <p:nvPr>
            <p:ph type="body" sz="half" idx="2"/>
          </p:nvPr>
        </p:nvSpPr>
        <p:spPr>
          <a:xfrm>
            <a:off x="276225" y="1298448"/>
            <a:ext cx="4248150" cy="509587"/>
          </a:xfrm>
        </p:spPr>
        <p:txBody>
          <a:bodyPr anchor="ctr">
            <a:normAutofit/>
          </a:bodyPr>
          <a:lstStyle>
            <a:lvl1pPr marL="0" indent="0" algn="l">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21" name="Text Placeholder 3"/>
          <p:cNvSpPr>
            <a:spLocks noGrp="1"/>
          </p:cNvSpPr>
          <p:nvPr>
            <p:ph type="body" sz="half" idx="15"/>
          </p:nvPr>
        </p:nvSpPr>
        <p:spPr>
          <a:xfrm>
            <a:off x="4615815" y="1298448"/>
            <a:ext cx="4248150" cy="509587"/>
          </a:xfrm>
        </p:spPr>
        <p:txBody>
          <a:bodyPr anchor="ctr">
            <a:normAutofit/>
          </a:bodyPr>
          <a:lstStyle>
            <a:lvl1pPr marL="0" indent="0">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tx2"/>
                </a:solidFill>
              </a:defRPr>
            </a:lvl1pPr>
          </a:lstStyle>
          <a:p>
            <a:fld id="{D1DEF9D9-5D9D-4A33-9EAC-4EFE4F05FAC0}" type="datetimeFigureOut">
              <a:rPr lang="ar-SA" smtClean="0"/>
              <a:t>24/10/35</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13236D19-EBC8-41CD-86FB-6C17FA139159}" type="slidenum">
              <a:rPr lang="ar-SA" smtClean="0"/>
              <a:t>‹#›</a:t>
            </a:fld>
            <a:endParaRPr lang="ar-SA"/>
          </a:p>
        </p:txBody>
      </p:sp>
      <p:sp>
        <p:nvSpPr>
          <p:cNvPr id="17"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ar-SA" smtClean="0"/>
              <a:t>انقر لتحرير نمط العنوان الرئيسي</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DEF9D9-5D9D-4A33-9EAC-4EFE4F05FAC0}" type="datetimeFigureOut">
              <a:rPr lang="ar-SA" smtClean="0"/>
              <a:t>24/10/35</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13236D19-EBC8-41CD-86FB-6C17FA139159}"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8" name="Rectangle 7"/>
          <p:cNvSpPr/>
          <p:nvPr/>
        </p:nvSpPr>
        <p:spPr>
          <a:xfrm>
            <a:off x="0" y="-1"/>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lvl1pPr>
              <a:defRPr>
                <a:solidFill>
                  <a:schemeClr val="bg2"/>
                </a:solidFill>
              </a:defRPr>
            </a:lvl1pPr>
          </a:lstStyle>
          <a:p>
            <a:fld id="{D1DEF9D9-5D9D-4A33-9EAC-4EFE4F05FAC0}" type="datetimeFigureOut">
              <a:rPr lang="ar-SA" smtClean="0"/>
              <a:t>24/10/35</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13236D19-EBC8-41CD-86FB-6C17FA139159}" type="slidenum">
              <a:rPr lang="ar-SA" smtClean="0"/>
              <a:t>‹#›</a:t>
            </a:fld>
            <a:endParaRPr lang="ar-SA"/>
          </a:p>
        </p:txBody>
      </p:sp>
      <p:sp>
        <p:nvSpPr>
          <p:cNvPr id="9" name="Title Placeholder 1"/>
          <p:cNvSpPr>
            <a:spLocks noGrp="1"/>
          </p:cNvSpPr>
          <p:nvPr>
            <p:ph type="title"/>
          </p:nvPr>
        </p:nvSpPr>
        <p:spPr>
          <a:xfrm>
            <a:off x="276225" y="228601"/>
            <a:ext cx="2834640" cy="1298448"/>
          </a:xfrm>
          <a:prstGeom prst="rect">
            <a:avLst/>
          </a:prstGeom>
        </p:spPr>
        <p:txBody>
          <a:bodyPr vert="horz" lIns="91440" tIns="45720" rIns="91440" bIns="45720" rtlCol="0" anchor="b" anchorCtr="0">
            <a:normAutofit/>
          </a:bodyPr>
          <a:lstStyle>
            <a:lvl1pPr>
              <a:defRPr sz="2400">
                <a:solidFill>
                  <a:schemeClr val="bg2"/>
                </a:solidFill>
              </a:defRPr>
            </a:lvl1pPr>
          </a:lstStyle>
          <a:p>
            <a:r>
              <a:rPr lang="ar-SA" smtClean="0"/>
              <a:t>انقر لتحرير نمط العنوان الرئيسي</a:t>
            </a:r>
            <a:endParaRPr lang="en-US" dirty="0"/>
          </a:p>
        </p:txBody>
      </p:sp>
      <p:sp>
        <p:nvSpPr>
          <p:cNvPr id="10" name="Content Placeholder 11"/>
          <p:cNvSpPr>
            <a:spLocks noGrp="1"/>
          </p:cNvSpPr>
          <p:nvPr>
            <p:ph sz="quarter" idx="14"/>
          </p:nvPr>
        </p:nvSpPr>
        <p:spPr>
          <a:xfrm>
            <a:off x="3775935" y="533400"/>
            <a:ext cx="5063266" cy="5702808"/>
          </a:xfrm>
        </p:spPr>
        <p:txBody>
          <a:bodyPr>
            <a:normAutofit/>
          </a:bodyPr>
          <a:lstStyle>
            <a:lvl1pPr>
              <a:defRPr sz="2000"/>
            </a:lvl1pPr>
            <a:lvl2pPr>
              <a:defRPr sz="1800"/>
            </a:lvl2pPr>
            <a:lvl3pPr>
              <a:defRPr sz="1600"/>
            </a:lvl3pPr>
            <a:lvl4pPr>
              <a:defRPr sz="1600"/>
            </a:lvl4pPr>
            <a:lvl5pPr>
              <a:defRPr sz="1600"/>
            </a:lvl5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11" name="Text Placeholder 3"/>
          <p:cNvSpPr>
            <a:spLocks noGrp="1"/>
          </p:cNvSpPr>
          <p:nvPr>
            <p:ph type="body" sz="half" idx="2"/>
          </p:nvPr>
        </p:nvSpPr>
        <p:spPr>
          <a:xfrm>
            <a:off x="276224" y="1539240"/>
            <a:ext cx="2834640" cy="4709160"/>
          </a:xfrm>
        </p:spPr>
        <p:txBody>
          <a:bodyPr>
            <a:normAutofit/>
          </a:bodyPr>
          <a:lstStyle>
            <a:lvl1pPr marL="0" indent="0">
              <a:buNone/>
              <a:defRPr lang="en-US" sz="1600" b="0" i="0" kern="1200" cap="none" spc="30" baseline="0" dirty="0" smtClean="0">
                <a:solidFill>
                  <a:schemeClr val="bg2"/>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600"/>
              </a:spcBef>
              <a:spcAft>
                <a:spcPts val="0"/>
              </a:spcAft>
              <a:buClr>
                <a:schemeClr val="accent1"/>
              </a:buClr>
              <a:buFont typeface="Arial" pitchFamily="34" charset="0"/>
              <a:buNone/>
            </a:pPr>
            <a:r>
              <a:rPr lang="ar-SA" smtClean="0"/>
              <a:t>انقر لتحرير أنماط النص الرئيسي</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13" name="Rectangle 12"/>
          <p:cNvSpPr/>
          <p:nvPr/>
        </p:nvSpPr>
        <p:spPr>
          <a:xfrm>
            <a:off x="0" y="-1"/>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3409950" y="0"/>
            <a:ext cx="5734050" cy="6858000"/>
          </a:xfrm>
        </p:spPr>
        <p:txBody>
          <a:bodyPr anchor="ctr" anchorCtr="0"/>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smtClean="0"/>
              <a:t>انقر فوق الأيقونة لإضافة صورة</a:t>
            </a:r>
            <a:endParaRPr lang="en-US" dirty="0"/>
          </a:p>
        </p:txBody>
      </p:sp>
      <p:sp>
        <p:nvSpPr>
          <p:cNvPr id="5" name="Date Placeholder 4"/>
          <p:cNvSpPr>
            <a:spLocks noGrp="1"/>
          </p:cNvSpPr>
          <p:nvPr>
            <p:ph type="dt" sz="half" idx="10"/>
          </p:nvPr>
        </p:nvSpPr>
        <p:spPr/>
        <p:txBody>
          <a:bodyPr/>
          <a:lstStyle>
            <a:lvl1pPr>
              <a:defRPr>
                <a:solidFill>
                  <a:schemeClr val="bg2"/>
                </a:solidFill>
              </a:defRPr>
            </a:lvl1pPr>
          </a:lstStyle>
          <a:p>
            <a:fld id="{D1DEF9D9-5D9D-4A33-9EAC-4EFE4F05FAC0}" type="datetimeFigureOut">
              <a:rPr lang="ar-SA" smtClean="0"/>
              <a:t>24/10/35</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13236D19-EBC8-41CD-86FB-6C17FA139159}" type="slidenum">
              <a:rPr lang="ar-SA" smtClean="0"/>
              <a:t>‹#›</a:t>
            </a:fld>
            <a:endParaRPr lang="ar-SA"/>
          </a:p>
        </p:txBody>
      </p:sp>
      <p:sp>
        <p:nvSpPr>
          <p:cNvPr id="21" name="Title Placeholder 1"/>
          <p:cNvSpPr>
            <a:spLocks noGrp="1"/>
          </p:cNvSpPr>
          <p:nvPr>
            <p:ph type="title"/>
          </p:nvPr>
        </p:nvSpPr>
        <p:spPr>
          <a:xfrm>
            <a:off x="276224" y="228600"/>
            <a:ext cx="2834640" cy="1295399"/>
          </a:xfrm>
          <a:prstGeom prst="rect">
            <a:avLst/>
          </a:prstGeom>
        </p:spPr>
        <p:txBody>
          <a:bodyPr vert="horz" lIns="91440" tIns="45720" rIns="91440" bIns="45720" rtlCol="0" anchor="b" anchorCtr="0">
            <a:normAutofit/>
          </a:bodyPr>
          <a:lstStyle>
            <a:lvl1pPr>
              <a:defRPr sz="2400">
                <a:solidFill>
                  <a:schemeClr val="bg2"/>
                </a:solidFill>
              </a:defRPr>
            </a:lvl1pPr>
          </a:lstStyle>
          <a:p>
            <a:r>
              <a:rPr lang="ar-SA" smtClean="0"/>
              <a:t>انقر لتحرير نمط العنوان الرئيسي</a:t>
            </a:r>
            <a:endParaRPr lang="en-US" dirty="0"/>
          </a:p>
        </p:txBody>
      </p:sp>
      <p:sp>
        <p:nvSpPr>
          <p:cNvPr id="25" name="Text Placeholder 24"/>
          <p:cNvSpPr>
            <a:spLocks noGrp="1"/>
          </p:cNvSpPr>
          <p:nvPr>
            <p:ph type="body" sz="quarter" idx="13"/>
          </p:nvPr>
        </p:nvSpPr>
        <p:spPr>
          <a:xfrm>
            <a:off x="274320" y="1536192"/>
            <a:ext cx="2834640" cy="4712208"/>
          </a:xfrm>
        </p:spPr>
        <p:txBody>
          <a:bodyPr>
            <a:normAutofit/>
          </a:bodyPr>
          <a:lstStyle>
            <a:lvl1pPr marL="0" indent="0">
              <a:buNone/>
              <a:defRPr sz="1600">
                <a:solidFill>
                  <a:schemeClr val="bg2"/>
                </a:solidFill>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lvl="0"/>
            <a:r>
              <a:rPr lang="ar-SA" smtClean="0"/>
              <a:t>انقر لتحرير أنماط النص الرئيسي</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276225" y="1295400"/>
            <a:ext cx="8591550" cy="4933949"/>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2"/>
          </p:nvPr>
        </p:nvSpPr>
        <p:spPr>
          <a:xfrm>
            <a:off x="276225" y="6429375"/>
            <a:ext cx="2133600" cy="292100"/>
          </a:xfrm>
          <a:prstGeom prst="rect">
            <a:avLst/>
          </a:prstGeom>
        </p:spPr>
        <p:txBody>
          <a:bodyPr vert="horz" lIns="91440" tIns="45720" rIns="91440" bIns="45720" rtlCol="0" anchor="ctr">
            <a:normAutofit/>
          </a:bodyPr>
          <a:lstStyle>
            <a:lvl1pPr algn="l">
              <a:defRPr sz="1050" b="1">
                <a:solidFill>
                  <a:schemeClr val="tx2"/>
                </a:solidFill>
              </a:defRPr>
            </a:lvl1pPr>
          </a:lstStyle>
          <a:p>
            <a:fld id="{D1DEF9D9-5D9D-4A33-9EAC-4EFE4F05FAC0}" type="datetimeFigureOut">
              <a:rPr lang="ar-SA" smtClean="0"/>
              <a:t>24/10/35</a:t>
            </a:fld>
            <a:endParaRPr lang="ar-SA"/>
          </a:p>
        </p:txBody>
      </p:sp>
      <p:sp>
        <p:nvSpPr>
          <p:cNvPr id="5" name="Footer Placeholder 4"/>
          <p:cNvSpPr>
            <a:spLocks noGrp="1"/>
          </p:cNvSpPr>
          <p:nvPr>
            <p:ph type="ftr" sz="quarter" idx="3"/>
          </p:nvPr>
        </p:nvSpPr>
        <p:spPr>
          <a:xfrm>
            <a:off x="3743324" y="6429375"/>
            <a:ext cx="4086225" cy="292100"/>
          </a:xfrm>
          <a:prstGeom prst="rect">
            <a:avLst/>
          </a:prstGeom>
        </p:spPr>
        <p:txBody>
          <a:bodyPr vert="horz" lIns="91440" tIns="45720" rIns="91440" bIns="45720" rtlCol="0" anchor="ctr">
            <a:normAutofit/>
          </a:bodyPr>
          <a:lstStyle>
            <a:lvl1pPr algn="l">
              <a:defRPr sz="1050" b="1">
                <a:solidFill>
                  <a:schemeClr val="tx2"/>
                </a:solidFill>
              </a:defRPr>
            </a:lvl1pPr>
          </a:lstStyle>
          <a:p>
            <a:endParaRPr lang="ar-SA"/>
          </a:p>
        </p:txBody>
      </p:sp>
      <p:sp>
        <p:nvSpPr>
          <p:cNvPr id="6" name="Slide Number Placeholder 5"/>
          <p:cNvSpPr>
            <a:spLocks noGrp="1"/>
          </p:cNvSpPr>
          <p:nvPr>
            <p:ph type="sldNum" sz="quarter" idx="4"/>
          </p:nvPr>
        </p:nvSpPr>
        <p:spPr>
          <a:xfrm>
            <a:off x="7991475" y="6429375"/>
            <a:ext cx="876300" cy="292100"/>
          </a:xfrm>
          <a:prstGeom prst="rect">
            <a:avLst/>
          </a:prstGeom>
        </p:spPr>
        <p:txBody>
          <a:bodyPr vert="horz" lIns="91440" tIns="45720" rIns="91440" bIns="45720" rtlCol="0" anchor="ctr">
            <a:normAutofit/>
          </a:bodyPr>
          <a:lstStyle>
            <a:lvl1pPr algn="r">
              <a:defRPr sz="1600" b="1">
                <a:solidFill>
                  <a:schemeClr val="tx2"/>
                </a:solidFill>
              </a:defRPr>
            </a:lvl1pPr>
          </a:lstStyle>
          <a:p>
            <a:fld id="{13236D19-EBC8-41CD-86FB-6C17FA139159}" type="slidenum">
              <a:rPr lang="ar-SA" smtClean="0"/>
              <a:t>‹#›</a:t>
            </a:fld>
            <a:endParaRPr lang="ar-SA"/>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defTabSz="914400" rtl="1" eaLnBrk="1" latinLnBrk="0" hangingPunct="1">
        <a:spcBef>
          <a:spcPts val="400"/>
        </a:spcBef>
        <a:buNone/>
        <a:defRPr sz="3600" b="0" kern="1200" cap="none" spc="0" baseline="0">
          <a:solidFill>
            <a:schemeClr val="tx2"/>
          </a:solidFill>
          <a:latin typeface="+mj-lt"/>
          <a:ea typeface="+mj-ea"/>
          <a:cs typeface="Tunga" pitchFamily="2"/>
        </a:defRPr>
      </a:lvl1pPr>
    </p:titleStyle>
    <p:bodyStyle>
      <a:lvl1pPr marL="171450" indent="-173736" algn="r" defTabSz="914400" rtl="1" eaLnBrk="1" latinLnBrk="0" hangingPunct="1">
        <a:spcBef>
          <a:spcPts val="600"/>
        </a:spcBef>
        <a:spcAft>
          <a:spcPts val="0"/>
        </a:spcAft>
        <a:buClr>
          <a:schemeClr val="accent1"/>
        </a:buClr>
        <a:buFont typeface="Arial" pitchFamily="34" charset="0"/>
        <a:buChar char="•"/>
        <a:defRPr sz="2200" b="0" i="0" kern="1200" cap="none" spc="30" baseline="0">
          <a:solidFill>
            <a:schemeClr val="tx2"/>
          </a:solidFill>
          <a:latin typeface="+mn-lt"/>
          <a:ea typeface="+mn-ea"/>
          <a:cs typeface="Tahoma" pitchFamily="34" charset="0"/>
        </a:defRPr>
      </a:lvl1pPr>
      <a:lvl2pPr marL="344488" indent="-173736" algn="r" defTabSz="914400" rtl="1" eaLnBrk="1" latinLnBrk="0" hangingPunct="1">
        <a:spcBef>
          <a:spcPts val="600"/>
        </a:spcBef>
        <a:buClr>
          <a:schemeClr val="accent1"/>
        </a:buClr>
        <a:buFont typeface="Arial" pitchFamily="34" charset="0"/>
        <a:buChar char="•"/>
        <a:defRPr sz="2000" kern="1200">
          <a:solidFill>
            <a:schemeClr val="tx2"/>
          </a:solidFill>
          <a:latin typeface="+mn-lt"/>
          <a:ea typeface="+mn-ea"/>
          <a:cs typeface="Tahoma" pitchFamily="34" charset="0"/>
        </a:defRPr>
      </a:lvl2pPr>
      <a:lvl3pPr marL="515938" indent="-173736" algn="r" defTabSz="914400" rtl="1" eaLnBrk="1" latinLnBrk="0" hangingPunct="1">
        <a:spcBef>
          <a:spcPts val="600"/>
        </a:spcBef>
        <a:buClr>
          <a:schemeClr val="accent1"/>
        </a:buClr>
        <a:buFont typeface="Arial" pitchFamily="34" charset="0"/>
        <a:buChar char="•"/>
        <a:defRPr sz="1800" kern="1200">
          <a:solidFill>
            <a:schemeClr val="tx2"/>
          </a:solidFill>
          <a:latin typeface="+mn-lt"/>
          <a:ea typeface="+mn-ea"/>
          <a:cs typeface="Tahoma" pitchFamily="34" charset="0"/>
        </a:defRPr>
      </a:lvl3pPr>
      <a:lvl4pPr marL="688975" indent="-173736" algn="r" defTabSz="914400" rtl="1" eaLnBrk="1" latinLnBrk="0" hangingPunct="1">
        <a:spcBef>
          <a:spcPts val="600"/>
        </a:spcBef>
        <a:buClr>
          <a:schemeClr val="accent1"/>
        </a:buClr>
        <a:buFont typeface="Arial" pitchFamily="34" charset="0"/>
        <a:buChar char="•"/>
        <a:defRPr sz="1600" kern="1200">
          <a:solidFill>
            <a:schemeClr val="tx2"/>
          </a:solidFill>
          <a:latin typeface="+mn-lt"/>
          <a:ea typeface="+mn-ea"/>
          <a:cs typeface="Tahoma" pitchFamily="34" charset="0"/>
        </a:defRPr>
      </a:lvl4pPr>
      <a:lvl5pPr marL="860425" indent="-173736" algn="r" defTabSz="914400" rtl="1" eaLnBrk="1" latinLnBrk="0" hangingPunct="1">
        <a:spcBef>
          <a:spcPts val="600"/>
        </a:spcBef>
        <a:buClr>
          <a:schemeClr val="accent1"/>
        </a:buClr>
        <a:buFont typeface="Arial" pitchFamily="34" charset="0"/>
        <a:buChar char="•"/>
        <a:defRPr sz="1600" kern="1200" baseline="0">
          <a:solidFill>
            <a:schemeClr val="tx2"/>
          </a:solidFill>
          <a:latin typeface="+mn-lt"/>
          <a:ea typeface="+mn-ea"/>
          <a:cs typeface="Tahoma" pitchFamily="34" charset="0"/>
        </a:defRPr>
      </a:lvl5pPr>
      <a:lvl6pPr marL="1051560" indent="-173736" algn="r" defTabSz="914400" rtl="1"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1234440" indent="-173736" algn="r" defTabSz="914400" rtl="1"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1417320" indent="-173736" algn="r" defTabSz="914400" rtl="1"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8pPr>
      <a:lvl9pPr marL="1600200" indent="-173736" algn="r" defTabSz="914400" rtl="1"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hyperlink" Target="http://ar.wikipedia.org/wiki/%D8%B2%D9%8A%D8%AA%D8%A7%D8%A8%D8%A7%D9%8A%D8%AA" TargetMode="External"/><Relationship Id="rId3" Type="http://schemas.openxmlformats.org/officeDocument/2006/relationships/hyperlink" Target="http://ar.wikipedia.org/wiki/%D9%85%D9%8A%D8%AC%D8%A7%D8%A8%D8%A7%D9%8A%D8%AA" TargetMode="External"/><Relationship Id="rId7" Type="http://schemas.openxmlformats.org/officeDocument/2006/relationships/hyperlink" Target="http://ar.wikipedia.org/wiki/%D8%A5%D9%83%D8%B3%D8%A7%D8%A8%D8%A7%D9%8A%D8%AA" TargetMode="External"/><Relationship Id="rId2" Type="http://schemas.openxmlformats.org/officeDocument/2006/relationships/hyperlink" Target="http://ar.wikipedia.org/wiki/%D9%83%D9%8A%D9%84%D9%88%D8%A8%D8%A7%D9%8A%D8%AA" TargetMode="External"/><Relationship Id="rId1" Type="http://schemas.openxmlformats.org/officeDocument/2006/relationships/slideLayout" Target="../slideLayouts/slideLayout7.xml"/><Relationship Id="rId6" Type="http://schemas.openxmlformats.org/officeDocument/2006/relationships/hyperlink" Target="http://ar.wikipedia.org/wiki/%D8%A8%D9%8A%D8%AA%D8%A7%D8%A8%D8%A7%D9%8A%D8%AA" TargetMode="External"/><Relationship Id="rId5" Type="http://schemas.openxmlformats.org/officeDocument/2006/relationships/hyperlink" Target="http://ar.wikipedia.org/wiki/%D8%AA%D9%8A%D8%B1%D8%A7%D8%A8%D8%A7%D9%8A%D8%AA" TargetMode="External"/><Relationship Id="rId4" Type="http://schemas.openxmlformats.org/officeDocument/2006/relationships/hyperlink" Target="http://ar.wikipedia.org/wiki/%D8%AC%D9%8A%D8%AC%D8%A7%D8%A8%D8%A7%D9%8A%D8%AA_(%D9%88%D8%AD%D8%AF%D8%A9_%D9%82%D9%8A%D8%A7%D8%B3)" TargetMode="External"/><Relationship Id="rId9" Type="http://schemas.openxmlformats.org/officeDocument/2006/relationships/hyperlink" Target="http://ar.wikipedia.org/wiki/%D9%8A%D9%88%D8%AA%D8%A7%D8%A8%D8%A7%D9%8A%D8%AA"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www.ksu.edu.sa/" TargetMode="External"/><Relationship Id="rId2" Type="http://schemas.openxmlformats.org/officeDocument/2006/relationships/hyperlink" Target="http://www.moe.gov.sa/" TargetMode="Externa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hyperlink" Target="mailto:author@ksa.edu.sa" TargetMode="Externa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hyperlink" Target="ftp://name.of.site/directory/book" TargetMode="Externa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جدول 2"/>
          <p:cNvGraphicFramePr>
            <a:graphicFrameLocks noGrp="1"/>
          </p:cNvGraphicFramePr>
          <p:nvPr>
            <p:extLst>
              <p:ext uri="{D42A27DB-BD31-4B8C-83A1-F6EECF244321}">
                <p14:modId xmlns:p14="http://schemas.microsoft.com/office/powerpoint/2010/main" val="114375916"/>
              </p:ext>
            </p:extLst>
          </p:nvPr>
        </p:nvGraphicFramePr>
        <p:xfrm>
          <a:off x="323528" y="476672"/>
          <a:ext cx="8229600" cy="5760640"/>
        </p:xfrm>
        <a:graphic>
          <a:graphicData uri="http://schemas.openxmlformats.org/drawingml/2006/table">
            <a:tbl>
              <a:tblPr rtl="1" firstRow="1" firstCol="1" bandRow="1">
                <a:tableStyleId>{5C22544A-7EE6-4342-B048-85BDC9FD1C3A}</a:tableStyleId>
              </a:tblPr>
              <a:tblGrid>
                <a:gridCol w="1588590"/>
                <a:gridCol w="6641010"/>
              </a:tblGrid>
              <a:tr h="5760640">
                <a:tc>
                  <a:txBody>
                    <a:bodyPr/>
                    <a:lstStyle/>
                    <a:p>
                      <a:pPr algn="r" rtl="1">
                        <a:spcAft>
                          <a:spcPts val="0"/>
                        </a:spcAft>
                      </a:pPr>
                      <a:r>
                        <a:rPr lang="ar-SA" sz="1600" dirty="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مقدمة في الشبكات الإلكترونية</a:t>
                      </a:r>
                      <a:endParaRPr lang="en-US" sz="1200" b="1" dirty="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txBody>
                  <a:tcPr marL="57650" marR="57650" marT="0" marB="0"/>
                </a:tc>
                <a:tc>
                  <a:txBody>
                    <a:bodyPr/>
                    <a:lstStyle/>
                    <a:p>
                      <a:pPr marL="342900" lvl="0" indent="-342900" algn="r" rtl="1">
                        <a:spcAft>
                          <a:spcPts val="0"/>
                        </a:spcAft>
                        <a:buFont typeface="Wingdings"/>
                        <a:buChar char=""/>
                      </a:pPr>
                      <a:r>
                        <a:rPr lang="ar-SA" sz="20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هناك العديد من  الأجهزة والمعدات ذات المقدرة على إرسال واستقبال المعلومات.</a:t>
                      </a:r>
                      <a:endParaRPr lang="en-US" sz="16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Wingdings"/>
                        <a:buChar char=""/>
                      </a:pPr>
                      <a:r>
                        <a:rPr lang="ar-SA" sz="20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يكون الترابط بين هذه الوحدات من خلال وسائط الاتصال المختلفة التي يطلق عليها (( قناة الاتصال )) او (( قناة  الإرسال )) .</a:t>
                      </a:r>
                      <a:endParaRPr lang="en-US" sz="16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Wingdings"/>
                        <a:buChar char=""/>
                      </a:pPr>
                      <a:r>
                        <a:rPr lang="ar-SA" sz="20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والمقصود من هذه الترابط تبادل المعلومات او الاشتراك في موارد الشبكة.</a:t>
                      </a:r>
                      <a:endParaRPr lang="en-US" sz="16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Wingdings"/>
                        <a:buChar char=""/>
                      </a:pPr>
                      <a:r>
                        <a:rPr lang="ar-SA" sz="20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تعد هذه المجموعة من وحدات ووسائل اتصال والارتباط بينها لتبادل المعلومات ما يطلق عليه مسمى (( الشبكة الإلكترونية )) .</a:t>
                      </a:r>
                      <a:endParaRPr lang="en-US" sz="16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Wingdings"/>
                        <a:buChar char=""/>
                      </a:pPr>
                      <a:r>
                        <a:rPr lang="ar-SA" sz="20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تعرف الشبكة الإلكترونية (( مجموعة من الوحدات التي تتوزع على مواقع مختلفة وتربط بينها وسائل الاتصالات  المختلفة وتقوم بجمع وتبادل البيانات والاشتراك في المصادر المرتبطة بها )) .</a:t>
                      </a:r>
                      <a:endParaRPr lang="en-US" sz="16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Wingdings"/>
                        <a:buChar char=""/>
                      </a:pPr>
                      <a:r>
                        <a:rPr lang="ar-SA" sz="20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العناصر الأساسية للشبكة هي الوحدات ووسائل الاتصالات المرتبطة بينها</a:t>
                      </a:r>
                      <a:endParaRPr lang="en-US" sz="16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Wingdings"/>
                        <a:buChar char=""/>
                      </a:pPr>
                      <a:r>
                        <a:rPr lang="ar-SA" sz="20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هدف الشبكة هو تبادل المعلومات والاشتراك بالمصادر عبر الشبكة .</a:t>
                      </a:r>
                      <a:endParaRPr lang="en-US" sz="16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Wingdings"/>
                        <a:buChar char=""/>
                      </a:pPr>
                      <a:r>
                        <a:rPr lang="ar-SA" sz="20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كل شبكة الإلكترونية تصمم لغرض محدد خاص بها.</a:t>
                      </a:r>
                      <a:endParaRPr lang="en-US" sz="16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Wingdings"/>
                        <a:buChar char=""/>
                      </a:pPr>
                      <a:r>
                        <a:rPr lang="ar-SA" sz="20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تتنوع الشبكات الإلكترونية إلى :-</a:t>
                      </a:r>
                      <a:endParaRPr lang="en-US" sz="16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mj-lt"/>
                        <a:buAutoNum type="arabicParenR"/>
                      </a:pPr>
                      <a:r>
                        <a:rPr lang="ar-SA" sz="20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شبكات الاتصال.</a:t>
                      </a:r>
                      <a:endParaRPr lang="en-US" sz="16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mj-lt"/>
                        <a:buAutoNum type="arabicParenR"/>
                      </a:pPr>
                      <a:r>
                        <a:rPr lang="ar-SA" sz="20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شبكة حاسب.</a:t>
                      </a:r>
                      <a:endParaRPr lang="en-US" sz="16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mj-lt"/>
                        <a:buAutoNum type="arabicParenR"/>
                      </a:pPr>
                      <a:r>
                        <a:rPr lang="ar-SA" sz="20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شبكة نقل.</a:t>
                      </a:r>
                      <a:endParaRPr lang="en-US" sz="16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mj-lt"/>
                        <a:buAutoNum type="arabicParenR"/>
                      </a:pPr>
                      <a:r>
                        <a:rPr lang="ar-SA" sz="2000" dirty="0" smtClean="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شبكة </a:t>
                      </a:r>
                      <a:r>
                        <a:rPr lang="ar-SA" sz="2000"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تحسس وتحكم.</a:t>
                      </a:r>
                      <a:endParaRPr lang="en-US" sz="16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txBody>
                  <a:tcPr marL="57650" marR="57650" marT="0" marB="0"/>
                </a:tc>
              </a:tr>
            </a:tbl>
          </a:graphicData>
        </a:graphic>
      </p:graphicFrame>
    </p:spTree>
    <p:extLst>
      <p:ext uri="{BB962C8B-B14F-4D97-AF65-F5344CB8AC3E}">
        <p14:creationId xmlns:p14="http://schemas.microsoft.com/office/powerpoint/2010/main" val="35709646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1703853164"/>
              </p:ext>
            </p:extLst>
          </p:nvPr>
        </p:nvGraphicFramePr>
        <p:xfrm>
          <a:off x="107504" y="0"/>
          <a:ext cx="9036496" cy="6858000"/>
        </p:xfrm>
        <a:graphic>
          <a:graphicData uri="http://schemas.openxmlformats.org/drawingml/2006/table">
            <a:tbl>
              <a:tblPr rtl="1" firstRow="1" firstCol="1" bandRow="1">
                <a:tableStyleId>{5C22544A-7EE6-4342-B048-85BDC9FD1C3A}</a:tableStyleId>
              </a:tblPr>
              <a:tblGrid>
                <a:gridCol w="1972942"/>
                <a:gridCol w="331314"/>
                <a:gridCol w="6732240"/>
              </a:tblGrid>
              <a:tr h="6858000">
                <a:tc>
                  <a:txBody>
                    <a:bodyPr/>
                    <a:lstStyle/>
                    <a:p>
                      <a:pPr algn="r" rtl="1">
                        <a:spcAft>
                          <a:spcPts val="0"/>
                        </a:spcAft>
                      </a:pPr>
                      <a:r>
                        <a:rPr lang="ar-SA" sz="1400" dirty="0">
                          <a:effectLst/>
                          <a:latin typeface="Times New Roman" pitchFamily="18" charset="0"/>
                          <a:cs typeface="Times New Roman" pitchFamily="18" charset="0"/>
                        </a:rPr>
                        <a:t>سرعة التراسل للارتباط الشبكي</a:t>
                      </a:r>
                      <a:endParaRPr lang="en-US" sz="1400" b="1" dirty="0">
                        <a:effectLst/>
                        <a:latin typeface="Times New Roman" pitchFamily="18" charset="0"/>
                        <a:ea typeface="Calibri"/>
                        <a:cs typeface="Times New Roman" pitchFamily="18" charset="0"/>
                      </a:endParaRPr>
                    </a:p>
                  </a:txBody>
                  <a:tcPr marL="48986" marR="48986" marT="0" marB="0"/>
                </a:tc>
                <a:tc>
                  <a:txBody>
                    <a:bodyPr/>
                    <a:lstStyle/>
                    <a:p>
                      <a:pPr algn="r" rtl="1">
                        <a:spcAft>
                          <a:spcPts val="0"/>
                        </a:spcAft>
                      </a:pPr>
                      <a:r>
                        <a:rPr lang="ar-SA" sz="1400" dirty="0">
                          <a:effectLst/>
                          <a:latin typeface="Times New Roman" pitchFamily="18" charset="0"/>
                          <a:cs typeface="Times New Roman" pitchFamily="18" charset="0"/>
                        </a:rPr>
                        <a:t> </a:t>
                      </a:r>
                      <a:endParaRPr lang="en-US" sz="1400" b="1" dirty="0">
                        <a:effectLst/>
                        <a:latin typeface="Times New Roman" pitchFamily="18" charset="0"/>
                        <a:ea typeface="Calibri"/>
                        <a:cs typeface="Times New Roman" pitchFamily="18" charset="0"/>
                      </a:endParaRPr>
                    </a:p>
                  </a:txBody>
                  <a:tcPr marL="48986" marR="48986" marT="0" marB="0"/>
                </a:tc>
                <a:tc>
                  <a:txBody>
                    <a:bodyPr/>
                    <a:lstStyle/>
                    <a:p>
                      <a:pPr marL="342900" lvl="0" indent="-342900" algn="r" rtl="1">
                        <a:spcAft>
                          <a:spcPts val="0"/>
                        </a:spcAft>
                        <a:buFont typeface="Wingdings"/>
                        <a:buChar char=""/>
                      </a:pPr>
                      <a:r>
                        <a:rPr lang="ar-SA" sz="1400" dirty="0">
                          <a:effectLst/>
                          <a:latin typeface="Times New Roman" pitchFamily="18" charset="0"/>
                          <a:cs typeface="Times New Roman" pitchFamily="18" charset="0"/>
                        </a:rPr>
                        <a:t>الحاسب جهاز الكتروني يعنى انه يستخدم اشارات ونبضات كهربائية.</a:t>
                      </a:r>
                      <a:endParaRPr lang="en-US" sz="14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للإشارة الكهربائية لها حالتين عادة اما وجود الاشارة او عدم وجودها (اشارة موجبة او اشارة سالبة</a:t>
                      </a:r>
                      <a:r>
                        <a:rPr lang="en-US" sz="1400" dirty="0">
                          <a:effectLst/>
                          <a:latin typeface="Times New Roman" pitchFamily="18" charset="0"/>
                          <a:cs typeface="Times New Roman" pitchFamily="18" charset="0"/>
                        </a:rPr>
                        <a:t>(</a:t>
                      </a: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بيانات الحاسب تعتبر بيانات رقمية ثنائية بمعنى انه يستخدم احد الرقمين (1، صفر</a:t>
                      </a:r>
                      <a:r>
                        <a:rPr lang="en-US" sz="1400" dirty="0">
                          <a:effectLst/>
                          <a:latin typeface="Times New Roman" pitchFamily="18" charset="0"/>
                          <a:cs typeface="Times New Roman" pitchFamily="18" charset="0"/>
                        </a:rPr>
                        <a:t>(</a:t>
                      </a: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بحيث ان الرقم (1) يمثل وجود الاشارة أو انها موجبة بينما (صفر) يمثل عدم وجود الاشارة أي سالبة</a:t>
                      </a:r>
                      <a:r>
                        <a:rPr lang="en-US" sz="1400" dirty="0">
                          <a:effectLst/>
                          <a:latin typeface="Times New Roman" pitchFamily="18" charset="0"/>
                          <a:cs typeface="Times New Roman" pitchFamily="18" charset="0"/>
                        </a:rPr>
                        <a:t>.</a:t>
                      </a: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لذا يقوم الحاسب بالتعامل مع البيانات على اساس تمثيلها بالأرقام الثنائية </a:t>
                      </a:r>
                      <a:r>
                        <a:rPr lang="en-US" sz="1400" dirty="0">
                          <a:effectLst/>
                          <a:latin typeface="Times New Roman" pitchFamily="18" charset="0"/>
                          <a:cs typeface="Times New Roman" pitchFamily="18" charset="0"/>
                        </a:rPr>
                        <a:t>(Byte) </a:t>
                      </a:r>
                      <a:r>
                        <a:rPr lang="ar-SA" sz="1400" dirty="0">
                          <a:effectLst/>
                          <a:latin typeface="Times New Roman" pitchFamily="18" charset="0"/>
                          <a:cs typeface="Times New Roman" pitchFamily="18" charset="0"/>
                        </a:rPr>
                        <a:t>والتي تتكون من الارقام (1 ، صفر) والتي تسمى بت</a:t>
                      </a:r>
                      <a:r>
                        <a:rPr lang="en-US" sz="1400" dirty="0">
                          <a:effectLst/>
                          <a:latin typeface="Times New Roman" pitchFamily="18" charset="0"/>
                          <a:cs typeface="Times New Roman" pitchFamily="18" charset="0"/>
                        </a:rPr>
                        <a:t> (Bit)</a:t>
                      </a: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فمثلا لتمثيل حرف الهجاء (أ) على الحاسب فان الحرف يمثل برقم ثنائي يتكون من ثماني بت بالشكل التالي(11000110</a:t>
                      </a:r>
                      <a:r>
                        <a:rPr lang="en-US" sz="1400" dirty="0">
                          <a:effectLst/>
                          <a:latin typeface="Times New Roman" pitchFamily="18" charset="0"/>
                          <a:cs typeface="Times New Roman" pitchFamily="18" charset="0"/>
                        </a:rPr>
                        <a:t>(</a:t>
                      </a: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وحدات قياس السعة التخزينية </a:t>
                      </a:r>
                      <a:r>
                        <a:rPr lang="ar-SA" sz="1400" dirty="0" err="1">
                          <a:effectLst/>
                          <a:latin typeface="Times New Roman" pitchFamily="18" charset="0"/>
                          <a:cs typeface="Times New Roman" pitchFamily="18" charset="0"/>
                        </a:rPr>
                        <a:t>فى</a:t>
                      </a:r>
                      <a:r>
                        <a:rPr lang="ar-SA" sz="1400" dirty="0">
                          <a:effectLst/>
                          <a:latin typeface="Times New Roman" pitchFamily="18" charset="0"/>
                          <a:cs typeface="Times New Roman" pitchFamily="18" charset="0"/>
                        </a:rPr>
                        <a:t> مجال الحاسب الألى</a:t>
                      </a:r>
                      <a:r>
                        <a:rPr lang="en-US" sz="1400" dirty="0">
                          <a:effectLst/>
                          <a:latin typeface="Times New Roman" pitchFamily="18" charset="0"/>
                          <a:cs typeface="Times New Roman" pitchFamily="18" charset="0"/>
                        </a:rPr>
                        <a:t>:-</a:t>
                      </a:r>
                    </a:p>
                    <a:p>
                      <a:pPr marL="342900" lvl="0" indent="-342900" algn="r" rtl="1">
                        <a:spcAft>
                          <a:spcPts val="0"/>
                        </a:spcAft>
                        <a:buFont typeface="Wingdings"/>
                        <a:buChar char=""/>
                      </a:pPr>
                      <a:r>
                        <a:rPr lang="en-US" sz="1400" dirty="0">
                          <a:effectLst/>
                          <a:latin typeface="Times New Roman" pitchFamily="18" charset="0"/>
                          <a:cs typeface="Times New Roman" pitchFamily="18" charset="0"/>
                        </a:rPr>
                        <a:t>1 </a:t>
                      </a:r>
                      <a:r>
                        <a:rPr lang="ar-SA" sz="1400" u="sng" dirty="0">
                          <a:effectLst/>
                          <a:latin typeface="Times New Roman" pitchFamily="18" charset="0"/>
                          <a:cs typeface="Times New Roman" pitchFamily="18" charset="0"/>
                          <a:hlinkClick r:id="rId2" tooltip="كيلوبايت"/>
                        </a:rPr>
                        <a:t>كيلوبايت</a:t>
                      </a:r>
                      <a:r>
                        <a:rPr lang="en-US" sz="1400" dirty="0">
                          <a:effectLst/>
                          <a:latin typeface="Times New Roman" pitchFamily="18" charset="0"/>
                          <a:cs typeface="Times New Roman" pitchFamily="18" charset="0"/>
                        </a:rPr>
                        <a:t> KB </a:t>
                      </a:r>
                      <a:r>
                        <a:rPr lang="ar-SA" sz="1400" dirty="0">
                          <a:effectLst/>
                          <a:latin typeface="Times New Roman" pitchFamily="18" charset="0"/>
                          <a:cs typeface="Times New Roman" pitchFamily="18" charset="0"/>
                        </a:rPr>
                        <a:t>أو</a:t>
                      </a:r>
                      <a:r>
                        <a:rPr lang="en-US" sz="1400" dirty="0">
                          <a:effectLst/>
                          <a:latin typeface="Times New Roman" pitchFamily="18" charset="0"/>
                          <a:cs typeface="Times New Roman" pitchFamily="18" charset="0"/>
                        </a:rPr>
                        <a:t> </a:t>
                      </a:r>
                      <a:r>
                        <a:rPr lang="en-US" sz="1400" dirty="0" err="1">
                          <a:effectLst/>
                          <a:latin typeface="Times New Roman" pitchFamily="18" charset="0"/>
                          <a:cs typeface="Times New Roman" pitchFamily="18" charset="0"/>
                        </a:rPr>
                        <a:t>KiB</a:t>
                      </a:r>
                      <a:r>
                        <a:rPr lang="en-US" sz="1400" dirty="0">
                          <a:effectLst/>
                          <a:latin typeface="Times New Roman" pitchFamily="18" charset="0"/>
                          <a:cs typeface="Times New Roman" pitchFamily="18" charset="0"/>
                        </a:rPr>
                        <a:t> </a:t>
                      </a:r>
                      <a:r>
                        <a:rPr lang="ar-SA" sz="1400" dirty="0">
                          <a:effectLst/>
                          <a:latin typeface="Times New Roman" pitchFamily="18" charset="0"/>
                          <a:cs typeface="Times New Roman" pitchFamily="18" charset="0"/>
                        </a:rPr>
                        <a:t>يساوي 2</a:t>
                      </a:r>
                      <a:r>
                        <a:rPr lang="en-US" sz="1400" baseline="30000" dirty="0">
                          <a:effectLst/>
                          <a:latin typeface="Times New Roman" pitchFamily="18" charset="0"/>
                          <a:cs typeface="Times New Roman" pitchFamily="18" charset="0"/>
                        </a:rPr>
                        <a:t>10</a:t>
                      </a:r>
                      <a:r>
                        <a:rPr lang="en-US" sz="1400" dirty="0">
                          <a:effectLst/>
                          <a:latin typeface="Times New Roman" pitchFamily="18" charset="0"/>
                          <a:cs typeface="Times New Roman" pitchFamily="18" charset="0"/>
                        </a:rPr>
                        <a:t> </a:t>
                      </a:r>
                      <a:r>
                        <a:rPr lang="ar-SA" sz="1400" dirty="0">
                          <a:effectLst/>
                          <a:latin typeface="Times New Roman" pitchFamily="18" charset="0"/>
                          <a:cs typeface="Times New Roman" pitchFamily="18" charset="0"/>
                        </a:rPr>
                        <a:t>يساوي 1,024 بايت</a:t>
                      </a:r>
                      <a:r>
                        <a:rPr lang="en-US" sz="1400" dirty="0">
                          <a:effectLst/>
                          <a:latin typeface="Times New Roman" pitchFamily="18" charset="0"/>
                          <a:cs typeface="Times New Roman" pitchFamily="18" charset="0"/>
                        </a:rPr>
                        <a:t>.</a:t>
                      </a:r>
                    </a:p>
                    <a:p>
                      <a:pPr marL="342900" lvl="0" indent="-342900" algn="r" rtl="1">
                        <a:spcAft>
                          <a:spcPts val="0"/>
                        </a:spcAft>
                        <a:buFont typeface="Wingdings"/>
                        <a:buChar char=""/>
                      </a:pPr>
                      <a:r>
                        <a:rPr lang="en-US" sz="1400" dirty="0">
                          <a:effectLst/>
                          <a:latin typeface="Times New Roman" pitchFamily="18" charset="0"/>
                          <a:cs typeface="Times New Roman" pitchFamily="18" charset="0"/>
                        </a:rPr>
                        <a:t>1 </a:t>
                      </a:r>
                      <a:r>
                        <a:rPr lang="ar-SA" sz="1400" u="sng" dirty="0">
                          <a:effectLst/>
                          <a:latin typeface="Times New Roman" pitchFamily="18" charset="0"/>
                          <a:cs typeface="Times New Roman" pitchFamily="18" charset="0"/>
                          <a:hlinkClick r:id="rId3" tooltip="ميجابايت"/>
                        </a:rPr>
                        <a:t>ميجابايت</a:t>
                      </a:r>
                      <a:r>
                        <a:rPr lang="en-US" sz="1400" dirty="0">
                          <a:effectLst/>
                          <a:latin typeface="Times New Roman" pitchFamily="18" charset="0"/>
                          <a:cs typeface="Times New Roman" pitchFamily="18" charset="0"/>
                        </a:rPr>
                        <a:t> MB </a:t>
                      </a:r>
                      <a:r>
                        <a:rPr lang="ar-SA" sz="1400" dirty="0">
                          <a:effectLst/>
                          <a:latin typeface="Times New Roman" pitchFamily="18" charset="0"/>
                          <a:cs typeface="Times New Roman" pitchFamily="18" charset="0"/>
                        </a:rPr>
                        <a:t>أو</a:t>
                      </a:r>
                      <a:r>
                        <a:rPr lang="en-US" sz="1400" dirty="0">
                          <a:effectLst/>
                          <a:latin typeface="Times New Roman" pitchFamily="18" charset="0"/>
                          <a:cs typeface="Times New Roman" pitchFamily="18" charset="0"/>
                        </a:rPr>
                        <a:t> </a:t>
                      </a:r>
                      <a:r>
                        <a:rPr lang="en-US" sz="1400" dirty="0" err="1">
                          <a:effectLst/>
                          <a:latin typeface="Times New Roman" pitchFamily="18" charset="0"/>
                          <a:cs typeface="Times New Roman" pitchFamily="18" charset="0"/>
                        </a:rPr>
                        <a:t>MiB</a:t>
                      </a:r>
                      <a:r>
                        <a:rPr lang="en-US" sz="1400" dirty="0">
                          <a:effectLst/>
                          <a:latin typeface="Times New Roman" pitchFamily="18" charset="0"/>
                          <a:cs typeface="Times New Roman" pitchFamily="18" charset="0"/>
                        </a:rPr>
                        <a:t> </a:t>
                      </a:r>
                      <a:r>
                        <a:rPr lang="ar-SA" sz="1400" dirty="0">
                          <a:effectLst/>
                          <a:latin typeface="Times New Roman" pitchFamily="18" charset="0"/>
                          <a:cs typeface="Times New Roman" pitchFamily="18" charset="0"/>
                        </a:rPr>
                        <a:t>يساوي 2</a:t>
                      </a:r>
                      <a:r>
                        <a:rPr lang="en-US" sz="1400" baseline="30000" dirty="0">
                          <a:effectLst/>
                          <a:latin typeface="Times New Roman" pitchFamily="18" charset="0"/>
                          <a:cs typeface="Times New Roman" pitchFamily="18" charset="0"/>
                        </a:rPr>
                        <a:t>20</a:t>
                      </a:r>
                      <a:r>
                        <a:rPr lang="en-US" sz="1400" dirty="0">
                          <a:effectLst/>
                          <a:latin typeface="Times New Roman" pitchFamily="18" charset="0"/>
                          <a:cs typeface="Times New Roman" pitchFamily="18" charset="0"/>
                        </a:rPr>
                        <a:t> </a:t>
                      </a:r>
                      <a:r>
                        <a:rPr lang="ar-SA" sz="1400" dirty="0">
                          <a:effectLst/>
                          <a:latin typeface="Times New Roman" pitchFamily="18" charset="0"/>
                          <a:cs typeface="Times New Roman" pitchFamily="18" charset="0"/>
                        </a:rPr>
                        <a:t>يساوي 1,048,576 بايت</a:t>
                      </a:r>
                      <a:r>
                        <a:rPr lang="en-US" sz="1400" dirty="0">
                          <a:effectLst/>
                          <a:latin typeface="Times New Roman" pitchFamily="18" charset="0"/>
                          <a:cs typeface="Times New Roman" pitchFamily="18" charset="0"/>
                        </a:rPr>
                        <a:t>.</a:t>
                      </a:r>
                    </a:p>
                    <a:p>
                      <a:pPr marL="342900" lvl="0" indent="-342900" algn="r" rtl="1">
                        <a:spcAft>
                          <a:spcPts val="0"/>
                        </a:spcAft>
                        <a:buFont typeface="Wingdings"/>
                        <a:buChar char=""/>
                      </a:pPr>
                      <a:r>
                        <a:rPr lang="en-US" sz="1400" dirty="0">
                          <a:effectLst/>
                          <a:latin typeface="Times New Roman" pitchFamily="18" charset="0"/>
                          <a:cs typeface="Times New Roman" pitchFamily="18" charset="0"/>
                        </a:rPr>
                        <a:t>1 </a:t>
                      </a:r>
                      <a:r>
                        <a:rPr lang="ar-SA" sz="1400" u="sng" dirty="0">
                          <a:effectLst/>
                          <a:latin typeface="Times New Roman" pitchFamily="18" charset="0"/>
                          <a:cs typeface="Times New Roman" pitchFamily="18" charset="0"/>
                          <a:hlinkClick r:id="rId4" tooltip="جيجابايت (وحدة قياس)"/>
                        </a:rPr>
                        <a:t>جيجابايت</a:t>
                      </a:r>
                      <a:r>
                        <a:rPr lang="en-US" sz="1400" dirty="0">
                          <a:effectLst/>
                          <a:latin typeface="Times New Roman" pitchFamily="18" charset="0"/>
                          <a:cs typeface="Times New Roman" pitchFamily="18" charset="0"/>
                        </a:rPr>
                        <a:t> GB </a:t>
                      </a:r>
                      <a:r>
                        <a:rPr lang="ar-SA" sz="1400" dirty="0">
                          <a:effectLst/>
                          <a:latin typeface="Times New Roman" pitchFamily="18" charset="0"/>
                          <a:cs typeface="Times New Roman" pitchFamily="18" charset="0"/>
                        </a:rPr>
                        <a:t>أو</a:t>
                      </a:r>
                      <a:r>
                        <a:rPr lang="en-US" sz="1400" dirty="0">
                          <a:effectLst/>
                          <a:latin typeface="Times New Roman" pitchFamily="18" charset="0"/>
                          <a:cs typeface="Times New Roman" pitchFamily="18" charset="0"/>
                        </a:rPr>
                        <a:t> </a:t>
                      </a:r>
                      <a:r>
                        <a:rPr lang="en-US" sz="1400" dirty="0" err="1">
                          <a:effectLst/>
                          <a:latin typeface="Times New Roman" pitchFamily="18" charset="0"/>
                          <a:cs typeface="Times New Roman" pitchFamily="18" charset="0"/>
                        </a:rPr>
                        <a:t>GiB</a:t>
                      </a:r>
                      <a:r>
                        <a:rPr lang="en-US" sz="1400" dirty="0">
                          <a:effectLst/>
                          <a:latin typeface="Times New Roman" pitchFamily="18" charset="0"/>
                          <a:cs typeface="Times New Roman" pitchFamily="18" charset="0"/>
                        </a:rPr>
                        <a:t> </a:t>
                      </a:r>
                      <a:r>
                        <a:rPr lang="ar-SA" sz="1400" dirty="0">
                          <a:effectLst/>
                          <a:latin typeface="Times New Roman" pitchFamily="18" charset="0"/>
                          <a:cs typeface="Times New Roman" pitchFamily="18" charset="0"/>
                        </a:rPr>
                        <a:t>يساوي 2</a:t>
                      </a:r>
                      <a:r>
                        <a:rPr lang="en-US" sz="1400" baseline="30000" dirty="0">
                          <a:effectLst/>
                          <a:latin typeface="Times New Roman" pitchFamily="18" charset="0"/>
                          <a:cs typeface="Times New Roman" pitchFamily="18" charset="0"/>
                        </a:rPr>
                        <a:t>30</a:t>
                      </a:r>
                      <a:r>
                        <a:rPr lang="en-US" sz="1400" dirty="0">
                          <a:effectLst/>
                          <a:latin typeface="Times New Roman" pitchFamily="18" charset="0"/>
                          <a:cs typeface="Times New Roman" pitchFamily="18" charset="0"/>
                        </a:rPr>
                        <a:t> </a:t>
                      </a:r>
                      <a:r>
                        <a:rPr lang="ar-SA" sz="1400" dirty="0">
                          <a:effectLst/>
                          <a:latin typeface="Times New Roman" pitchFamily="18" charset="0"/>
                          <a:cs typeface="Times New Roman" pitchFamily="18" charset="0"/>
                        </a:rPr>
                        <a:t>يساوي 1,073,741,824 بايت</a:t>
                      </a:r>
                      <a:r>
                        <a:rPr lang="en-US" sz="1400" dirty="0">
                          <a:effectLst/>
                          <a:latin typeface="Times New Roman" pitchFamily="18" charset="0"/>
                          <a:cs typeface="Times New Roman" pitchFamily="18" charset="0"/>
                        </a:rPr>
                        <a:t>.</a:t>
                      </a:r>
                    </a:p>
                    <a:p>
                      <a:pPr marL="342900" lvl="0" indent="-342900" algn="r" rtl="1">
                        <a:spcAft>
                          <a:spcPts val="0"/>
                        </a:spcAft>
                        <a:buFont typeface="Wingdings"/>
                        <a:buChar char=""/>
                      </a:pPr>
                      <a:r>
                        <a:rPr lang="en-US" sz="1400" dirty="0">
                          <a:effectLst/>
                          <a:latin typeface="Times New Roman" pitchFamily="18" charset="0"/>
                          <a:cs typeface="Times New Roman" pitchFamily="18" charset="0"/>
                        </a:rPr>
                        <a:t>1 </a:t>
                      </a:r>
                      <a:r>
                        <a:rPr lang="ar-SA" sz="1400" u="sng" dirty="0">
                          <a:effectLst/>
                          <a:latin typeface="Times New Roman" pitchFamily="18" charset="0"/>
                          <a:cs typeface="Times New Roman" pitchFamily="18" charset="0"/>
                          <a:hlinkClick r:id="rId5" tooltip="تيرابايت"/>
                        </a:rPr>
                        <a:t>تيرابايت</a:t>
                      </a:r>
                      <a:r>
                        <a:rPr lang="en-US" sz="1400" dirty="0">
                          <a:effectLst/>
                          <a:latin typeface="Times New Roman" pitchFamily="18" charset="0"/>
                          <a:cs typeface="Times New Roman" pitchFamily="18" charset="0"/>
                        </a:rPr>
                        <a:t> TB </a:t>
                      </a:r>
                      <a:r>
                        <a:rPr lang="ar-SA" sz="1400" dirty="0">
                          <a:effectLst/>
                          <a:latin typeface="Times New Roman" pitchFamily="18" charset="0"/>
                          <a:cs typeface="Times New Roman" pitchFamily="18" charset="0"/>
                        </a:rPr>
                        <a:t>أو</a:t>
                      </a:r>
                      <a:r>
                        <a:rPr lang="en-US" sz="1400" dirty="0">
                          <a:effectLst/>
                          <a:latin typeface="Times New Roman" pitchFamily="18" charset="0"/>
                          <a:cs typeface="Times New Roman" pitchFamily="18" charset="0"/>
                        </a:rPr>
                        <a:t> </a:t>
                      </a:r>
                      <a:r>
                        <a:rPr lang="en-US" sz="1400" dirty="0" err="1">
                          <a:effectLst/>
                          <a:latin typeface="Times New Roman" pitchFamily="18" charset="0"/>
                          <a:cs typeface="Times New Roman" pitchFamily="18" charset="0"/>
                        </a:rPr>
                        <a:t>TiB</a:t>
                      </a:r>
                      <a:r>
                        <a:rPr lang="en-US" sz="1400" dirty="0">
                          <a:effectLst/>
                          <a:latin typeface="Times New Roman" pitchFamily="18" charset="0"/>
                          <a:cs typeface="Times New Roman" pitchFamily="18" charset="0"/>
                        </a:rPr>
                        <a:t> </a:t>
                      </a:r>
                      <a:r>
                        <a:rPr lang="ar-SA" sz="1400" dirty="0">
                          <a:effectLst/>
                          <a:latin typeface="Times New Roman" pitchFamily="18" charset="0"/>
                          <a:cs typeface="Times New Roman" pitchFamily="18" charset="0"/>
                        </a:rPr>
                        <a:t>يساوي 2</a:t>
                      </a:r>
                      <a:r>
                        <a:rPr lang="en-US" sz="1400" baseline="30000" dirty="0">
                          <a:effectLst/>
                          <a:latin typeface="Times New Roman" pitchFamily="18" charset="0"/>
                          <a:cs typeface="Times New Roman" pitchFamily="18" charset="0"/>
                        </a:rPr>
                        <a:t>40</a:t>
                      </a:r>
                      <a:r>
                        <a:rPr lang="en-US" sz="1400" dirty="0">
                          <a:effectLst/>
                          <a:latin typeface="Times New Roman" pitchFamily="18" charset="0"/>
                          <a:cs typeface="Times New Roman" pitchFamily="18" charset="0"/>
                        </a:rPr>
                        <a:t> </a:t>
                      </a:r>
                      <a:r>
                        <a:rPr lang="ar-SA" sz="1400" dirty="0">
                          <a:effectLst/>
                          <a:latin typeface="Times New Roman" pitchFamily="18" charset="0"/>
                          <a:cs typeface="Times New Roman" pitchFamily="18" charset="0"/>
                        </a:rPr>
                        <a:t>يساوي 1,099,511,627,776 بايت</a:t>
                      </a:r>
                      <a:r>
                        <a:rPr lang="en-US" sz="1400" dirty="0">
                          <a:effectLst/>
                          <a:latin typeface="Times New Roman" pitchFamily="18" charset="0"/>
                          <a:cs typeface="Times New Roman" pitchFamily="18" charset="0"/>
                        </a:rPr>
                        <a:t>.</a:t>
                      </a:r>
                    </a:p>
                    <a:p>
                      <a:pPr marL="342900" lvl="0" indent="-342900" algn="r" rtl="1">
                        <a:spcAft>
                          <a:spcPts val="0"/>
                        </a:spcAft>
                        <a:buFont typeface="Wingdings"/>
                        <a:buChar char=""/>
                      </a:pPr>
                      <a:r>
                        <a:rPr lang="en-US" sz="1400" dirty="0">
                          <a:effectLst/>
                          <a:latin typeface="Times New Roman" pitchFamily="18" charset="0"/>
                          <a:cs typeface="Times New Roman" pitchFamily="18" charset="0"/>
                        </a:rPr>
                        <a:t>1 </a:t>
                      </a:r>
                      <a:r>
                        <a:rPr lang="ar-SA" sz="1400" u="sng" dirty="0">
                          <a:effectLst/>
                          <a:latin typeface="Times New Roman" pitchFamily="18" charset="0"/>
                          <a:cs typeface="Times New Roman" pitchFamily="18" charset="0"/>
                          <a:hlinkClick r:id="rId6" tooltip="بيتابايت"/>
                        </a:rPr>
                        <a:t>بيتابايت</a:t>
                      </a:r>
                      <a:r>
                        <a:rPr lang="en-US" sz="1400" dirty="0">
                          <a:effectLst/>
                          <a:latin typeface="Times New Roman" pitchFamily="18" charset="0"/>
                          <a:cs typeface="Times New Roman" pitchFamily="18" charset="0"/>
                        </a:rPr>
                        <a:t> PB </a:t>
                      </a:r>
                      <a:r>
                        <a:rPr lang="ar-SA" sz="1400" dirty="0">
                          <a:effectLst/>
                          <a:latin typeface="Times New Roman" pitchFamily="18" charset="0"/>
                          <a:cs typeface="Times New Roman" pitchFamily="18" charset="0"/>
                        </a:rPr>
                        <a:t>أو</a:t>
                      </a:r>
                      <a:r>
                        <a:rPr lang="en-US" sz="1400" dirty="0">
                          <a:effectLst/>
                          <a:latin typeface="Times New Roman" pitchFamily="18" charset="0"/>
                          <a:cs typeface="Times New Roman" pitchFamily="18" charset="0"/>
                        </a:rPr>
                        <a:t> </a:t>
                      </a:r>
                      <a:r>
                        <a:rPr lang="en-US" sz="1400" dirty="0" err="1">
                          <a:effectLst/>
                          <a:latin typeface="Times New Roman" pitchFamily="18" charset="0"/>
                          <a:cs typeface="Times New Roman" pitchFamily="18" charset="0"/>
                        </a:rPr>
                        <a:t>PiB</a:t>
                      </a:r>
                      <a:r>
                        <a:rPr lang="en-US" sz="1400" dirty="0">
                          <a:effectLst/>
                          <a:latin typeface="Times New Roman" pitchFamily="18" charset="0"/>
                          <a:cs typeface="Times New Roman" pitchFamily="18" charset="0"/>
                        </a:rPr>
                        <a:t> </a:t>
                      </a:r>
                      <a:r>
                        <a:rPr lang="ar-SA" sz="1400" dirty="0">
                          <a:effectLst/>
                          <a:latin typeface="Times New Roman" pitchFamily="18" charset="0"/>
                          <a:cs typeface="Times New Roman" pitchFamily="18" charset="0"/>
                        </a:rPr>
                        <a:t>يساوي 2</a:t>
                      </a:r>
                      <a:r>
                        <a:rPr lang="en-US" sz="1400" baseline="30000" dirty="0">
                          <a:effectLst/>
                          <a:latin typeface="Times New Roman" pitchFamily="18" charset="0"/>
                          <a:cs typeface="Times New Roman" pitchFamily="18" charset="0"/>
                        </a:rPr>
                        <a:t>50</a:t>
                      </a:r>
                      <a:r>
                        <a:rPr lang="en-US" sz="1400" dirty="0">
                          <a:effectLst/>
                          <a:latin typeface="Times New Roman" pitchFamily="18" charset="0"/>
                          <a:cs typeface="Times New Roman" pitchFamily="18" charset="0"/>
                        </a:rPr>
                        <a:t> </a:t>
                      </a:r>
                      <a:r>
                        <a:rPr lang="ar-SA" sz="1400" dirty="0">
                          <a:effectLst/>
                          <a:latin typeface="Times New Roman" pitchFamily="18" charset="0"/>
                          <a:cs typeface="Times New Roman" pitchFamily="18" charset="0"/>
                        </a:rPr>
                        <a:t>يساوي 1,125,899,906,842,624 بايت</a:t>
                      </a:r>
                      <a:r>
                        <a:rPr lang="en-US" sz="1400" dirty="0">
                          <a:effectLst/>
                          <a:latin typeface="Times New Roman" pitchFamily="18" charset="0"/>
                          <a:cs typeface="Times New Roman" pitchFamily="18" charset="0"/>
                        </a:rPr>
                        <a:t>.</a:t>
                      </a:r>
                    </a:p>
                    <a:p>
                      <a:pPr marL="342900" lvl="0" indent="-342900" algn="r" rtl="1">
                        <a:spcAft>
                          <a:spcPts val="0"/>
                        </a:spcAft>
                        <a:buFont typeface="Wingdings"/>
                        <a:buChar char=""/>
                      </a:pPr>
                      <a:r>
                        <a:rPr lang="en-US" sz="1400" dirty="0">
                          <a:effectLst/>
                          <a:latin typeface="Times New Roman" pitchFamily="18" charset="0"/>
                          <a:cs typeface="Times New Roman" pitchFamily="18" charset="0"/>
                        </a:rPr>
                        <a:t>1 </a:t>
                      </a:r>
                      <a:r>
                        <a:rPr lang="ar-SA" sz="1400" u="sng" dirty="0" err="1">
                          <a:effectLst/>
                          <a:latin typeface="Times New Roman" pitchFamily="18" charset="0"/>
                          <a:cs typeface="Times New Roman" pitchFamily="18" charset="0"/>
                          <a:hlinkClick r:id="rId7" tooltip="إكسابايت"/>
                        </a:rPr>
                        <a:t>إكسابايت</a:t>
                      </a:r>
                      <a:r>
                        <a:rPr lang="en-US" sz="1400" dirty="0">
                          <a:effectLst/>
                          <a:latin typeface="Times New Roman" pitchFamily="18" charset="0"/>
                          <a:cs typeface="Times New Roman" pitchFamily="18" charset="0"/>
                        </a:rPr>
                        <a:t> EB </a:t>
                      </a:r>
                      <a:r>
                        <a:rPr lang="ar-SA" sz="1400" dirty="0">
                          <a:effectLst/>
                          <a:latin typeface="Times New Roman" pitchFamily="18" charset="0"/>
                          <a:cs typeface="Times New Roman" pitchFamily="18" charset="0"/>
                        </a:rPr>
                        <a:t>أو</a:t>
                      </a:r>
                      <a:r>
                        <a:rPr lang="en-US" sz="1400" dirty="0">
                          <a:effectLst/>
                          <a:latin typeface="Times New Roman" pitchFamily="18" charset="0"/>
                          <a:cs typeface="Times New Roman" pitchFamily="18" charset="0"/>
                        </a:rPr>
                        <a:t> </a:t>
                      </a:r>
                      <a:r>
                        <a:rPr lang="en-US" sz="1400" dirty="0" err="1">
                          <a:effectLst/>
                          <a:latin typeface="Times New Roman" pitchFamily="18" charset="0"/>
                          <a:cs typeface="Times New Roman" pitchFamily="18" charset="0"/>
                        </a:rPr>
                        <a:t>EiB</a:t>
                      </a:r>
                      <a:r>
                        <a:rPr lang="en-US" sz="1400" dirty="0">
                          <a:effectLst/>
                          <a:latin typeface="Times New Roman" pitchFamily="18" charset="0"/>
                          <a:cs typeface="Times New Roman" pitchFamily="18" charset="0"/>
                        </a:rPr>
                        <a:t> </a:t>
                      </a:r>
                      <a:r>
                        <a:rPr lang="ar-SA" sz="1400" dirty="0">
                          <a:effectLst/>
                          <a:latin typeface="Times New Roman" pitchFamily="18" charset="0"/>
                          <a:cs typeface="Times New Roman" pitchFamily="18" charset="0"/>
                        </a:rPr>
                        <a:t>يساوي 2</a:t>
                      </a:r>
                      <a:r>
                        <a:rPr lang="en-US" sz="1400" baseline="30000" dirty="0">
                          <a:effectLst/>
                          <a:latin typeface="Times New Roman" pitchFamily="18" charset="0"/>
                          <a:cs typeface="Times New Roman" pitchFamily="18" charset="0"/>
                        </a:rPr>
                        <a:t>60</a:t>
                      </a:r>
                      <a:r>
                        <a:rPr lang="en-US" sz="1400" dirty="0">
                          <a:effectLst/>
                          <a:latin typeface="Times New Roman" pitchFamily="18" charset="0"/>
                          <a:cs typeface="Times New Roman" pitchFamily="18" charset="0"/>
                        </a:rPr>
                        <a:t> </a:t>
                      </a:r>
                      <a:r>
                        <a:rPr lang="ar-SA" sz="1400" dirty="0">
                          <a:effectLst/>
                          <a:latin typeface="Times New Roman" pitchFamily="18" charset="0"/>
                          <a:cs typeface="Times New Roman" pitchFamily="18" charset="0"/>
                        </a:rPr>
                        <a:t>يساوي 1,152,921,504,606,846,976 بايت</a:t>
                      </a:r>
                      <a:r>
                        <a:rPr lang="en-US" sz="1400" dirty="0">
                          <a:effectLst/>
                          <a:latin typeface="Times New Roman" pitchFamily="18" charset="0"/>
                          <a:cs typeface="Times New Roman" pitchFamily="18" charset="0"/>
                        </a:rPr>
                        <a:t>.</a:t>
                      </a:r>
                    </a:p>
                    <a:p>
                      <a:pPr marL="342900" lvl="0" indent="-342900" algn="r" rtl="1">
                        <a:spcAft>
                          <a:spcPts val="0"/>
                        </a:spcAft>
                        <a:buFont typeface="Wingdings"/>
                        <a:buChar char=""/>
                      </a:pPr>
                      <a:r>
                        <a:rPr lang="en-US" sz="1400" dirty="0">
                          <a:effectLst/>
                          <a:latin typeface="Times New Roman" pitchFamily="18" charset="0"/>
                          <a:cs typeface="Times New Roman" pitchFamily="18" charset="0"/>
                        </a:rPr>
                        <a:t>1 </a:t>
                      </a:r>
                      <a:r>
                        <a:rPr lang="ar-SA" sz="1400" u="sng" dirty="0">
                          <a:effectLst/>
                          <a:latin typeface="Times New Roman" pitchFamily="18" charset="0"/>
                          <a:cs typeface="Times New Roman" pitchFamily="18" charset="0"/>
                          <a:hlinkClick r:id="rId8" tooltip="زيتابايت"/>
                        </a:rPr>
                        <a:t>زيتابايت</a:t>
                      </a:r>
                      <a:r>
                        <a:rPr lang="en-US" sz="1400" dirty="0">
                          <a:effectLst/>
                          <a:latin typeface="Times New Roman" pitchFamily="18" charset="0"/>
                          <a:cs typeface="Times New Roman" pitchFamily="18" charset="0"/>
                        </a:rPr>
                        <a:t> ZB </a:t>
                      </a:r>
                      <a:r>
                        <a:rPr lang="ar-SA" sz="1400" dirty="0">
                          <a:effectLst/>
                          <a:latin typeface="Times New Roman" pitchFamily="18" charset="0"/>
                          <a:cs typeface="Times New Roman" pitchFamily="18" charset="0"/>
                        </a:rPr>
                        <a:t>أو</a:t>
                      </a:r>
                      <a:r>
                        <a:rPr lang="en-US" sz="1400" dirty="0">
                          <a:effectLst/>
                          <a:latin typeface="Times New Roman" pitchFamily="18" charset="0"/>
                          <a:cs typeface="Times New Roman" pitchFamily="18" charset="0"/>
                        </a:rPr>
                        <a:t> </a:t>
                      </a:r>
                      <a:r>
                        <a:rPr lang="en-US" sz="1400" dirty="0" err="1">
                          <a:effectLst/>
                          <a:latin typeface="Times New Roman" pitchFamily="18" charset="0"/>
                          <a:cs typeface="Times New Roman" pitchFamily="18" charset="0"/>
                        </a:rPr>
                        <a:t>ZiB</a:t>
                      </a:r>
                      <a:r>
                        <a:rPr lang="en-US" sz="1400" dirty="0">
                          <a:effectLst/>
                          <a:latin typeface="Times New Roman" pitchFamily="18" charset="0"/>
                          <a:cs typeface="Times New Roman" pitchFamily="18" charset="0"/>
                        </a:rPr>
                        <a:t> </a:t>
                      </a:r>
                      <a:r>
                        <a:rPr lang="ar-SA" sz="1400" dirty="0">
                          <a:effectLst/>
                          <a:latin typeface="Times New Roman" pitchFamily="18" charset="0"/>
                          <a:cs typeface="Times New Roman" pitchFamily="18" charset="0"/>
                        </a:rPr>
                        <a:t>يساوي 2</a:t>
                      </a:r>
                      <a:r>
                        <a:rPr lang="en-US" sz="1400" baseline="30000" dirty="0">
                          <a:effectLst/>
                          <a:latin typeface="Times New Roman" pitchFamily="18" charset="0"/>
                          <a:cs typeface="Times New Roman" pitchFamily="18" charset="0"/>
                        </a:rPr>
                        <a:t>70</a:t>
                      </a:r>
                      <a:r>
                        <a:rPr lang="en-US" sz="1400" dirty="0">
                          <a:effectLst/>
                          <a:latin typeface="Times New Roman" pitchFamily="18" charset="0"/>
                          <a:cs typeface="Times New Roman" pitchFamily="18" charset="0"/>
                        </a:rPr>
                        <a:t> </a:t>
                      </a:r>
                      <a:r>
                        <a:rPr lang="ar-SA" sz="1400" dirty="0">
                          <a:effectLst/>
                          <a:latin typeface="Times New Roman" pitchFamily="18" charset="0"/>
                          <a:cs typeface="Times New Roman" pitchFamily="18" charset="0"/>
                        </a:rPr>
                        <a:t>يساوي 1,180,591,620,717,411,303,424 بايت</a:t>
                      </a:r>
                      <a:r>
                        <a:rPr lang="en-US" sz="1400" dirty="0">
                          <a:effectLst/>
                          <a:latin typeface="Times New Roman" pitchFamily="18" charset="0"/>
                          <a:cs typeface="Times New Roman" pitchFamily="18" charset="0"/>
                        </a:rPr>
                        <a:t>.</a:t>
                      </a:r>
                    </a:p>
                    <a:p>
                      <a:pPr marL="342900" lvl="0" indent="-342900" algn="r" rtl="1">
                        <a:spcAft>
                          <a:spcPts val="0"/>
                        </a:spcAft>
                        <a:buFont typeface="Wingdings"/>
                        <a:buChar char=""/>
                      </a:pPr>
                      <a:r>
                        <a:rPr lang="en-US" sz="1400" dirty="0">
                          <a:effectLst/>
                          <a:latin typeface="Times New Roman" pitchFamily="18" charset="0"/>
                          <a:cs typeface="Times New Roman" pitchFamily="18" charset="0"/>
                        </a:rPr>
                        <a:t>1 </a:t>
                      </a:r>
                      <a:r>
                        <a:rPr lang="ar-SA" sz="1400" u="sng" dirty="0" err="1">
                          <a:effectLst/>
                          <a:latin typeface="Times New Roman" pitchFamily="18" charset="0"/>
                          <a:cs typeface="Times New Roman" pitchFamily="18" charset="0"/>
                          <a:hlinkClick r:id="rId9" tooltip="يوتابايت"/>
                        </a:rPr>
                        <a:t>يوتابايت</a:t>
                      </a:r>
                      <a:r>
                        <a:rPr lang="en-US" sz="1400" dirty="0">
                          <a:effectLst/>
                          <a:latin typeface="Times New Roman" pitchFamily="18" charset="0"/>
                          <a:cs typeface="Times New Roman" pitchFamily="18" charset="0"/>
                        </a:rPr>
                        <a:t> YB </a:t>
                      </a:r>
                      <a:r>
                        <a:rPr lang="ar-SA" sz="1400" dirty="0">
                          <a:effectLst/>
                          <a:latin typeface="Times New Roman" pitchFamily="18" charset="0"/>
                          <a:cs typeface="Times New Roman" pitchFamily="18" charset="0"/>
                        </a:rPr>
                        <a:t>أو</a:t>
                      </a:r>
                      <a:r>
                        <a:rPr lang="en-US" sz="1400" dirty="0">
                          <a:effectLst/>
                          <a:latin typeface="Times New Roman" pitchFamily="18" charset="0"/>
                          <a:cs typeface="Times New Roman" pitchFamily="18" charset="0"/>
                        </a:rPr>
                        <a:t> </a:t>
                      </a:r>
                      <a:r>
                        <a:rPr lang="en-US" sz="1400" dirty="0" err="1">
                          <a:effectLst/>
                          <a:latin typeface="Times New Roman" pitchFamily="18" charset="0"/>
                          <a:cs typeface="Times New Roman" pitchFamily="18" charset="0"/>
                        </a:rPr>
                        <a:t>YiB</a:t>
                      </a:r>
                      <a:r>
                        <a:rPr lang="en-US" sz="1400" dirty="0">
                          <a:effectLst/>
                          <a:latin typeface="Times New Roman" pitchFamily="18" charset="0"/>
                          <a:cs typeface="Times New Roman" pitchFamily="18" charset="0"/>
                        </a:rPr>
                        <a:t> </a:t>
                      </a:r>
                      <a:r>
                        <a:rPr lang="ar-SA" sz="1400" dirty="0">
                          <a:effectLst/>
                          <a:latin typeface="Times New Roman" pitchFamily="18" charset="0"/>
                          <a:cs typeface="Times New Roman" pitchFamily="18" charset="0"/>
                        </a:rPr>
                        <a:t>يساوي 2</a:t>
                      </a:r>
                      <a:r>
                        <a:rPr lang="en-US" sz="1400" baseline="30000" dirty="0">
                          <a:effectLst/>
                          <a:latin typeface="Times New Roman" pitchFamily="18" charset="0"/>
                          <a:cs typeface="Times New Roman" pitchFamily="18" charset="0"/>
                        </a:rPr>
                        <a:t>80</a:t>
                      </a:r>
                      <a:r>
                        <a:rPr lang="en-US" sz="1400" dirty="0">
                          <a:effectLst/>
                          <a:latin typeface="Times New Roman" pitchFamily="18" charset="0"/>
                          <a:cs typeface="Times New Roman" pitchFamily="18" charset="0"/>
                        </a:rPr>
                        <a:t> </a:t>
                      </a:r>
                      <a:r>
                        <a:rPr lang="ar-SA" sz="1400" dirty="0">
                          <a:effectLst/>
                          <a:latin typeface="Times New Roman" pitchFamily="18" charset="0"/>
                          <a:cs typeface="Times New Roman" pitchFamily="18" charset="0"/>
                        </a:rPr>
                        <a:t>يساوي 1,208,925,819,614,629,174,706,176 بايت</a:t>
                      </a:r>
                      <a:r>
                        <a:rPr lang="en-US" sz="1400" dirty="0">
                          <a:effectLst/>
                          <a:latin typeface="Times New Roman" pitchFamily="18" charset="0"/>
                          <a:cs typeface="Times New Roman" pitchFamily="18" charset="0"/>
                        </a:rPr>
                        <a:t>.</a:t>
                      </a: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سرعة التراسل :-</a:t>
                      </a:r>
                      <a:endParaRPr lang="en-US" sz="14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400" dirty="0">
                          <a:effectLst/>
                          <a:latin typeface="Times New Roman" pitchFamily="18" charset="0"/>
                          <a:cs typeface="Times New Roman" pitchFamily="18" charset="0"/>
                        </a:rPr>
                        <a:t>هو مقياس لسرعة نقل البيانات بين أجهزة الحاسب عبر الشبكات عند استخدامها للأرقام الثنائية.</a:t>
                      </a:r>
                      <a:endParaRPr lang="en-US" sz="14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400" dirty="0">
                          <a:effectLst/>
                          <a:latin typeface="Times New Roman" pitchFamily="18" charset="0"/>
                          <a:cs typeface="Times New Roman" pitchFamily="18" charset="0"/>
                        </a:rPr>
                        <a:t>وتعرف بأنها عدد الأرقام الثنائية التي ترسل كل ثانية نحو ( 1 ) كيلو = ( 2</a:t>
                      </a:r>
                      <a:r>
                        <a:rPr lang="ar-SA" sz="1400" baseline="30000" dirty="0">
                          <a:effectLst/>
                          <a:latin typeface="Times New Roman" pitchFamily="18" charset="0"/>
                          <a:cs typeface="Times New Roman" pitchFamily="18" charset="0"/>
                        </a:rPr>
                        <a:t>10</a:t>
                      </a:r>
                      <a:r>
                        <a:rPr lang="ar-SA" sz="1400" dirty="0">
                          <a:effectLst/>
                          <a:latin typeface="Times New Roman" pitchFamily="18" charset="0"/>
                          <a:cs typeface="Times New Roman" pitchFamily="18" charset="0"/>
                        </a:rPr>
                        <a:t> ) بت</a:t>
                      </a:r>
                      <a:endParaRPr lang="en-US" sz="14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تردد الإشارة :-</a:t>
                      </a:r>
                      <a:endParaRPr lang="en-US" sz="14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400" dirty="0">
                          <a:effectLst/>
                          <a:latin typeface="Times New Roman" pitchFamily="18" charset="0"/>
                          <a:cs typeface="Times New Roman" pitchFamily="18" charset="0"/>
                        </a:rPr>
                        <a:t>هو مقياس لخصائص الإشارة الحاملة للبيانات ويعرف بأنه عدد دورات الإشارة بالثانية ويقاس بوحدة الهرتز دورة بالثانية او الميجاهرتز أو الجيجا هرتز.</a:t>
                      </a:r>
                      <a:endParaRPr lang="en-US" sz="14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تختلف شبكات الحاسب اللاسلكية في خصائصها من حيث سرعة التراسل وتردد الموجة الحاملة للبيانات.</a:t>
                      </a:r>
                      <a:endParaRPr lang="en-US" sz="14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كلما ارتفع تردد الموجة الحاملة للبيانات كلما أمكن زيادة سرعة التراسل الشبكي.</a:t>
                      </a:r>
                      <a:endParaRPr lang="en-US" sz="14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تتناسب سرعة التراسل طرديا مع زيادة التردد.</a:t>
                      </a:r>
                      <a:endParaRPr lang="en-US" sz="14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كلما زادت سرعة التراسل كلما امكن المشتركين الحصول على معلومات وبيانات الشبكة بوقت قصير.</a:t>
                      </a:r>
                      <a:endParaRPr lang="en-US" sz="14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مثال : ما لوقت المطلوب لإرسال ملف حجمه 100 كيلوبايت عبر شبكة سرعتها 25000 بت / ثانية؟</a:t>
                      </a:r>
                      <a:endParaRPr lang="en-US" sz="14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400" dirty="0">
                          <a:effectLst/>
                          <a:latin typeface="Times New Roman" pitchFamily="18" charset="0"/>
                          <a:cs typeface="Times New Roman" pitchFamily="18" charset="0"/>
                        </a:rPr>
                        <a:t>حجم البيانات بقياس البايت 100 × 1024 = 102400 بايت</a:t>
                      </a:r>
                      <a:endParaRPr lang="en-US" sz="14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400" dirty="0">
                          <a:effectLst/>
                          <a:latin typeface="Times New Roman" pitchFamily="18" charset="0"/>
                          <a:cs typeface="Times New Roman" pitchFamily="18" charset="0"/>
                        </a:rPr>
                        <a:t>حجم البيانات بقياس البت 102400 × 8 =819200 بت</a:t>
                      </a:r>
                      <a:endParaRPr lang="en-US" sz="14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400" dirty="0">
                          <a:effectLst/>
                          <a:latin typeface="Times New Roman" pitchFamily="18" charset="0"/>
                          <a:cs typeface="Times New Roman" pitchFamily="18" charset="0"/>
                        </a:rPr>
                        <a:t>الوقت المطلوب 819200 ÷ 25000 =32.768 ثانية</a:t>
                      </a:r>
                      <a:endParaRPr lang="en-US" sz="14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ملاحظة الكيلو بنظام العشري = 100 بينما الكيلو بنظام الثنائي  2</a:t>
                      </a:r>
                      <a:r>
                        <a:rPr lang="ar-SA" sz="1400" baseline="30000" dirty="0">
                          <a:effectLst/>
                          <a:latin typeface="Times New Roman" pitchFamily="18" charset="0"/>
                          <a:cs typeface="Times New Roman" pitchFamily="18" charset="0"/>
                        </a:rPr>
                        <a:t>10</a:t>
                      </a:r>
                      <a:r>
                        <a:rPr lang="ar-SA" sz="1400" dirty="0">
                          <a:effectLst/>
                          <a:latin typeface="Times New Roman" pitchFamily="18" charset="0"/>
                          <a:cs typeface="Times New Roman" pitchFamily="18" charset="0"/>
                        </a:rPr>
                        <a:t>=1024</a:t>
                      </a:r>
                      <a:endParaRPr lang="en-US" sz="1400" b="1" dirty="0">
                        <a:effectLst/>
                        <a:latin typeface="Times New Roman" pitchFamily="18" charset="0"/>
                        <a:ea typeface="Calibri"/>
                        <a:cs typeface="Times New Roman" pitchFamily="18" charset="0"/>
                      </a:endParaRPr>
                    </a:p>
                  </a:txBody>
                  <a:tcPr marL="48986" marR="48986" marT="0" marB="0"/>
                </a:tc>
              </a:tr>
            </a:tbl>
          </a:graphicData>
        </a:graphic>
      </p:graphicFrame>
    </p:spTree>
    <p:extLst>
      <p:ext uri="{BB962C8B-B14F-4D97-AF65-F5344CB8AC3E}">
        <p14:creationId xmlns:p14="http://schemas.microsoft.com/office/powerpoint/2010/main" val="30675616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3120053423"/>
              </p:ext>
            </p:extLst>
          </p:nvPr>
        </p:nvGraphicFramePr>
        <p:xfrm>
          <a:off x="1" y="332656"/>
          <a:ext cx="9144000" cy="6525344"/>
        </p:xfrm>
        <a:graphic>
          <a:graphicData uri="http://schemas.openxmlformats.org/drawingml/2006/table">
            <a:tbl>
              <a:tblPr rtl="1" firstRow="1" firstCol="1" bandRow="1">
                <a:tableStyleId>{5C22544A-7EE6-4342-B048-85BDC9FD1C3A}</a:tableStyleId>
              </a:tblPr>
              <a:tblGrid>
                <a:gridCol w="1996413"/>
                <a:gridCol w="2142912"/>
                <a:gridCol w="5004675"/>
              </a:tblGrid>
              <a:tr h="3517843">
                <a:tc>
                  <a:txBody>
                    <a:bodyPr/>
                    <a:lstStyle/>
                    <a:p>
                      <a:pPr algn="r" rtl="1">
                        <a:spcAft>
                          <a:spcPts val="0"/>
                        </a:spcAft>
                      </a:pPr>
                      <a:r>
                        <a:rPr lang="ar-SA" sz="2000" b="1">
                          <a:effectLst/>
                          <a:latin typeface="Times New Roman" pitchFamily="18" charset="0"/>
                          <a:cs typeface="Times New Roman" pitchFamily="18" charset="0"/>
                        </a:rPr>
                        <a:t>الشبكات اللاسلكية</a:t>
                      </a:r>
                      <a:endParaRPr lang="en-US" sz="2000" b="1">
                        <a:effectLst/>
                        <a:latin typeface="Times New Roman" pitchFamily="18" charset="0"/>
                        <a:ea typeface="Calibri"/>
                        <a:cs typeface="Times New Roman" pitchFamily="18" charset="0"/>
                      </a:endParaRPr>
                    </a:p>
                  </a:txBody>
                  <a:tcPr marL="57650" marR="57650" marT="0" marB="0"/>
                </a:tc>
                <a:tc>
                  <a:txBody>
                    <a:bodyPr/>
                    <a:lstStyle/>
                    <a:p>
                      <a:pPr algn="r" rtl="1">
                        <a:spcAft>
                          <a:spcPts val="0"/>
                        </a:spcAft>
                      </a:pPr>
                      <a:r>
                        <a:rPr lang="ar-SA" sz="2000" b="1" dirty="0">
                          <a:effectLst/>
                          <a:latin typeface="Times New Roman" pitchFamily="18" charset="0"/>
                          <a:cs typeface="Times New Roman" pitchFamily="18" charset="0"/>
                        </a:rPr>
                        <a:t> </a:t>
                      </a:r>
                      <a:endParaRPr lang="en-US" sz="2000" b="1" dirty="0">
                        <a:effectLst/>
                        <a:latin typeface="Times New Roman" pitchFamily="18" charset="0"/>
                        <a:ea typeface="Calibri"/>
                        <a:cs typeface="Times New Roman" pitchFamily="18" charset="0"/>
                      </a:endParaRPr>
                    </a:p>
                  </a:txBody>
                  <a:tcPr marL="57650" marR="57650" marT="0" marB="0"/>
                </a:tc>
                <a:tc>
                  <a:txBody>
                    <a:bodyPr/>
                    <a:lstStyle/>
                    <a:p>
                      <a:pPr marL="342900" lvl="0" indent="-342900" algn="r" rtl="1">
                        <a:spcAft>
                          <a:spcPts val="0"/>
                        </a:spcAft>
                        <a:buFont typeface="Wingdings"/>
                        <a:buChar char=""/>
                      </a:pPr>
                      <a:r>
                        <a:rPr lang="ar-SA" sz="2000" b="1">
                          <a:effectLst/>
                          <a:latin typeface="Times New Roman" pitchFamily="18" charset="0"/>
                          <a:cs typeface="Times New Roman" pitchFamily="18" charset="0"/>
                        </a:rPr>
                        <a:t>تعريف الشبكة اللاسلكية :-</a:t>
                      </a:r>
                      <a:endParaRPr lang="en-US" sz="2000" b="1">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b="1">
                          <a:effectLst/>
                          <a:latin typeface="Times New Roman" pitchFamily="18" charset="0"/>
                          <a:cs typeface="Times New Roman" pitchFamily="18" charset="0"/>
                        </a:rPr>
                        <a:t>مجموعة من الوحدات المرتبطة بقنوات لاسلكية بهدف تبادل المعلومات والاشتراك في المصادر بينها .</a:t>
                      </a:r>
                      <a:endParaRPr lang="en-US" sz="2000" b="1">
                        <a:effectLst/>
                        <a:latin typeface="Times New Roman" pitchFamily="18" charset="0"/>
                        <a:cs typeface="Times New Roman" pitchFamily="18" charset="0"/>
                      </a:endParaRPr>
                    </a:p>
                    <a:p>
                      <a:pPr marL="342900" lvl="0" indent="-342900" algn="r" rtl="1">
                        <a:spcAft>
                          <a:spcPts val="0"/>
                        </a:spcAft>
                        <a:buFont typeface="Wingdings"/>
                        <a:buChar char=""/>
                      </a:pPr>
                      <a:r>
                        <a:rPr lang="ar-SA" sz="2000" b="1">
                          <a:effectLst/>
                          <a:latin typeface="Times New Roman" pitchFamily="18" charset="0"/>
                          <a:cs typeface="Times New Roman" pitchFamily="18" charset="0"/>
                        </a:rPr>
                        <a:t>تختلف الشبكة السلكية عن الشبكات الأخرى في وجود قنوات تراسل لاسلكية للربط بين وحداتها المختلفة.</a:t>
                      </a:r>
                      <a:endParaRPr lang="en-US" sz="2000" b="1">
                        <a:effectLst/>
                        <a:latin typeface="Times New Roman" pitchFamily="18" charset="0"/>
                        <a:cs typeface="Times New Roman" pitchFamily="18" charset="0"/>
                      </a:endParaRPr>
                    </a:p>
                    <a:p>
                      <a:pPr marL="342900" lvl="0" indent="-342900" algn="r" rtl="1">
                        <a:spcAft>
                          <a:spcPts val="0"/>
                        </a:spcAft>
                        <a:buFont typeface="Wingdings"/>
                        <a:buChar char=""/>
                      </a:pPr>
                      <a:r>
                        <a:rPr lang="ar-SA" sz="2000" b="1">
                          <a:effectLst/>
                          <a:latin typeface="Times New Roman" pitchFamily="18" charset="0"/>
                          <a:cs typeface="Times New Roman" pitchFamily="18" charset="0"/>
                        </a:rPr>
                        <a:t>تتنوع هذه القنوات إلى أنواع منها  </a:t>
                      </a:r>
                      <a:endParaRPr lang="en-US" sz="2000" b="1">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2000" b="1">
                          <a:effectLst/>
                          <a:latin typeface="Times New Roman" pitchFamily="18" charset="0"/>
                          <a:cs typeface="Times New Roman" pitchFamily="18" charset="0"/>
                        </a:rPr>
                        <a:t>قناة البث (الميكروويف).</a:t>
                      </a:r>
                      <a:endParaRPr lang="en-US" sz="2000" b="1">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2000" b="1">
                          <a:effectLst/>
                          <a:latin typeface="Times New Roman" pitchFamily="18" charset="0"/>
                          <a:cs typeface="Times New Roman" pitchFamily="18" charset="0"/>
                        </a:rPr>
                        <a:t>قناة البث بالأشعة تحت الحمراء.</a:t>
                      </a:r>
                      <a:endParaRPr lang="en-US" sz="2000" b="1">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2000" b="1">
                          <a:effectLst/>
                          <a:latin typeface="Times New Roman" pitchFamily="18" charset="0"/>
                          <a:cs typeface="Times New Roman" pitchFamily="18" charset="0"/>
                        </a:rPr>
                        <a:t>قناة البث الليزري.</a:t>
                      </a:r>
                      <a:endParaRPr lang="en-US" sz="2000" b="1">
                        <a:effectLst/>
                        <a:latin typeface="Times New Roman" pitchFamily="18" charset="0"/>
                        <a:cs typeface="Times New Roman" pitchFamily="18" charset="0"/>
                      </a:endParaRPr>
                    </a:p>
                    <a:p>
                      <a:pPr algn="r" rtl="1">
                        <a:spcAft>
                          <a:spcPts val="0"/>
                        </a:spcAft>
                      </a:pPr>
                      <a:r>
                        <a:rPr lang="ar-SA" sz="2000" b="1">
                          <a:effectLst/>
                          <a:latin typeface="Times New Roman" pitchFamily="18" charset="0"/>
                          <a:cs typeface="Times New Roman" pitchFamily="18" charset="0"/>
                        </a:rPr>
                        <a:t> </a:t>
                      </a:r>
                      <a:endParaRPr lang="en-US" sz="2000" b="1">
                        <a:effectLst/>
                        <a:latin typeface="Times New Roman" pitchFamily="18" charset="0"/>
                        <a:ea typeface="Calibri"/>
                        <a:cs typeface="Times New Roman" pitchFamily="18" charset="0"/>
                      </a:endParaRPr>
                    </a:p>
                  </a:txBody>
                  <a:tcPr marL="57650" marR="57650" marT="0" marB="0"/>
                </a:tc>
              </a:tr>
              <a:tr h="3007501">
                <a:tc>
                  <a:txBody>
                    <a:bodyPr/>
                    <a:lstStyle/>
                    <a:p>
                      <a:pPr algn="r" rtl="1">
                        <a:spcAft>
                          <a:spcPts val="0"/>
                        </a:spcAft>
                      </a:pPr>
                      <a:r>
                        <a:rPr lang="ar-SA" sz="2000" b="1">
                          <a:effectLst/>
                          <a:latin typeface="Times New Roman" pitchFamily="18" charset="0"/>
                          <a:cs typeface="Times New Roman" pitchFamily="18" charset="0"/>
                        </a:rPr>
                        <a:t> </a:t>
                      </a:r>
                      <a:endParaRPr lang="en-US" sz="2000" b="1">
                        <a:effectLst/>
                        <a:latin typeface="Times New Roman" pitchFamily="18" charset="0"/>
                        <a:ea typeface="Calibri"/>
                        <a:cs typeface="Times New Roman" pitchFamily="18" charset="0"/>
                      </a:endParaRPr>
                    </a:p>
                  </a:txBody>
                  <a:tcPr marL="57650" marR="57650" marT="0" marB="0"/>
                </a:tc>
                <a:tc>
                  <a:txBody>
                    <a:bodyPr/>
                    <a:lstStyle/>
                    <a:p>
                      <a:pPr algn="r" rtl="1">
                        <a:spcAft>
                          <a:spcPts val="0"/>
                        </a:spcAft>
                      </a:pPr>
                      <a:r>
                        <a:rPr lang="ar-SA" sz="2000" b="1">
                          <a:effectLst/>
                          <a:latin typeface="Times New Roman" pitchFamily="18" charset="0"/>
                          <a:cs typeface="Times New Roman" pitchFamily="18" charset="0"/>
                        </a:rPr>
                        <a:t>تطور الشبكات اللاسلكية الحاسوبية وأنواعها ومواصفاتها</a:t>
                      </a:r>
                      <a:endParaRPr lang="en-US" sz="2000" b="1">
                        <a:effectLst/>
                        <a:latin typeface="Times New Roman" pitchFamily="18" charset="0"/>
                        <a:ea typeface="Calibri"/>
                        <a:cs typeface="Times New Roman" pitchFamily="18" charset="0"/>
                      </a:endParaRPr>
                    </a:p>
                  </a:txBody>
                  <a:tcPr marL="57650" marR="57650" marT="0" marB="0"/>
                </a:tc>
                <a:tc>
                  <a:txBody>
                    <a:bodyPr/>
                    <a:lstStyle/>
                    <a:p>
                      <a:pPr marL="342900" lvl="0" indent="-342900" algn="r" rtl="1">
                        <a:spcAft>
                          <a:spcPts val="0"/>
                        </a:spcAft>
                        <a:buFont typeface="Wingdings"/>
                        <a:buChar char=""/>
                      </a:pPr>
                      <a:r>
                        <a:rPr lang="ar-SA" sz="2000" b="1" dirty="0">
                          <a:effectLst/>
                          <a:latin typeface="Times New Roman" pitchFamily="18" charset="0"/>
                          <a:cs typeface="Times New Roman" pitchFamily="18" charset="0"/>
                        </a:rPr>
                        <a:t>انطلق عصر الشبكات الحاسوبية اللاسلكية للربط بين أجهزة الحاسب عندما وضع معهد المهندسين الكهربائيين والإلكترونيين بالولايات المتحدة الأمريكية </a:t>
                      </a:r>
                      <a:r>
                        <a:rPr lang="en-US" sz="2000" b="1" dirty="0">
                          <a:effectLst/>
                          <a:latin typeface="Times New Roman" pitchFamily="18" charset="0"/>
                          <a:cs typeface="Times New Roman" pitchFamily="18" charset="0"/>
                        </a:rPr>
                        <a:t>IEEE</a:t>
                      </a:r>
                      <a:r>
                        <a:rPr lang="ar-SA" sz="2000" b="1" dirty="0">
                          <a:effectLst/>
                          <a:latin typeface="Times New Roman" pitchFamily="18" charset="0"/>
                          <a:cs typeface="Times New Roman" pitchFamily="18" charset="0"/>
                        </a:rPr>
                        <a:t> مواصفات لشبكة لاسلكية تستخدم نطاق الترددات المفتوح للتطبيقات العلمية والطبية والصناعية </a:t>
                      </a:r>
                      <a:r>
                        <a:rPr lang="en-US" sz="2000" b="1" dirty="0">
                          <a:effectLst/>
                          <a:latin typeface="Times New Roman" pitchFamily="18" charset="0"/>
                          <a:cs typeface="Times New Roman" pitchFamily="18" charset="0"/>
                        </a:rPr>
                        <a:t>ISM Band</a:t>
                      </a:r>
                      <a:r>
                        <a:rPr lang="ar-SA" sz="2000" b="1" dirty="0">
                          <a:effectLst/>
                          <a:latin typeface="Times New Roman" pitchFamily="18" charset="0"/>
                          <a:cs typeface="Times New Roman" pitchFamily="18" charset="0"/>
                        </a:rPr>
                        <a:t> عند تردد (2.4) و( 5) جيجا هرتز.</a:t>
                      </a:r>
                      <a:endParaRPr lang="en-US" sz="2000" b="1" dirty="0">
                        <a:effectLst/>
                        <a:latin typeface="Times New Roman" pitchFamily="18" charset="0"/>
                        <a:cs typeface="Times New Roman" pitchFamily="18" charset="0"/>
                      </a:endParaRPr>
                    </a:p>
                    <a:p>
                      <a:pPr algn="r" rtl="1">
                        <a:spcAft>
                          <a:spcPts val="0"/>
                        </a:spcAft>
                      </a:pPr>
                      <a:r>
                        <a:rPr lang="ar-SA" sz="2000" b="1" dirty="0">
                          <a:effectLst/>
                          <a:latin typeface="Times New Roman" pitchFamily="18" charset="0"/>
                          <a:cs typeface="Times New Roman" pitchFamily="18" charset="0"/>
                        </a:rPr>
                        <a:t> </a:t>
                      </a:r>
                      <a:endParaRPr lang="en-US" sz="2000" b="1" dirty="0">
                        <a:effectLst/>
                        <a:latin typeface="Times New Roman" pitchFamily="18" charset="0"/>
                        <a:ea typeface="Calibri"/>
                        <a:cs typeface="Times New Roman" pitchFamily="18" charset="0"/>
                      </a:endParaRPr>
                    </a:p>
                  </a:txBody>
                  <a:tcPr marL="57650" marR="57650" marT="0" marB="0"/>
                </a:tc>
              </a:tr>
            </a:tbl>
          </a:graphicData>
        </a:graphic>
      </p:graphicFrame>
    </p:spTree>
    <p:extLst>
      <p:ext uri="{BB962C8B-B14F-4D97-AF65-F5344CB8AC3E}">
        <p14:creationId xmlns:p14="http://schemas.microsoft.com/office/powerpoint/2010/main" val="28722848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3328265540"/>
              </p:ext>
            </p:extLst>
          </p:nvPr>
        </p:nvGraphicFramePr>
        <p:xfrm>
          <a:off x="0" y="188640"/>
          <a:ext cx="9144000" cy="6669360"/>
        </p:xfrm>
        <a:graphic>
          <a:graphicData uri="http://schemas.openxmlformats.org/drawingml/2006/table">
            <a:tbl>
              <a:tblPr rtl="1" firstRow="1" firstCol="1" bandRow="1">
                <a:tableStyleId>{5C22544A-7EE6-4342-B048-85BDC9FD1C3A}</a:tableStyleId>
              </a:tblPr>
              <a:tblGrid>
                <a:gridCol w="2089252"/>
                <a:gridCol w="7054748"/>
              </a:tblGrid>
              <a:tr h="6669360">
                <a:tc>
                  <a:txBody>
                    <a:bodyPr/>
                    <a:lstStyle/>
                    <a:p>
                      <a:pPr algn="r" rtl="1">
                        <a:spcAft>
                          <a:spcPts val="0"/>
                        </a:spcAft>
                      </a:pPr>
                      <a:r>
                        <a:rPr lang="ar-SA" sz="2000">
                          <a:effectLst/>
                          <a:latin typeface="Times New Roman" pitchFamily="18" charset="0"/>
                          <a:cs typeface="Times New Roman" pitchFamily="18" charset="0"/>
                        </a:rPr>
                        <a:t>من أنواع الشبكات اللاسلكية :-</a:t>
                      </a:r>
                      <a:endParaRPr lang="en-US" sz="200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2000">
                          <a:effectLst/>
                          <a:latin typeface="Times New Roman" pitchFamily="18" charset="0"/>
                          <a:cs typeface="Times New Roman" pitchFamily="18" charset="0"/>
                        </a:rPr>
                        <a:t>الشبكة اللاسلكية المحلية</a:t>
                      </a:r>
                      <a:endParaRPr lang="en-US" sz="200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2000">
                          <a:effectLst/>
                          <a:latin typeface="Times New Roman" pitchFamily="18" charset="0"/>
                          <a:cs typeface="Times New Roman" pitchFamily="18" charset="0"/>
                        </a:rPr>
                        <a:t>الشبكة اللاسلكية المدنية</a:t>
                      </a:r>
                      <a:endParaRPr lang="en-US" sz="200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2000">
                          <a:effectLst/>
                          <a:latin typeface="Times New Roman" pitchFamily="18" charset="0"/>
                          <a:cs typeface="Times New Roman" pitchFamily="18" charset="0"/>
                        </a:rPr>
                        <a:t>الشبكة اللاسلكية الشخصية</a:t>
                      </a:r>
                      <a:endParaRPr lang="en-US" sz="2000" b="1">
                        <a:effectLst/>
                        <a:latin typeface="Times New Roman" pitchFamily="18" charset="0"/>
                        <a:ea typeface="Calibri"/>
                        <a:cs typeface="Times New Roman" pitchFamily="18" charset="0"/>
                      </a:endParaRPr>
                    </a:p>
                  </a:txBody>
                  <a:tcPr marL="68580" marR="68580" marT="0" marB="0"/>
                </a:tc>
                <a:tc>
                  <a:txBody>
                    <a:bodyPr/>
                    <a:lstStyle/>
                    <a:p>
                      <a:pPr marL="342900" lvl="0" indent="-342900" algn="r" rtl="1">
                        <a:spcAft>
                          <a:spcPts val="0"/>
                        </a:spcAft>
                        <a:buFont typeface="Wingdings"/>
                        <a:buChar char=""/>
                      </a:pPr>
                      <a:r>
                        <a:rPr lang="ar-SA" sz="2000" dirty="0">
                          <a:effectLst/>
                          <a:latin typeface="Times New Roman" pitchFamily="18" charset="0"/>
                          <a:cs typeface="Times New Roman" pitchFamily="18" charset="0"/>
                        </a:rPr>
                        <a:t>الشبكة اللاسلكية المحلية :-</a:t>
                      </a:r>
                      <a:endParaRPr lang="en-US" sz="20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dirty="0">
                          <a:effectLst/>
                          <a:latin typeface="Times New Roman" pitchFamily="18" charset="0"/>
                          <a:cs typeface="Times New Roman" pitchFamily="18" charset="0"/>
                        </a:rPr>
                        <a:t>تم تطويرها من معهد </a:t>
                      </a:r>
                      <a:r>
                        <a:rPr lang="en-US" sz="2000" dirty="0">
                          <a:effectLst/>
                          <a:latin typeface="Times New Roman" pitchFamily="18" charset="0"/>
                          <a:cs typeface="Times New Roman" pitchFamily="18" charset="0"/>
                        </a:rPr>
                        <a:t>IEEE </a:t>
                      </a:r>
                      <a:r>
                        <a:rPr lang="ar-SA" sz="2000" dirty="0">
                          <a:effectLst/>
                          <a:latin typeface="Times New Roman" pitchFamily="18" charset="0"/>
                          <a:cs typeface="Times New Roman" pitchFamily="18" charset="0"/>
                        </a:rPr>
                        <a:t> بمواصفة رقم 802.11</a:t>
                      </a:r>
                      <a:endParaRPr lang="en-US" sz="20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dirty="0">
                          <a:effectLst/>
                          <a:latin typeface="Times New Roman" pitchFamily="18" charset="0"/>
                          <a:cs typeface="Times New Roman" pitchFamily="18" charset="0"/>
                        </a:rPr>
                        <a:t>اطلق عليها تجارياً مسمى  شبكة واي </a:t>
                      </a:r>
                      <a:r>
                        <a:rPr lang="ar-SA" sz="2000" dirty="0" err="1">
                          <a:effectLst/>
                          <a:latin typeface="Times New Roman" pitchFamily="18" charset="0"/>
                          <a:cs typeface="Times New Roman" pitchFamily="18" charset="0"/>
                        </a:rPr>
                        <a:t>فاي</a:t>
                      </a:r>
                      <a:r>
                        <a:rPr lang="ar-SA" sz="2000" dirty="0">
                          <a:effectLst/>
                          <a:latin typeface="Times New Roman" pitchFamily="18" charset="0"/>
                          <a:cs typeface="Times New Roman" pitchFamily="18" charset="0"/>
                        </a:rPr>
                        <a:t>.</a:t>
                      </a:r>
                      <a:endParaRPr lang="en-US" sz="20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dirty="0">
                          <a:effectLst/>
                          <a:latin typeface="Times New Roman" pitchFamily="18" charset="0"/>
                          <a:cs typeface="Times New Roman" pitchFamily="18" charset="0"/>
                        </a:rPr>
                        <a:t>تستخدم نطاق الترددات المفتوح. للتطبيقات العلمية والطبية والصناعية </a:t>
                      </a:r>
                      <a:r>
                        <a:rPr lang="en-US" sz="2000" dirty="0">
                          <a:effectLst/>
                          <a:latin typeface="Times New Roman" pitchFamily="18" charset="0"/>
                          <a:cs typeface="Times New Roman" pitchFamily="18" charset="0"/>
                        </a:rPr>
                        <a:t>ISM Band</a:t>
                      </a:r>
                      <a:r>
                        <a:rPr lang="ar-SA" sz="2000" dirty="0">
                          <a:effectLst/>
                          <a:latin typeface="Times New Roman" pitchFamily="18" charset="0"/>
                          <a:cs typeface="Times New Roman" pitchFamily="18" charset="0"/>
                        </a:rPr>
                        <a:t>.</a:t>
                      </a:r>
                      <a:endParaRPr lang="en-US" sz="20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dirty="0">
                          <a:effectLst/>
                          <a:latin typeface="Times New Roman" pitchFamily="18" charset="0"/>
                          <a:cs typeface="Times New Roman" pitchFamily="18" charset="0"/>
                        </a:rPr>
                        <a:t>مدها في حدود مبنى أو عدة مبان مجاورة.</a:t>
                      </a:r>
                      <a:endParaRPr lang="en-US" sz="2000" dirty="0">
                        <a:effectLst/>
                        <a:latin typeface="Times New Roman" pitchFamily="18" charset="0"/>
                        <a:cs typeface="Times New Roman" pitchFamily="18" charset="0"/>
                      </a:endParaRPr>
                    </a:p>
                    <a:p>
                      <a:pPr algn="r" rtl="1">
                        <a:spcAft>
                          <a:spcPts val="0"/>
                        </a:spcAft>
                      </a:pPr>
                      <a:r>
                        <a:rPr lang="en-US" sz="2000" dirty="0">
                          <a:effectLst/>
                          <a:latin typeface="Times New Roman" pitchFamily="18" charset="0"/>
                          <a:cs typeface="Times New Roman" pitchFamily="18" charset="0"/>
                        </a:rPr>
                        <a:t> </a:t>
                      </a:r>
                    </a:p>
                    <a:p>
                      <a:pPr marL="342900" lvl="0" indent="-342900" algn="r" rtl="1">
                        <a:spcAft>
                          <a:spcPts val="0"/>
                        </a:spcAft>
                        <a:buFont typeface="Wingdings"/>
                        <a:buChar char=""/>
                      </a:pPr>
                      <a:r>
                        <a:rPr lang="ar-SA" sz="2000" dirty="0">
                          <a:effectLst/>
                          <a:latin typeface="Times New Roman" pitchFamily="18" charset="0"/>
                          <a:cs typeface="Times New Roman" pitchFamily="18" charset="0"/>
                        </a:rPr>
                        <a:t>الشبكة اللاسلكية المدنية:-</a:t>
                      </a:r>
                      <a:endParaRPr lang="en-US" sz="20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dirty="0">
                          <a:effectLst/>
                          <a:latin typeface="Times New Roman" pitchFamily="18" charset="0"/>
                          <a:cs typeface="Times New Roman" pitchFamily="18" charset="0"/>
                        </a:rPr>
                        <a:t>تم تطويرها من معهد </a:t>
                      </a:r>
                      <a:r>
                        <a:rPr lang="en-US" sz="2000" dirty="0">
                          <a:effectLst/>
                          <a:latin typeface="Times New Roman" pitchFamily="18" charset="0"/>
                          <a:cs typeface="Times New Roman" pitchFamily="18" charset="0"/>
                        </a:rPr>
                        <a:t>IEEE </a:t>
                      </a:r>
                      <a:r>
                        <a:rPr lang="ar-SA" sz="2000" dirty="0">
                          <a:effectLst/>
                          <a:latin typeface="Times New Roman" pitchFamily="18" charset="0"/>
                          <a:cs typeface="Times New Roman" pitchFamily="18" charset="0"/>
                        </a:rPr>
                        <a:t> بمواصفة رقم 802.16 .</a:t>
                      </a:r>
                      <a:endParaRPr lang="en-US" sz="20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dirty="0">
                          <a:effectLst/>
                          <a:latin typeface="Times New Roman" pitchFamily="18" charset="0"/>
                          <a:cs typeface="Times New Roman" pitchFamily="18" charset="0"/>
                        </a:rPr>
                        <a:t>أطلق عليها تجاريا مسمى الشبكة المدنية اللاسلكية واي ماكس </a:t>
                      </a:r>
                      <a:r>
                        <a:rPr lang="en-US" sz="2000" dirty="0">
                          <a:effectLst/>
                          <a:latin typeface="Times New Roman" pitchFamily="18" charset="0"/>
                          <a:cs typeface="Times New Roman" pitchFamily="18" charset="0"/>
                        </a:rPr>
                        <a:t>WI-MAX</a:t>
                      </a:r>
                      <a:r>
                        <a:rPr lang="ar-SA" sz="2000" dirty="0">
                          <a:effectLst/>
                          <a:latin typeface="Times New Roman" pitchFamily="18" charset="0"/>
                          <a:cs typeface="Times New Roman" pitchFamily="18" charset="0"/>
                        </a:rPr>
                        <a:t>.</a:t>
                      </a:r>
                      <a:endParaRPr lang="en-US" sz="20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dirty="0">
                          <a:effectLst/>
                          <a:latin typeface="Times New Roman" pitchFamily="18" charset="0"/>
                          <a:cs typeface="Times New Roman" pitchFamily="18" charset="0"/>
                        </a:rPr>
                        <a:t>تربط بين وحدات وأجهزة الحاسب لاسلكيا على نطاق مدينة.</a:t>
                      </a:r>
                      <a:endParaRPr lang="en-US" sz="20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dirty="0">
                          <a:effectLst/>
                          <a:latin typeface="Times New Roman" pitchFamily="18" charset="0"/>
                          <a:cs typeface="Times New Roman" pitchFamily="18" charset="0"/>
                        </a:rPr>
                        <a:t>تحمل بيانات بسرعة عالية للتطبيقات التي تتطلب ذلك نحو ارسال ملفات الصور أو الأفلام </a:t>
                      </a:r>
                      <a:r>
                        <a:rPr lang="ar-SA" sz="2000" dirty="0" err="1">
                          <a:effectLst/>
                          <a:latin typeface="Times New Roman" pitchFamily="18" charset="0"/>
                          <a:cs typeface="Times New Roman" pitchFamily="18" charset="0"/>
                        </a:rPr>
                        <a:t>الفيديوية</a:t>
                      </a:r>
                      <a:r>
                        <a:rPr lang="ar-SA" sz="2000" dirty="0">
                          <a:effectLst/>
                          <a:latin typeface="Times New Roman" pitchFamily="18" charset="0"/>
                          <a:cs typeface="Times New Roman" pitchFamily="18" charset="0"/>
                        </a:rPr>
                        <a:t> أو نقل مواقع الأنترنت ذات الأحجام الكبيرة.</a:t>
                      </a:r>
                      <a:endParaRPr lang="en-US" sz="20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dirty="0">
                          <a:effectLst/>
                          <a:latin typeface="Times New Roman" pitchFamily="18" charset="0"/>
                          <a:cs typeface="Times New Roman" pitchFamily="18" charset="0"/>
                        </a:rPr>
                        <a:t>ولاستخدامات البث التلفزيوني أو </a:t>
                      </a:r>
                      <a:r>
                        <a:rPr lang="ar-SA" sz="2000" dirty="0" err="1">
                          <a:effectLst/>
                          <a:latin typeface="Times New Roman" pitchFamily="18" charset="0"/>
                          <a:cs typeface="Times New Roman" pitchFamily="18" charset="0"/>
                        </a:rPr>
                        <a:t>الفيديوي</a:t>
                      </a:r>
                      <a:r>
                        <a:rPr lang="ar-SA" sz="2000" dirty="0">
                          <a:effectLst/>
                          <a:latin typeface="Times New Roman" pitchFamily="18" charset="0"/>
                          <a:cs typeface="Times New Roman" pitchFamily="18" charset="0"/>
                        </a:rPr>
                        <a:t> الإذاعي في المناطق المأهولة.</a:t>
                      </a:r>
                      <a:endParaRPr lang="en-US" sz="20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2000" dirty="0">
                          <a:effectLst/>
                          <a:latin typeface="Times New Roman" pitchFamily="18" charset="0"/>
                          <a:cs typeface="Times New Roman" pitchFamily="18" charset="0"/>
                        </a:rPr>
                        <a:t>الشبكة اللاسلكية الشخصية:-</a:t>
                      </a:r>
                      <a:endParaRPr lang="en-US" sz="20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dirty="0">
                          <a:effectLst/>
                          <a:latin typeface="Times New Roman" pitchFamily="18" charset="0"/>
                          <a:cs typeface="Times New Roman" pitchFamily="18" charset="0"/>
                        </a:rPr>
                        <a:t>تم تطويرها من تجمع من الشركات الكبرى مثل نوكيا وتوشيبا  وإنتل </a:t>
                      </a:r>
                      <a:r>
                        <a:rPr lang="ar-SA" sz="2000" dirty="0" err="1">
                          <a:effectLst/>
                          <a:latin typeface="Times New Roman" pitchFamily="18" charset="0"/>
                          <a:cs typeface="Times New Roman" pitchFamily="18" charset="0"/>
                        </a:rPr>
                        <a:t>وآي</a:t>
                      </a:r>
                      <a:r>
                        <a:rPr lang="ar-SA" sz="2000" dirty="0">
                          <a:effectLst/>
                          <a:latin typeface="Times New Roman" pitchFamily="18" charset="0"/>
                          <a:cs typeface="Times New Roman" pitchFamily="18" charset="0"/>
                        </a:rPr>
                        <a:t> بي أم.</a:t>
                      </a:r>
                      <a:endParaRPr lang="en-US" sz="20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dirty="0">
                          <a:effectLst/>
                          <a:latin typeface="Times New Roman" pitchFamily="18" charset="0"/>
                          <a:cs typeface="Times New Roman" pitchFamily="18" charset="0"/>
                        </a:rPr>
                        <a:t>أطلق عليها مسمى بلوتوث </a:t>
                      </a:r>
                      <a:r>
                        <a:rPr lang="en-US" sz="2000" dirty="0">
                          <a:effectLst/>
                          <a:latin typeface="Times New Roman" pitchFamily="18" charset="0"/>
                          <a:cs typeface="Times New Roman" pitchFamily="18" charset="0"/>
                        </a:rPr>
                        <a:t>Bluetooth</a:t>
                      </a:r>
                      <a:r>
                        <a:rPr lang="ar-SA" sz="2000" dirty="0">
                          <a:effectLst/>
                          <a:latin typeface="Times New Roman" pitchFamily="18" charset="0"/>
                          <a:cs typeface="Times New Roman" pitchFamily="18" charset="0"/>
                        </a:rPr>
                        <a:t> .</a:t>
                      </a:r>
                      <a:endParaRPr lang="en-US" sz="20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dirty="0">
                          <a:effectLst/>
                          <a:latin typeface="Times New Roman" pitchFamily="18" charset="0"/>
                          <a:cs typeface="Times New Roman" pitchFamily="18" charset="0"/>
                        </a:rPr>
                        <a:t>تستخدم لربط الأجهزة الشخصية الحاسوبية بمسافة محدودة كقاعة أو غرفة  نحو أجهزة المساعد الشخصي وآلات الطباعة الشخصية والجوال المدمج بالحاسب.</a:t>
                      </a:r>
                      <a:endParaRPr lang="en-US" sz="20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dirty="0">
                          <a:effectLst/>
                          <a:latin typeface="Times New Roman" pitchFamily="18" charset="0"/>
                          <a:cs typeface="Times New Roman" pitchFamily="18" charset="0"/>
                        </a:rPr>
                        <a:t>تستخدم نطاق الترددات المفتوح .</a:t>
                      </a:r>
                      <a:endParaRPr lang="en-US" sz="2000" dirty="0">
                        <a:effectLst/>
                        <a:latin typeface="Times New Roman" pitchFamily="18" charset="0"/>
                        <a:cs typeface="Times New Roman" pitchFamily="18" charset="0"/>
                      </a:endParaRPr>
                    </a:p>
                    <a:p>
                      <a:pPr algn="r" rtl="1">
                        <a:spcAft>
                          <a:spcPts val="0"/>
                        </a:spcAft>
                      </a:pPr>
                      <a:r>
                        <a:rPr lang="ar-SA" sz="2000" dirty="0">
                          <a:effectLst/>
                          <a:latin typeface="Times New Roman" pitchFamily="18" charset="0"/>
                          <a:cs typeface="Times New Roman" pitchFamily="18" charset="0"/>
                        </a:rPr>
                        <a:t> </a:t>
                      </a:r>
                      <a:endParaRPr lang="en-US" sz="2000" b="1" dirty="0">
                        <a:effectLst/>
                        <a:latin typeface="Times New Roman" pitchFamily="18" charset="0"/>
                        <a:ea typeface="Calibri"/>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12779934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1086797184"/>
              </p:ext>
            </p:extLst>
          </p:nvPr>
        </p:nvGraphicFramePr>
        <p:xfrm>
          <a:off x="-7269" y="116633"/>
          <a:ext cx="9151269" cy="6924088"/>
        </p:xfrm>
        <a:graphic>
          <a:graphicData uri="http://schemas.openxmlformats.org/drawingml/2006/table">
            <a:tbl>
              <a:tblPr rtl="1" firstRow="1" firstCol="1" bandRow="1">
                <a:tableStyleId>{5C22544A-7EE6-4342-B048-85BDC9FD1C3A}</a:tableStyleId>
              </a:tblPr>
              <a:tblGrid>
                <a:gridCol w="1691600"/>
                <a:gridCol w="7459669"/>
              </a:tblGrid>
              <a:tr h="3113797">
                <a:tc>
                  <a:txBody>
                    <a:bodyPr/>
                    <a:lstStyle/>
                    <a:p>
                      <a:pPr algn="r" rtl="1">
                        <a:spcAft>
                          <a:spcPts val="0"/>
                        </a:spcAft>
                      </a:pPr>
                      <a:r>
                        <a:rPr lang="ar-SA" sz="1400" b="1" dirty="0">
                          <a:effectLst/>
                          <a:latin typeface="Times New Roman" pitchFamily="18" charset="0"/>
                          <a:cs typeface="Times New Roman" pitchFamily="18" charset="0"/>
                        </a:rPr>
                        <a:t>الشبكات اللاسلكية الموسعة:-</a:t>
                      </a:r>
                      <a:endParaRPr lang="en-US" sz="1400" b="1"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400" b="1" dirty="0">
                          <a:effectLst/>
                          <a:latin typeface="Times New Roman" pitchFamily="18" charset="0"/>
                          <a:cs typeface="Times New Roman" pitchFamily="18" charset="0"/>
                        </a:rPr>
                        <a:t>شبكة النقل الخلوي.</a:t>
                      </a:r>
                      <a:endParaRPr lang="en-US" sz="1400" b="1"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400" b="1" dirty="0">
                          <a:effectLst/>
                          <a:latin typeface="Times New Roman" pitchFamily="18" charset="0"/>
                          <a:cs typeface="Times New Roman" pitchFamily="18" charset="0"/>
                        </a:rPr>
                        <a:t>شبكة الأقمار الصناعية.</a:t>
                      </a:r>
                      <a:endParaRPr lang="en-US" sz="1400" b="1" dirty="0">
                        <a:effectLst/>
                        <a:latin typeface="Times New Roman" pitchFamily="18" charset="0"/>
                        <a:ea typeface="Calibri"/>
                        <a:cs typeface="Times New Roman" pitchFamily="18" charset="0"/>
                      </a:endParaRPr>
                    </a:p>
                  </a:txBody>
                  <a:tcPr marL="64168" marR="64168" marT="0" marB="0"/>
                </a:tc>
                <a:tc>
                  <a:txBody>
                    <a:bodyPr/>
                    <a:lstStyle/>
                    <a:p>
                      <a:pPr marL="342900" lvl="0" indent="-342900" algn="r" rtl="1">
                        <a:spcAft>
                          <a:spcPts val="0"/>
                        </a:spcAft>
                        <a:buFont typeface="Wingdings"/>
                        <a:buChar char=""/>
                      </a:pPr>
                      <a:r>
                        <a:rPr lang="ar-SA" sz="1400" b="1">
                          <a:effectLst/>
                          <a:latin typeface="Times New Roman" pitchFamily="18" charset="0"/>
                          <a:cs typeface="Times New Roman" pitchFamily="18" charset="0"/>
                        </a:rPr>
                        <a:t>شبكة النقل الخلوي :-</a:t>
                      </a:r>
                      <a:endParaRPr lang="en-US" sz="1400" b="1">
                        <a:effectLst/>
                        <a:latin typeface="Times New Roman" pitchFamily="18" charset="0"/>
                        <a:cs typeface="Times New Roman" pitchFamily="18" charset="0"/>
                      </a:endParaRPr>
                    </a:p>
                    <a:p>
                      <a:pPr marL="342900" lvl="0" indent="-342900" algn="r" rtl="1">
                        <a:spcAft>
                          <a:spcPts val="0"/>
                        </a:spcAft>
                        <a:buFont typeface="Times New Roman"/>
                        <a:buChar char="-"/>
                      </a:pPr>
                      <a:r>
                        <a:rPr lang="ar-SA" sz="1400" b="1">
                          <a:effectLst/>
                          <a:latin typeface="Times New Roman" pitchFamily="18" charset="0"/>
                          <a:cs typeface="Times New Roman" pitchFamily="18" charset="0"/>
                        </a:rPr>
                        <a:t>تتكون هذه الشبكة من عدة قطاعات مكانية يطلق على كل منها مسمى خلية </a:t>
                      </a:r>
                      <a:r>
                        <a:rPr lang="en-US" sz="1400" b="1">
                          <a:effectLst/>
                          <a:latin typeface="Times New Roman" pitchFamily="18" charset="0"/>
                          <a:cs typeface="Times New Roman" pitchFamily="18" charset="0"/>
                        </a:rPr>
                        <a:t>Cell </a:t>
                      </a:r>
                      <a:r>
                        <a:rPr lang="ar-SA" sz="1400" b="1">
                          <a:effectLst/>
                          <a:latin typeface="Times New Roman" pitchFamily="18" charset="0"/>
                          <a:cs typeface="Times New Roman" pitchFamily="18" charset="0"/>
                        </a:rPr>
                        <a:t> .</a:t>
                      </a:r>
                      <a:endParaRPr lang="en-US" sz="1400" b="1">
                        <a:effectLst/>
                        <a:latin typeface="Times New Roman" pitchFamily="18" charset="0"/>
                        <a:cs typeface="Times New Roman" pitchFamily="18" charset="0"/>
                      </a:endParaRPr>
                    </a:p>
                    <a:p>
                      <a:pPr marL="342900" lvl="0" indent="-342900" algn="r" rtl="1">
                        <a:spcAft>
                          <a:spcPts val="0"/>
                        </a:spcAft>
                        <a:buFont typeface="Times New Roman"/>
                        <a:buChar char="-"/>
                      </a:pPr>
                      <a:r>
                        <a:rPr lang="ar-SA" sz="1400" b="1">
                          <a:effectLst/>
                          <a:latin typeface="Times New Roman" pitchFamily="18" charset="0"/>
                          <a:cs typeface="Times New Roman" pitchFamily="18" charset="0"/>
                        </a:rPr>
                        <a:t>والتي قد تمتد لمسافة تقارب ال 20 كم  .</a:t>
                      </a:r>
                      <a:endParaRPr lang="en-US" sz="1400" b="1">
                        <a:effectLst/>
                        <a:latin typeface="Times New Roman" pitchFamily="18" charset="0"/>
                        <a:cs typeface="Times New Roman" pitchFamily="18" charset="0"/>
                      </a:endParaRPr>
                    </a:p>
                    <a:p>
                      <a:pPr marL="342900" lvl="0" indent="-342900" algn="r" rtl="1">
                        <a:spcAft>
                          <a:spcPts val="0"/>
                        </a:spcAft>
                        <a:buFont typeface="Times New Roman"/>
                        <a:buChar char="-"/>
                      </a:pPr>
                      <a:r>
                        <a:rPr lang="ar-SA" sz="1400" b="1">
                          <a:effectLst/>
                          <a:latin typeface="Times New Roman" pitchFamily="18" charset="0"/>
                          <a:cs typeface="Times New Roman" pitchFamily="18" charset="0"/>
                        </a:rPr>
                        <a:t>ويتوسط كل منطقة برج للاتصال يقوم بالتقاط الإشارات من الهواتف الجوالة في المنطقة .</a:t>
                      </a:r>
                      <a:endParaRPr lang="en-US" sz="1400" b="1">
                        <a:effectLst/>
                        <a:latin typeface="Times New Roman" pitchFamily="18" charset="0"/>
                        <a:cs typeface="Times New Roman" pitchFamily="18" charset="0"/>
                      </a:endParaRPr>
                    </a:p>
                    <a:p>
                      <a:pPr marL="342900" lvl="0" indent="-342900" algn="r" rtl="1">
                        <a:spcAft>
                          <a:spcPts val="0"/>
                        </a:spcAft>
                        <a:buFont typeface="Times New Roman"/>
                        <a:buChar char="-"/>
                      </a:pPr>
                      <a:r>
                        <a:rPr lang="ar-SA" sz="1400" b="1">
                          <a:effectLst/>
                          <a:latin typeface="Times New Roman" pitchFamily="18" charset="0"/>
                          <a:cs typeface="Times New Roman" pitchFamily="18" charset="0"/>
                        </a:rPr>
                        <a:t>وعند تحرك الجوال إلى منطقة أخرى يتم تحويل التحكم بالإشارة إلى البرج الآخر.</a:t>
                      </a:r>
                      <a:endParaRPr lang="en-US" sz="1400" b="1">
                        <a:effectLst/>
                        <a:latin typeface="Times New Roman" pitchFamily="18" charset="0"/>
                        <a:cs typeface="Times New Roman" pitchFamily="18" charset="0"/>
                      </a:endParaRPr>
                    </a:p>
                    <a:p>
                      <a:pPr marL="342900" lvl="0" indent="-342900" algn="r" rtl="1">
                        <a:spcAft>
                          <a:spcPts val="0"/>
                        </a:spcAft>
                        <a:buFont typeface="Times New Roman"/>
                        <a:buChar char="-"/>
                      </a:pPr>
                      <a:r>
                        <a:rPr lang="ar-SA" sz="1400" b="1">
                          <a:effectLst/>
                          <a:latin typeface="Times New Roman" pitchFamily="18" charset="0"/>
                          <a:cs typeface="Times New Roman" pitchFamily="18" charset="0"/>
                        </a:rPr>
                        <a:t>وترتبط الأبراج بوحدة مركزية للتحكم الهاتفي </a:t>
                      </a:r>
                      <a:r>
                        <a:rPr lang="en-US" sz="1400" b="1">
                          <a:effectLst/>
                          <a:latin typeface="Times New Roman" pitchFamily="18" charset="0"/>
                          <a:cs typeface="Times New Roman" pitchFamily="18" charset="0"/>
                        </a:rPr>
                        <a:t>Mobil Telephone Switching Center</a:t>
                      </a:r>
                      <a:r>
                        <a:rPr lang="ar-SA" sz="1400" b="1">
                          <a:effectLst/>
                          <a:latin typeface="Times New Roman" pitchFamily="18" charset="0"/>
                          <a:cs typeface="Times New Roman" pitchFamily="18" charset="0"/>
                        </a:rPr>
                        <a:t> والتي تقوم بالتنسيق بين أجهزة الأبراج.</a:t>
                      </a:r>
                      <a:endParaRPr lang="en-US" sz="1400" b="1">
                        <a:effectLst/>
                        <a:latin typeface="Times New Roman" pitchFamily="18" charset="0"/>
                        <a:cs typeface="Times New Roman" pitchFamily="18" charset="0"/>
                      </a:endParaRPr>
                    </a:p>
                    <a:p>
                      <a:pPr marL="342900" lvl="0" indent="-342900" algn="r" rtl="1">
                        <a:spcAft>
                          <a:spcPts val="0"/>
                        </a:spcAft>
                        <a:buFont typeface="Times New Roman"/>
                        <a:buChar char="-"/>
                      </a:pPr>
                      <a:r>
                        <a:rPr lang="ar-SA" sz="1400" b="1">
                          <a:effectLst/>
                          <a:latin typeface="Times New Roman" pitchFamily="18" charset="0"/>
                          <a:cs typeface="Times New Roman" pitchFamily="18" charset="0"/>
                        </a:rPr>
                        <a:t>كما ترتبط الوحدة بالشبكة الهاتفية الثابتة لإرسال المكالمات للهواتف الثابتة.</a:t>
                      </a:r>
                      <a:endParaRPr lang="en-US" sz="1400" b="1">
                        <a:effectLst/>
                        <a:latin typeface="Times New Roman" pitchFamily="18" charset="0"/>
                        <a:cs typeface="Times New Roman" pitchFamily="18" charset="0"/>
                      </a:endParaRPr>
                    </a:p>
                    <a:p>
                      <a:pPr marL="342900" lvl="0" indent="-342900" algn="r" rtl="1">
                        <a:spcAft>
                          <a:spcPts val="0"/>
                        </a:spcAft>
                        <a:buFont typeface="Times New Roman"/>
                        <a:buChar char="-"/>
                      </a:pPr>
                      <a:r>
                        <a:rPr lang="ar-SA" sz="1400" b="1">
                          <a:effectLst/>
                          <a:latin typeface="Times New Roman" pitchFamily="18" charset="0"/>
                          <a:cs typeface="Times New Roman" pitchFamily="18" charset="0"/>
                        </a:rPr>
                        <a:t>وتستخدم هذه الشبكة ترددات حول 900 ميجا أو 1800 أو 1900 ميجاهرتز في الدول المختلفة.</a:t>
                      </a:r>
                      <a:endParaRPr lang="en-US" sz="1400" b="1">
                        <a:effectLst/>
                        <a:latin typeface="Times New Roman" pitchFamily="18" charset="0"/>
                        <a:cs typeface="Times New Roman" pitchFamily="18" charset="0"/>
                      </a:endParaRPr>
                    </a:p>
                    <a:p>
                      <a:pPr marL="457200" algn="r" rtl="1">
                        <a:spcAft>
                          <a:spcPts val="0"/>
                        </a:spcAft>
                      </a:pPr>
                      <a:r>
                        <a:rPr lang="ar-SA" sz="1400" b="1">
                          <a:effectLst/>
                          <a:latin typeface="Times New Roman" pitchFamily="18" charset="0"/>
                          <a:cs typeface="Times New Roman" pitchFamily="18" charset="0"/>
                        </a:rPr>
                        <a:t> </a:t>
                      </a:r>
                      <a:r>
                        <a:rPr lang="en-US" sz="1400" b="1">
                          <a:effectLst/>
                          <a:latin typeface="Times New Roman" pitchFamily="18" charset="0"/>
                          <a:cs typeface="Times New Roman" pitchFamily="18" charset="0"/>
                        </a:rPr>
                        <a:t> </a:t>
                      </a:r>
                      <a:r>
                        <a:rPr lang="ar-SA" sz="1400" b="1">
                          <a:effectLst/>
                          <a:latin typeface="Times New Roman" pitchFamily="18" charset="0"/>
                          <a:cs typeface="Times New Roman" pitchFamily="18" charset="0"/>
                        </a:rPr>
                        <a:t> </a:t>
                      </a:r>
                      <a:endParaRPr lang="en-US" sz="1400" b="1">
                        <a:effectLst/>
                        <a:latin typeface="Times New Roman" pitchFamily="18" charset="0"/>
                        <a:cs typeface="Times New Roman" pitchFamily="18" charset="0"/>
                      </a:endParaRPr>
                    </a:p>
                    <a:p>
                      <a:pPr algn="r" rtl="1">
                        <a:spcAft>
                          <a:spcPts val="0"/>
                        </a:spcAft>
                      </a:pPr>
                      <a:r>
                        <a:rPr lang="ar-SA" sz="1400" b="1">
                          <a:effectLst/>
                          <a:latin typeface="Times New Roman" pitchFamily="18" charset="0"/>
                          <a:cs typeface="Times New Roman" pitchFamily="18" charset="0"/>
                        </a:rPr>
                        <a:t> </a:t>
                      </a:r>
                      <a:endParaRPr lang="en-US" sz="1400" b="1">
                        <a:effectLst/>
                        <a:latin typeface="Times New Roman" pitchFamily="18" charset="0"/>
                        <a:cs typeface="Times New Roman" pitchFamily="18" charset="0"/>
                      </a:endParaRPr>
                    </a:p>
                    <a:p>
                      <a:pPr marL="457200" algn="r" rtl="1">
                        <a:spcAft>
                          <a:spcPts val="0"/>
                        </a:spcAft>
                      </a:pPr>
                      <a:r>
                        <a:rPr lang="ar-SA" sz="1400" b="1">
                          <a:effectLst/>
                          <a:latin typeface="Times New Roman" pitchFamily="18" charset="0"/>
                          <a:cs typeface="Times New Roman" pitchFamily="18" charset="0"/>
                        </a:rPr>
                        <a:t> </a:t>
                      </a:r>
                      <a:endParaRPr lang="en-US" sz="1400" b="1">
                        <a:effectLst/>
                        <a:latin typeface="Times New Roman" pitchFamily="18" charset="0"/>
                        <a:cs typeface="Times New Roman" pitchFamily="18" charset="0"/>
                      </a:endParaRPr>
                    </a:p>
                    <a:p>
                      <a:pPr marL="457200" algn="r" rtl="1">
                        <a:spcAft>
                          <a:spcPts val="0"/>
                        </a:spcAft>
                      </a:pPr>
                      <a:r>
                        <a:rPr lang="ar-SA" sz="1400" b="1">
                          <a:effectLst/>
                          <a:latin typeface="Times New Roman" pitchFamily="18" charset="0"/>
                          <a:cs typeface="Times New Roman" pitchFamily="18" charset="0"/>
                        </a:rPr>
                        <a:t> </a:t>
                      </a:r>
                      <a:endParaRPr lang="en-US" sz="1400" b="1">
                        <a:effectLst/>
                        <a:latin typeface="Times New Roman" pitchFamily="18" charset="0"/>
                        <a:cs typeface="Times New Roman" pitchFamily="18" charset="0"/>
                      </a:endParaRPr>
                    </a:p>
                    <a:p>
                      <a:pPr marL="457200" algn="r" rtl="1">
                        <a:spcAft>
                          <a:spcPts val="0"/>
                        </a:spcAft>
                      </a:pPr>
                      <a:r>
                        <a:rPr lang="ar-SA" sz="1400" b="1">
                          <a:effectLst/>
                          <a:latin typeface="Times New Roman" pitchFamily="18" charset="0"/>
                          <a:cs typeface="Times New Roman" pitchFamily="18" charset="0"/>
                        </a:rPr>
                        <a:t> </a:t>
                      </a:r>
                      <a:endParaRPr lang="en-US" sz="1400" b="1">
                        <a:effectLst/>
                        <a:latin typeface="Times New Roman" pitchFamily="18" charset="0"/>
                        <a:cs typeface="Times New Roman" pitchFamily="18" charset="0"/>
                      </a:endParaRPr>
                    </a:p>
                    <a:p>
                      <a:pPr algn="r" rtl="1">
                        <a:spcAft>
                          <a:spcPts val="0"/>
                        </a:spcAft>
                      </a:pPr>
                      <a:r>
                        <a:rPr lang="ar-SA" sz="1400" b="1">
                          <a:effectLst/>
                          <a:latin typeface="Times New Roman" pitchFamily="18" charset="0"/>
                          <a:cs typeface="Times New Roman" pitchFamily="18" charset="0"/>
                        </a:rPr>
                        <a:t> </a:t>
                      </a:r>
                      <a:endParaRPr lang="en-US" sz="1400" b="1">
                        <a:effectLst/>
                        <a:latin typeface="Times New Roman" pitchFamily="18" charset="0"/>
                        <a:ea typeface="Calibri"/>
                        <a:cs typeface="Times New Roman" pitchFamily="18" charset="0"/>
                      </a:endParaRPr>
                    </a:p>
                  </a:txBody>
                  <a:tcPr marL="64168" marR="64168" marT="0" marB="0"/>
                </a:tc>
              </a:tr>
              <a:tr h="3723688">
                <a:tc>
                  <a:txBody>
                    <a:bodyPr/>
                    <a:lstStyle/>
                    <a:p>
                      <a:pPr algn="r" rtl="1">
                        <a:spcAft>
                          <a:spcPts val="0"/>
                        </a:spcAft>
                      </a:pPr>
                      <a:r>
                        <a:rPr lang="ar-SA" sz="1400" b="1">
                          <a:effectLst/>
                          <a:latin typeface="Times New Roman" pitchFamily="18" charset="0"/>
                          <a:cs typeface="Times New Roman" pitchFamily="18" charset="0"/>
                        </a:rPr>
                        <a:t> </a:t>
                      </a:r>
                      <a:endParaRPr lang="en-US" sz="1400" b="1">
                        <a:effectLst/>
                        <a:latin typeface="Times New Roman" pitchFamily="18" charset="0"/>
                        <a:ea typeface="Calibri"/>
                        <a:cs typeface="Times New Roman" pitchFamily="18" charset="0"/>
                      </a:endParaRPr>
                    </a:p>
                  </a:txBody>
                  <a:tcPr marL="64168" marR="64168" marT="0" marB="0"/>
                </a:tc>
                <a:tc>
                  <a:txBody>
                    <a:bodyPr/>
                    <a:lstStyle/>
                    <a:p>
                      <a:pPr marL="342900" lvl="0" indent="-342900" algn="r" rtl="1">
                        <a:spcAft>
                          <a:spcPts val="0"/>
                        </a:spcAft>
                        <a:buFont typeface="Wingdings"/>
                        <a:buChar char=""/>
                      </a:pPr>
                      <a:r>
                        <a:rPr lang="en-US" sz="1400" b="1" dirty="0">
                          <a:effectLst/>
                          <a:latin typeface="Times New Roman" pitchFamily="18" charset="0"/>
                          <a:cs typeface="Times New Roman" pitchFamily="18" charset="0"/>
                        </a:rPr>
                        <a:t/>
                      </a:r>
                      <a:br>
                        <a:rPr lang="en-US" sz="1400" b="1" dirty="0">
                          <a:effectLst/>
                          <a:latin typeface="Times New Roman" pitchFamily="18" charset="0"/>
                          <a:cs typeface="Times New Roman" pitchFamily="18" charset="0"/>
                        </a:rPr>
                      </a:br>
                      <a:r>
                        <a:rPr lang="ar-SA" sz="1400" b="1" dirty="0">
                          <a:effectLst/>
                          <a:latin typeface="Times New Roman" pitchFamily="18" charset="0"/>
                          <a:cs typeface="Times New Roman" pitchFamily="18" charset="0"/>
                        </a:rPr>
                        <a:t>شبكة الأقمار الصناعية:-</a:t>
                      </a:r>
                      <a:endParaRPr lang="en-US" sz="1400" b="1"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400" b="1" dirty="0">
                          <a:effectLst/>
                          <a:latin typeface="Times New Roman" pitchFamily="18" charset="0"/>
                          <a:cs typeface="Times New Roman" pitchFamily="18" charset="0"/>
                        </a:rPr>
                        <a:t>القمر الصناعي جهاز إعادة بث في الفضاء الخارجي , حيث يتم إرسال الإشارة على موجة عالية التردد من صحن هوائي ويجرى التقاطها من القمر الصناعي ثم تكبيرها وإعادة إذاعتها إلى الأرض. حيث يتم التقاطها من صحون الاستقبال اللاسلكية الأخرى .</a:t>
                      </a:r>
                      <a:endParaRPr lang="en-US" sz="1400" b="1"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400" b="1" dirty="0">
                          <a:effectLst/>
                          <a:latin typeface="Times New Roman" pitchFamily="18" charset="0"/>
                          <a:cs typeface="Times New Roman" pitchFamily="18" charset="0"/>
                        </a:rPr>
                        <a:t>من مزايا الإرسال بالقمر الصناعي أنه يمكن الإرسال من محطة معينة واحدة و استقبال الإشارة من عدد كبير من أجهزة الاستقبال.</a:t>
                      </a:r>
                      <a:endParaRPr lang="en-US" sz="1400" b="1"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400" b="1" dirty="0">
                          <a:effectLst/>
                          <a:latin typeface="Times New Roman" pitchFamily="18" charset="0"/>
                          <a:cs typeface="Times New Roman" pitchFamily="18" charset="0"/>
                        </a:rPr>
                        <a:t>كما يمكن عبر قناة القمر الصناعي الإرسال إلى مناطق وعرة التضاريس يصعب وضع خطوط أرضية بها.</a:t>
                      </a:r>
                      <a:endParaRPr lang="en-US" sz="1400" b="1"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400" b="1" dirty="0">
                          <a:effectLst/>
                          <a:latin typeface="Times New Roman" pitchFamily="18" charset="0"/>
                          <a:cs typeface="Times New Roman" pitchFamily="18" charset="0"/>
                        </a:rPr>
                        <a:t>ويعيبها التأخير الملحوظ في استقبال الإشارة (  علل ) للمسافة الكبيرة بين الأرض والقمر الصناعي .</a:t>
                      </a:r>
                      <a:endParaRPr lang="en-US" sz="1400" b="1"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400" b="1" dirty="0">
                          <a:effectLst/>
                          <a:latin typeface="Times New Roman" pitchFamily="18" charset="0"/>
                          <a:cs typeface="Times New Roman" pitchFamily="18" charset="0"/>
                        </a:rPr>
                        <a:t>يتأثر استقبال الإشارات عبر القمر الصناعي بالتشويش المحيط والتداخل بين الموجات المنتشرة في محيط صحن هوائي الإرسال والاستقبال.</a:t>
                      </a:r>
                      <a:endParaRPr lang="en-US" sz="1400" b="1"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400" b="1" dirty="0">
                          <a:effectLst/>
                          <a:latin typeface="Times New Roman" pitchFamily="18" charset="0"/>
                          <a:cs typeface="Times New Roman" pitchFamily="18" charset="0"/>
                        </a:rPr>
                        <a:t>تتأثر ايضا بالعوامل الطبيعية كالمطر والعواصف الرملية.</a:t>
                      </a:r>
                      <a:endParaRPr lang="en-US" sz="1400" b="1" dirty="0">
                        <a:effectLst/>
                        <a:latin typeface="Times New Roman" pitchFamily="18" charset="0"/>
                        <a:cs typeface="Times New Roman" pitchFamily="18" charset="0"/>
                      </a:endParaRPr>
                    </a:p>
                    <a:p>
                      <a:pPr algn="r" rtl="1">
                        <a:spcAft>
                          <a:spcPts val="0"/>
                        </a:spcAft>
                      </a:pPr>
                      <a:r>
                        <a:rPr lang="ar-SA" sz="1400" b="1" dirty="0">
                          <a:effectLst/>
                          <a:latin typeface="Times New Roman" pitchFamily="18" charset="0"/>
                          <a:cs typeface="Times New Roman" pitchFamily="18" charset="0"/>
                        </a:rPr>
                        <a:t> </a:t>
                      </a:r>
                      <a:r>
                        <a:rPr lang="en-US" sz="1400" b="1" dirty="0">
                          <a:effectLst/>
                          <a:latin typeface="Times New Roman" pitchFamily="18" charset="0"/>
                          <a:cs typeface="Times New Roman" pitchFamily="18" charset="0"/>
                        </a:rPr>
                        <a:t> </a:t>
                      </a:r>
                      <a:r>
                        <a:rPr lang="ar-SA" sz="1400" b="1" dirty="0">
                          <a:effectLst/>
                          <a:latin typeface="Times New Roman" pitchFamily="18" charset="0"/>
                          <a:cs typeface="Times New Roman" pitchFamily="18" charset="0"/>
                        </a:rPr>
                        <a:t> </a:t>
                      </a:r>
                      <a:endParaRPr lang="en-US" sz="1400" b="1" dirty="0">
                        <a:effectLst/>
                        <a:latin typeface="Times New Roman" pitchFamily="18" charset="0"/>
                        <a:cs typeface="Times New Roman" pitchFamily="18" charset="0"/>
                      </a:endParaRPr>
                    </a:p>
                    <a:p>
                      <a:pPr algn="r" rtl="1">
                        <a:spcAft>
                          <a:spcPts val="0"/>
                        </a:spcAft>
                      </a:pPr>
                      <a:r>
                        <a:rPr lang="ar-SA" sz="1400" b="1" dirty="0">
                          <a:effectLst/>
                          <a:latin typeface="Times New Roman" pitchFamily="18" charset="0"/>
                          <a:cs typeface="Times New Roman" pitchFamily="18" charset="0"/>
                        </a:rPr>
                        <a:t> </a:t>
                      </a:r>
                      <a:endParaRPr lang="en-US" sz="1400" b="1" dirty="0">
                        <a:effectLst/>
                        <a:latin typeface="Times New Roman" pitchFamily="18" charset="0"/>
                        <a:cs typeface="Times New Roman" pitchFamily="18" charset="0"/>
                      </a:endParaRPr>
                    </a:p>
                    <a:p>
                      <a:pPr algn="r" rtl="1">
                        <a:spcAft>
                          <a:spcPts val="0"/>
                        </a:spcAft>
                      </a:pPr>
                      <a:r>
                        <a:rPr lang="ar-SA" sz="1400" b="1" dirty="0">
                          <a:effectLst/>
                          <a:latin typeface="Times New Roman" pitchFamily="18" charset="0"/>
                          <a:cs typeface="Times New Roman" pitchFamily="18" charset="0"/>
                        </a:rPr>
                        <a:t> </a:t>
                      </a:r>
                      <a:endParaRPr lang="en-US" sz="1400" b="1" dirty="0">
                        <a:effectLst/>
                        <a:latin typeface="Times New Roman" pitchFamily="18" charset="0"/>
                        <a:cs typeface="Times New Roman" pitchFamily="18" charset="0"/>
                      </a:endParaRPr>
                    </a:p>
                    <a:p>
                      <a:pPr algn="r" rtl="1">
                        <a:spcAft>
                          <a:spcPts val="0"/>
                        </a:spcAft>
                      </a:pPr>
                      <a:r>
                        <a:rPr lang="ar-SA" sz="1400" b="1" dirty="0">
                          <a:effectLst/>
                          <a:latin typeface="Times New Roman" pitchFamily="18" charset="0"/>
                          <a:cs typeface="Times New Roman" pitchFamily="18" charset="0"/>
                        </a:rPr>
                        <a:t> </a:t>
                      </a:r>
                      <a:endParaRPr lang="en-US" sz="1400" b="1" dirty="0">
                        <a:effectLst/>
                        <a:latin typeface="Times New Roman" pitchFamily="18" charset="0"/>
                        <a:cs typeface="Times New Roman" pitchFamily="18" charset="0"/>
                      </a:endParaRPr>
                    </a:p>
                    <a:p>
                      <a:pPr algn="r" rtl="1">
                        <a:spcAft>
                          <a:spcPts val="0"/>
                        </a:spcAft>
                      </a:pPr>
                      <a:r>
                        <a:rPr lang="ar-SA" sz="1400" b="1" dirty="0">
                          <a:effectLst/>
                          <a:latin typeface="Times New Roman" pitchFamily="18" charset="0"/>
                          <a:cs typeface="Times New Roman" pitchFamily="18" charset="0"/>
                        </a:rPr>
                        <a:t> </a:t>
                      </a:r>
                      <a:endParaRPr lang="en-US" sz="1400" b="1" dirty="0">
                        <a:effectLst/>
                        <a:latin typeface="Times New Roman" pitchFamily="18" charset="0"/>
                        <a:ea typeface="Calibri"/>
                        <a:cs typeface="Times New Roman" pitchFamily="18" charset="0"/>
                      </a:endParaRPr>
                    </a:p>
                  </a:txBody>
                  <a:tcPr marL="64168" marR="64168" marT="0" marB="0"/>
                </a:tc>
              </a:tr>
            </a:tbl>
          </a:graphicData>
        </a:graphic>
      </p:graphicFrame>
      <p:pic>
        <p:nvPicPr>
          <p:cNvPr id="9220" name="صورة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5" y="2132856"/>
            <a:ext cx="6480721" cy="1133475"/>
          </a:xfrm>
          <a:prstGeom prst="rect">
            <a:avLst/>
          </a:prstGeom>
          <a:noFill/>
          <a:extLst>
            <a:ext uri="{909E8E84-426E-40DD-AFC4-6F175D3DCCD1}">
              <a14:hiddenFill xmlns:a14="http://schemas.microsoft.com/office/drawing/2010/main">
                <a:solidFill>
                  <a:srgbClr val="FFFFFF"/>
                </a:solidFill>
              </a14:hiddenFill>
            </a:ext>
          </a:extLst>
        </p:spPr>
      </p:pic>
      <p:pic>
        <p:nvPicPr>
          <p:cNvPr id="9218" name="صورة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5914839"/>
            <a:ext cx="6480720" cy="107699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5"/>
          <p:cNvSpPr>
            <a:spLocks noChangeArrowheads="1"/>
          </p:cNvSpPr>
          <p:nvPr/>
        </p:nvSpPr>
        <p:spPr bwMode="auto">
          <a:xfrm>
            <a:off x="992188" y="1600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ar-SA"/>
          </a:p>
        </p:txBody>
      </p:sp>
      <p:sp>
        <p:nvSpPr>
          <p:cNvPr id="4" name="Rectangle 6"/>
          <p:cNvSpPr>
            <a:spLocks noChangeArrowheads="1"/>
          </p:cNvSpPr>
          <p:nvPr/>
        </p:nvSpPr>
        <p:spPr bwMode="auto">
          <a:xfrm>
            <a:off x="992188" y="1600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ar-SA"/>
          </a:p>
        </p:txBody>
      </p:sp>
    </p:spTree>
    <p:extLst>
      <p:ext uri="{BB962C8B-B14F-4D97-AF65-F5344CB8AC3E}">
        <p14:creationId xmlns:p14="http://schemas.microsoft.com/office/powerpoint/2010/main" val="2886352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2788027669"/>
              </p:ext>
            </p:extLst>
          </p:nvPr>
        </p:nvGraphicFramePr>
        <p:xfrm>
          <a:off x="0" y="116632"/>
          <a:ext cx="9144000" cy="6741368"/>
        </p:xfrm>
        <a:graphic>
          <a:graphicData uri="http://schemas.openxmlformats.org/drawingml/2006/table">
            <a:tbl>
              <a:tblPr rtl="1" firstRow="1" firstCol="1" bandRow="1">
                <a:tableStyleId>{5C22544A-7EE6-4342-B048-85BDC9FD1C3A}</a:tableStyleId>
              </a:tblPr>
              <a:tblGrid>
                <a:gridCol w="2741455"/>
                <a:gridCol w="6402545"/>
              </a:tblGrid>
              <a:tr h="6741368">
                <a:tc>
                  <a:txBody>
                    <a:bodyPr/>
                    <a:lstStyle/>
                    <a:p>
                      <a:pPr algn="r" rtl="1">
                        <a:spcAft>
                          <a:spcPts val="0"/>
                        </a:spcAft>
                      </a:pPr>
                      <a:r>
                        <a:rPr lang="ar-SA" sz="1800" dirty="0">
                          <a:effectLst/>
                          <a:latin typeface="Times New Roman" pitchFamily="18" charset="0"/>
                          <a:cs typeface="Times New Roman" pitchFamily="18" charset="0"/>
                        </a:rPr>
                        <a:t>الارتباط بالشبكات الحاسوبية اللاسلكية</a:t>
                      </a:r>
                      <a:endParaRPr lang="en-US" sz="1800" b="1" dirty="0">
                        <a:effectLst/>
                        <a:latin typeface="Times New Roman" pitchFamily="18" charset="0"/>
                        <a:ea typeface="Calibri"/>
                        <a:cs typeface="Times New Roman" pitchFamily="18" charset="0"/>
                      </a:endParaRPr>
                    </a:p>
                  </a:txBody>
                  <a:tcPr marL="68580" marR="68580" marT="0" marB="0"/>
                </a:tc>
                <a:tc>
                  <a:txBody>
                    <a:bodyPr/>
                    <a:lstStyle/>
                    <a:p>
                      <a:pPr marL="342900" lvl="0" indent="-342900" algn="r" rtl="1">
                        <a:spcAft>
                          <a:spcPts val="0"/>
                        </a:spcAft>
                        <a:buFont typeface="Wingdings"/>
                        <a:buChar char=""/>
                      </a:pPr>
                      <a:r>
                        <a:rPr lang="ar-SA" sz="1800" dirty="0">
                          <a:effectLst/>
                          <a:latin typeface="Times New Roman" pitchFamily="18" charset="0"/>
                          <a:cs typeface="Times New Roman" pitchFamily="18" charset="0"/>
                        </a:rPr>
                        <a:t>جهاز مودم لاسلكي للاتصال المتعدد :-</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يطلق عليه جهاز نقطة الاتصال </a:t>
                      </a:r>
                      <a:r>
                        <a:rPr lang="en-US" sz="1800" dirty="0">
                          <a:effectLst/>
                          <a:latin typeface="Times New Roman" pitchFamily="18" charset="0"/>
                          <a:cs typeface="Times New Roman" pitchFamily="18" charset="0"/>
                        </a:rPr>
                        <a:t>Access Point</a:t>
                      </a:r>
                      <a:r>
                        <a:rPr lang="ar-SA" sz="1800" dirty="0">
                          <a:effectLst/>
                          <a:latin typeface="Times New Roman" pitchFamily="18" charset="0"/>
                          <a:cs typeface="Times New Roman" pitchFamily="18" charset="0"/>
                        </a:rPr>
                        <a:t>.</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يرتبط بجانب بالشبكة المحلية أو بالإنترنت من خلال قناة </a:t>
                      </a:r>
                      <a:r>
                        <a:rPr lang="ar-SA" sz="1800" dirty="0" err="1">
                          <a:effectLst/>
                          <a:latin typeface="Times New Roman" pitchFamily="18" charset="0"/>
                          <a:cs typeface="Times New Roman" pitchFamily="18" charset="0"/>
                        </a:rPr>
                        <a:t>سلكيةنحو</a:t>
                      </a:r>
                      <a:r>
                        <a:rPr lang="ar-SA" sz="1800" dirty="0">
                          <a:effectLst/>
                          <a:latin typeface="Times New Roman" pitchFamily="18" charset="0"/>
                          <a:cs typeface="Times New Roman" pitchFamily="18" charset="0"/>
                        </a:rPr>
                        <a:t> كيبل الشبكة المحلية او سلك هاتفي  </a:t>
                      </a:r>
                      <a:r>
                        <a:rPr lang="en-US" sz="1800" dirty="0">
                          <a:effectLst/>
                          <a:latin typeface="Times New Roman" pitchFamily="18" charset="0"/>
                          <a:cs typeface="Times New Roman" pitchFamily="18" charset="0"/>
                        </a:rPr>
                        <a:t>DSL </a:t>
                      </a:r>
                      <a:r>
                        <a:rPr lang="ar-SA" sz="1800" dirty="0">
                          <a:effectLst/>
                          <a:latin typeface="Times New Roman" pitchFamily="18" charset="0"/>
                          <a:cs typeface="Times New Roman" pitchFamily="18" charset="0"/>
                        </a:rPr>
                        <a:t>.</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ومن الجانب الآخر يتصل بأجهزة الحاسب من خلال إرسال لاسلكي كشبكة واي </a:t>
                      </a:r>
                      <a:r>
                        <a:rPr lang="ar-SA" sz="1800" dirty="0" err="1">
                          <a:effectLst/>
                          <a:latin typeface="Times New Roman" pitchFamily="18" charset="0"/>
                          <a:cs typeface="Times New Roman" pitchFamily="18" charset="0"/>
                        </a:rPr>
                        <a:t>فاي</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كما قد يتصل بالإنترنت من خلال شبكة واي ماكس أو بالإرسال اللاسلكي لشبكة هاتف جوال.</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عادة يحوي جهاز نقطة الاتصال دائرة للمودم لتعديل الإشارات الرقمية الصادرة عن الحاسب بما يتناسب مع البيئة الهاتفية لأسلاك الهاتف.</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ويضم في الوقت نفسه دائرة المحول ( الموجه ) لنقل وتوجيه المظاريف الصادرة عن أجهزة الحاسب والمتصلة بجهاز نقطة الاتصال لاسلكيا وفق مداولة الارتباط الشبكي. ولاستخدام وتحديد عناوين </a:t>
                      </a:r>
                      <a:r>
                        <a:rPr lang="en-US" sz="1800" dirty="0">
                          <a:effectLst/>
                          <a:latin typeface="Times New Roman" pitchFamily="18" charset="0"/>
                          <a:cs typeface="Times New Roman" pitchFamily="18" charset="0"/>
                        </a:rPr>
                        <a:t>IP </a:t>
                      </a:r>
                      <a:r>
                        <a:rPr lang="ar-SA" sz="1800" dirty="0">
                          <a:effectLst/>
                          <a:latin typeface="Times New Roman" pitchFamily="18" charset="0"/>
                          <a:cs typeface="Times New Roman" pitchFamily="18" charset="0"/>
                        </a:rPr>
                        <a:t> لأجهزة الحاسب المتصلة لاسلكيا.</a:t>
                      </a:r>
                      <a:endParaRPr lang="en-US" sz="1800" dirty="0">
                        <a:effectLst/>
                        <a:latin typeface="Times New Roman" pitchFamily="18" charset="0"/>
                        <a:cs typeface="Times New Roman" pitchFamily="18" charset="0"/>
                      </a:endParaRPr>
                    </a:p>
                    <a:p>
                      <a:pPr algn="r" rtl="1">
                        <a:spcAft>
                          <a:spcPts val="0"/>
                        </a:spcAft>
                      </a:pPr>
                      <a:r>
                        <a:rPr lang="ar-SA" sz="1800" dirty="0">
                          <a:effectLst/>
                          <a:latin typeface="Times New Roman" pitchFamily="18" charset="0"/>
                          <a:cs typeface="Times New Roman" pitchFamily="18" charset="0"/>
                        </a:rPr>
                        <a:t> </a:t>
                      </a:r>
                      <a:endParaRPr lang="en-US" sz="1800" dirty="0">
                        <a:effectLst/>
                        <a:latin typeface="Times New Roman" pitchFamily="18" charset="0"/>
                        <a:cs typeface="Times New Roman" pitchFamily="18" charset="0"/>
                      </a:endParaRPr>
                    </a:p>
                    <a:p>
                      <a:pPr algn="r" rtl="1">
                        <a:spcAft>
                          <a:spcPts val="0"/>
                        </a:spcAft>
                      </a:pPr>
                      <a:r>
                        <a:rPr lang="ar-SA" sz="1800" dirty="0">
                          <a:effectLst/>
                          <a:latin typeface="Times New Roman" pitchFamily="18" charset="0"/>
                          <a:cs typeface="Times New Roman" pitchFamily="18" charset="0"/>
                        </a:rPr>
                        <a:t> </a:t>
                      </a:r>
                      <a:endParaRPr lang="en-US" sz="18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800" dirty="0">
                          <a:effectLst/>
                          <a:latin typeface="Times New Roman" pitchFamily="18" charset="0"/>
                          <a:cs typeface="Times New Roman" pitchFamily="18" charset="0"/>
                        </a:rPr>
                        <a:t>دائرة مودم اتصال لاسلكي لجهاز الحاسب :-</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تخدم جهاز حاسب واحد.</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ويمكن ان تكون جزءا من لوحة الحاسب المحمول الأساسية. أو تكون وحدة خارجية أو منفذ </a:t>
                      </a:r>
                      <a:r>
                        <a:rPr lang="en-US" sz="1800" dirty="0">
                          <a:effectLst/>
                          <a:latin typeface="Times New Roman" pitchFamily="18" charset="0"/>
                          <a:cs typeface="Times New Roman" pitchFamily="18" charset="0"/>
                        </a:rPr>
                        <a:t>USB</a:t>
                      </a:r>
                      <a:r>
                        <a:rPr lang="ar-SA" sz="1800" dirty="0">
                          <a:effectLst/>
                          <a:latin typeface="Times New Roman" pitchFamily="18" charset="0"/>
                          <a:cs typeface="Times New Roman" pitchFamily="18" charset="0"/>
                        </a:rPr>
                        <a:t> الموجودة بجهاز الحاسب أو تكون بطاقة للشبكة اللاسلكية توضع داخل الحاسب .</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وتقوم بمهمة إرسال لاسلكي وفق أحد مواصفات الشبكة اللاسلكية كشبكة واي </a:t>
                      </a:r>
                      <a:r>
                        <a:rPr lang="ar-SA" sz="1800" dirty="0" err="1">
                          <a:effectLst/>
                          <a:latin typeface="Times New Roman" pitchFamily="18" charset="0"/>
                          <a:cs typeface="Times New Roman" pitchFamily="18" charset="0"/>
                        </a:rPr>
                        <a:t>فاي</a:t>
                      </a:r>
                      <a:r>
                        <a:rPr lang="ar-SA" sz="1800" dirty="0">
                          <a:effectLst/>
                          <a:latin typeface="Times New Roman" pitchFamily="18" charset="0"/>
                          <a:cs typeface="Times New Roman" pitchFamily="18" charset="0"/>
                        </a:rPr>
                        <a:t> </a:t>
                      </a:r>
                      <a:r>
                        <a:rPr lang="en-US" sz="1800" dirty="0" err="1">
                          <a:effectLst/>
                          <a:latin typeface="Times New Roman" pitchFamily="18" charset="0"/>
                          <a:cs typeface="Times New Roman" pitchFamily="18" charset="0"/>
                        </a:rPr>
                        <a:t>Wifi</a:t>
                      </a:r>
                      <a:r>
                        <a:rPr lang="ar-SA" sz="1800" dirty="0">
                          <a:effectLst/>
                          <a:latin typeface="Times New Roman" pitchFamily="18" charset="0"/>
                          <a:cs typeface="Times New Roman" pitchFamily="18" charset="0"/>
                        </a:rPr>
                        <a:t> أو شبكة واي ماكس </a:t>
                      </a:r>
                      <a:r>
                        <a:rPr lang="en-US" sz="1800" dirty="0">
                          <a:effectLst/>
                          <a:latin typeface="Times New Roman" pitchFamily="18" charset="0"/>
                          <a:cs typeface="Times New Roman" pitchFamily="18" charset="0"/>
                        </a:rPr>
                        <a:t>Wi- max </a:t>
                      </a: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أو بالإرسال اللاسلكي لشبكة هاتف جوال وتعديل الإشارات الرقمية الصادرة عن الحاسب بما يتناسب مع البث اللاسلكي</a:t>
                      </a:r>
                      <a:endParaRPr lang="en-US" sz="1800" b="1" dirty="0">
                        <a:effectLst/>
                        <a:latin typeface="Times New Roman" pitchFamily="18" charset="0"/>
                        <a:ea typeface="Calibri"/>
                        <a:cs typeface="Times New Roman" pitchFamily="18" charset="0"/>
                      </a:endParaRPr>
                    </a:p>
                  </a:txBody>
                  <a:tcPr marL="68580" marR="68580" marT="0" marB="0"/>
                </a:tc>
              </a:tr>
            </a:tbl>
          </a:graphicData>
        </a:graphic>
      </p:graphicFrame>
      <p:pic>
        <p:nvPicPr>
          <p:cNvPr id="10242" name="صورة 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4208" y="836712"/>
            <a:ext cx="2699792" cy="295232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746125" y="17526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ar-SA"/>
          </a:p>
        </p:txBody>
      </p:sp>
      <p:pic>
        <p:nvPicPr>
          <p:cNvPr id="6" name="صورة 5"/>
          <p:cNvPicPr/>
          <p:nvPr/>
        </p:nvPicPr>
        <p:blipFill>
          <a:blip r:embed="rId3">
            <a:extLst>
              <a:ext uri="{28A0092B-C50C-407E-A947-70E740481C1C}">
                <a14:useLocalDpi xmlns:a14="http://schemas.microsoft.com/office/drawing/2010/main" val="0"/>
              </a:ext>
            </a:extLst>
          </a:blip>
          <a:stretch>
            <a:fillRect/>
          </a:stretch>
        </p:blipFill>
        <p:spPr>
          <a:xfrm>
            <a:off x="6444208" y="4293096"/>
            <a:ext cx="2699792" cy="2448272"/>
          </a:xfrm>
          <a:prstGeom prst="rect">
            <a:avLst/>
          </a:prstGeom>
        </p:spPr>
      </p:pic>
    </p:spTree>
    <p:extLst>
      <p:ext uri="{BB962C8B-B14F-4D97-AF65-F5344CB8AC3E}">
        <p14:creationId xmlns:p14="http://schemas.microsoft.com/office/powerpoint/2010/main" val="41567651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جدول 2"/>
          <p:cNvGraphicFramePr>
            <a:graphicFrameLocks noGrp="1"/>
          </p:cNvGraphicFramePr>
          <p:nvPr>
            <p:extLst>
              <p:ext uri="{D42A27DB-BD31-4B8C-83A1-F6EECF244321}">
                <p14:modId xmlns:p14="http://schemas.microsoft.com/office/powerpoint/2010/main" val="3930058444"/>
              </p:ext>
            </p:extLst>
          </p:nvPr>
        </p:nvGraphicFramePr>
        <p:xfrm>
          <a:off x="0" y="260648"/>
          <a:ext cx="9144000" cy="6597352"/>
        </p:xfrm>
        <a:graphic>
          <a:graphicData uri="http://schemas.openxmlformats.org/drawingml/2006/table">
            <a:tbl>
              <a:tblPr rtl="1" firstRow="1" firstCol="1" bandRow="1">
                <a:tableStyleId>{5C22544A-7EE6-4342-B048-85BDC9FD1C3A}</a:tableStyleId>
              </a:tblPr>
              <a:tblGrid>
                <a:gridCol w="9144000"/>
              </a:tblGrid>
              <a:tr h="6597352">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sz="2000" dirty="0" smtClean="0">
                          <a:effectLst/>
                          <a:latin typeface="Times New Roman" pitchFamily="18" charset="0"/>
                          <a:cs typeface="Times New Roman" pitchFamily="18" charset="0"/>
                        </a:rPr>
                        <a:t> شبكة الإنترنت</a:t>
                      </a:r>
                      <a:endParaRPr lang="en-US" sz="2000" b="1" dirty="0" smtClean="0">
                        <a:effectLst/>
                        <a:latin typeface="Times New Roman" pitchFamily="18" charset="0"/>
                        <a:ea typeface="Calibri"/>
                        <a:cs typeface="Times New Roman" pitchFamily="18" charset="0"/>
                      </a:endParaRPr>
                    </a:p>
                    <a:p>
                      <a:pPr algn="r" rtl="1">
                        <a:spcAft>
                          <a:spcPts val="0"/>
                        </a:spcAft>
                      </a:pPr>
                      <a:endParaRPr lang="en-US" sz="2000" b="1" dirty="0" smtClean="0">
                        <a:effectLst/>
                        <a:latin typeface="Times New Roman" pitchFamily="18" charset="0"/>
                        <a:ea typeface="Calibri"/>
                        <a:cs typeface="Times New Roman" pitchFamily="18" charset="0"/>
                      </a:endParaRPr>
                    </a:p>
                    <a:p>
                      <a:pPr marL="342900" lvl="0" indent="-342900" algn="r" rtl="1">
                        <a:spcAft>
                          <a:spcPts val="0"/>
                        </a:spcAft>
                        <a:buFont typeface="Wingdings"/>
                        <a:buChar char=""/>
                      </a:pPr>
                      <a:r>
                        <a:rPr lang="ar-SA" sz="2000" dirty="0" smtClean="0">
                          <a:effectLst/>
                          <a:latin typeface="Times New Roman" pitchFamily="18" charset="0"/>
                          <a:cs typeface="Times New Roman" pitchFamily="18" charset="0"/>
                        </a:rPr>
                        <a:t>تعد شبكة الحاسب شبكة  موسعة للحاسب .حيث ترتبط بها الملايين من شبكات و أجهزة الحاسب.</a:t>
                      </a:r>
                      <a:endParaRPr lang="en-US" sz="2000" dirty="0" smtClean="0">
                        <a:effectLst/>
                        <a:latin typeface="Times New Roman" pitchFamily="18" charset="0"/>
                        <a:cs typeface="Times New Roman" pitchFamily="18" charset="0"/>
                      </a:endParaRPr>
                    </a:p>
                    <a:p>
                      <a:pPr marL="342900" lvl="0" indent="-342900" algn="r" rtl="1">
                        <a:spcAft>
                          <a:spcPts val="0"/>
                        </a:spcAft>
                        <a:buFont typeface="Wingdings"/>
                        <a:buChar char=""/>
                      </a:pPr>
                      <a:r>
                        <a:rPr lang="ar-SA" sz="2000" dirty="0" smtClean="0">
                          <a:effectLst/>
                          <a:latin typeface="Times New Roman" pitchFamily="18" charset="0"/>
                          <a:cs typeface="Times New Roman" pitchFamily="18" charset="0"/>
                        </a:rPr>
                        <a:t>ويستخدمها ما يقارب 40% من سكان العالم عام 2013 م أي حوالي ثلاثة بليون شخص يتوزعون على القارات الخمس في معظم بلدان العالم.</a:t>
                      </a:r>
                      <a:endParaRPr lang="en-US" sz="2000" dirty="0" smtClean="0">
                        <a:effectLst/>
                        <a:latin typeface="Times New Roman" pitchFamily="18" charset="0"/>
                        <a:cs typeface="Times New Roman" pitchFamily="18" charset="0"/>
                      </a:endParaRPr>
                    </a:p>
                    <a:p>
                      <a:pPr marL="342900" lvl="0" indent="-342900" algn="r" rtl="1">
                        <a:spcAft>
                          <a:spcPts val="0"/>
                        </a:spcAft>
                        <a:buFont typeface="Wingdings"/>
                        <a:buChar char=""/>
                      </a:pPr>
                      <a:r>
                        <a:rPr lang="ar-SA" sz="2000" dirty="0" smtClean="0">
                          <a:effectLst/>
                          <a:latin typeface="Times New Roman" pitchFamily="18" charset="0"/>
                          <a:cs typeface="Times New Roman" pitchFamily="18" charset="0"/>
                        </a:rPr>
                        <a:t>نشأت في البداية كمشروع لربط أجهزة الحاسبات التابعة لوزارة الدفاع بالولايات المتحدة والتي أطلق عليها اسم شبكة (( </a:t>
                      </a:r>
                      <a:r>
                        <a:rPr lang="ar-SA" sz="2000" dirty="0" err="1" smtClean="0">
                          <a:effectLst/>
                          <a:latin typeface="Times New Roman" pitchFamily="18" charset="0"/>
                          <a:cs typeface="Times New Roman" pitchFamily="18" charset="0"/>
                        </a:rPr>
                        <a:t>أربانت</a:t>
                      </a:r>
                      <a:r>
                        <a:rPr lang="ar-SA" sz="2000" dirty="0" smtClean="0">
                          <a:effectLst/>
                          <a:latin typeface="Times New Roman" pitchFamily="18" charset="0"/>
                          <a:cs typeface="Times New Roman" pitchFamily="18" charset="0"/>
                        </a:rPr>
                        <a:t> )) (( </a:t>
                      </a:r>
                      <a:r>
                        <a:rPr lang="en-US" sz="2000" dirty="0" smtClean="0">
                          <a:effectLst/>
                          <a:latin typeface="Times New Roman" pitchFamily="18" charset="0"/>
                          <a:cs typeface="Times New Roman" pitchFamily="18" charset="0"/>
                        </a:rPr>
                        <a:t>ARPANET</a:t>
                      </a:r>
                      <a:r>
                        <a:rPr lang="ar-SA" sz="2000" dirty="0" smtClean="0">
                          <a:effectLst/>
                          <a:latin typeface="Times New Roman" pitchFamily="18" charset="0"/>
                          <a:cs typeface="Times New Roman" pitchFamily="18" charset="0"/>
                        </a:rPr>
                        <a:t>)) .</a:t>
                      </a:r>
                      <a:endParaRPr lang="en-US" sz="2000" dirty="0" smtClean="0">
                        <a:effectLst/>
                        <a:latin typeface="Times New Roman" pitchFamily="18" charset="0"/>
                        <a:cs typeface="Times New Roman" pitchFamily="18" charset="0"/>
                      </a:endParaRPr>
                    </a:p>
                    <a:p>
                      <a:pPr marL="342900" lvl="0" indent="-342900" algn="r" rtl="1">
                        <a:spcAft>
                          <a:spcPts val="0"/>
                        </a:spcAft>
                        <a:buFont typeface="Wingdings"/>
                        <a:buChar char=""/>
                      </a:pPr>
                      <a:r>
                        <a:rPr lang="ar-SA" sz="2000" dirty="0" smtClean="0">
                          <a:effectLst/>
                          <a:latin typeface="Times New Roman" pitchFamily="18" charset="0"/>
                          <a:cs typeface="Times New Roman" pitchFamily="18" charset="0"/>
                        </a:rPr>
                        <a:t>ثم استمر توسع الشبكة عبر ربط أجهزة الجامعات ومراكز البحوث والشركات وأجهزة الأفراد بها بالولايات المتحدة وخارجها .</a:t>
                      </a:r>
                      <a:endParaRPr lang="en-US" sz="2000" dirty="0" smtClean="0">
                        <a:effectLst/>
                        <a:latin typeface="Times New Roman" pitchFamily="18" charset="0"/>
                        <a:cs typeface="Times New Roman" pitchFamily="18" charset="0"/>
                      </a:endParaRPr>
                    </a:p>
                    <a:p>
                      <a:pPr marL="342900" lvl="0" indent="-342900" algn="r" rtl="1">
                        <a:spcAft>
                          <a:spcPts val="0"/>
                        </a:spcAft>
                        <a:buFont typeface="Wingdings"/>
                        <a:buChar char=""/>
                      </a:pPr>
                      <a:r>
                        <a:rPr lang="ar-SA" sz="2000" dirty="0" smtClean="0">
                          <a:effectLst/>
                          <a:latin typeface="Times New Roman" pitchFamily="18" charset="0"/>
                          <a:cs typeface="Times New Roman" pitchFamily="18" charset="0"/>
                        </a:rPr>
                        <a:t>وذلك باستخدام تقنيات وبرمجيات خاصة تعرف باسم مداولات  (</a:t>
                      </a:r>
                      <a:r>
                        <a:rPr lang="en-US" sz="2000" dirty="0" smtClean="0">
                          <a:effectLst/>
                          <a:latin typeface="Times New Roman" pitchFamily="18" charset="0"/>
                          <a:cs typeface="Times New Roman" pitchFamily="18" charset="0"/>
                        </a:rPr>
                        <a:t>TCP\ IP</a:t>
                      </a:r>
                      <a:r>
                        <a:rPr lang="ar-SA" sz="2000" dirty="0" smtClean="0">
                          <a:effectLst/>
                          <a:latin typeface="Times New Roman" pitchFamily="18" charset="0"/>
                          <a:cs typeface="Times New Roman" pitchFamily="18" charset="0"/>
                        </a:rPr>
                        <a:t>) للربط والموجودة اعتياديا على العديد من اجهزة الحاسب الشخصية دون وجود هيئة لإدارة الشبكة.</a:t>
                      </a:r>
                      <a:endParaRPr lang="en-US" sz="2000" dirty="0" smtClean="0">
                        <a:effectLst/>
                        <a:latin typeface="Times New Roman" pitchFamily="18" charset="0"/>
                        <a:cs typeface="Times New Roman" pitchFamily="18" charset="0"/>
                      </a:endParaRPr>
                    </a:p>
                    <a:p>
                      <a:pPr marL="342900" lvl="0" indent="-342900" algn="r" rtl="1">
                        <a:spcAft>
                          <a:spcPts val="0"/>
                        </a:spcAft>
                        <a:buFont typeface="Wingdings"/>
                        <a:buChar char=""/>
                      </a:pPr>
                      <a:r>
                        <a:rPr lang="ar-SA" sz="2000" dirty="0" smtClean="0">
                          <a:effectLst/>
                          <a:latin typeface="Times New Roman" pitchFamily="18" charset="0"/>
                          <a:cs typeface="Times New Roman" pitchFamily="18" charset="0"/>
                        </a:rPr>
                        <a:t>ومن الجانب التقني تتكون شبكة الإنترنت من مجموعة من خطوط النفل عالية السرعة يطلق عليها </a:t>
                      </a:r>
                      <a:r>
                        <a:rPr lang="ar-SA" sz="2000" u="sng" dirty="0" smtClean="0">
                          <a:effectLst/>
                          <a:latin typeface="Times New Roman" pitchFamily="18" charset="0"/>
                          <a:cs typeface="Times New Roman" pitchFamily="18" charset="0"/>
                        </a:rPr>
                        <a:t>الخطوط الهيكلية</a:t>
                      </a:r>
                      <a:r>
                        <a:rPr lang="ar-SA" sz="2000" dirty="0" smtClean="0">
                          <a:effectLst/>
                          <a:latin typeface="Times New Roman" pitchFamily="18" charset="0"/>
                          <a:cs typeface="Times New Roman" pitchFamily="18" charset="0"/>
                        </a:rPr>
                        <a:t> </a:t>
                      </a:r>
                      <a:r>
                        <a:rPr lang="en-US" sz="2000" u="sng" dirty="0" smtClean="0">
                          <a:effectLst/>
                          <a:latin typeface="Times New Roman" pitchFamily="18" charset="0"/>
                          <a:cs typeface="Times New Roman" pitchFamily="18" charset="0"/>
                        </a:rPr>
                        <a:t>Backbones</a:t>
                      </a:r>
                      <a:r>
                        <a:rPr lang="ar-SA" sz="2000" dirty="0" smtClean="0">
                          <a:effectLst/>
                          <a:latin typeface="Times New Roman" pitchFamily="18" charset="0"/>
                          <a:cs typeface="Times New Roman" pitchFamily="18" charset="0"/>
                        </a:rPr>
                        <a:t> تربط بين أجهزة محولات عالية السرعة.</a:t>
                      </a:r>
                      <a:endParaRPr lang="en-US" sz="2000" dirty="0" smtClean="0">
                        <a:effectLst/>
                        <a:latin typeface="Times New Roman" pitchFamily="18" charset="0"/>
                        <a:cs typeface="Times New Roman" pitchFamily="18" charset="0"/>
                      </a:endParaRPr>
                    </a:p>
                    <a:p>
                      <a:pPr marL="342900" lvl="0" indent="-342900" algn="r" rtl="1">
                        <a:spcAft>
                          <a:spcPts val="0"/>
                        </a:spcAft>
                        <a:buFont typeface="Wingdings"/>
                        <a:buChar char=""/>
                      </a:pPr>
                      <a:r>
                        <a:rPr lang="ar-SA" sz="2000" dirty="0" smtClean="0">
                          <a:effectLst/>
                          <a:latin typeface="Times New Roman" pitchFamily="18" charset="0"/>
                          <a:cs typeface="Times New Roman" pitchFamily="18" charset="0"/>
                        </a:rPr>
                        <a:t>ترتبط مع الخطوط الهيكلية للشبكات داخل كل دولة والتي بدورها تربط الشبكات المحلية </a:t>
                      </a:r>
                      <a:r>
                        <a:rPr lang="en-US" sz="2000" dirty="0" smtClean="0">
                          <a:effectLst/>
                          <a:latin typeface="Times New Roman" pitchFamily="18" charset="0"/>
                          <a:cs typeface="Times New Roman" pitchFamily="18" charset="0"/>
                        </a:rPr>
                        <a:t>LANs</a:t>
                      </a:r>
                      <a:r>
                        <a:rPr lang="ar-SA" sz="2000" dirty="0" smtClean="0">
                          <a:effectLst/>
                          <a:latin typeface="Times New Roman" pitchFamily="18" charset="0"/>
                          <a:cs typeface="Times New Roman" pitchFamily="18" charset="0"/>
                        </a:rPr>
                        <a:t> واللاسلكية المختلفة.</a:t>
                      </a:r>
                      <a:endParaRPr lang="en-US" sz="2000" dirty="0" smtClean="0">
                        <a:effectLst/>
                        <a:latin typeface="Times New Roman" pitchFamily="18" charset="0"/>
                        <a:cs typeface="Times New Roman" pitchFamily="18" charset="0"/>
                      </a:endParaRPr>
                    </a:p>
                    <a:p>
                      <a:pPr marL="342900" lvl="0" indent="-342900" algn="r" rtl="1">
                        <a:spcAft>
                          <a:spcPts val="0"/>
                        </a:spcAft>
                        <a:buFont typeface="Wingdings"/>
                        <a:buChar char=""/>
                      </a:pPr>
                      <a:r>
                        <a:rPr lang="ar-SA" sz="2000" dirty="0" smtClean="0">
                          <a:effectLst/>
                          <a:latin typeface="Times New Roman" pitchFamily="18" charset="0"/>
                          <a:cs typeface="Times New Roman" pitchFamily="18" charset="0"/>
                        </a:rPr>
                        <a:t>يتم هذا الارتباط من خلال تنظيمات وقواعد وإجراءات موحدة بين جميع أجهزة الشبكة يطلق عليها مداولات نموذج  ( </a:t>
                      </a:r>
                      <a:r>
                        <a:rPr lang="en-US" sz="2000" dirty="0" smtClean="0">
                          <a:effectLst/>
                          <a:latin typeface="Times New Roman" pitchFamily="18" charset="0"/>
                          <a:cs typeface="Times New Roman" pitchFamily="18" charset="0"/>
                        </a:rPr>
                        <a:t>TCP\ IP</a:t>
                      </a:r>
                      <a:r>
                        <a:rPr lang="ar-SA" sz="2000" dirty="0" smtClean="0">
                          <a:effectLst/>
                          <a:latin typeface="Times New Roman" pitchFamily="18" charset="0"/>
                          <a:cs typeface="Times New Roman" pitchFamily="18" charset="0"/>
                        </a:rPr>
                        <a:t>) .</a:t>
                      </a:r>
                      <a:endParaRPr lang="en-US" sz="2000" dirty="0" smtClean="0">
                        <a:effectLst/>
                        <a:latin typeface="Times New Roman" pitchFamily="18" charset="0"/>
                        <a:cs typeface="Times New Roman" pitchFamily="18" charset="0"/>
                      </a:endParaRPr>
                    </a:p>
                    <a:p>
                      <a:pPr marL="342900" lvl="0" indent="-342900" algn="r" rtl="1">
                        <a:spcAft>
                          <a:spcPts val="0"/>
                        </a:spcAft>
                        <a:buFont typeface="Wingdings"/>
                        <a:buChar char=""/>
                      </a:pPr>
                      <a:r>
                        <a:rPr lang="ar-SA" sz="2000" dirty="0" smtClean="0">
                          <a:effectLst/>
                          <a:latin typeface="Times New Roman" pitchFamily="18" charset="0"/>
                          <a:cs typeface="Times New Roman" pitchFamily="18" charset="0"/>
                        </a:rPr>
                        <a:t>حيث يمكن نموذج  ( </a:t>
                      </a:r>
                      <a:r>
                        <a:rPr lang="en-US" sz="2000" dirty="0" smtClean="0">
                          <a:effectLst/>
                          <a:latin typeface="Times New Roman" pitchFamily="18" charset="0"/>
                          <a:cs typeface="Times New Roman" pitchFamily="18" charset="0"/>
                        </a:rPr>
                        <a:t>TCP\ IP</a:t>
                      </a:r>
                      <a:r>
                        <a:rPr lang="ar-SA" sz="2000" dirty="0" smtClean="0">
                          <a:effectLst/>
                          <a:latin typeface="Times New Roman" pitchFamily="18" charset="0"/>
                          <a:cs typeface="Times New Roman" pitchFamily="18" charset="0"/>
                        </a:rPr>
                        <a:t>)  كل الأجهزة والشبكات داخل الإنترنت من تبادل البيانات بشكل مظاريف من المرسل إلى المستقبل مهما تباعدت المسافة وبغض النظر عن كون المرسل والمستقبل داخل شبكة واحدة أو تفصل بينهما مئات الشبكات الأخرى.</a:t>
                      </a:r>
                      <a:endParaRPr lang="en-US" sz="2000" b="1" dirty="0">
                        <a:effectLst/>
                        <a:latin typeface="Times New Roman" pitchFamily="18" charset="0"/>
                        <a:ea typeface="Calibri"/>
                        <a:cs typeface="Times New Roman" pitchFamily="18" charset="0"/>
                      </a:endParaRPr>
                    </a:p>
                  </a:txBody>
                  <a:tcPr marL="57650" marR="57650" marT="0" marB="0"/>
                </a:tc>
              </a:tr>
            </a:tbl>
          </a:graphicData>
        </a:graphic>
      </p:graphicFrame>
    </p:spTree>
    <p:extLst>
      <p:ext uri="{BB962C8B-B14F-4D97-AF65-F5344CB8AC3E}">
        <p14:creationId xmlns:p14="http://schemas.microsoft.com/office/powerpoint/2010/main" val="35785315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4008953317"/>
              </p:ext>
            </p:extLst>
          </p:nvPr>
        </p:nvGraphicFramePr>
        <p:xfrm>
          <a:off x="0" y="188640"/>
          <a:ext cx="9144000" cy="6669360"/>
        </p:xfrm>
        <a:graphic>
          <a:graphicData uri="http://schemas.openxmlformats.org/drawingml/2006/table">
            <a:tbl>
              <a:tblPr rtl="1" firstRow="1" firstCol="1" bandRow="1">
                <a:tableStyleId>{5C22544A-7EE6-4342-B048-85BDC9FD1C3A}</a:tableStyleId>
              </a:tblPr>
              <a:tblGrid>
                <a:gridCol w="2741455"/>
                <a:gridCol w="6402545"/>
              </a:tblGrid>
              <a:tr h="6669360">
                <a:tc>
                  <a:txBody>
                    <a:bodyPr/>
                    <a:lstStyle/>
                    <a:p>
                      <a:pPr algn="r" rtl="1">
                        <a:spcAft>
                          <a:spcPts val="0"/>
                        </a:spcAft>
                      </a:pPr>
                      <a:r>
                        <a:rPr lang="ar-SA" sz="1800" dirty="0">
                          <a:effectLst/>
                          <a:latin typeface="Times New Roman" pitchFamily="18" charset="0"/>
                          <a:cs typeface="Times New Roman" pitchFamily="18" charset="0"/>
                        </a:rPr>
                        <a:t>عمارة ومداولات شبكة الإنترنت </a:t>
                      </a:r>
                      <a:r>
                        <a:rPr lang="en-US" sz="1800" dirty="0">
                          <a:effectLst/>
                          <a:latin typeface="Times New Roman" pitchFamily="18" charset="0"/>
                          <a:cs typeface="Times New Roman" pitchFamily="18" charset="0"/>
                        </a:rPr>
                        <a:t>Internet </a:t>
                      </a:r>
                      <a:r>
                        <a:rPr lang="en-US" sz="1800" dirty="0" err="1">
                          <a:effectLst/>
                          <a:latin typeface="Times New Roman" pitchFamily="18" charset="0"/>
                          <a:cs typeface="Times New Roman" pitchFamily="18" charset="0"/>
                        </a:rPr>
                        <a:t>Architecture&amp;Protocols</a:t>
                      </a:r>
                      <a:endParaRPr lang="en-US" sz="1800" b="1" dirty="0">
                        <a:effectLst/>
                        <a:latin typeface="Times New Roman" pitchFamily="18" charset="0"/>
                        <a:ea typeface="Calibri"/>
                        <a:cs typeface="Times New Roman" pitchFamily="18" charset="0"/>
                      </a:endParaRPr>
                    </a:p>
                  </a:txBody>
                  <a:tcPr marL="68580" marR="68580" marT="0" marB="0"/>
                </a:tc>
                <a:tc>
                  <a:txBody>
                    <a:bodyPr/>
                    <a:lstStyle/>
                    <a:p>
                      <a:pPr marL="342900" lvl="0" indent="-342900" algn="r" rtl="1">
                        <a:spcAft>
                          <a:spcPts val="0"/>
                        </a:spcAft>
                        <a:buFont typeface="Wingdings"/>
                        <a:buChar char=""/>
                      </a:pPr>
                      <a:r>
                        <a:rPr lang="ar-SA" sz="1800" dirty="0">
                          <a:effectLst/>
                          <a:latin typeface="Times New Roman" pitchFamily="18" charset="0"/>
                          <a:cs typeface="Times New Roman" pitchFamily="18" charset="0"/>
                        </a:rPr>
                        <a:t>تمثل الشبكة مشروع ستكون من مجموعة من المستويات أو الطبقات </a:t>
                      </a:r>
                      <a:r>
                        <a:rPr lang="en-US" sz="1800" dirty="0">
                          <a:effectLst/>
                          <a:latin typeface="Times New Roman" pitchFamily="18" charset="0"/>
                          <a:cs typeface="Times New Roman" pitchFamily="18" charset="0"/>
                        </a:rPr>
                        <a:t>Layer</a:t>
                      </a:r>
                      <a:r>
                        <a:rPr lang="ar-SA" sz="1800" dirty="0">
                          <a:effectLst/>
                          <a:latin typeface="Times New Roman" pitchFamily="18" charset="0"/>
                          <a:cs typeface="Times New Roman" pitchFamily="18" charset="0"/>
                        </a:rPr>
                        <a:t> والتي يختص كل منها بمهام محددة. على سبيل المثال هناك :-</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طبقة تتعلق بالتجهيزات المادية بالشبكات.</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طبقة تختص بنقل البيانات والتأكد من سلامتها.</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طبقة مسؤولة عن متطلبات التطبيقات المستخدمة في أجهزة الشبكة.</a:t>
                      </a:r>
                      <a:endParaRPr lang="en-US" sz="18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800" dirty="0">
                          <a:effectLst/>
                          <a:latin typeface="Times New Roman" pitchFamily="18" charset="0"/>
                          <a:cs typeface="Times New Roman" pitchFamily="18" charset="0"/>
                        </a:rPr>
                        <a:t>نموذج الشبكة </a:t>
                      </a:r>
                      <a:r>
                        <a:rPr lang="en-US" sz="1800" dirty="0">
                          <a:effectLst/>
                          <a:latin typeface="Times New Roman" pitchFamily="18" charset="0"/>
                          <a:cs typeface="Times New Roman" pitchFamily="18" charset="0"/>
                        </a:rPr>
                        <a:t>Network Model</a:t>
                      </a:r>
                      <a:r>
                        <a:rPr lang="ar-SA" sz="1800" dirty="0">
                          <a:effectLst/>
                          <a:latin typeface="Times New Roman" pitchFamily="18" charset="0"/>
                          <a:cs typeface="Times New Roman" pitchFamily="18" charset="0"/>
                        </a:rPr>
                        <a:t> :-</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مسمى يطلق على مجموعة الطبقات التي تتكون منها الشبكة.</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في هذا النموذج تقوم كل طبقة بخدمة الطبقة المجاورة التي تعلوها في المستوى.</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من خلال تنظيم خاص يطلق عليه </a:t>
                      </a:r>
                      <a:r>
                        <a:rPr lang="ar-SA" sz="1800" u="sng" dirty="0">
                          <a:effectLst/>
                          <a:latin typeface="Times New Roman" pitchFamily="18" charset="0"/>
                          <a:cs typeface="Times New Roman" pitchFamily="18" charset="0"/>
                        </a:rPr>
                        <a:t>مسمى ( تنظيم المواجهة ) </a:t>
                      </a:r>
                      <a:r>
                        <a:rPr lang="en-US" sz="1800" u="sng" dirty="0">
                          <a:effectLst/>
                          <a:latin typeface="Times New Roman" pitchFamily="18" charset="0"/>
                          <a:cs typeface="Times New Roman" pitchFamily="18" charset="0"/>
                        </a:rPr>
                        <a:t> ( Interface )</a:t>
                      </a:r>
                      <a:r>
                        <a:rPr lang="ar-SA" sz="1800" dirty="0">
                          <a:effectLst/>
                          <a:latin typeface="Times New Roman" pitchFamily="18" charset="0"/>
                          <a:cs typeface="Times New Roman" pitchFamily="18" charset="0"/>
                        </a:rPr>
                        <a:t>.</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والذي يحدد كيفية تبادل المعلومات بين الطبقتين المتجاورتين مثل :-</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طلب برنامج معالجة النصوص في طبقة التطبيقات .</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تشفير المستند من برنامج الترميز في الطبقة المجاورة.</a:t>
                      </a:r>
                      <a:endParaRPr lang="en-US" sz="18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800" dirty="0">
                          <a:effectLst/>
                          <a:latin typeface="Times New Roman" pitchFamily="18" charset="0"/>
                          <a:cs typeface="Times New Roman" pitchFamily="18" charset="0"/>
                        </a:rPr>
                        <a:t>مداولة الشبكة </a:t>
                      </a:r>
                      <a:r>
                        <a:rPr lang="en-US" sz="1800" dirty="0">
                          <a:effectLst/>
                          <a:latin typeface="Times New Roman" pitchFamily="18" charset="0"/>
                          <a:cs typeface="Times New Roman" pitchFamily="18" charset="0"/>
                        </a:rPr>
                        <a:t>Network  Protocol</a:t>
                      </a: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هو تنظيم خاص بالعلاقة وقواعد التعامل والإجراءات التي تتم بين طبقتين متناظرتين في جهازي حاسب عبر الشبكة. مثل</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علاقة برنامج المتصفح في جهاز المشترك مع برنامج جلب صفحة الموقع في جهاز آخر بالشبكة.</a:t>
                      </a:r>
                      <a:endParaRPr lang="en-US" sz="18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800" dirty="0">
                          <a:effectLst/>
                          <a:latin typeface="Times New Roman" pitchFamily="18" charset="0"/>
                          <a:cs typeface="Times New Roman" pitchFamily="18" charset="0"/>
                        </a:rPr>
                        <a:t>عمارة الشبكة </a:t>
                      </a:r>
                      <a:r>
                        <a:rPr lang="en-US" sz="1800" dirty="0">
                          <a:effectLst/>
                          <a:latin typeface="Times New Roman" pitchFamily="18" charset="0"/>
                          <a:cs typeface="Times New Roman" pitchFamily="18" charset="0"/>
                        </a:rPr>
                        <a:t>Network Architecture </a:t>
                      </a: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مسمى يطلق على مستويات أو طبقات الشبكة وعدد هذه الطبقات ومداولات الطبقات المختلفة ومهامها ونظم المواجهة بين الطبقات المتجاورة المختلفة.</a:t>
                      </a:r>
                      <a:endParaRPr lang="en-US" sz="1800" b="1" dirty="0">
                        <a:effectLst/>
                        <a:latin typeface="Times New Roman" pitchFamily="18" charset="0"/>
                        <a:ea typeface="Calibri"/>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33888305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144552132"/>
              </p:ext>
            </p:extLst>
          </p:nvPr>
        </p:nvGraphicFramePr>
        <p:xfrm>
          <a:off x="0" y="188640"/>
          <a:ext cx="9144000" cy="8229600"/>
        </p:xfrm>
        <a:graphic>
          <a:graphicData uri="http://schemas.openxmlformats.org/drawingml/2006/table">
            <a:tbl>
              <a:tblPr rtl="1" firstRow="1" firstCol="1" bandRow="1">
                <a:tableStyleId>{5C22544A-7EE6-4342-B048-85BDC9FD1C3A}</a:tableStyleId>
              </a:tblPr>
              <a:tblGrid>
                <a:gridCol w="1897103"/>
                <a:gridCol w="7246897"/>
              </a:tblGrid>
              <a:tr h="5709320">
                <a:tc>
                  <a:txBody>
                    <a:bodyPr/>
                    <a:lstStyle/>
                    <a:p>
                      <a:pPr algn="r" rtl="1">
                        <a:spcAft>
                          <a:spcPts val="0"/>
                        </a:spcAft>
                      </a:pPr>
                      <a:r>
                        <a:rPr lang="ar-SA" sz="1800" dirty="0">
                          <a:effectLst/>
                          <a:latin typeface="Times New Roman" pitchFamily="18" charset="0"/>
                          <a:cs typeface="Times New Roman" pitchFamily="18" charset="0"/>
                        </a:rPr>
                        <a:t>نموذج ومداولات (</a:t>
                      </a:r>
                      <a:r>
                        <a:rPr lang="en-US" sz="1800" dirty="0">
                          <a:effectLst/>
                          <a:latin typeface="Times New Roman" pitchFamily="18" charset="0"/>
                          <a:cs typeface="Times New Roman" pitchFamily="18" charset="0"/>
                        </a:rPr>
                        <a:t>TCP\IP</a:t>
                      </a:r>
                      <a:r>
                        <a:rPr lang="ar-SA" sz="1800" dirty="0">
                          <a:effectLst/>
                          <a:latin typeface="Times New Roman" pitchFamily="18" charset="0"/>
                          <a:cs typeface="Times New Roman" pitchFamily="18" charset="0"/>
                        </a:rPr>
                        <a:t>)لشبكة الإنترنت</a:t>
                      </a:r>
                      <a:endParaRPr lang="en-US" sz="1800" b="1" dirty="0">
                        <a:effectLst/>
                        <a:latin typeface="Times New Roman" pitchFamily="18" charset="0"/>
                        <a:ea typeface="Calibri"/>
                        <a:cs typeface="Times New Roman" pitchFamily="18" charset="0"/>
                      </a:endParaRPr>
                    </a:p>
                  </a:txBody>
                  <a:tcPr marL="31531" marR="31531" marT="0" marB="0"/>
                </a:tc>
                <a:tc>
                  <a:txBody>
                    <a:bodyPr/>
                    <a:lstStyle/>
                    <a:p>
                      <a:pPr marL="342900" lvl="0" indent="-342900" algn="r" rtl="1">
                        <a:spcAft>
                          <a:spcPts val="0"/>
                        </a:spcAft>
                        <a:buFont typeface="Wingdings"/>
                        <a:buChar char=""/>
                      </a:pPr>
                      <a:r>
                        <a:rPr lang="ar-SA" sz="1800" dirty="0">
                          <a:effectLst/>
                          <a:latin typeface="Times New Roman" pitchFamily="18" charset="0"/>
                          <a:cs typeface="Times New Roman" pitchFamily="18" charset="0"/>
                        </a:rPr>
                        <a:t>نموذج ومداولات (</a:t>
                      </a:r>
                      <a:r>
                        <a:rPr lang="en-US" sz="1800" dirty="0">
                          <a:effectLst/>
                          <a:latin typeface="Times New Roman" pitchFamily="18" charset="0"/>
                          <a:cs typeface="Times New Roman" pitchFamily="18" charset="0"/>
                        </a:rPr>
                        <a:t>TCP\IP</a:t>
                      </a:r>
                      <a:r>
                        <a:rPr lang="ar-SA" sz="1800" dirty="0">
                          <a:effectLst/>
                          <a:latin typeface="Times New Roman" pitchFamily="18" charset="0"/>
                          <a:cs typeface="Times New Roman" pitchFamily="18" charset="0"/>
                        </a:rPr>
                        <a:t>) :-</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يوجد داخل كل جهاز حاسب وفي أجهزة المحولات بالشبكة.</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يقوم بربط ملايين الأجهزة والشبكات المحلية والموسعة ببعضها البعض دون تنسيق مباشر منها.</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تتولى برامج ومعدات نموذج ومداولات (</a:t>
                      </a:r>
                      <a:r>
                        <a:rPr lang="en-US" sz="1800" dirty="0">
                          <a:effectLst/>
                          <a:latin typeface="Times New Roman" pitchFamily="18" charset="0"/>
                          <a:cs typeface="Times New Roman" pitchFamily="18" charset="0"/>
                        </a:rPr>
                        <a:t>TCP\IP</a:t>
                      </a:r>
                      <a:r>
                        <a:rPr lang="ar-SA" sz="1800" dirty="0">
                          <a:effectLst/>
                          <a:latin typeface="Times New Roman" pitchFamily="18" charset="0"/>
                          <a:cs typeface="Times New Roman" pitchFamily="18" charset="0"/>
                        </a:rPr>
                        <a:t>) كافة المهام اللازمة لضمان ربط الشبكات والأجهزة وسلامة نقل البيانات بينها والاتفاق على تنفيذ التطبيقات المختلفة لشبكة الإنترنت مثل البريد الإلكتروني وتصفح المواقع.</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جرى تطوير هذا النموذج عند بناء شبكة (</a:t>
                      </a:r>
                      <a:r>
                        <a:rPr lang="ar-SA" sz="1800" dirty="0" err="1">
                          <a:effectLst/>
                          <a:latin typeface="Times New Roman" pitchFamily="18" charset="0"/>
                          <a:cs typeface="Times New Roman" pitchFamily="18" charset="0"/>
                        </a:rPr>
                        <a:t>أربانت</a:t>
                      </a:r>
                      <a:r>
                        <a:rPr lang="ar-SA" sz="1800" dirty="0">
                          <a:effectLst/>
                          <a:latin typeface="Times New Roman" pitchFamily="18" charset="0"/>
                          <a:cs typeface="Times New Roman" pitchFamily="18" charset="0"/>
                        </a:rPr>
                        <a:t> ) (</a:t>
                      </a:r>
                      <a:r>
                        <a:rPr lang="en-US" sz="1800" dirty="0">
                          <a:effectLst/>
                          <a:latin typeface="Times New Roman" pitchFamily="18" charset="0"/>
                          <a:cs typeface="Times New Roman" pitchFamily="18" charset="0"/>
                        </a:rPr>
                        <a:t>ARPANET</a:t>
                      </a:r>
                      <a:r>
                        <a:rPr lang="ar-SA" sz="1800" dirty="0">
                          <a:effectLst/>
                          <a:latin typeface="Times New Roman" pitchFamily="18" charset="0"/>
                          <a:cs typeface="Times New Roman" pitchFamily="18" charset="0"/>
                        </a:rPr>
                        <a:t>) .</a:t>
                      </a:r>
                      <a:endParaRPr lang="en-US" sz="18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800" dirty="0">
                          <a:effectLst/>
                          <a:latin typeface="Times New Roman" pitchFamily="18" charset="0"/>
                          <a:cs typeface="Times New Roman" pitchFamily="18" charset="0"/>
                        </a:rPr>
                        <a:t>يقوم نموذج ومداولات (</a:t>
                      </a:r>
                      <a:r>
                        <a:rPr lang="en-US" sz="1800" dirty="0">
                          <a:effectLst/>
                          <a:latin typeface="Times New Roman" pitchFamily="18" charset="0"/>
                          <a:cs typeface="Times New Roman" pitchFamily="18" charset="0"/>
                        </a:rPr>
                        <a:t>TCP\IP</a:t>
                      </a:r>
                      <a:r>
                        <a:rPr lang="ar-SA" sz="1800" dirty="0">
                          <a:effectLst/>
                          <a:latin typeface="Times New Roman" pitchFamily="18" charset="0"/>
                          <a:cs typeface="Times New Roman" pitchFamily="18" charset="0"/>
                        </a:rPr>
                        <a:t>) بالمهام التالية :-</a:t>
                      </a:r>
                      <a:endParaRPr lang="en-US" sz="1800"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800" dirty="0">
                          <a:effectLst/>
                          <a:latin typeface="Times New Roman" pitchFamily="18" charset="0"/>
                          <a:cs typeface="Times New Roman" pitchFamily="18" charset="0"/>
                        </a:rPr>
                        <a:t>تحديد كيفية شكل مظروف البيانات من حيث طول المظروف وتوزيع محتوياته على المكونات المختلفة لها.</a:t>
                      </a:r>
                      <a:endParaRPr lang="en-US" sz="1800"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800" dirty="0">
                          <a:effectLst/>
                          <a:latin typeface="Times New Roman" pitchFamily="18" charset="0"/>
                          <a:cs typeface="Times New Roman" pitchFamily="18" charset="0"/>
                        </a:rPr>
                        <a:t>تنظيم طريقة الإرسال والارتباط بين الأجهزة عبر الشبكة وكيفية معالجة أخطاء الإرسال.</a:t>
                      </a:r>
                      <a:endParaRPr lang="en-US" sz="1800"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800" dirty="0">
                          <a:effectLst/>
                          <a:latin typeface="Times New Roman" pitchFamily="18" charset="0"/>
                          <a:cs typeface="Times New Roman" pitchFamily="18" charset="0"/>
                        </a:rPr>
                        <a:t>تحديد وتنظيم عناوين الأجهزة بالشبكة حيث يكون لكل جهاز عنوان خاص به.</a:t>
                      </a:r>
                      <a:endParaRPr lang="en-US" sz="1800"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800" dirty="0">
                          <a:effectLst/>
                          <a:latin typeface="Times New Roman" pitchFamily="18" charset="0"/>
                          <a:cs typeface="Times New Roman" pitchFamily="18" charset="0"/>
                        </a:rPr>
                        <a:t>ضمان سلامة النقل للمظاريف واسترجاع الفاقد في حال وجود اختناقات في الشبكة.</a:t>
                      </a:r>
                      <a:endParaRPr lang="en-US" sz="18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800" dirty="0">
                          <a:effectLst/>
                          <a:latin typeface="Times New Roman" pitchFamily="18" charset="0"/>
                          <a:cs typeface="Times New Roman" pitchFamily="18" charset="0"/>
                        </a:rPr>
                        <a:t>تتوزع مهام النموذج (</a:t>
                      </a:r>
                      <a:r>
                        <a:rPr lang="en-US" sz="1800" dirty="0">
                          <a:effectLst/>
                          <a:latin typeface="Times New Roman" pitchFamily="18" charset="0"/>
                          <a:cs typeface="Times New Roman" pitchFamily="18" charset="0"/>
                        </a:rPr>
                        <a:t>TCP\IP</a:t>
                      </a:r>
                      <a:r>
                        <a:rPr lang="ar-SA" sz="1800" dirty="0">
                          <a:effectLst/>
                          <a:latin typeface="Times New Roman" pitchFamily="18" charset="0"/>
                          <a:cs typeface="Times New Roman" pitchFamily="18" charset="0"/>
                        </a:rPr>
                        <a:t>) على أربعة طبقات مهامها كما يلي :-</a:t>
                      </a:r>
                      <a:endParaRPr lang="en-US" sz="1800"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800" dirty="0">
                          <a:effectLst/>
                          <a:latin typeface="Times New Roman" pitchFamily="18" charset="0"/>
                          <a:cs typeface="Times New Roman" pitchFamily="18" charset="0"/>
                        </a:rPr>
                        <a:t>طبقة التطبيقات </a:t>
                      </a:r>
                      <a:r>
                        <a:rPr lang="en-US" sz="1800" dirty="0">
                          <a:effectLst/>
                          <a:latin typeface="Times New Roman" pitchFamily="18" charset="0"/>
                          <a:cs typeface="Times New Roman" pitchFamily="18" charset="0"/>
                        </a:rPr>
                        <a:t>Application</a:t>
                      </a: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تحوي المداولات اللازمة لتقديم خدمات المصادر الموجدة على الشبكة والاستفادة من تطبيقاتها المتنوعة مثل ( نقل الملفات, إرسال البريد الإلكتروني , مداول التصفح </a:t>
                      </a:r>
                      <a:r>
                        <a:rPr lang="en-US" sz="1800" dirty="0">
                          <a:effectLst/>
                          <a:latin typeface="Times New Roman" pitchFamily="18" charset="0"/>
                          <a:cs typeface="Times New Roman" pitchFamily="18" charset="0"/>
                        </a:rPr>
                        <a:t>HTTP</a:t>
                      </a:r>
                      <a:r>
                        <a:rPr lang="ar-SA" sz="1800" dirty="0">
                          <a:effectLst/>
                          <a:latin typeface="Times New Roman" pitchFamily="18" charset="0"/>
                          <a:cs typeface="Times New Roman" pitchFamily="18" charset="0"/>
                        </a:rPr>
                        <a:t>.</a:t>
                      </a:r>
                      <a:endParaRPr lang="en-US" sz="1800" dirty="0">
                        <a:effectLst/>
                        <a:latin typeface="Times New Roman" pitchFamily="18" charset="0"/>
                        <a:cs typeface="Times New Roman" pitchFamily="18" charset="0"/>
                      </a:endParaRPr>
                    </a:p>
                    <a:p>
                      <a:pPr marL="0" lvl="0" indent="0" algn="r" rtl="1">
                        <a:spcAft>
                          <a:spcPts val="0"/>
                        </a:spcAft>
                        <a:buFont typeface="+mj-lt"/>
                        <a:buNone/>
                      </a:pPr>
                      <a:r>
                        <a:rPr lang="ar-SA" sz="1800" dirty="0" smtClean="0">
                          <a:effectLst/>
                          <a:latin typeface="Times New Roman" pitchFamily="18" charset="0"/>
                          <a:cs typeface="Times New Roman" pitchFamily="18" charset="0"/>
                        </a:rPr>
                        <a:t> 2) طبقة </a:t>
                      </a:r>
                      <a:r>
                        <a:rPr lang="ar-SA" sz="1800" dirty="0">
                          <a:effectLst/>
                          <a:latin typeface="Times New Roman" pitchFamily="18" charset="0"/>
                          <a:cs typeface="Times New Roman" pitchFamily="18" charset="0"/>
                        </a:rPr>
                        <a:t>النقل </a:t>
                      </a:r>
                      <a:r>
                        <a:rPr lang="en-US" sz="1800" dirty="0">
                          <a:effectLst/>
                          <a:latin typeface="Times New Roman" pitchFamily="18" charset="0"/>
                          <a:cs typeface="Times New Roman" pitchFamily="18" charset="0"/>
                        </a:rPr>
                        <a:t>Transport</a:t>
                      </a: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تحوي مداولة (</a:t>
                      </a:r>
                      <a:r>
                        <a:rPr lang="en-US" sz="1800" dirty="0">
                          <a:effectLst/>
                          <a:latin typeface="Times New Roman" pitchFamily="18" charset="0"/>
                          <a:cs typeface="Times New Roman" pitchFamily="18" charset="0"/>
                        </a:rPr>
                        <a:t>TCP</a:t>
                      </a:r>
                      <a:r>
                        <a:rPr lang="ar-SA" sz="1800" dirty="0">
                          <a:effectLst/>
                          <a:latin typeface="Times New Roman" pitchFamily="18" charset="0"/>
                          <a:cs typeface="Times New Roman" pitchFamily="18" charset="0"/>
                        </a:rPr>
                        <a:t>) وتهدف إلى سلامة نقل البيانات عبر الشبكة من الجهاز المرسل بطرف الشبكة إلى الجهاز المستقبل لها.</a:t>
                      </a:r>
                      <a:endParaRPr lang="en-US" sz="18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dirty="0">
                          <a:effectLst/>
                          <a:latin typeface="Times New Roman" pitchFamily="18" charset="0"/>
                          <a:cs typeface="Times New Roman" pitchFamily="18" charset="0"/>
                        </a:rPr>
                        <a:t>يتم ذلك من خلال تبادل أوامر المداولة بين جهازي الحاسب عبر الشبكة لتحديد سرعة التبادل بينهما وتأكيد سلامة البيانات بين الجهازين وتكاملها.</a:t>
                      </a:r>
                      <a:endParaRPr lang="en-US" sz="1800" dirty="0">
                        <a:effectLst/>
                        <a:latin typeface="Times New Roman" pitchFamily="18" charset="0"/>
                        <a:cs typeface="Times New Roman" pitchFamily="18" charset="0"/>
                      </a:endParaRPr>
                    </a:p>
                    <a:p>
                      <a:pPr algn="r" rtl="1">
                        <a:spcAft>
                          <a:spcPts val="0"/>
                        </a:spcAft>
                      </a:pPr>
                      <a:r>
                        <a:rPr lang="ar-SA" sz="1800" dirty="0">
                          <a:effectLst/>
                          <a:latin typeface="Times New Roman" pitchFamily="18" charset="0"/>
                          <a:cs typeface="Times New Roman" pitchFamily="18" charset="0"/>
                        </a:rPr>
                        <a:t> </a:t>
                      </a:r>
                      <a:r>
                        <a:rPr lang="en-US" sz="1800" dirty="0">
                          <a:effectLst/>
                          <a:latin typeface="Times New Roman" pitchFamily="18" charset="0"/>
                          <a:cs typeface="Times New Roman" pitchFamily="18" charset="0"/>
                        </a:rPr>
                        <a:t> </a:t>
                      </a:r>
                      <a:r>
                        <a:rPr lang="ar-SA" sz="1800" dirty="0">
                          <a:effectLst/>
                          <a:latin typeface="Times New Roman" pitchFamily="18" charset="0"/>
                          <a:cs typeface="Times New Roman" pitchFamily="18" charset="0"/>
                        </a:rPr>
                        <a:t> </a:t>
                      </a:r>
                      <a:endParaRPr lang="en-US" sz="1800" dirty="0">
                        <a:effectLst/>
                        <a:latin typeface="Times New Roman" pitchFamily="18" charset="0"/>
                        <a:cs typeface="Times New Roman" pitchFamily="18" charset="0"/>
                      </a:endParaRPr>
                    </a:p>
                    <a:p>
                      <a:pPr algn="r" rtl="1">
                        <a:spcAft>
                          <a:spcPts val="0"/>
                        </a:spcAft>
                      </a:pPr>
                      <a:r>
                        <a:rPr lang="ar-SA" sz="1800" dirty="0">
                          <a:effectLst/>
                          <a:latin typeface="Times New Roman" pitchFamily="18" charset="0"/>
                          <a:cs typeface="Times New Roman" pitchFamily="18" charset="0"/>
                        </a:rPr>
                        <a:t> </a:t>
                      </a:r>
                      <a:endParaRPr lang="en-US" sz="1800" dirty="0">
                        <a:effectLst/>
                        <a:latin typeface="Times New Roman" pitchFamily="18" charset="0"/>
                        <a:cs typeface="Times New Roman" pitchFamily="18" charset="0"/>
                      </a:endParaRPr>
                    </a:p>
                    <a:p>
                      <a:pPr algn="r" rtl="1">
                        <a:spcAft>
                          <a:spcPts val="0"/>
                        </a:spcAft>
                      </a:pPr>
                      <a:r>
                        <a:rPr lang="ar-SA" sz="1800" dirty="0">
                          <a:effectLst/>
                          <a:latin typeface="Times New Roman" pitchFamily="18" charset="0"/>
                          <a:cs typeface="Times New Roman" pitchFamily="18" charset="0"/>
                        </a:rPr>
                        <a:t> </a:t>
                      </a:r>
                      <a:endParaRPr lang="en-US" sz="1800" dirty="0">
                        <a:effectLst/>
                        <a:latin typeface="Times New Roman" pitchFamily="18" charset="0"/>
                        <a:cs typeface="Times New Roman" pitchFamily="18" charset="0"/>
                      </a:endParaRPr>
                    </a:p>
                    <a:p>
                      <a:pPr algn="r" rtl="1">
                        <a:spcAft>
                          <a:spcPts val="0"/>
                        </a:spcAft>
                      </a:pPr>
                      <a:r>
                        <a:rPr lang="ar-SA" sz="1800" dirty="0">
                          <a:effectLst/>
                          <a:latin typeface="Times New Roman" pitchFamily="18" charset="0"/>
                          <a:cs typeface="Times New Roman" pitchFamily="18" charset="0"/>
                        </a:rPr>
                        <a:t> </a:t>
                      </a:r>
                      <a:endParaRPr lang="en-US" sz="1800" dirty="0">
                        <a:effectLst/>
                        <a:latin typeface="Times New Roman" pitchFamily="18" charset="0"/>
                        <a:cs typeface="Times New Roman" pitchFamily="18" charset="0"/>
                      </a:endParaRPr>
                    </a:p>
                    <a:p>
                      <a:pPr algn="r" rtl="1">
                        <a:spcAft>
                          <a:spcPts val="0"/>
                        </a:spcAft>
                      </a:pPr>
                      <a:r>
                        <a:rPr lang="ar-SA" sz="1800" dirty="0">
                          <a:effectLst/>
                          <a:latin typeface="Times New Roman" pitchFamily="18" charset="0"/>
                          <a:cs typeface="Times New Roman" pitchFamily="18" charset="0"/>
                        </a:rPr>
                        <a:t> </a:t>
                      </a:r>
                      <a:endParaRPr lang="en-US" sz="1800" dirty="0">
                        <a:effectLst/>
                        <a:latin typeface="Times New Roman" pitchFamily="18" charset="0"/>
                        <a:cs typeface="Times New Roman" pitchFamily="18" charset="0"/>
                      </a:endParaRPr>
                    </a:p>
                    <a:p>
                      <a:pPr algn="r" rtl="1">
                        <a:spcAft>
                          <a:spcPts val="0"/>
                        </a:spcAft>
                      </a:pPr>
                      <a:r>
                        <a:rPr lang="ar-SA" sz="1800" dirty="0">
                          <a:effectLst/>
                          <a:latin typeface="Times New Roman" pitchFamily="18" charset="0"/>
                          <a:cs typeface="Times New Roman" pitchFamily="18" charset="0"/>
                        </a:rPr>
                        <a:t> </a:t>
                      </a:r>
                      <a:endParaRPr lang="en-US" sz="1800" dirty="0">
                        <a:effectLst/>
                        <a:latin typeface="Times New Roman" pitchFamily="18" charset="0"/>
                        <a:cs typeface="Times New Roman" pitchFamily="18" charset="0"/>
                      </a:endParaRPr>
                    </a:p>
                    <a:p>
                      <a:pPr algn="r" rtl="1">
                        <a:spcAft>
                          <a:spcPts val="0"/>
                        </a:spcAft>
                      </a:pPr>
                      <a:r>
                        <a:rPr lang="en-US" sz="1800" dirty="0">
                          <a:effectLst/>
                          <a:latin typeface="Times New Roman" pitchFamily="18" charset="0"/>
                          <a:cs typeface="Times New Roman" pitchFamily="18" charset="0"/>
                        </a:rPr>
                        <a:t> </a:t>
                      </a:r>
                      <a:endParaRPr lang="en-US" sz="1800" b="1" dirty="0">
                        <a:effectLst/>
                        <a:latin typeface="Times New Roman" pitchFamily="18" charset="0"/>
                        <a:ea typeface="Calibri"/>
                        <a:cs typeface="Times New Roman" pitchFamily="18" charset="0"/>
                      </a:endParaRPr>
                    </a:p>
                  </a:txBody>
                  <a:tcPr marL="31531" marR="31531" marT="0" marB="0"/>
                </a:tc>
              </a:tr>
            </a:tbl>
          </a:graphicData>
        </a:graphic>
      </p:graphicFrame>
      <p:sp>
        <p:nvSpPr>
          <p:cNvPr id="3" name="Rectangle 3"/>
          <p:cNvSpPr>
            <a:spLocks noChangeArrowheads="1"/>
          </p:cNvSpPr>
          <p:nvPr/>
        </p:nvSpPr>
        <p:spPr bwMode="auto">
          <a:xfrm>
            <a:off x="2813050" y="115887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ar-SA"/>
          </a:p>
        </p:txBody>
      </p:sp>
    </p:spTree>
    <p:extLst>
      <p:ext uri="{BB962C8B-B14F-4D97-AF65-F5344CB8AC3E}">
        <p14:creationId xmlns:p14="http://schemas.microsoft.com/office/powerpoint/2010/main" val="15301897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جدول 9"/>
          <p:cNvGraphicFramePr>
            <a:graphicFrameLocks noGrp="1"/>
          </p:cNvGraphicFramePr>
          <p:nvPr>
            <p:extLst>
              <p:ext uri="{D42A27DB-BD31-4B8C-83A1-F6EECF244321}">
                <p14:modId xmlns:p14="http://schemas.microsoft.com/office/powerpoint/2010/main" val="1229041446"/>
              </p:ext>
            </p:extLst>
          </p:nvPr>
        </p:nvGraphicFramePr>
        <p:xfrm>
          <a:off x="0" y="-138728"/>
          <a:ext cx="9144000" cy="6996728"/>
        </p:xfrm>
        <a:graphic>
          <a:graphicData uri="http://schemas.openxmlformats.org/drawingml/2006/table">
            <a:tbl>
              <a:tblPr rtl="1" firstRow="1" firstCol="1" bandRow="1">
                <a:tableStyleId>{5C22544A-7EE6-4342-B048-85BDC9FD1C3A}</a:tableStyleId>
              </a:tblPr>
              <a:tblGrid>
                <a:gridCol w="1526852"/>
                <a:gridCol w="7617148"/>
              </a:tblGrid>
              <a:tr h="6996728">
                <a:tc>
                  <a:txBody>
                    <a:bodyPr/>
                    <a:lstStyle/>
                    <a:p>
                      <a:pPr algn="r" rtl="1">
                        <a:spcAft>
                          <a:spcPts val="0"/>
                        </a:spcAft>
                      </a:pPr>
                      <a:endParaRPr lang="ar-SA" sz="1700" dirty="0" smtClean="0">
                        <a:effectLst/>
                        <a:latin typeface="Times New Roman" pitchFamily="18" charset="0"/>
                        <a:cs typeface="Times New Roman" pitchFamily="18" charset="0"/>
                      </a:endParaRPr>
                    </a:p>
                    <a:p>
                      <a:pPr algn="r" rtl="1">
                        <a:spcAft>
                          <a:spcPts val="0"/>
                        </a:spcAft>
                      </a:pPr>
                      <a:r>
                        <a:rPr lang="ar-SA" sz="1700" dirty="0" smtClean="0">
                          <a:effectLst/>
                          <a:latin typeface="Times New Roman" pitchFamily="18" charset="0"/>
                          <a:cs typeface="Times New Roman" pitchFamily="18" charset="0"/>
                        </a:rPr>
                        <a:t>نموذج </a:t>
                      </a:r>
                      <a:r>
                        <a:rPr lang="ar-SA" sz="1700" dirty="0">
                          <a:effectLst/>
                          <a:latin typeface="Times New Roman" pitchFamily="18" charset="0"/>
                          <a:cs typeface="Times New Roman" pitchFamily="18" charset="0"/>
                        </a:rPr>
                        <a:t>ومداولات (</a:t>
                      </a:r>
                      <a:r>
                        <a:rPr lang="en-US" sz="1700" dirty="0">
                          <a:effectLst/>
                          <a:latin typeface="Times New Roman" pitchFamily="18" charset="0"/>
                          <a:cs typeface="Times New Roman" pitchFamily="18" charset="0"/>
                        </a:rPr>
                        <a:t>TCP\IP</a:t>
                      </a:r>
                      <a:r>
                        <a:rPr lang="ar-SA" sz="1700" dirty="0">
                          <a:effectLst/>
                          <a:latin typeface="Times New Roman" pitchFamily="18" charset="0"/>
                          <a:cs typeface="Times New Roman" pitchFamily="18" charset="0"/>
                        </a:rPr>
                        <a:t>)لشبكة الإنترنت</a:t>
                      </a:r>
                      <a:endParaRPr lang="en-US" sz="1700" b="1" dirty="0">
                        <a:effectLst/>
                        <a:latin typeface="Times New Roman" pitchFamily="18" charset="0"/>
                        <a:ea typeface="Calibri"/>
                        <a:cs typeface="Times New Roman" pitchFamily="18" charset="0"/>
                      </a:endParaRPr>
                    </a:p>
                  </a:txBody>
                  <a:tcPr marL="31531" marR="31531" marT="0" marB="0"/>
                </a:tc>
                <a:tc>
                  <a:txBody>
                    <a:bodyPr/>
                    <a:lstStyle/>
                    <a:p>
                      <a:pPr marL="0" lvl="0" indent="0" algn="r" rtl="1">
                        <a:spcAft>
                          <a:spcPts val="0"/>
                        </a:spcAft>
                        <a:buFont typeface="Wingdings"/>
                        <a:buNone/>
                      </a:pPr>
                      <a:endParaRPr lang="en-US" sz="1700" dirty="0">
                        <a:effectLst/>
                        <a:latin typeface="Times New Roman" pitchFamily="18" charset="0"/>
                        <a:cs typeface="Times New Roman" pitchFamily="18" charset="0"/>
                      </a:endParaRPr>
                    </a:p>
                    <a:p>
                      <a:pPr marL="0" lvl="0" indent="0" algn="r" rtl="1">
                        <a:spcAft>
                          <a:spcPts val="0"/>
                        </a:spcAft>
                        <a:buFont typeface="+mj-lt"/>
                        <a:buNone/>
                      </a:pPr>
                      <a:r>
                        <a:rPr lang="ar-SA" sz="1700" dirty="0" smtClean="0">
                          <a:effectLst/>
                          <a:latin typeface="Times New Roman" pitchFamily="18" charset="0"/>
                          <a:cs typeface="Times New Roman" pitchFamily="18" charset="0"/>
                        </a:rPr>
                        <a:t>3) طبقة </a:t>
                      </a:r>
                      <a:r>
                        <a:rPr lang="ar-SA" sz="1700" dirty="0">
                          <a:effectLst/>
                          <a:latin typeface="Times New Roman" pitchFamily="18" charset="0"/>
                          <a:cs typeface="Times New Roman" pitchFamily="18" charset="0"/>
                        </a:rPr>
                        <a:t>الارتباط الشبكي </a:t>
                      </a:r>
                      <a:r>
                        <a:rPr lang="en-US" sz="1700" dirty="0">
                          <a:effectLst/>
                          <a:latin typeface="Times New Roman" pitchFamily="18" charset="0"/>
                          <a:cs typeface="Times New Roman" pitchFamily="18" charset="0"/>
                        </a:rPr>
                        <a:t>Internet</a:t>
                      </a:r>
                    </a:p>
                    <a:p>
                      <a:pPr marL="342900" lvl="0" indent="-342900" algn="r" rtl="1">
                        <a:spcAft>
                          <a:spcPts val="0"/>
                        </a:spcAft>
                        <a:buFont typeface="Times New Roman"/>
                        <a:buChar char="-"/>
                      </a:pPr>
                      <a:r>
                        <a:rPr lang="ar-SA" sz="1700" dirty="0">
                          <a:effectLst/>
                          <a:latin typeface="Times New Roman" pitchFamily="18" charset="0"/>
                          <a:cs typeface="Times New Roman" pitchFamily="18" charset="0"/>
                        </a:rPr>
                        <a:t>تحوي مداولة (</a:t>
                      </a:r>
                      <a:r>
                        <a:rPr lang="en-US" sz="1700" dirty="0">
                          <a:effectLst/>
                          <a:latin typeface="Times New Roman" pitchFamily="18" charset="0"/>
                          <a:cs typeface="Times New Roman" pitchFamily="18" charset="0"/>
                        </a:rPr>
                        <a:t>IP</a:t>
                      </a:r>
                      <a:r>
                        <a:rPr lang="ar-SA" sz="1700" dirty="0">
                          <a:effectLst/>
                          <a:latin typeface="Times New Roman" pitchFamily="18" charset="0"/>
                          <a:cs typeface="Times New Roman" pitchFamily="18" charset="0"/>
                        </a:rPr>
                        <a:t>) والتي تقوم بالتوجيه والتخزين للمظاريف وتبادل البيانات داخل الشبكة بين </a:t>
                      </a:r>
                      <a:r>
                        <a:rPr lang="ar-SA" sz="1700" dirty="0" smtClean="0">
                          <a:effectLst/>
                          <a:latin typeface="Times New Roman" pitchFamily="18" charset="0"/>
                          <a:cs typeface="Times New Roman" pitchFamily="18" charset="0"/>
                        </a:rPr>
                        <a:t>محولات </a:t>
                      </a:r>
                      <a:r>
                        <a:rPr lang="ar-SA" sz="1700" dirty="0">
                          <a:effectLst/>
                          <a:latin typeface="Times New Roman" pitchFamily="18" charset="0"/>
                          <a:cs typeface="Times New Roman" pitchFamily="18" charset="0"/>
                        </a:rPr>
                        <a:t>وأجهزة الشبكات المختلفة.</a:t>
                      </a:r>
                      <a:endParaRPr lang="en-US" sz="17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700" dirty="0">
                          <a:effectLst/>
                          <a:latin typeface="Times New Roman" pitchFamily="18" charset="0"/>
                          <a:cs typeface="Times New Roman" pitchFamily="18" charset="0"/>
                        </a:rPr>
                        <a:t>وللتخاطب فيما بينها والتي يطلق عليها مداولة الارتباط الشبكي </a:t>
                      </a:r>
                      <a:r>
                        <a:rPr lang="en-US" sz="1700" dirty="0">
                          <a:effectLst/>
                          <a:latin typeface="Times New Roman" pitchFamily="18" charset="0"/>
                          <a:cs typeface="Times New Roman" pitchFamily="18" charset="0"/>
                        </a:rPr>
                        <a:t>Internetworking</a:t>
                      </a:r>
                    </a:p>
                    <a:p>
                      <a:pPr marL="342900" lvl="0" indent="-342900" algn="r" rtl="1">
                        <a:spcAft>
                          <a:spcPts val="0"/>
                        </a:spcAft>
                        <a:buFont typeface="Times New Roman"/>
                        <a:buChar char="-"/>
                      </a:pPr>
                      <a:r>
                        <a:rPr lang="ar-SA" sz="1700" dirty="0">
                          <a:effectLst/>
                          <a:latin typeface="Times New Roman" pitchFamily="18" charset="0"/>
                          <a:cs typeface="Times New Roman" pitchFamily="18" charset="0"/>
                        </a:rPr>
                        <a:t>وتقوم بمهمة تقسيم البيانات المرسلة من </a:t>
                      </a:r>
                      <a:r>
                        <a:rPr lang="ar-SA" sz="1700" dirty="0" err="1">
                          <a:effectLst/>
                          <a:latin typeface="Times New Roman" pitchFamily="18" charset="0"/>
                          <a:cs typeface="Times New Roman" pitchFamily="18" charset="0"/>
                        </a:rPr>
                        <a:t>من</a:t>
                      </a:r>
                      <a:r>
                        <a:rPr lang="ar-SA" sz="1700" dirty="0">
                          <a:effectLst/>
                          <a:latin typeface="Times New Roman" pitchFamily="18" charset="0"/>
                          <a:cs typeface="Times New Roman" pitchFamily="18" charset="0"/>
                        </a:rPr>
                        <a:t> قبل جهاز حاسب المشترك إلى مجموعات من المظاريف .</a:t>
                      </a:r>
                      <a:endParaRPr lang="en-US" sz="17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700" dirty="0">
                          <a:effectLst/>
                          <a:latin typeface="Times New Roman" pitchFamily="18" charset="0"/>
                          <a:cs typeface="Times New Roman" pitchFamily="18" charset="0"/>
                        </a:rPr>
                        <a:t>تضع في كل مظروف بيانات توجيه وتحكم تشمل عنوان الجهاز المرسل وعنوان الجهاز المستقبل .</a:t>
                      </a:r>
                      <a:endParaRPr lang="en-US" sz="17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700" dirty="0">
                          <a:effectLst/>
                          <a:latin typeface="Times New Roman" pitchFamily="18" charset="0"/>
                          <a:cs typeface="Times New Roman" pitchFamily="18" charset="0"/>
                        </a:rPr>
                        <a:t>تقوم بإرسال كل مظروف عبر </a:t>
                      </a:r>
                      <a:r>
                        <a:rPr lang="ar-SA" sz="1700" dirty="0" err="1">
                          <a:effectLst/>
                          <a:latin typeface="Times New Roman" pitchFamily="18" charset="0"/>
                          <a:cs typeface="Times New Roman" pitchFamily="18" charset="0"/>
                        </a:rPr>
                        <a:t>مبدلات</a:t>
                      </a:r>
                      <a:r>
                        <a:rPr lang="ar-SA" sz="1700" dirty="0">
                          <a:effectLst/>
                          <a:latin typeface="Times New Roman" pitchFamily="18" charset="0"/>
                          <a:cs typeface="Times New Roman" pitchFamily="18" charset="0"/>
                        </a:rPr>
                        <a:t> ومحولات الشبكة.</a:t>
                      </a:r>
                      <a:endParaRPr lang="en-US" sz="17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700" dirty="0">
                          <a:effectLst/>
                          <a:latin typeface="Times New Roman" pitchFamily="18" charset="0"/>
                          <a:cs typeface="Times New Roman" pitchFamily="18" charset="0"/>
                        </a:rPr>
                        <a:t>تقوم </a:t>
                      </a:r>
                      <a:r>
                        <a:rPr lang="ar-SA" sz="1700" dirty="0" err="1">
                          <a:effectLst/>
                          <a:latin typeface="Times New Roman" pitchFamily="18" charset="0"/>
                          <a:cs typeface="Times New Roman" pitchFamily="18" charset="0"/>
                        </a:rPr>
                        <a:t>مبدلات</a:t>
                      </a:r>
                      <a:r>
                        <a:rPr lang="ar-SA" sz="1700" dirty="0">
                          <a:effectLst/>
                          <a:latin typeface="Times New Roman" pitchFamily="18" charset="0"/>
                          <a:cs typeface="Times New Roman" pitchFamily="18" charset="0"/>
                        </a:rPr>
                        <a:t> ومحولات الشبكة بتخزين المظاريف مؤقتاَ عقب استلامها.</a:t>
                      </a:r>
                      <a:endParaRPr lang="en-US" sz="17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700" dirty="0">
                          <a:effectLst/>
                          <a:latin typeface="Times New Roman" pitchFamily="18" charset="0"/>
                          <a:cs typeface="Times New Roman" pitchFamily="18" charset="0"/>
                        </a:rPr>
                        <a:t>ثم تقوم بتوجيه البيانات وفق عنوان الجهاز المستقبل لها.</a:t>
                      </a:r>
                      <a:endParaRPr lang="en-US" sz="17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700" dirty="0">
                          <a:effectLst/>
                          <a:latin typeface="Times New Roman" pitchFamily="18" charset="0"/>
                          <a:cs typeface="Times New Roman" pitchFamily="18" charset="0"/>
                        </a:rPr>
                        <a:t>يجري تكرار هذه العملية حتى تصل المظاريف بعد عبورها لعدد من محولات الشبكة إلى جهاز حاسب المشترك المستقبل.</a:t>
                      </a:r>
                      <a:endParaRPr lang="en-US" sz="17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700" dirty="0">
                          <a:effectLst/>
                          <a:latin typeface="Times New Roman" pitchFamily="18" charset="0"/>
                          <a:cs typeface="Times New Roman" pitchFamily="18" charset="0"/>
                        </a:rPr>
                        <a:t>ولتوفير هذه الخدمة يحتاج كل جهاز إلى تحديد عنوان يختص به ويطلق عليه عنوان ( </a:t>
                      </a:r>
                      <a:r>
                        <a:rPr lang="en-US" sz="1700" dirty="0">
                          <a:effectLst/>
                          <a:latin typeface="Times New Roman" pitchFamily="18" charset="0"/>
                          <a:cs typeface="Times New Roman" pitchFamily="18" charset="0"/>
                        </a:rPr>
                        <a:t>IP</a:t>
                      </a:r>
                      <a:r>
                        <a:rPr lang="ar-SA" sz="1700" dirty="0">
                          <a:effectLst/>
                          <a:latin typeface="Times New Roman" pitchFamily="18" charset="0"/>
                          <a:cs typeface="Times New Roman" pitchFamily="18" charset="0"/>
                        </a:rPr>
                        <a:t>)  ( </a:t>
                      </a:r>
                      <a:r>
                        <a:rPr lang="en-US" sz="1700" dirty="0">
                          <a:effectLst/>
                          <a:latin typeface="Times New Roman" pitchFamily="18" charset="0"/>
                          <a:cs typeface="Times New Roman" pitchFamily="18" charset="0"/>
                        </a:rPr>
                        <a:t>IP Address </a:t>
                      </a:r>
                      <a:r>
                        <a:rPr lang="ar-SA" sz="1700" dirty="0">
                          <a:effectLst/>
                          <a:latin typeface="Times New Roman" pitchFamily="18" charset="0"/>
                          <a:cs typeface="Times New Roman" pitchFamily="18" charset="0"/>
                        </a:rPr>
                        <a:t>) والذي يحدد موقع الجهاز على شبكة الإنترنت لمحولات الشبكة .</a:t>
                      </a:r>
                      <a:endParaRPr lang="en-US" sz="1700" dirty="0">
                        <a:effectLst/>
                        <a:latin typeface="Times New Roman" pitchFamily="18" charset="0"/>
                        <a:cs typeface="Times New Roman" pitchFamily="18" charset="0"/>
                      </a:endParaRPr>
                    </a:p>
                    <a:p>
                      <a:pPr marL="0" lvl="0" indent="0" algn="r" rtl="1">
                        <a:spcAft>
                          <a:spcPts val="0"/>
                        </a:spcAft>
                        <a:buFont typeface="+mj-lt"/>
                        <a:buNone/>
                      </a:pPr>
                      <a:r>
                        <a:rPr lang="ar-SA" sz="1700" dirty="0" smtClean="0">
                          <a:effectLst/>
                          <a:latin typeface="Times New Roman" pitchFamily="18" charset="0"/>
                          <a:cs typeface="Times New Roman" pitchFamily="18" charset="0"/>
                        </a:rPr>
                        <a:t>4) طبقة </a:t>
                      </a:r>
                      <a:r>
                        <a:rPr lang="ar-SA" sz="1700" dirty="0">
                          <a:effectLst/>
                          <a:latin typeface="Times New Roman" pitchFamily="18" charset="0"/>
                          <a:cs typeface="Times New Roman" pitchFamily="18" charset="0"/>
                        </a:rPr>
                        <a:t>التوصل للشبكة </a:t>
                      </a:r>
                      <a:r>
                        <a:rPr lang="en-US" sz="1700" dirty="0">
                          <a:effectLst/>
                          <a:latin typeface="Times New Roman" pitchFamily="18" charset="0"/>
                          <a:cs typeface="Times New Roman" pitchFamily="18" charset="0"/>
                        </a:rPr>
                        <a:t>Network Access Layer</a:t>
                      </a:r>
                    </a:p>
                    <a:p>
                      <a:pPr marL="342900" lvl="0" indent="-342900" algn="r" rtl="1">
                        <a:spcAft>
                          <a:spcPts val="0"/>
                        </a:spcAft>
                        <a:buFont typeface="Times New Roman"/>
                        <a:buChar char="-"/>
                      </a:pPr>
                      <a:r>
                        <a:rPr lang="ar-SA" sz="1700" dirty="0">
                          <a:effectLst/>
                          <a:latin typeface="Times New Roman" pitchFamily="18" charset="0"/>
                          <a:cs typeface="Times New Roman" pitchFamily="18" charset="0"/>
                        </a:rPr>
                        <a:t>تزود الطبقة خدمات ومداولات ذات العلاقة بالاتصال والدخول للشبكة من قبل جهاز الحاسب المرتبط بها .</a:t>
                      </a:r>
                      <a:endParaRPr lang="en-US" sz="17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700" dirty="0">
                          <a:effectLst/>
                          <a:latin typeface="Times New Roman" pitchFamily="18" charset="0"/>
                          <a:cs typeface="Times New Roman" pitchFamily="18" charset="0"/>
                        </a:rPr>
                        <a:t>تنظم مهام تبادل البيانات بين الحاسب والشبكة واكتشاف الأخطاء في البيانات المرسلة والمستقبلة بين الحاسب والشبكة.</a:t>
                      </a:r>
                      <a:endParaRPr lang="en-US" sz="17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700" dirty="0">
                          <a:effectLst/>
                          <a:latin typeface="Times New Roman" pitchFamily="18" charset="0"/>
                          <a:cs typeface="Times New Roman" pitchFamily="18" charset="0"/>
                        </a:rPr>
                        <a:t>مثل لها مداولة </a:t>
                      </a:r>
                      <a:r>
                        <a:rPr lang="en-US" sz="1700" dirty="0">
                          <a:effectLst/>
                          <a:latin typeface="Times New Roman" pitchFamily="18" charset="0"/>
                          <a:cs typeface="Times New Roman" pitchFamily="18" charset="0"/>
                        </a:rPr>
                        <a:t>PPP</a:t>
                      </a:r>
                      <a:r>
                        <a:rPr lang="ar-SA" sz="1700" dirty="0">
                          <a:effectLst/>
                          <a:latin typeface="Times New Roman" pitchFamily="18" charset="0"/>
                          <a:cs typeface="Times New Roman" pitchFamily="18" charset="0"/>
                        </a:rPr>
                        <a:t>السائدة في أجهزة الحاسب والمودم لربط الحاسب الشخصي بالشبكة.</a:t>
                      </a:r>
                      <a:endParaRPr lang="en-US" sz="1700" dirty="0">
                        <a:effectLst/>
                        <a:latin typeface="Times New Roman" pitchFamily="18" charset="0"/>
                        <a:cs typeface="Times New Roman" pitchFamily="18" charset="0"/>
                      </a:endParaRPr>
                    </a:p>
                    <a:p>
                      <a:pPr algn="r" rtl="1">
                        <a:spcAft>
                          <a:spcPts val="0"/>
                        </a:spcAft>
                      </a:pPr>
                      <a:r>
                        <a:rPr lang="ar-SA" sz="1700" dirty="0">
                          <a:effectLst/>
                          <a:latin typeface="Times New Roman" pitchFamily="18" charset="0"/>
                          <a:cs typeface="Times New Roman" pitchFamily="18" charset="0"/>
                        </a:rPr>
                        <a:t> </a:t>
                      </a:r>
                      <a:r>
                        <a:rPr lang="en-US" sz="1700" dirty="0">
                          <a:effectLst/>
                          <a:latin typeface="Times New Roman" pitchFamily="18" charset="0"/>
                          <a:cs typeface="Times New Roman" pitchFamily="18" charset="0"/>
                        </a:rPr>
                        <a:t> </a:t>
                      </a:r>
                      <a:r>
                        <a:rPr lang="ar-SA" sz="1700" dirty="0">
                          <a:effectLst/>
                          <a:latin typeface="Times New Roman" pitchFamily="18" charset="0"/>
                          <a:cs typeface="Times New Roman" pitchFamily="18" charset="0"/>
                        </a:rPr>
                        <a:t> </a:t>
                      </a:r>
                      <a:endParaRPr lang="en-US" sz="1700" dirty="0">
                        <a:effectLst/>
                        <a:latin typeface="Times New Roman" pitchFamily="18" charset="0"/>
                        <a:cs typeface="Times New Roman" pitchFamily="18" charset="0"/>
                      </a:endParaRPr>
                    </a:p>
                    <a:p>
                      <a:pPr algn="r" rtl="1">
                        <a:spcAft>
                          <a:spcPts val="0"/>
                        </a:spcAft>
                      </a:pPr>
                      <a:r>
                        <a:rPr lang="ar-SA" sz="1700" dirty="0">
                          <a:effectLst/>
                          <a:latin typeface="Times New Roman" pitchFamily="18" charset="0"/>
                          <a:cs typeface="Times New Roman" pitchFamily="18" charset="0"/>
                        </a:rPr>
                        <a:t> </a:t>
                      </a:r>
                      <a:endParaRPr lang="en-US" sz="1700" dirty="0">
                        <a:effectLst/>
                        <a:latin typeface="Times New Roman" pitchFamily="18" charset="0"/>
                        <a:cs typeface="Times New Roman" pitchFamily="18" charset="0"/>
                      </a:endParaRPr>
                    </a:p>
                    <a:p>
                      <a:pPr algn="r" rtl="1">
                        <a:spcAft>
                          <a:spcPts val="0"/>
                        </a:spcAft>
                      </a:pPr>
                      <a:r>
                        <a:rPr lang="ar-SA" sz="1700" dirty="0">
                          <a:effectLst/>
                          <a:latin typeface="Times New Roman" pitchFamily="18" charset="0"/>
                          <a:cs typeface="Times New Roman" pitchFamily="18" charset="0"/>
                        </a:rPr>
                        <a:t> </a:t>
                      </a:r>
                      <a:endParaRPr lang="en-US" sz="1700" dirty="0">
                        <a:effectLst/>
                        <a:latin typeface="Times New Roman" pitchFamily="18" charset="0"/>
                        <a:cs typeface="Times New Roman" pitchFamily="18" charset="0"/>
                      </a:endParaRPr>
                    </a:p>
                    <a:p>
                      <a:pPr algn="r" rtl="1">
                        <a:spcAft>
                          <a:spcPts val="0"/>
                        </a:spcAft>
                      </a:pPr>
                      <a:r>
                        <a:rPr lang="ar-SA" sz="1700" dirty="0">
                          <a:effectLst/>
                          <a:latin typeface="Times New Roman" pitchFamily="18" charset="0"/>
                          <a:cs typeface="Times New Roman" pitchFamily="18" charset="0"/>
                        </a:rPr>
                        <a:t> </a:t>
                      </a:r>
                      <a:endParaRPr lang="en-US" sz="1700" dirty="0">
                        <a:effectLst/>
                        <a:latin typeface="Times New Roman" pitchFamily="18" charset="0"/>
                        <a:cs typeface="Times New Roman" pitchFamily="18" charset="0"/>
                      </a:endParaRPr>
                    </a:p>
                    <a:p>
                      <a:pPr algn="r" rtl="1">
                        <a:spcAft>
                          <a:spcPts val="0"/>
                        </a:spcAft>
                      </a:pPr>
                      <a:r>
                        <a:rPr lang="ar-SA" sz="1700" dirty="0">
                          <a:effectLst/>
                          <a:latin typeface="Times New Roman" pitchFamily="18" charset="0"/>
                          <a:cs typeface="Times New Roman" pitchFamily="18" charset="0"/>
                        </a:rPr>
                        <a:t> </a:t>
                      </a:r>
                      <a:endParaRPr lang="en-US" sz="1700" dirty="0">
                        <a:effectLst/>
                        <a:latin typeface="Times New Roman" pitchFamily="18" charset="0"/>
                        <a:cs typeface="Times New Roman" pitchFamily="18" charset="0"/>
                      </a:endParaRPr>
                    </a:p>
                    <a:p>
                      <a:pPr algn="r" rtl="1">
                        <a:spcAft>
                          <a:spcPts val="0"/>
                        </a:spcAft>
                      </a:pPr>
                      <a:r>
                        <a:rPr lang="ar-SA" sz="1700" dirty="0">
                          <a:effectLst/>
                          <a:latin typeface="Times New Roman" pitchFamily="18" charset="0"/>
                          <a:cs typeface="Times New Roman" pitchFamily="18" charset="0"/>
                        </a:rPr>
                        <a:t> </a:t>
                      </a:r>
                      <a:endParaRPr lang="en-US" sz="1700" dirty="0">
                        <a:effectLst/>
                        <a:latin typeface="Times New Roman" pitchFamily="18" charset="0"/>
                        <a:cs typeface="Times New Roman" pitchFamily="18" charset="0"/>
                      </a:endParaRPr>
                    </a:p>
                    <a:p>
                      <a:pPr algn="r" rtl="1">
                        <a:spcAft>
                          <a:spcPts val="0"/>
                        </a:spcAft>
                      </a:pPr>
                      <a:r>
                        <a:rPr lang="en-US" sz="1700" dirty="0">
                          <a:effectLst/>
                          <a:latin typeface="Times New Roman" pitchFamily="18" charset="0"/>
                          <a:cs typeface="Times New Roman" pitchFamily="18" charset="0"/>
                        </a:rPr>
                        <a:t> </a:t>
                      </a:r>
                      <a:endParaRPr lang="en-US" sz="1700" b="1" dirty="0">
                        <a:effectLst/>
                        <a:latin typeface="Times New Roman" pitchFamily="18" charset="0"/>
                        <a:ea typeface="Calibri"/>
                        <a:cs typeface="Times New Roman" pitchFamily="18" charset="0"/>
                      </a:endParaRPr>
                    </a:p>
                  </a:txBody>
                  <a:tcPr marL="31531" marR="31531" marT="0" marB="0"/>
                </a:tc>
              </a:tr>
            </a:tbl>
          </a:graphicData>
        </a:graphic>
      </p:graphicFrame>
      <p:pic>
        <p:nvPicPr>
          <p:cNvPr id="15367" name="صورة 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4869160"/>
            <a:ext cx="6912768" cy="18002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8"/>
          <p:cNvSpPr>
            <a:spLocks noChangeArrowheads="1"/>
          </p:cNvSpPr>
          <p:nvPr/>
        </p:nvSpPr>
        <p:spPr bwMode="auto">
          <a:xfrm>
            <a:off x="2813050" y="115887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ar-SA"/>
          </a:p>
        </p:txBody>
      </p:sp>
    </p:spTree>
    <p:extLst>
      <p:ext uri="{BB962C8B-B14F-4D97-AF65-F5344CB8AC3E}">
        <p14:creationId xmlns:p14="http://schemas.microsoft.com/office/powerpoint/2010/main" val="23142480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3654360056"/>
              </p:ext>
            </p:extLst>
          </p:nvPr>
        </p:nvGraphicFramePr>
        <p:xfrm>
          <a:off x="0" y="260648"/>
          <a:ext cx="9144000" cy="6583680"/>
        </p:xfrm>
        <a:graphic>
          <a:graphicData uri="http://schemas.openxmlformats.org/drawingml/2006/table">
            <a:tbl>
              <a:tblPr rtl="1" firstRow="1" firstCol="1" bandRow="1">
                <a:tableStyleId>{5C22544A-7EE6-4342-B048-85BDC9FD1C3A}</a:tableStyleId>
              </a:tblPr>
              <a:tblGrid>
                <a:gridCol w="2741455"/>
                <a:gridCol w="6402545"/>
              </a:tblGrid>
              <a:tr h="2952328">
                <a:tc>
                  <a:txBody>
                    <a:bodyPr/>
                    <a:lstStyle/>
                    <a:p>
                      <a:pPr algn="r" rtl="1">
                        <a:spcAft>
                          <a:spcPts val="0"/>
                        </a:spcAft>
                      </a:pPr>
                      <a:r>
                        <a:rPr lang="ar-SA" sz="1800" b="1">
                          <a:effectLst/>
                          <a:latin typeface="Times New Roman" pitchFamily="18" charset="0"/>
                          <a:cs typeface="Times New Roman" pitchFamily="18" charset="0"/>
                        </a:rPr>
                        <a:t>مكونات مظروف </a:t>
                      </a:r>
                      <a:r>
                        <a:rPr lang="en-US" sz="1800" b="1">
                          <a:effectLst/>
                          <a:latin typeface="Times New Roman" pitchFamily="18" charset="0"/>
                          <a:cs typeface="Times New Roman" pitchFamily="18" charset="0"/>
                        </a:rPr>
                        <a:t>IP</a:t>
                      </a:r>
                      <a:r>
                        <a:rPr lang="ar-SA" sz="1800" b="1">
                          <a:effectLst/>
                          <a:latin typeface="Times New Roman" pitchFamily="18" charset="0"/>
                          <a:cs typeface="Times New Roman" pitchFamily="18" charset="0"/>
                        </a:rPr>
                        <a:t> لشبكة الإنترنت</a:t>
                      </a:r>
                      <a:endParaRPr lang="en-US" sz="1800" b="1">
                        <a:effectLst/>
                        <a:latin typeface="Times New Roman" pitchFamily="18" charset="0"/>
                        <a:ea typeface="Calibri"/>
                        <a:cs typeface="Times New Roman" pitchFamily="18" charset="0"/>
                      </a:endParaRPr>
                    </a:p>
                  </a:txBody>
                  <a:tcPr marL="68580" marR="68580" marT="0" marB="0"/>
                </a:tc>
                <a:tc>
                  <a:txBody>
                    <a:bodyPr/>
                    <a:lstStyle/>
                    <a:p>
                      <a:pPr marL="342900" lvl="0" indent="-342900" algn="r" rtl="1">
                        <a:spcAft>
                          <a:spcPts val="0"/>
                        </a:spcAft>
                        <a:buFont typeface="Wingdings"/>
                        <a:buChar char=""/>
                      </a:pPr>
                      <a:r>
                        <a:rPr lang="ar-SA" sz="1800" b="1" dirty="0">
                          <a:effectLst/>
                          <a:latin typeface="Times New Roman" pitchFamily="18" charset="0"/>
                          <a:cs typeface="Times New Roman" pitchFamily="18" charset="0"/>
                        </a:rPr>
                        <a:t>يتكون المظروف من جزأين هما :-</a:t>
                      </a:r>
                      <a:endParaRPr lang="en-US" sz="1800" b="1" dirty="0">
                        <a:effectLst/>
                        <a:latin typeface="Times New Roman" pitchFamily="18" charset="0"/>
                        <a:cs typeface="Times New Roman" pitchFamily="18" charset="0"/>
                      </a:endParaRPr>
                    </a:p>
                    <a:p>
                      <a:pPr marL="342900" lvl="0" indent="-342900" algn="r" rtl="1">
                        <a:spcAft>
                          <a:spcPts val="0"/>
                        </a:spcAft>
                        <a:buFont typeface="+mj-cs"/>
                        <a:buAutoNum type="arabic1Minus"/>
                      </a:pPr>
                      <a:r>
                        <a:rPr lang="ar-SA" sz="1800" b="1" dirty="0">
                          <a:effectLst/>
                          <a:latin typeface="Times New Roman" pitchFamily="18" charset="0"/>
                          <a:cs typeface="Times New Roman" pitchFamily="18" charset="0"/>
                        </a:rPr>
                        <a:t>ترويسة المظروف </a:t>
                      </a:r>
                      <a:r>
                        <a:rPr lang="en-US" sz="1800" b="1" dirty="0">
                          <a:effectLst/>
                          <a:latin typeface="Times New Roman" pitchFamily="18" charset="0"/>
                          <a:cs typeface="Times New Roman" pitchFamily="18" charset="0"/>
                        </a:rPr>
                        <a:t>Header</a:t>
                      </a:r>
                      <a:r>
                        <a:rPr lang="ar-SA" sz="1800" b="1" dirty="0">
                          <a:effectLst/>
                          <a:latin typeface="Times New Roman" pitchFamily="18" charset="0"/>
                          <a:cs typeface="Times New Roman" pitchFamily="18" charset="0"/>
                        </a:rPr>
                        <a:t> ويحتوي على بيانات التحكم للمداولة نحو :-</a:t>
                      </a:r>
                      <a:endParaRPr lang="en-US" sz="1800" b="1" dirty="0">
                        <a:effectLst/>
                        <a:latin typeface="Times New Roman" pitchFamily="18" charset="0"/>
                        <a:cs typeface="Times New Roman" pitchFamily="18" charset="0"/>
                      </a:endParaRPr>
                    </a:p>
                    <a:p>
                      <a:pPr marL="342900" lvl="0" indent="-342900" algn="r" rtl="1">
                        <a:spcAft>
                          <a:spcPts val="0"/>
                        </a:spcAft>
                        <a:buFont typeface="+mj-lt"/>
                        <a:buAutoNum type="arabicPeriod"/>
                      </a:pPr>
                      <a:r>
                        <a:rPr lang="ar-SA" sz="1800" b="1" dirty="0">
                          <a:effectLst/>
                          <a:latin typeface="Times New Roman" pitchFamily="18" charset="0"/>
                          <a:cs typeface="Times New Roman" pitchFamily="18" charset="0"/>
                        </a:rPr>
                        <a:t>رقم الإصدار للبروتوكول الإنترنت </a:t>
                      </a:r>
                      <a:r>
                        <a:rPr lang="en-US" sz="1800" b="1" dirty="0">
                          <a:effectLst/>
                          <a:latin typeface="Times New Roman" pitchFamily="18" charset="0"/>
                          <a:cs typeface="Times New Roman" pitchFamily="18" charset="0"/>
                        </a:rPr>
                        <a:t>IP</a:t>
                      </a:r>
                      <a:r>
                        <a:rPr lang="ar-SA" sz="1800" b="1" dirty="0">
                          <a:effectLst/>
                          <a:latin typeface="Times New Roman" pitchFamily="18" charset="0"/>
                          <a:cs typeface="Times New Roman" pitchFamily="18" charset="0"/>
                        </a:rPr>
                        <a:t> .</a:t>
                      </a:r>
                      <a:endParaRPr lang="en-US" sz="1800" b="1" dirty="0">
                        <a:effectLst/>
                        <a:latin typeface="Times New Roman" pitchFamily="18" charset="0"/>
                        <a:cs typeface="Times New Roman" pitchFamily="18" charset="0"/>
                      </a:endParaRPr>
                    </a:p>
                    <a:p>
                      <a:pPr marL="342900" lvl="0" indent="-342900" algn="r" rtl="1">
                        <a:spcAft>
                          <a:spcPts val="0"/>
                        </a:spcAft>
                        <a:buFont typeface="+mj-lt"/>
                        <a:buAutoNum type="arabicPeriod"/>
                      </a:pPr>
                      <a:r>
                        <a:rPr lang="ar-SA" sz="1800" b="1" dirty="0">
                          <a:effectLst/>
                          <a:latin typeface="Times New Roman" pitchFamily="18" charset="0"/>
                          <a:cs typeface="Times New Roman" pitchFamily="18" charset="0"/>
                        </a:rPr>
                        <a:t>معلومات عن طول المظروف.</a:t>
                      </a:r>
                      <a:endParaRPr lang="en-US" sz="1800" b="1" dirty="0">
                        <a:effectLst/>
                        <a:latin typeface="Times New Roman" pitchFamily="18" charset="0"/>
                        <a:cs typeface="Times New Roman" pitchFamily="18" charset="0"/>
                      </a:endParaRPr>
                    </a:p>
                    <a:p>
                      <a:pPr marL="342900" lvl="0" indent="-342900" algn="r" rtl="1">
                        <a:spcAft>
                          <a:spcPts val="0"/>
                        </a:spcAft>
                        <a:buFont typeface="+mj-lt"/>
                        <a:buAutoNum type="arabicPeriod"/>
                      </a:pPr>
                      <a:r>
                        <a:rPr lang="ar-SA" sz="1800" b="1" dirty="0">
                          <a:effectLst/>
                          <a:latin typeface="Times New Roman" pitchFamily="18" charset="0"/>
                          <a:cs typeface="Times New Roman" pitchFamily="18" charset="0"/>
                        </a:rPr>
                        <a:t>وهل المظروف واحدمن مجموعة وسيتبعه مظاريف </a:t>
                      </a:r>
                      <a:r>
                        <a:rPr lang="ar-SA" sz="1800" b="1" dirty="0" err="1">
                          <a:effectLst/>
                          <a:latin typeface="Times New Roman" pitchFamily="18" charset="0"/>
                          <a:cs typeface="Times New Roman" pitchFamily="18" charset="0"/>
                        </a:rPr>
                        <a:t>آخرى</a:t>
                      </a:r>
                      <a:r>
                        <a:rPr lang="ar-SA" sz="1800" b="1" dirty="0">
                          <a:effectLst/>
                          <a:latin typeface="Times New Roman" pitchFamily="18" charset="0"/>
                          <a:cs typeface="Times New Roman" pitchFamily="18" charset="0"/>
                        </a:rPr>
                        <a:t>.</a:t>
                      </a:r>
                      <a:endParaRPr lang="en-US" sz="1800" b="1" dirty="0">
                        <a:effectLst/>
                        <a:latin typeface="Times New Roman" pitchFamily="18" charset="0"/>
                        <a:cs typeface="Times New Roman" pitchFamily="18" charset="0"/>
                      </a:endParaRPr>
                    </a:p>
                    <a:p>
                      <a:pPr marL="342900" lvl="0" indent="-342900" algn="r" rtl="1">
                        <a:spcAft>
                          <a:spcPts val="0"/>
                        </a:spcAft>
                        <a:buFont typeface="+mj-lt"/>
                        <a:buAutoNum type="arabicPeriod"/>
                      </a:pPr>
                      <a:r>
                        <a:rPr lang="ar-SA" sz="1800" b="1" dirty="0">
                          <a:effectLst/>
                          <a:latin typeface="Times New Roman" pitchFamily="18" charset="0"/>
                          <a:cs typeface="Times New Roman" pitchFamily="18" charset="0"/>
                        </a:rPr>
                        <a:t>والعمر الأقصى لبقاء المظروف على الشبكة.</a:t>
                      </a:r>
                      <a:endParaRPr lang="en-US" sz="1800" b="1" dirty="0">
                        <a:effectLst/>
                        <a:latin typeface="Times New Roman" pitchFamily="18" charset="0"/>
                        <a:cs typeface="Times New Roman" pitchFamily="18" charset="0"/>
                      </a:endParaRPr>
                    </a:p>
                    <a:p>
                      <a:pPr marL="342900" lvl="0" indent="-342900" algn="r" rtl="1">
                        <a:spcAft>
                          <a:spcPts val="0"/>
                        </a:spcAft>
                        <a:buFont typeface="+mj-lt"/>
                        <a:buAutoNum type="arabicPeriod"/>
                      </a:pPr>
                      <a:r>
                        <a:rPr lang="ar-SA" sz="1800" b="1" dirty="0">
                          <a:effectLst/>
                          <a:latin typeface="Times New Roman" pitchFamily="18" charset="0"/>
                          <a:cs typeface="Times New Roman" pitchFamily="18" charset="0"/>
                        </a:rPr>
                        <a:t>وعناوين </a:t>
                      </a:r>
                      <a:r>
                        <a:rPr lang="en-US" sz="1800" b="1" dirty="0">
                          <a:effectLst/>
                          <a:latin typeface="Times New Roman" pitchFamily="18" charset="0"/>
                          <a:cs typeface="Times New Roman" pitchFamily="18" charset="0"/>
                        </a:rPr>
                        <a:t>IP</a:t>
                      </a:r>
                      <a:r>
                        <a:rPr lang="ar-SA" sz="1800" b="1" dirty="0">
                          <a:effectLst/>
                          <a:latin typeface="Times New Roman" pitchFamily="18" charset="0"/>
                          <a:cs typeface="Times New Roman" pitchFamily="18" charset="0"/>
                        </a:rPr>
                        <a:t> للمرسل والمستقبل.</a:t>
                      </a:r>
                      <a:endParaRPr lang="en-US" sz="1800" b="1" dirty="0">
                        <a:effectLst/>
                        <a:latin typeface="Times New Roman" pitchFamily="18" charset="0"/>
                        <a:cs typeface="Times New Roman" pitchFamily="18" charset="0"/>
                      </a:endParaRPr>
                    </a:p>
                    <a:p>
                      <a:pPr marL="342900" lvl="0" indent="-342900" algn="r" rtl="1">
                        <a:spcAft>
                          <a:spcPts val="0"/>
                        </a:spcAft>
                        <a:buFont typeface="+mj-cs"/>
                        <a:buAutoNum type="arabic1Minus"/>
                      </a:pPr>
                      <a:r>
                        <a:rPr lang="ar-SA" sz="1800" b="1" dirty="0">
                          <a:effectLst/>
                          <a:latin typeface="Times New Roman" pitchFamily="18" charset="0"/>
                          <a:cs typeface="Times New Roman" pitchFamily="18" charset="0"/>
                        </a:rPr>
                        <a:t> البيانات الصادرة عن جهاز المشترك والمطلوب ترحيلها عبر الشبكة .مثل </a:t>
                      </a:r>
                      <a:endParaRPr lang="en-US" sz="1800" b="1" dirty="0">
                        <a:effectLst/>
                        <a:latin typeface="Times New Roman" pitchFamily="18" charset="0"/>
                        <a:cs typeface="Times New Roman" pitchFamily="18" charset="0"/>
                      </a:endParaRPr>
                    </a:p>
                    <a:p>
                      <a:pPr marL="0" lvl="0" indent="0" algn="r" rtl="1">
                        <a:spcAft>
                          <a:spcPts val="0"/>
                        </a:spcAft>
                        <a:buFont typeface="Times New Roman"/>
                        <a:buNone/>
                      </a:pPr>
                      <a:r>
                        <a:rPr lang="ar-SA" sz="1800" b="1" dirty="0" smtClean="0">
                          <a:effectLst/>
                          <a:latin typeface="Times New Roman" pitchFamily="18" charset="0"/>
                          <a:cs typeface="Times New Roman" pitchFamily="18" charset="0"/>
                        </a:rPr>
                        <a:t>ب- ملفات </a:t>
                      </a:r>
                      <a:r>
                        <a:rPr lang="ar-SA" sz="1800" b="1" dirty="0">
                          <a:effectLst/>
                          <a:latin typeface="Times New Roman" pitchFamily="18" charset="0"/>
                          <a:cs typeface="Times New Roman" pitchFamily="18" charset="0"/>
                        </a:rPr>
                        <a:t>البريد الإلكتروني أو صفحات الشبكة العنكبوتية.</a:t>
                      </a:r>
                      <a:endParaRPr lang="en-US" sz="1800" b="1"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800" b="1" dirty="0">
                          <a:effectLst/>
                          <a:latin typeface="Times New Roman" pitchFamily="18" charset="0"/>
                          <a:cs typeface="Times New Roman" pitchFamily="18" charset="0"/>
                        </a:rPr>
                        <a:t>ملاحظة الطول الأقصى للمظروف هو 64 كيلو بايت</a:t>
                      </a:r>
                      <a:endParaRPr lang="en-US" sz="1800" b="1" dirty="0">
                        <a:effectLst/>
                        <a:latin typeface="Times New Roman" pitchFamily="18" charset="0"/>
                        <a:cs typeface="Times New Roman" pitchFamily="18" charset="0"/>
                      </a:endParaRPr>
                    </a:p>
                    <a:p>
                      <a:pPr marL="457200" algn="r" rtl="1">
                        <a:spcAft>
                          <a:spcPts val="0"/>
                        </a:spcAft>
                      </a:pPr>
                      <a:r>
                        <a:rPr lang="ar-SA" sz="1800" b="1" dirty="0">
                          <a:effectLst/>
                          <a:latin typeface="Times New Roman" pitchFamily="18" charset="0"/>
                          <a:cs typeface="Times New Roman" pitchFamily="18" charset="0"/>
                        </a:rPr>
                        <a:t> </a:t>
                      </a:r>
                      <a:endParaRPr lang="en-US" sz="1800" b="1" dirty="0">
                        <a:effectLst/>
                        <a:latin typeface="Times New Roman" pitchFamily="18" charset="0"/>
                        <a:ea typeface="Calibri"/>
                        <a:cs typeface="Times New Roman" pitchFamily="18" charset="0"/>
                      </a:endParaRPr>
                    </a:p>
                  </a:txBody>
                  <a:tcPr marL="68580" marR="68580" marT="0" marB="0"/>
                </a:tc>
              </a:tr>
              <a:tr h="3442097">
                <a:tc>
                  <a:txBody>
                    <a:bodyPr/>
                    <a:lstStyle/>
                    <a:p>
                      <a:pPr algn="r" rtl="1">
                        <a:spcAft>
                          <a:spcPts val="0"/>
                        </a:spcAft>
                      </a:pPr>
                      <a:r>
                        <a:rPr lang="ar-SA" sz="1800" b="1">
                          <a:effectLst/>
                          <a:latin typeface="Times New Roman" pitchFamily="18" charset="0"/>
                          <a:cs typeface="Times New Roman" pitchFamily="18" charset="0"/>
                        </a:rPr>
                        <a:t>ألية عمل مداولات </a:t>
                      </a:r>
                      <a:r>
                        <a:rPr lang="en-US" sz="1800" b="1">
                          <a:effectLst/>
                          <a:latin typeface="Times New Roman" pitchFamily="18" charset="0"/>
                          <a:cs typeface="Times New Roman" pitchFamily="18" charset="0"/>
                        </a:rPr>
                        <a:t>TCP\IP</a:t>
                      </a:r>
                      <a:r>
                        <a:rPr lang="ar-SA" sz="1800" b="1">
                          <a:effectLst/>
                          <a:latin typeface="Times New Roman" pitchFamily="18" charset="0"/>
                          <a:cs typeface="Times New Roman" pitchFamily="18" charset="0"/>
                        </a:rPr>
                        <a:t> لشبكة الإنترنت</a:t>
                      </a:r>
                      <a:endParaRPr lang="en-US" sz="1800" b="1">
                        <a:effectLst/>
                        <a:latin typeface="Times New Roman" pitchFamily="18" charset="0"/>
                        <a:ea typeface="Calibri"/>
                        <a:cs typeface="Times New Roman" pitchFamily="18" charset="0"/>
                      </a:endParaRPr>
                    </a:p>
                  </a:txBody>
                  <a:tcPr marL="68580" marR="68580" marT="0" marB="0"/>
                </a:tc>
                <a:tc>
                  <a:txBody>
                    <a:bodyPr/>
                    <a:lstStyle/>
                    <a:p>
                      <a:pPr marL="342900" lvl="0" indent="-342900" algn="r" rtl="1">
                        <a:spcAft>
                          <a:spcPts val="0"/>
                        </a:spcAft>
                        <a:buFont typeface="+mj-lt"/>
                        <a:buAutoNum type="arabicPeriod"/>
                      </a:pPr>
                      <a:r>
                        <a:rPr lang="ar-SA" sz="1800" b="1" dirty="0">
                          <a:effectLst/>
                          <a:latin typeface="Times New Roman" pitchFamily="18" charset="0"/>
                          <a:cs typeface="Times New Roman" pitchFamily="18" charset="0"/>
                        </a:rPr>
                        <a:t>قراءة عناوين </a:t>
                      </a:r>
                      <a:r>
                        <a:rPr lang="en-US" sz="1800" b="1" dirty="0">
                          <a:effectLst/>
                          <a:latin typeface="Times New Roman" pitchFamily="18" charset="0"/>
                          <a:cs typeface="Times New Roman" pitchFamily="18" charset="0"/>
                        </a:rPr>
                        <a:t>IP</a:t>
                      </a:r>
                      <a:r>
                        <a:rPr lang="ar-SA" sz="1800" b="1" dirty="0">
                          <a:effectLst/>
                          <a:latin typeface="Times New Roman" pitchFamily="18" charset="0"/>
                          <a:cs typeface="Times New Roman" pitchFamily="18" charset="0"/>
                        </a:rPr>
                        <a:t> لجهاز المرسل والمستقبل والموجودة ضمن بيانات التحكم داخل المظروف.</a:t>
                      </a:r>
                      <a:endParaRPr lang="en-US" sz="1800" b="1" dirty="0">
                        <a:effectLst/>
                        <a:latin typeface="Times New Roman" pitchFamily="18" charset="0"/>
                        <a:cs typeface="Times New Roman" pitchFamily="18" charset="0"/>
                      </a:endParaRPr>
                    </a:p>
                    <a:p>
                      <a:pPr marL="342900" lvl="0" indent="-342900" algn="r" rtl="1">
                        <a:spcAft>
                          <a:spcPts val="0"/>
                        </a:spcAft>
                        <a:buFont typeface="+mj-lt"/>
                        <a:buAutoNum type="arabicPeriod"/>
                      </a:pPr>
                      <a:r>
                        <a:rPr lang="ar-SA" sz="1800" b="1" dirty="0">
                          <a:effectLst/>
                          <a:latin typeface="Times New Roman" pitchFamily="18" charset="0"/>
                          <a:cs typeface="Times New Roman" pitchFamily="18" charset="0"/>
                        </a:rPr>
                        <a:t>تحديد المسار المطلوب بين جهاز المرسل والمستقبل لنقل المظروف حسب العنوان. ويتم تحديد المسار المناسب كالتالي:-</a:t>
                      </a:r>
                      <a:endParaRPr lang="en-US" sz="1800" b="1"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b="1" dirty="0">
                          <a:effectLst/>
                          <a:latin typeface="Times New Roman" pitchFamily="18" charset="0"/>
                          <a:cs typeface="Times New Roman" pitchFamily="18" charset="0"/>
                        </a:rPr>
                        <a:t>اختيار أقصر طريق عبر الشبكات.</a:t>
                      </a:r>
                      <a:endParaRPr lang="en-US" sz="1800" b="1"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b="1" dirty="0">
                          <a:effectLst/>
                          <a:latin typeface="Times New Roman" pitchFamily="18" charset="0"/>
                          <a:cs typeface="Times New Roman" pitchFamily="18" charset="0"/>
                        </a:rPr>
                        <a:t>أو اختيار أسرع المسارات.</a:t>
                      </a:r>
                      <a:endParaRPr lang="en-US" sz="1800" b="1"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800" b="1" dirty="0">
                          <a:effectLst/>
                          <a:latin typeface="Times New Roman" pitchFamily="18" charset="0"/>
                          <a:cs typeface="Times New Roman" pitchFamily="18" charset="0"/>
                        </a:rPr>
                        <a:t>أو اختيار أقل المسارات اكتظاظاً بالبيانات.</a:t>
                      </a:r>
                      <a:endParaRPr lang="en-US" sz="1800" b="1" dirty="0">
                        <a:effectLst/>
                        <a:latin typeface="Times New Roman" pitchFamily="18" charset="0"/>
                        <a:cs typeface="Times New Roman" pitchFamily="18" charset="0"/>
                      </a:endParaRPr>
                    </a:p>
                    <a:p>
                      <a:pPr marL="0" lvl="0" indent="0" algn="r" rtl="1">
                        <a:spcAft>
                          <a:spcPts val="0"/>
                        </a:spcAft>
                        <a:buFont typeface="+mj-lt"/>
                        <a:buNone/>
                      </a:pPr>
                      <a:r>
                        <a:rPr lang="ar-SA" sz="1800" b="1" dirty="0" smtClean="0">
                          <a:effectLst/>
                          <a:latin typeface="Times New Roman" pitchFamily="18" charset="0"/>
                          <a:cs typeface="Times New Roman" pitchFamily="18" charset="0"/>
                        </a:rPr>
                        <a:t>3- نقل </a:t>
                      </a:r>
                      <a:r>
                        <a:rPr lang="ar-SA" sz="1800" b="1" dirty="0">
                          <a:effectLst/>
                          <a:latin typeface="Times New Roman" pitchFamily="18" charset="0"/>
                          <a:cs typeface="Times New Roman" pitchFamily="18" charset="0"/>
                        </a:rPr>
                        <a:t>وتبادل المظروف بين المحولات باستخدام مداولة </a:t>
                      </a:r>
                      <a:r>
                        <a:rPr lang="en-US" sz="1800" b="1" dirty="0">
                          <a:effectLst/>
                          <a:latin typeface="Times New Roman" pitchFamily="18" charset="0"/>
                          <a:cs typeface="Times New Roman" pitchFamily="18" charset="0"/>
                        </a:rPr>
                        <a:t>IP</a:t>
                      </a:r>
                      <a:r>
                        <a:rPr lang="ar-SA" sz="1800" b="1" dirty="0">
                          <a:effectLst/>
                          <a:latin typeface="Times New Roman" pitchFamily="18" charset="0"/>
                          <a:cs typeface="Times New Roman" pitchFamily="18" charset="0"/>
                        </a:rPr>
                        <a:t> عبر المسار المحدد بين جهاز المرسل والمستقبل.</a:t>
                      </a:r>
                      <a:endParaRPr lang="en-US" sz="1800" b="1" dirty="0">
                        <a:effectLst/>
                        <a:latin typeface="Times New Roman" pitchFamily="18" charset="0"/>
                        <a:cs typeface="Times New Roman" pitchFamily="18" charset="0"/>
                      </a:endParaRPr>
                    </a:p>
                    <a:p>
                      <a:pPr marL="0" lvl="0" indent="0" algn="r" rtl="1">
                        <a:spcAft>
                          <a:spcPts val="0"/>
                        </a:spcAft>
                        <a:buFont typeface="+mj-lt"/>
                        <a:buNone/>
                      </a:pPr>
                      <a:r>
                        <a:rPr lang="ar-SA" sz="1800" b="1" dirty="0" smtClean="0">
                          <a:effectLst/>
                          <a:latin typeface="Times New Roman" pitchFamily="18" charset="0"/>
                          <a:cs typeface="Times New Roman" pitchFamily="18" charset="0"/>
                        </a:rPr>
                        <a:t>4- تفعيل </a:t>
                      </a:r>
                      <a:r>
                        <a:rPr lang="ar-SA" sz="1800" b="1" dirty="0">
                          <a:effectLst/>
                          <a:latin typeface="Times New Roman" pitchFamily="18" charset="0"/>
                          <a:cs typeface="Times New Roman" pitchFamily="18" charset="0"/>
                        </a:rPr>
                        <a:t>مداولة </a:t>
                      </a:r>
                      <a:r>
                        <a:rPr lang="en-US" sz="1800" b="1" dirty="0">
                          <a:effectLst/>
                          <a:latin typeface="Times New Roman" pitchFamily="18" charset="0"/>
                          <a:cs typeface="Times New Roman" pitchFamily="18" charset="0"/>
                        </a:rPr>
                        <a:t>TCP </a:t>
                      </a:r>
                      <a:r>
                        <a:rPr lang="ar-SA" sz="1800" b="1" dirty="0">
                          <a:effectLst/>
                          <a:latin typeface="Times New Roman" pitchFamily="18" charset="0"/>
                          <a:cs typeface="Times New Roman" pitchFamily="18" charset="0"/>
                        </a:rPr>
                        <a:t> داخل جهاز المرسل والمستقبل لضمان وسلامة النقل والتأكد من استلام كافة المظاريف وعدم وجود اخطاء في البيانات من خلال تبادل رسائل خاصة بمداولة </a:t>
                      </a:r>
                      <a:r>
                        <a:rPr lang="en-US" sz="1800" b="1" dirty="0">
                          <a:effectLst/>
                          <a:latin typeface="Times New Roman" pitchFamily="18" charset="0"/>
                          <a:cs typeface="Times New Roman" pitchFamily="18" charset="0"/>
                        </a:rPr>
                        <a:t>TCP </a:t>
                      </a:r>
                      <a:r>
                        <a:rPr lang="ar-SA" sz="1800" b="1" dirty="0">
                          <a:effectLst/>
                          <a:latin typeface="Times New Roman" pitchFamily="18" charset="0"/>
                          <a:cs typeface="Times New Roman" pitchFamily="18" charset="0"/>
                        </a:rPr>
                        <a:t> بين جهازي الحاسب</a:t>
                      </a:r>
                      <a:endParaRPr lang="en-US" sz="1800" b="1" dirty="0">
                        <a:effectLst/>
                        <a:latin typeface="Times New Roman" pitchFamily="18" charset="0"/>
                        <a:cs typeface="Times New Roman" pitchFamily="18" charset="0"/>
                      </a:endParaRPr>
                    </a:p>
                    <a:p>
                      <a:pPr marL="0" lvl="0" indent="0" algn="r" rtl="1">
                        <a:spcAft>
                          <a:spcPts val="0"/>
                        </a:spcAft>
                        <a:buFont typeface="+mj-lt"/>
                        <a:buNone/>
                      </a:pPr>
                      <a:r>
                        <a:rPr lang="ar-SA" sz="1800" b="1" dirty="0" smtClean="0">
                          <a:effectLst/>
                          <a:latin typeface="Times New Roman" pitchFamily="18" charset="0"/>
                          <a:cs typeface="Times New Roman" pitchFamily="18" charset="0"/>
                        </a:rPr>
                        <a:t>5- يتم </a:t>
                      </a:r>
                      <a:r>
                        <a:rPr lang="ar-SA" sz="1800" b="1" dirty="0">
                          <a:effectLst/>
                          <a:latin typeface="Times New Roman" pitchFamily="18" charset="0"/>
                          <a:cs typeface="Times New Roman" pitchFamily="18" charset="0"/>
                        </a:rPr>
                        <a:t>تسلميه لمداولة طبقة التطبيقات والتي تستخرج محتواه وتقوم بتفعيل التطبيق</a:t>
                      </a:r>
                      <a:endParaRPr lang="en-US" sz="1800" b="1" dirty="0">
                        <a:effectLst/>
                        <a:latin typeface="Times New Roman" pitchFamily="18" charset="0"/>
                        <a:ea typeface="Calibri"/>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15429657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جدول 2"/>
          <p:cNvGraphicFramePr>
            <a:graphicFrameLocks noGrp="1"/>
          </p:cNvGraphicFramePr>
          <p:nvPr>
            <p:extLst>
              <p:ext uri="{D42A27DB-BD31-4B8C-83A1-F6EECF244321}">
                <p14:modId xmlns:p14="http://schemas.microsoft.com/office/powerpoint/2010/main" val="1914717229"/>
              </p:ext>
            </p:extLst>
          </p:nvPr>
        </p:nvGraphicFramePr>
        <p:xfrm>
          <a:off x="467544" y="476672"/>
          <a:ext cx="8229600" cy="5303520"/>
        </p:xfrm>
        <a:graphic>
          <a:graphicData uri="http://schemas.openxmlformats.org/drawingml/2006/table">
            <a:tbl>
              <a:tblPr rtl="1" firstRow="1" firstCol="1" bandRow="1">
                <a:tableStyleId>{5C22544A-7EE6-4342-B048-85BDC9FD1C3A}</a:tableStyleId>
              </a:tblPr>
              <a:tblGrid>
                <a:gridCol w="1516400"/>
                <a:gridCol w="6713200"/>
              </a:tblGrid>
              <a:tr h="1787697">
                <a:tc>
                  <a:txBody>
                    <a:bodyPr/>
                    <a:lstStyle/>
                    <a:p>
                      <a:pPr algn="r" rtl="1">
                        <a:lnSpc>
                          <a:spcPct val="150000"/>
                        </a:lnSpc>
                        <a:spcAft>
                          <a:spcPts val="0"/>
                        </a:spcAft>
                      </a:pPr>
                      <a:r>
                        <a:rPr lang="ar-SA" sz="1800" dirty="0">
                          <a:effectLst>
                            <a:outerShdw blurRad="38100" dist="38100" dir="2700000" algn="tl">
                              <a:srgbClr val="000000">
                                <a:alpha val="43137"/>
                              </a:srgbClr>
                            </a:outerShdw>
                          </a:effectLst>
                          <a:latin typeface="Times New Roman" pitchFamily="18" charset="0"/>
                          <a:cs typeface="Times New Roman" pitchFamily="18" charset="0"/>
                        </a:rPr>
                        <a:t>شبكات الحاسب</a:t>
                      </a:r>
                      <a:endParaRPr lang="en-US" sz="1400" b="1" dirty="0">
                        <a:effectLst>
                          <a:outerShdw blurRad="38100" dist="38100" dir="2700000" algn="tl">
                            <a:srgbClr val="000000">
                              <a:alpha val="43137"/>
                            </a:srgbClr>
                          </a:outerShdw>
                        </a:effectLst>
                        <a:latin typeface="Times New Roman" pitchFamily="18" charset="0"/>
                        <a:ea typeface="Calibri"/>
                        <a:cs typeface="Times New Roman" pitchFamily="18" charset="0"/>
                      </a:endParaRPr>
                    </a:p>
                  </a:txBody>
                  <a:tcPr marL="57650" marR="57650" marT="0" marB="0"/>
                </a:tc>
                <a:tc>
                  <a:txBody>
                    <a:bodyPr/>
                    <a:lstStyle/>
                    <a:p>
                      <a:pPr marL="342900" lvl="0" indent="-342900" algn="r" rtl="1">
                        <a:lnSpc>
                          <a:spcPct val="150000"/>
                        </a:lnSpc>
                        <a:spcAft>
                          <a:spcPts val="0"/>
                        </a:spcAft>
                        <a:buFont typeface="Wingdings"/>
                        <a:buChar char=""/>
                      </a:pPr>
                      <a:r>
                        <a:rPr lang="ar-SA" sz="2800" dirty="0" smtClean="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تعرف شبكات الحاسب بأنها (( مجموعة من الحاسبات التي تتوزع على مواقع مختلفة وتربط بينها وسائل الاتصالات المختلفة وتقوم بجمع وتبادل البيانات الرقمية والاشتراك في المصادر  المرتبطة بها ))</a:t>
                      </a:r>
                      <a:endParaRPr lang="en-US" sz="2000" dirty="0" smtClean="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lnSpc>
                          <a:spcPct val="150000"/>
                        </a:lnSpc>
                        <a:spcAft>
                          <a:spcPts val="0"/>
                        </a:spcAft>
                        <a:buFont typeface="Wingdings"/>
                        <a:buChar char=""/>
                      </a:pPr>
                      <a:r>
                        <a:rPr lang="ar-SA" sz="2000" dirty="0" smtClean="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أنواع شبكات الحاسب :-</a:t>
                      </a:r>
                      <a:endParaRPr lang="en-US" sz="1600" dirty="0" smtClean="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lnSpc>
                          <a:spcPct val="150000"/>
                        </a:lnSpc>
                        <a:spcAft>
                          <a:spcPts val="0"/>
                        </a:spcAft>
                        <a:buFont typeface="+mj-lt"/>
                        <a:buAutoNum type="arabicParenR"/>
                      </a:pPr>
                      <a:r>
                        <a:rPr lang="ar-SA" sz="2000" dirty="0" smtClean="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شبكة الحاسب الشخصية </a:t>
                      </a:r>
                      <a:r>
                        <a:rPr lang="en-US" sz="1800" dirty="0" smtClean="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Personal Area Network (PAN</a:t>
                      </a:r>
                      <a:r>
                        <a:rPr lang="en-US" sz="2000" dirty="0" smtClean="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 </a:t>
                      </a:r>
                      <a:endParaRPr lang="en-US" sz="1600" dirty="0" smtClean="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lnSpc>
                          <a:spcPct val="150000"/>
                        </a:lnSpc>
                        <a:spcAft>
                          <a:spcPts val="0"/>
                        </a:spcAft>
                        <a:buFont typeface="+mj-lt"/>
                        <a:buAutoNum type="arabicParenR"/>
                      </a:pPr>
                      <a:r>
                        <a:rPr lang="ar-SA" sz="2000" dirty="0" smtClean="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شبكة الحاسب المحلية </a:t>
                      </a:r>
                      <a:r>
                        <a:rPr lang="en-US" sz="2000" dirty="0" smtClean="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Local Area Network ( LAN )</a:t>
                      </a:r>
                      <a:endParaRPr lang="en-US" sz="1600" dirty="0" smtClean="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lnSpc>
                          <a:spcPct val="150000"/>
                        </a:lnSpc>
                        <a:spcAft>
                          <a:spcPts val="0"/>
                        </a:spcAft>
                        <a:buFont typeface="+mj-lt"/>
                        <a:buAutoNum type="arabicParenR"/>
                      </a:pPr>
                      <a:r>
                        <a:rPr lang="ar-SA" sz="2000" dirty="0" smtClean="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شبكة الحاسب المدنية </a:t>
                      </a:r>
                      <a:r>
                        <a:rPr lang="en-US" sz="2000" dirty="0" smtClean="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Metropolitan Area Network ( MAN )</a:t>
                      </a:r>
                      <a:endParaRPr lang="en-US" sz="1600" dirty="0" smtClean="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lnSpc>
                          <a:spcPct val="150000"/>
                        </a:lnSpc>
                        <a:spcAft>
                          <a:spcPts val="0"/>
                        </a:spcAft>
                        <a:buFont typeface="+mj-lt"/>
                        <a:buAutoNum type="arabicParenR"/>
                      </a:pPr>
                      <a:r>
                        <a:rPr lang="ar-SA" sz="2000" dirty="0" smtClean="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شبكة الحاسب الموسعة </a:t>
                      </a:r>
                      <a:r>
                        <a:rPr lang="en-US" sz="2000" dirty="0" smtClean="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Wide Area Network ( WAN )</a:t>
                      </a:r>
                      <a:endParaRPr lang="en-US" sz="1600" dirty="0" smtClean="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lnSpc>
                          <a:spcPct val="150000"/>
                        </a:lnSpc>
                        <a:spcAft>
                          <a:spcPts val="0"/>
                        </a:spcAft>
                        <a:buFont typeface="+mj-lt"/>
                        <a:buAutoNum type="arabicParenR"/>
                      </a:pPr>
                      <a:r>
                        <a:rPr lang="ar-SA" sz="2000" dirty="0" smtClean="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شبكة الإنترنت </a:t>
                      </a:r>
                      <a:r>
                        <a:rPr lang="en-US" sz="2000" dirty="0" smtClean="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Internet</a:t>
                      </a:r>
                      <a:endParaRPr lang="en-US" sz="1600" b="1" dirty="0">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txBody>
                  <a:tcPr marL="57650" marR="57650" marT="0" marB="0"/>
                </a:tc>
              </a:tr>
            </a:tbl>
          </a:graphicData>
        </a:graphic>
      </p:graphicFrame>
    </p:spTree>
    <p:extLst>
      <p:ext uri="{BB962C8B-B14F-4D97-AF65-F5344CB8AC3E}">
        <p14:creationId xmlns:p14="http://schemas.microsoft.com/office/powerpoint/2010/main" val="32583869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1341260079"/>
              </p:ext>
            </p:extLst>
          </p:nvPr>
        </p:nvGraphicFramePr>
        <p:xfrm>
          <a:off x="0" y="188640"/>
          <a:ext cx="9144000" cy="6669360"/>
        </p:xfrm>
        <a:graphic>
          <a:graphicData uri="http://schemas.openxmlformats.org/drawingml/2006/table">
            <a:tbl>
              <a:tblPr rtl="1" firstRow="1" firstCol="1" bandRow="1">
                <a:tableStyleId>{5C22544A-7EE6-4342-B048-85BDC9FD1C3A}</a:tableStyleId>
              </a:tblPr>
              <a:tblGrid>
                <a:gridCol w="2187078"/>
                <a:gridCol w="6956922"/>
              </a:tblGrid>
              <a:tr h="6669360">
                <a:tc>
                  <a:txBody>
                    <a:bodyPr/>
                    <a:lstStyle/>
                    <a:p>
                      <a:pPr algn="r" rtl="1">
                        <a:spcAft>
                          <a:spcPts val="0"/>
                        </a:spcAft>
                      </a:pPr>
                      <a:r>
                        <a:rPr lang="ar-SA" sz="2000" b="1" dirty="0">
                          <a:effectLst/>
                          <a:latin typeface="Times New Roman" pitchFamily="18" charset="0"/>
                          <a:cs typeface="Times New Roman" pitchFamily="18" charset="0"/>
                        </a:rPr>
                        <a:t>تقريب مفاهيم مداولات </a:t>
                      </a:r>
                      <a:r>
                        <a:rPr lang="en-US" sz="2000" b="1" dirty="0">
                          <a:effectLst/>
                          <a:latin typeface="Times New Roman" pitchFamily="18" charset="0"/>
                          <a:cs typeface="Times New Roman" pitchFamily="18" charset="0"/>
                        </a:rPr>
                        <a:t>TCP\IP</a:t>
                      </a:r>
                      <a:endParaRPr lang="en-US" sz="2000" b="1" dirty="0">
                        <a:effectLst/>
                        <a:latin typeface="Times New Roman" pitchFamily="18" charset="0"/>
                        <a:ea typeface="Calibri"/>
                        <a:cs typeface="Times New Roman" pitchFamily="18" charset="0"/>
                      </a:endParaRPr>
                    </a:p>
                  </a:txBody>
                  <a:tcPr marL="68580" marR="68580" marT="0" marB="0"/>
                </a:tc>
                <a:tc>
                  <a:txBody>
                    <a:bodyPr/>
                    <a:lstStyle/>
                    <a:p>
                      <a:pPr marL="342900" lvl="0" indent="-342900" algn="r" rtl="1">
                        <a:spcAft>
                          <a:spcPts val="0"/>
                        </a:spcAft>
                        <a:buFont typeface="Times New Roman"/>
                        <a:buChar char="-"/>
                      </a:pPr>
                      <a:r>
                        <a:rPr lang="ar-SA" sz="2000" b="1" dirty="0">
                          <a:effectLst/>
                          <a:latin typeface="Times New Roman" pitchFamily="18" charset="0"/>
                          <a:cs typeface="Times New Roman" pitchFamily="18" charset="0"/>
                        </a:rPr>
                        <a:t>مدير شركة في مدينة يرغب في إرسال مستندات وعقود لعميل له في مدينة أخرى</a:t>
                      </a:r>
                      <a:endParaRPr lang="en-US" sz="2000" b="1"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b="1" dirty="0">
                          <a:effectLst/>
                          <a:latin typeface="Times New Roman" pitchFamily="18" charset="0"/>
                          <a:cs typeface="Times New Roman" pitchFamily="18" charset="0"/>
                        </a:rPr>
                        <a:t> لذا يعطي مدير الشركة توجيهاته لسكرتيره لإعداد المستندات وتجميعها </a:t>
                      </a:r>
                      <a:endParaRPr lang="en-US" sz="2000" b="1"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b="1" dirty="0">
                          <a:effectLst/>
                          <a:latin typeface="Times New Roman" pitchFamily="18" charset="0"/>
                          <a:cs typeface="Times New Roman" pitchFamily="18" charset="0"/>
                        </a:rPr>
                        <a:t>ويقوم العميل بتوجيه سكرتيره لاستلامها وفهرستها ووضعها في ملفات للعرض على العميل</a:t>
                      </a:r>
                      <a:r>
                        <a:rPr lang="en-US" sz="2000" b="1" dirty="0">
                          <a:effectLst/>
                          <a:latin typeface="Times New Roman" pitchFamily="18" charset="0"/>
                          <a:cs typeface="Times New Roman" pitchFamily="18" charset="0"/>
                        </a:rPr>
                        <a:t> </a:t>
                      </a:r>
                      <a:r>
                        <a:rPr lang="ar-SA" sz="2000" b="1" dirty="0">
                          <a:effectLst/>
                          <a:latin typeface="Times New Roman" pitchFamily="18" charset="0"/>
                          <a:cs typeface="Times New Roman" pitchFamily="18" charset="0"/>
                        </a:rPr>
                        <a:t>يقوم مراسل الشركة بحمل المستندات ووضعها في طرد حاوي لها يسلم لمكتب البريد في مدينة الشركة ليتسلمها مراسل العميل في المدينة </a:t>
                      </a:r>
                      <a:r>
                        <a:rPr lang="ar-SA" sz="2000" b="1" dirty="0" err="1">
                          <a:effectLst/>
                          <a:latin typeface="Times New Roman" pitchFamily="18" charset="0"/>
                          <a:cs typeface="Times New Roman" pitchFamily="18" charset="0"/>
                        </a:rPr>
                        <a:t>الآخرى</a:t>
                      </a:r>
                      <a:endParaRPr lang="en-US" sz="2000" b="1"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b="1" dirty="0">
                          <a:effectLst/>
                          <a:latin typeface="Times New Roman" pitchFamily="18" charset="0"/>
                          <a:cs typeface="Times New Roman" pitchFamily="18" charset="0"/>
                        </a:rPr>
                        <a:t>وفي مكتب البريد في كل مدينة يوجد موظف لتسجيل الرسائل وضبطها والتأكد من سلامة استلامها وختمها كبريد مسجل</a:t>
                      </a:r>
                      <a:endParaRPr lang="en-US" sz="2000" b="1"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b="1" dirty="0">
                          <a:effectLst/>
                          <a:latin typeface="Times New Roman" pitchFamily="18" charset="0"/>
                          <a:cs typeface="Times New Roman" pitchFamily="18" charset="0"/>
                        </a:rPr>
                        <a:t>كما يوجد موظف ساع للبريد يتولى نقل الرسائل والطرود بين مراكز البريد والمدن</a:t>
                      </a:r>
                      <a:endParaRPr lang="en-US" sz="2000" b="1" dirty="0">
                        <a:effectLst/>
                        <a:latin typeface="Times New Roman" pitchFamily="18" charset="0"/>
                        <a:cs typeface="Times New Roman" pitchFamily="18" charset="0"/>
                      </a:endParaRPr>
                    </a:p>
                    <a:p>
                      <a:pPr algn="r" rtl="1">
                        <a:spcAft>
                          <a:spcPts val="0"/>
                        </a:spcAft>
                      </a:pPr>
                      <a:r>
                        <a:rPr lang="ar-SA" sz="2000" b="1" dirty="0">
                          <a:effectLst/>
                          <a:latin typeface="Times New Roman" pitchFamily="18" charset="0"/>
                          <a:cs typeface="Times New Roman" pitchFamily="18" charset="0"/>
                        </a:rPr>
                        <a:t>هذا المثال يشابه </a:t>
                      </a:r>
                      <a:r>
                        <a:rPr lang="ar-SA" sz="2000" b="1" dirty="0" err="1">
                          <a:effectLst/>
                          <a:latin typeface="Times New Roman" pitchFamily="18" charset="0"/>
                          <a:cs typeface="Times New Roman" pitchFamily="18" charset="0"/>
                        </a:rPr>
                        <a:t>مايحصل</a:t>
                      </a:r>
                      <a:r>
                        <a:rPr lang="ar-SA" sz="2000" b="1" dirty="0">
                          <a:effectLst/>
                          <a:latin typeface="Times New Roman" pitchFamily="18" charset="0"/>
                          <a:cs typeface="Times New Roman" pitchFamily="18" charset="0"/>
                        </a:rPr>
                        <a:t> في نموذج </a:t>
                      </a:r>
                      <a:r>
                        <a:rPr lang="en-US" sz="2000" b="1" dirty="0">
                          <a:effectLst/>
                          <a:latin typeface="Times New Roman" pitchFamily="18" charset="0"/>
                          <a:cs typeface="Times New Roman" pitchFamily="18" charset="0"/>
                        </a:rPr>
                        <a:t>TCP\IP</a:t>
                      </a:r>
                      <a:r>
                        <a:rPr lang="ar-SA" sz="2000" b="1" dirty="0">
                          <a:effectLst/>
                          <a:latin typeface="Times New Roman" pitchFamily="18" charset="0"/>
                          <a:cs typeface="Times New Roman" pitchFamily="18" charset="0"/>
                        </a:rPr>
                        <a:t> بشبكة الإنترنت حيث يعد</a:t>
                      </a:r>
                      <a:endParaRPr lang="en-US" sz="2000" b="1" dirty="0">
                        <a:effectLst/>
                        <a:latin typeface="Times New Roman" pitchFamily="18" charset="0"/>
                        <a:cs typeface="Times New Roman" pitchFamily="18" charset="0"/>
                      </a:endParaRPr>
                    </a:p>
                    <a:p>
                      <a:pPr marL="342900" lvl="0" indent="-342900" algn="r" rtl="1">
                        <a:spcAft>
                          <a:spcPts val="0"/>
                        </a:spcAft>
                        <a:buFont typeface="Wingdings"/>
                        <a:buChar char=""/>
                      </a:pPr>
                      <a:r>
                        <a:rPr lang="ar-SA" sz="2000" b="1" dirty="0">
                          <a:effectLst/>
                          <a:latin typeface="Times New Roman" pitchFamily="18" charset="0"/>
                          <a:cs typeface="Times New Roman" pitchFamily="18" charset="0"/>
                        </a:rPr>
                        <a:t>المدير والعميل مستخدم لشبكة الإنترنت.</a:t>
                      </a:r>
                      <a:endParaRPr lang="en-US" sz="2000" b="1" dirty="0">
                        <a:effectLst/>
                        <a:latin typeface="Times New Roman" pitchFamily="18" charset="0"/>
                        <a:cs typeface="Times New Roman" pitchFamily="18" charset="0"/>
                      </a:endParaRPr>
                    </a:p>
                    <a:p>
                      <a:pPr marL="342900" lvl="0" indent="-342900" algn="r" rtl="1">
                        <a:spcAft>
                          <a:spcPts val="0"/>
                        </a:spcAft>
                        <a:buFont typeface="Wingdings"/>
                        <a:buChar char=""/>
                      </a:pPr>
                      <a:r>
                        <a:rPr lang="ar-SA" sz="2000" b="1" dirty="0">
                          <a:effectLst/>
                          <a:latin typeface="Times New Roman" pitchFamily="18" charset="0"/>
                          <a:cs typeface="Times New Roman" pitchFamily="18" charset="0"/>
                        </a:rPr>
                        <a:t>والسكرتير هو مداولة التطبيقات مثل مداولة التصفح </a:t>
                      </a:r>
                      <a:r>
                        <a:rPr lang="en-US" sz="2000" b="1" dirty="0">
                          <a:effectLst/>
                          <a:latin typeface="Times New Roman" pitchFamily="18" charset="0"/>
                          <a:cs typeface="Times New Roman" pitchFamily="18" charset="0"/>
                        </a:rPr>
                        <a:t>HTTP</a:t>
                      </a:r>
                      <a:r>
                        <a:rPr lang="ar-SA" sz="2000" b="1" dirty="0">
                          <a:effectLst/>
                          <a:latin typeface="Times New Roman" pitchFamily="18" charset="0"/>
                          <a:cs typeface="Times New Roman" pitchFamily="18" charset="0"/>
                        </a:rPr>
                        <a:t> أو مداولة البريد الإلكتروني</a:t>
                      </a:r>
                      <a:endParaRPr lang="en-US" sz="2000" b="1" dirty="0">
                        <a:effectLst/>
                        <a:latin typeface="Times New Roman" pitchFamily="18" charset="0"/>
                        <a:cs typeface="Times New Roman" pitchFamily="18" charset="0"/>
                      </a:endParaRPr>
                    </a:p>
                    <a:p>
                      <a:pPr marL="342900" lvl="0" indent="-342900" algn="r" rtl="1">
                        <a:spcAft>
                          <a:spcPts val="0"/>
                        </a:spcAft>
                        <a:buFont typeface="Wingdings"/>
                        <a:buChar char=""/>
                      </a:pPr>
                      <a:r>
                        <a:rPr lang="ar-SA" sz="2000" b="1" dirty="0">
                          <a:effectLst/>
                          <a:latin typeface="Times New Roman" pitchFamily="18" charset="0"/>
                          <a:cs typeface="Times New Roman" pitchFamily="18" charset="0"/>
                        </a:rPr>
                        <a:t>مراسل الشركة والعميل يمثل مداولة التوصيل مثل مداولة </a:t>
                      </a:r>
                      <a:r>
                        <a:rPr lang="en-US" sz="2000" b="1" dirty="0">
                          <a:effectLst/>
                          <a:latin typeface="Times New Roman" pitchFamily="18" charset="0"/>
                          <a:cs typeface="Times New Roman" pitchFamily="18" charset="0"/>
                        </a:rPr>
                        <a:t>PPP</a:t>
                      </a:r>
                      <a:r>
                        <a:rPr lang="ar-SA" sz="2000" b="1" dirty="0">
                          <a:effectLst/>
                          <a:latin typeface="Times New Roman" pitchFamily="18" charset="0"/>
                          <a:cs typeface="Times New Roman" pitchFamily="18" charset="0"/>
                        </a:rPr>
                        <a:t> والتي تقوم بالربط المحلي بين الجهاز والشبكة كما يقوم المراسل بالربط بين الموقع ومكاتب البريد</a:t>
                      </a:r>
                      <a:endParaRPr lang="en-US" sz="2000" b="1" dirty="0">
                        <a:effectLst/>
                        <a:latin typeface="Times New Roman" pitchFamily="18" charset="0"/>
                        <a:cs typeface="Times New Roman" pitchFamily="18" charset="0"/>
                      </a:endParaRPr>
                    </a:p>
                    <a:p>
                      <a:pPr marL="342900" lvl="0" indent="-342900" algn="r" rtl="1">
                        <a:spcAft>
                          <a:spcPts val="0"/>
                        </a:spcAft>
                        <a:buFont typeface="Wingdings"/>
                        <a:buChar char=""/>
                      </a:pPr>
                      <a:r>
                        <a:rPr lang="ar-SA" sz="2000" b="1" dirty="0">
                          <a:effectLst/>
                          <a:latin typeface="Times New Roman" pitchFamily="18" charset="0"/>
                          <a:cs typeface="Times New Roman" pitchFamily="18" charset="0"/>
                        </a:rPr>
                        <a:t>موظف التسجيل بالبريد يمثل مداولة </a:t>
                      </a:r>
                      <a:r>
                        <a:rPr lang="en-US" sz="2000" b="1" dirty="0">
                          <a:effectLst/>
                          <a:latin typeface="Times New Roman" pitchFamily="18" charset="0"/>
                          <a:cs typeface="Times New Roman" pitchFamily="18" charset="0"/>
                        </a:rPr>
                        <a:t>TCP</a:t>
                      </a:r>
                      <a:r>
                        <a:rPr lang="ar-SA" sz="2000" b="1" dirty="0">
                          <a:effectLst/>
                          <a:latin typeface="Times New Roman" pitchFamily="18" charset="0"/>
                          <a:cs typeface="Times New Roman" pitchFamily="18" charset="0"/>
                        </a:rPr>
                        <a:t> والتي تضمن سلامة النقل</a:t>
                      </a:r>
                      <a:endParaRPr lang="en-US" sz="2000" b="1" dirty="0">
                        <a:effectLst/>
                        <a:latin typeface="Times New Roman" pitchFamily="18" charset="0"/>
                        <a:cs typeface="Times New Roman" pitchFamily="18" charset="0"/>
                      </a:endParaRPr>
                    </a:p>
                    <a:p>
                      <a:pPr marL="342900" lvl="0" indent="-342900" algn="r" rtl="1">
                        <a:spcAft>
                          <a:spcPts val="0"/>
                        </a:spcAft>
                        <a:buFont typeface="Wingdings"/>
                        <a:buChar char=""/>
                      </a:pPr>
                      <a:r>
                        <a:rPr lang="ar-SA" sz="2000" b="1" dirty="0">
                          <a:effectLst/>
                          <a:latin typeface="Times New Roman" pitchFamily="18" charset="0"/>
                          <a:cs typeface="Times New Roman" pitchFamily="18" charset="0"/>
                        </a:rPr>
                        <a:t>ساعي البريد الذي يقوم بتفحص العناوين ونقل الرسائل يمثل مداول </a:t>
                      </a:r>
                      <a:r>
                        <a:rPr lang="en-US" sz="2000" b="1" dirty="0">
                          <a:effectLst/>
                          <a:latin typeface="Times New Roman" pitchFamily="18" charset="0"/>
                          <a:cs typeface="Times New Roman" pitchFamily="18" charset="0"/>
                        </a:rPr>
                        <a:t>IP </a:t>
                      </a:r>
                      <a:r>
                        <a:rPr lang="ar-SA" sz="2000" b="1" dirty="0">
                          <a:effectLst/>
                          <a:latin typeface="Times New Roman" pitchFamily="18" charset="0"/>
                          <a:cs typeface="Times New Roman" pitchFamily="18" charset="0"/>
                        </a:rPr>
                        <a:t> التي تتولى وضع عناوين </a:t>
                      </a:r>
                      <a:r>
                        <a:rPr lang="en-US" sz="2000" b="1" dirty="0">
                          <a:effectLst/>
                          <a:latin typeface="Times New Roman" pitchFamily="18" charset="0"/>
                          <a:cs typeface="Times New Roman" pitchFamily="18" charset="0"/>
                        </a:rPr>
                        <a:t>IP</a:t>
                      </a:r>
                      <a:r>
                        <a:rPr lang="ar-SA" sz="2000" b="1" dirty="0">
                          <a:effectLst/>
                          <a:latin typeface="Times New Roman" pitchFamily="18" charset="0"/>
                          <a:cs typeface="Times New Roman" pitchFamily="18" charset="0"/>
                        </a:rPr>
                        <a:t> لكل جهاز ونقل المظاريف عبر الشبكة</a:t>
                      </a:r>
                      <a:endParaRPr lang="en-US" sz="2000" b="1" dirty="0">
                        <a:effectLst/>
                        <a:latin typeface="Times New Roman" pitchFamily="18" charset="0"/>
                        <a:ea typeface="Calibri"/>
                        <a:cs typeface="Times New Roman" pitchFamily="18" charset="0"/>
                      </a:endParaRPr>
                    </a:p>
                  </a:txBody>
                  <a:tcPr marL="68580" marR="68580" marT="0" marB="0"/>
                </a:tc>
              </a:tr>
            </a:tbl>
          </a:graphicData>
        </a:graphic>
      </p:graphicFrame>
      <p:pic>
        <p:nvPicPr>
          <p:cNvPr id="18434" name="صورة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2280" y="1484784"/>
            <a:ext cx="1925191" cy="511256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746125" y="21177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ar-SA"/>
          </a:p>
        </p:txBody>
      </p:sp>
    </p:spTree>
    <p:extLst>
      <p:ext uri="{BB962C8B-B14F-4D97-AF65-F5344CB8AC3E}">
        <p14:creationId xmlns:p14="http://schemas.microsoft.com/office/powerpoint/2010/main" val="4538889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2416194362"/>
              </p:ext>
            </p:extLst>
          </p:nvPr>
        </p:nvGraphicFramePr>
        <p:xfrm>
          <a:off x="-77788" y="44624"/>
          <a:ext cx="9221788" cy="7894320"/>
        </p:xfrm>
        <a:graphic>
          <a:graphicData uri="http://schemas.openxmlformats.org/drawingml/2006/table">
            <a:tbl>
              <a:tblPr rtl="1" firstRow="1" firstCol="1" bandRow="1">
                <a:tableStyleId>{5C22544A-7EE6-4342-B048-85BDC9FD1C3A}</a:tableStyleId>
              </a:tblPr>
              <a:tblGrid>
                <a:gridCol w="1312389"/>
                <a:gridCol w="7909399"/>
              </a:tblGrid>
              <a:tr h="7534280">
                <a:tc>
                  <a:txBody>
                    <a:bodyPr/>
                    <a:lstStyle/>
                    <a:p>
                      <a:pPr algn="r" rtl="1">
                        <a:spcAft>
                          <a:spcPts val="0"/>
                        </a:spcAft>
                      </a:pPr>
                      <a:r>
                        <a:rPr lang="ar-SA" sz="1400" dirty="0">
                          <a:effectLst/>
                          <a:latin typeface="Times New Roman" pitchFamily="18" charset="0"/>
                          <a:cs typeface="Times New Roman" pitchFamily="18" charset="0"/>
                        </a:rPr>
                        <a:t>عناوين مداولة </a:t>
                      </a:r>
                      <a:r>
                        <a:rPr lang="en-US" sz="1400" dirty="0">
                          <a:effectLst/>
                          <a:latin typeface="Times New Roman" pitchFamily="18" charset="0"/>
                          <a:cs typeface="Times New Roman" pitchFamily="18" charset="0"/>
                        </a:rPr>
                        <a:t>IP</a:t>
                      </a:r>
                      <a:r>
                        <a:rPr lang="ar-SA" sz="1400" dirty="0">
                          <a:effectLst/>
                          <a:latin typeface="Times New Roman" pitchFamily="18" charset="0"/>
                          <a:cs typeface="Times New Roman" pitchFamily="18" charset="0"/>
                        </a:rPr>
                        <a:t> لشبكة الإنترنت</a:t>
                      </a:r>
                      <a:endParaRPr lang="en-US" sz="1400" b="1" dirty="0">
                        <a:effectLst/>
                        <a:latin typeface="Times New Roman" pitchFamily="18" charset="0"/>
                        <a:ea typeface="Calibri"/>
                        <a:cs typeface="Times New Roman" pitchFamily="18" charset="0"/>
                      </a:endParaRPr>
                    </a:p>
                  </a:txBody>
                  <a:tcPr marL="35282" marR="35282" marT="0" marB="0"/>
                </a:tc>
                <a:tc>
                  <a:txBody>
                    <a:bodyPr/>
                    <a:lstStyle/>
                    <a:p>
                      <a:pPr marL="342900" lvl="0" indent="-342900" algn="r" rtl="1">
                        <a:spcAft>
                          <a:spcPts val="0"/>
                        </a:spcAft>
                        <a:buFont typeface="Wingdings"/>
                        <a:buChar char=""/>
                      </a:pPr>
                      <a:r>
                        <a:rPr lang="ar-SA" sz="1400" dirty="0">
                          <a:effectLst/>
                          <a:latin typeface="Times New Roman" pitchFamily="18" charset="0"/>
                          <a:cs typeface="Times New Roman" pitchFamily="18" charset="0"/>
                        </a:rPr>
                        <a:t>كل جهاز يحتاج إلى تحديد عنوان يختص به ويطلق عليه </a:t>
                      </a:r>
                      <a:r>
                        <a:rPr lang="en-US" sz="1400" dirty="0">
                          <a:effectLst/>
                          <a:latin typeface="Times New Roman" pitchFamily="18" charset="0"/>
                          <a:cs typeface="Times New Roman" pitchFamily="18" charset="0"/>
                        </a:rPr>
                        <a:t>IP ( IP Address )</a:t>
                      </a: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يحدد ال </a:t>
                      </a:r>
                      <a:r>
                        <a:rPr lang="en-US" sz="1400" dirty="0">
                          <a:effectLst/>
                          <a:latin typeface="Times New Roman" pitchFamily="18" charset="0"/>
                          <a:cs typeface="Times New Roman" pitchFamily="18" charset="0"/>
                        </a:rPr>
                        <a:t>IP ( IP Address )</a:t>
                      </a:r>
                      <a:r>
                        <a:rPr lang="ar-SA" sz="1400" dirty="0">
                          <a:effectLst/>
                          <a:latin typeface="Times New Roman" pitchFamily="18" charset="0"/>
                          <a:cs typeface="Times New Roman" pitchFamily="18" charset="0"/>
                        </a:rPr>
                        <a:t> موقع الجهاز على شبكة الإنترنت لمحولات الشبكة.</a:t>
                      </a:r>
                      <a:endParaRPr lang="en-US" sz="14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يتكون عنوان ال </a:t>
                      </a:r>
                      <a:r>
                        <a:rPr lang="en-US" sz="1400" dirty="0">
                          <a:effectLst/>
                          <a:latin typeface="Times New Roman" pitchFamily="18" charset="0"/>
                          <a:cs typeface="Times New Roman" pitchFamily="18" charset="0"/>
                        </a:rPr>
                        <a:t>IP ( IP Address )</a:t>
                      </a:r>
                      <a:r>
                        <a:rPr lang="ar-SA" sz="1400" dirty="0">
                          <a:effectLst/>
                          <a:latin typeface="Times New Roman" pitchFamily="18" charset="0"/>
                          <a:cs typeface="Times New Roman" pitchFamily="18" charset="0"/>
                        </a:rPr>
                        <a:t> من أربع مجموعات من الأرقام بينها فاصلة مثل </a:t>
                      </a:r>
                      <a:r>
                        <a:rPr lang="en-US" sz="1400" dirty="0">
                          <a:effectLst/>
                          <a:latin typeface="Times New Roman" pitchFamily="18" charset="0"/>
                          <a:cs typeface="Times New Roman" pitchFamily="18" charset="0"/>
                        </a:rPr>
                        <a:t>(192.168.1.154)</a:t>
                      </a:r>
                      <a:r>
                        <a:rPr lang="ar-SA" sz="1400" dirty="0">
                          <a:effectLst/>
                          <a:latin typeface="Times New Roman" pitchFamily="18" charset="0"/>
                          <a:cs typeface="Times New Roman" pitchFamily="18" charset="0"/>
                        </a:rPr>
                        <a:t> تمثل رقم الجهاز ورقم الشبكة التي يرتبط بها الجهاز.</a:t>
                      </a:r>
                      <a:endParaRPr lang="en-US" sz="14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400" dirty="0" err="1">
                          <a:effectLst/>
                          <a:latin typeface="Times New Roman" pitchFamily="18" charset="0"/>
                          <a:cs typeface="Times New Roman" pitchFamily="18" charset="0"/>
                        </a:rPr>
                        <a:t>لايوجد</a:t>
                      </a:r>
                      <a:r>
                        <a:rPr lang="ar-SA" sz="1400" dirty="0">
                          <a:effectLst/>
                          <a:latin typeface="Times New Roman" pitchFamily="18" charset="0"/>
                          <a:cs typeface="Times New Roman" pitchFamily="18" charset="0"/>
                        </a:rPr>
                        <a:t> جهازين بالشبكة لهما نفس عنوان ال </a:t>
                      </a:r>
                      <a:r>
                        <a:rPr lang="en-US" sz="1400" dirty="0">
                          <a:effectLst/>
                          <a:latin typeface="Times New Roman" pitchFamily="18" charset="0"/>
                          <a:cs typeface="Times New Roman" pitchFamily="18" charset="0"/>
                        </a:rPr>
                        <a:t>IP ( IP Address )</a:t>
                      </a: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تمثل كل مجموعة من بايت واحد أي ثمان بت ( </a:t>
                      </a:r>
                      <a:r>
                        <a:rPr lang="ar-SA" sz="1400" dirty="0" err="1">
                          <a:effectLst/>
                          <a:latin typeface="Times New Roman" pitchFamily="18" charset="0"/>
                          <a:cs typeface="Times New Roman" pitchFamily="18" charset="0"/>
                        </a:rPr>
                        <a:t>جذيرة</a:t>
                      </a:r>
                      <a:r>
                        <a:rPr lang="ar-SA" sz="1400" dirty="0">
                          <a:effectLst/>
                          <a:latin typeface="Times New Roman" pitchFamily="18" charset="0"/>
                          <a:cs typeface="Times New Roman" pitchFamily="18" charset="0"/>
                        </a:rPr>
                        <a:t> أو رقم ثنائي ) وبالتالي يكون عنوان ال </a:t>
                      </a:r>
                      <a:r>
                        <a:rPr lang="en-US" sz="1400" dirty="0">
                          <a:effectLst/>
                          <a:latin typeface="Times New Roman" pitchFamily="18" charset="0"/>
                          <a:cs typeface="Times New Roman" pitchFamily="18" charset="0"/>
                        </a:rPr>
                        <a:t>IP ( IP Address )</a:t>
                      </a:r>
                      <a:r>
                        <a:rPr lang="ar-SA" sz="1400" dirty="0">
                          <a:effectLst/>
                          <a:latin typeface="Times New Roman" pitchFamily="18" charset="0"/>
                          <a:cs typeface="Times New Roman" pitchFamily="18" charset="0"/>
                        </a:rPr>
                        <a:t> مكون من 32 بت.</a:t>
                      </a:r>
                      <a:endParaRPr lang="en-US" sz="14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عادة يكتب رقم المجموعة لكل بايت بالنظام العشري ويكون رقم المجموعة من ( 0) إلى ( 255 ) وتفصل نقطة بين كل مجموعة وأخرى.</a:t>
                      </a:r>
                      <a:endParaRPr lang="en-US" sz="14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وبالتالي يكون عنوان ال</a:t>
                      </a:r>
                      <a:r>
                        <a:rPr lang="en-US" sz="1400" dirty="0">
                          <a:effectLst/>
                          <a:latin typeface="Times New Roman" pitchFamily="18" charset="0"/>
                          <a:cs typeface="Times New Roman" pitchFamily="18" charset="0"/>
                        </a:rPr>
                        <a:t> IP</a:t>
                      </a:r>
                      <a:r>
                        <a:rPr lang="ar-SA" sz="1400" dirty="0">
                          <a:effectLst/>
                          <a:latin typeface="Times New Roman" pitchFamily="18" charset="0"/>
                          <a:cs typeface="Times New Roman" pitchFamily="18" charset="0"/>
                        </a:rPr>
                        <a:t> الأدنى هو </a:t>
                      </a:r>
                      <a:r>
                        <a:rPr lang="en-US" sz="1400" dirty="0">
                          <a:effectLst/>
                          <a:latin typeface="Times New Roman" pitchFamily="18" charset="0"/>
                          <a:cs typeface="Times New Roman" pitchFamily="18" charset="0"/>
                        </a:rPr>
                        <a:t>(0.0.0.0) </a:t>
                      </a:r>
                      <a:r>
                        <a:rPr lang="ar-SA" sz="1400" dirty="0">
                          <a:effectLst/>
                          <a:latin typeface="Times New Roman" pitchFamily="18" charset="0"/>
                          <a:cs typeface="Times New Roman" pitchFamily="18" charset="0"/>
                        </a:rPr>
                        <a:t>وعنوان ال </a:t>
                      </a:r>
                      <a:r>
                        <a:rPr lang="en-US" sz="1400" dirty="0">
                          <a:effectLst/>
                          <a:latin typeface="Times New Roman" pitchFamily="18" charset="0"/>
                          <a:cs typeface="Times New Roman" pitchFamily="18" charset="0"/>
                        </a:rPr>
                        <a:t>IP</a:t>
                      </a:r>
                      <a:r>
                        <a:rPr lang="ar-SA" sz="1400" dirty="0">
                          <a:effectLst/>
                          <a:latin typeface="Times New Roman" pitchFamily="18" charset="0"/>
                          <a:cs typeface="Times New Roman" pitchFamily="18" charset="0"/>
                        </a:rPr>
                        <a:t> الأعلى هو </a:t>
                      </a:r>
                      <a:r>
                        <a:rPr lang="en-US" sz="1400" dirty="0">
                          <a:effectLst/>
                          <a:latin typeface="Times New Roman" pitchFamily="18" charset="0"/>
                          <a:cs typeface="Times New Roman" pitchFamily="18" charset="0"/>
                        </a:rPr>
                        <a:t>(255.255.255.255)</a:t>
                      </a: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400" dirty="0">
                          <a:effectLst/>
                          <a:latin typeface="Times New Roman" pitchFamily="18" charset="0"/>
                          <a:cs typeface="Times New Roman" pitchFamily="18" charset="0"/>
                        </a:rPr>
                        <a:t>يمكن أن يكتب عنوان ال</a:t>
                      </a:r>
                      <a:r>
                        <a:rPr lang="en-US" sz="1400" dirty="0">
                          <a:effectLst/>
                          <a:latin typeface="Times New Roman" pitchFamily="18" charset="0"/>
                          <a:cs typeface="Times New Roman" pitchFamily="18" charset="0"/>
                        </a:rPr>
                        <a:t>IP</a:t>
                      </a:r>
                      <a:r>
                        <a:rPr lang="ar-SA" sz="1400" dirty="0">
                          <a:effectLst/>
                          <a:latin typeface="Times New Roman" pitchFamily="18" charset="0"/>
                          <a:cs typeface="Times New Roman" pitchFamily="18" charset="0"/>
                        </a:rPr>
                        <a:t> بالأرقام الثنائية .مثل بالنظام العشري </a:t>
                      </a:r>
                      <a:r>
                        <a:rPr lang="en-US" sz="1400" dirty="0">
                          <a:effectLst/>
                          <a:latin typeface="Times New Roman" pitchFamily="18" charset="0"/>
                          <a:cs typeface="Times New Roman" pitchFamily="18" charset="0"/>
                        </a:rPr>
                        <a:t>(192.15.6.7)</a:t>
                      </a:r>
                      <a:r>
                        <a:rPr lang="ar-SA" sz="1400" dirty="0">
                          <a:effectLst/>
                          <a:latin typeface="Times New Roman" pitchFamily="18" charset="0"/>
                          <a:cs typeface="Times New Roman" pitchFamily="18" charset="0"/>
                        </a:rPr>
                        <a:t> وبالأرقام الثنائية من 32بت كتالي</a:t>
                      </a:r>
                      <a:r>
                        <a:rPr lang="en-US" sz="1400" dirty="0">
                          <a:effectLst/>
                          <a:latin typeface="Times New Roman" pitchFamily="18" charset="0"/>
                          <a:cs typeface="Times New Roman" pitchFamily="18" charset="0"/>
                        </a:rPr>
                        <a:t>( 11000000.00001111.00000110.00000111)</a:t>
                      </a:r>
                      <a:r>
                        <a:rPr lang="ar-SA" sz="1400" dirty="0">
                          <a:effectLst/>
                          <a:latin typeface="Times New Roman" pitchFamily="18" charset="0"/>
                          <a:cs typeface="Times New Roman" pitchFamily="18" charset="0"/>
                        </a:rPr>
                        <a:t>.</a:t>
                      </a:r>
                      <a:endParaRPr lang="en-US" sz="1400" dirty="0">
                        <a:effectLst/>
                        <a:latin typeface="Times New Roman" pitchFamily="18" charset="0"/>
                        <a:cs typeface="Times New Roman" pitchFamily="18" charset="0"/>
                      </a:endParaRPr>
                    </a:p>
                    <a:p>
                      <a:pPr algn="r" rtl="1">
                        <a:spcAft>
                          <a:spcPts val="0"/>
                        </a:spcAft>
                      </a:pPr>
                      <a:r>
                        <a:rPr lang="ar-SA" sz="1400" dirty="0">
                          <a:effectLst/>
                          <a:latin typeface="Times New Roman" pitchFamily="18" charset="0"/>
                          <a:cs typeface="Times New Roman" pitchFamily="18" charset="0"/>
                        </a:rPr>
                        <a:t> </a:t>
                      </a:r>
                      <a:r>
                        <a:rPr lang="en-US" sz="1400" dirty="0">
                          <a:effectLst/>
                          <a:latin typeface="Times New Roman" pitchFamily="18" charset="0"/>
                          <a:cs typeface="Times New Roman" pitchFamily="18" charset="0"/>
                        </a:rPr>
                        <a:t> </a:t>
                      </a: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algn="r" rtl="1">
                        <a:spcAft>
                          <a:spcPts val="0"/>
                        </a:spcAft>
                      </a:pPr>
                      <a:r>
                        <a:rPr lang="en-US" sz="1400" dirty="0">
                          <a:effectLst/>
                          <a:latin typeface="Times New Roman" pitchFamily="18" charset="0"/>
                          <a:cs typeface="Times New Roman" pitchFamily="18" charset="0"/>
                        </a:rPr>
                        <a:t> </a:t>
                      </a:r>
                    </a:p>
                    <a:p>
                      <a:pPr marL="0" lvl="0" indent="0" algn="r" rtl="1">
                        <a:spcAft>
                          <a:spcPts val="0"/>
                        </a:spcAft>
                        <a:buFont typeface="Wingdings"/>
                        <a:buNone/>
                      </a:pPr>
                      <a:r>
                        <a:rPr lang="ar-SA" sz="1400" dirty="0">
                          <a:effectLst/>
                          <a:latin typeface="Times New Roman" pitchFamily="18" charset="0"/>
                          <a:cs typeface="Times New Roman" pitchFamily="18" charset="0"/>
                        </a:rPr>
                        <a:t> </a:t>
                      </a:r>
                      <a:r>
                        <a:rPr lang="en-US" sz="1400" dirty="0">
                          <a:effectLst/>
                          <a:latin typeface="Times New Roman" pitchFamily="18" charset="0"/>
                          <a:cs typeface="Times New Roman" pitchFamily="18" charset="0"/>
                        </a:rPr>
                        <a:t> </a:t>
                      </a: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marL="21590"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marL="21590"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marL="21590"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marL="21590"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marL="21590"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marL="21590"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marL="21590"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marL="21590" algn="r" rtl="1">
                        <a:spcAft>
                          <a:spcPts val="0"/>
                        </a:spcAft>
                      </a:pPr>
                      <a:r>
                        <a:rPr lang="ar-SA" sz="1400" dirty="0">
                          <a:effectLst/>
                          <a:latin typeface="Times New Roman" pitchFamily="18" charset="0"/>
                          <a:cs typeface="Times New Roman" pitchFamily="18" charset="0"/>
                        </a:rPr>
                        <a:t> </a:t>
                      </a:r>
                      <a:endParaRPr lang="en-US" sz="1400" dirty="0">
                        <a:effectLst/>
                        <a:latin typeface="Times New Roman" pitchFamily="18" charset="0"/>
                        <a:cs typeface="Times New Roman" pitchFamily="18" charset="0"/>
                      </a:endParaRPr>
                    </a:p>
                    <a:p>
                      <a:pPr marL="21590" algn="r" rtl="1">
                        <a:spcAft>
                          <a:spcPts val="0"/>
                        </a:spcAft>
                      </a:pPr>
                      <a:r>
                        <a:rPr lang="ar-SA" sz="1400" dirty="0">
                          <a:effectLst/>
                          <a:latin typeface="Times New Roman" pitchFamily="18" charset="0"/>
                          <a:cs typeface="Times New Roman" pitchFamily="18" charset="0"/>
                        </a:rPr>
                        <a:t> </a:t>
                      </a:r>
                      <a:endParaRPr lang="en-US" sz="1400" b="1" dirty="0">
                        <a:effectLst/>
                        <a:latin typeface="Times New Roman" pitchFamily="18" charset="0"/>
                        <a:ea typeface="Calibri"/>
                        <a:cs typeface="Times New Roman" pitchFamily="18" charset="0"/>
                      </a:endParaRPr>
                    </a:p>
                  </a:txBody>
                  <a:tcPr marL="35282" marR="35282" marT="0" marB="0"/>
                </a:tc>
              </a:tr>
            </a:tbl>
          </a:graphicData>
        </a:graphic>
      </p:graphicFrame>
      <p:pic>
        <p:nvPicPr>
          <p:cNvPr id="19460" name="صورة 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284984"/>
            <a:ext cx="3248025" cy="338437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5"/>
          <p:cNvSpPr>
            <a:spLocks noChangeArrowheads="1"/>
          </p:cNvSpPr>
          <p:nvPr/>
        </p:nvSpPr>
        <p:spPr bwMode="auto">
          <a:xfrm>
            <a:off x="2603500" y="134937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ar-SA"/>
          </a:p>
        </p:txBody>
      </p:sp>
      <p:sp>
        <p:nvSpPr>
          <p:cNvPr id="4" name="Rectangle 6"/>
          <p:cNvSpPr>
            <a:spLocks noChangeArrowheads="1"/>
          </p:cNvSpPr>
          <p:nvPr/>
        </p:nvSpPr>
        <p:spPr bwMode="auto">
          <a:xfrm>
            <a:off x="2603500" y="134937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ar-SA"/>
          </a:p>
        </p:txBody>
      </p:sp>
    </p:spTree>
    <p:extLst>
      <p:ext uri="{BB962C8B-B14F-4D97-AF65-F5344CB8AC3E}">
        <p14:creationId xmlns:p14="http://schemas.microsoft.com/office/powerpoint/2010/main" val="31623922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260648"/>
            <a:ext cx="8892480" cy="3785652"/>
          </a:xfrm>
          <a:prstGeom prst="rect">
            <a:avLst/>
          </a:prstGeom>
        </p:spPr>
        <p:txBody>
          <a:bodyPr wrap="square">
            <a:spAutoFit/>
          </a:bodyPr>
          <a:lstStyle/>
          <a:p>
            <a:pPr marL="342900" lvl="0" indent="-342900">
              <a:buFont typeface="Wingdings"/>
              <a:buChar char=""/>
            </a:pPr>
            <a:r>
              <a:rPr lang="ar-SA" sz="2000" b="1" u="sng" dirty="0">
                <a:latin typeface="Times New Roman" pitchFamily="18" charset="0"/>
                <a:cs typeface="Times New Roman" pitchFamily="18" charset="0"/>
              </a:rPr>
              <a:t>من حيث التوزيع للمجموعات الأربع للعنوان بين رقم الشبكة ورقم الجهاز يمكن تعريف عدة فئات لنظام عنوان( </a:t>
            </a:r>
            <a:r>
              <a:rPr lang="en-US" sz="2000" b="1" u="sng" dirty="0">
                <a:latin typeface="Times New Roman" pitchFamily="18" charset="0"/>
                <a:cs typeface="Times New Roman" pitchFamily="18" charset="0"/>
              </a:rPr>
              <a:t>IP( IP Classes</a:t>
            </a:r>
            <a:r>
              <a:rPr lang="ar-SA" sz="2000" b="1" u="sng" dirty="0">
                <a:latin typeface="Times New Roman" pitchFamily="18" charset="0"/>
                <a:cs typeface="Times New Roman" pitchFamily="18" charset="0"/>
              </a:rPr>
              <a:t> </a:t>
            </a:r>
            <a:r>
              <a:rPr lang="ar-SA" sz="2000" b="1" u="sng" dirty="0" err="1">
                <a:latin typeface="Times New Roman" pitchFamily="18" charset="0"/>
                <a:cs typeface="Times New Roman" pitchFamily="18" charset="0"/>
              </a:rPr>
              <a:t>كمايلي</a:t>
            </a:r>
            <a:r>
              <a:rPr lang="ar-SA" sz="2000" b="1" u="sng" dirty="0">
                <a:latin typeface="Times New Roman" pitchFamily="18" charset="0"/>
                <a:cs typeface="Times New Roman" pitchFamily="18" charset="0"/>
              </a:rPr>
              <a:t>:-</a:t>
            </a:r>
            <a:endParaRPr lang="en-US" sz="2000" b="1" dirty="0">
              <a:latin typeface="Times New Roman" pitchFamily="18" charset="0"/>
              <a:cs typeface="Times New Roman" pitchFamily="18" charset="0"/>
            </a:endParaRPr>
          </a:p>
          <a:p>
            <a:pPr marL="342900" lvl="0" indent="-342900">
              <a:buFont typeface="+mj-lt"/>
              <a:buAutoNum type="arabicPeriod"/>
            </a:pPr>
            <a:r>
              <a:rPr lang="ar-SA" sz="2000" b="1" dirty="0">
                <a:latin typeface="Times New Roman" pitchFamily="18" charset="0"/>
                <a:cs typeface="Times New Roman" pitchFamily="18" charset="0"/>
              </a:rPr>
              <a:t>فئة عناوين </a:t>
            </a:r>
            <a:r>
              <a:rPr lang="en-US" sz="2000" b="1" dirty="0">
                <a:latin typeface="Times New Roman" pitchFamily="18" charset="0"/>
                <a:cs typeface="Times New Roman" pitchFamily="18" charset="0"/>
              </a:rPr>
              <a:t>( A )</a:t>
            </a:r>
            <a:r>
              <a:rPr lang="ar-SA" sz="2000" b="1" dirty="0">
                <a:latin typeface="Times New Roman" pitchFamily="18" charset="0"/>
                <a:cs typeface="Times New Roman" pitchFamily="18" charset="0"/>
              </a:rPr>
              <a:t> تتكون من ثلاثة بايت لرقم الجهاز وواحد بايت لرقم الشبكة .</a:t>
            </a:r>
            <a:endParaRPr lang="en-US" sz="2000" b="1" dirty="0">
              <a:latin typeface="Times New Roman" pitchFamily="18" charset="0"/>
              <a:cs typeface="Times New Roman" pitchFamily="18" charset="0"/>
            </a:endParaRPr>
          </a:p>
          <a:p>
            <a:pPr marL="342900" lvl="0" indent="-342900">
              <a:buFont typeface="+mj-lt"/>
              <a:buAutoNum type="arabicPeriod"/>
            </a:pPr>
            <a:r>
              <a:rPr lang="ar-SA" sz="2000" b="1" dirty="0">
                <a:latin typeface="Times New Roman" pitchFamily="18" charset="0"/>
                <a:cs typeface="Times New Roman" pitchFamily="18" charset="0"/>
              </a:rPr>
              <a:t>فئة عناوين </a:t>
            </a:r>
            <a:r>
              <a:rPr lang="en-US" sz="2000" b="1" dirty="0">
                <a:latin typeface="Times New Roman" pitchFamily="18" charset="0"/>
                <a:cs typeface="Times New Roman" pitchFamily="18" charset="0"/>
              </a:rPr>
              <a:t>( B )</a:t>
            </a:r>
            <a:r>
              <a:rPr lang="ar-SA" sz="2000" b="1" dirty="0">
                <a:latin typeface="Times New Roman" pitchFamily="18" charset="0"/>
                <a:cs typeface="Times New Roman" pitchFamily="18" charset="0"/>
              </a:rPr>
              <a:t> تتكون من اثنين بايت لرقم الجهاز واثنين بايت لرقم الشبكة.</a:t>
            </a:r>
            <a:endParaRPr lang="en-US" sz="2000" b="1" dirty="0">
              <a:latin typeface="Times New Roman" pitchFamily="18" charset="0"/>
              <a:cs typeface="Times New Roman" pitchFamily="18" charset="0"/>
            </a:endParaRPr>
          </a:p>
          <a:p>
            <a:pPr marL="342900" lvl="0" indent="-342900">
              <a:buFont typeface="+mj-lt"/>
              <a:buAutoNum type="arabicPeriod"/>
            </a:pPr>
            <a:r>
              <a:rPr lang="ar-SA" sz="2000" b="1" dirty="0">
                <a:latin typeface="Times New Roman" pitchFamily="18" charset="0"/>
                <a:cs typeface="Times New Roman" pitchFamily="18" charset="0"/>
              </a:rPr>
              <a:t>فئة عناوين</a:t>
            </a:r>
            <a:r>
              <a:rPr lang="en-US" sz="2000" b="1" dirty="0">
                <a:latin typeface="Times New Roman" pitchFamily="18" charset="0"/>
                <a:cs typeface="Times New Roman" pitchFamily="18" charset="0"/>
              </a:rPr>
              <a:t> ( C ) </a:t>
            </a:r>
            <a:r>
              <a:rPr lang="ar-SA" sz="2000" b="1" dirty="0">
                <a:latin typeface="Times New Roman" pitchFamily="18" charset="0"/>
                <a:cs typeface="Times New Roman" pitchFamily="18" charset="0"/>
              </a:rPr>
              <a:t> تتكون من واحد بايت لرقم الجهاز وثلاثة بايت لرقم الشبكة.</a:t>
            </a:r>
            <a:endParaRPr lang="en-US" sz="2000" b="1" dirty="0">
              <a:latin typeface="Times New Roman" pitchFamily="18" charset="0"/>
              <a:cs typeface="Times New Roman" pitchFamily="18" charset="0"/>
            </a:endParaRPr>
          </a:p>
          <a:p>
            <a:pPr marL="342900" lvl="0" indent="-342900">
              <a:buFont typeface="+mj-lt"/>
              <a:buAutoNum type="arabicPeriod"/>
            </a:pPr>
            <a:r>
              <a:rPr lang="ar-SA" sz="2000" b="1" dirty="0">
                <a:latin typeface="Times New Roman" pitchFamily="18" charset="0"/>
                <a:cs typeface="Times New Roman" pitchFamily="18" charset="0"/>
              </a:rPr>
              <a:t>فئة عناوين </a:t>
            </a:r>
            <a:r>
              <a:rPr lang="en-US" sz="2000" b="1" dirty="0">
                <a:latin typeface="Times New Roman" pitchFamily="18" charset="0"/>
                <a:cs typeface="Times New Roman" pitchFamily="18" charset="0"/>
              </a:rPr>
              <a:t>( D )</a:t>
            </a:r>
            <a:r>
              <a:rPr lang="ar-SA" sz="2000" b="1" dirty="0">
                <a:latin typeface="Times New Roman" pitchFamily="18" charset="0"/>
                <a:cs typeface="Times New Roman" pitchFamily="18" charset="0"/>
              </a:rPr>
              <a:t> مخصصة لإرسال البث الجماعي لكل الأجهزة والشبكات.</a:t>
            </a:r>
            <a:endParaRPr lang="en-US" sz="2000" b="1" dirty="0">
              <a:latin typeface="Times New Roman" pitchFamily="18" charset="0"/>
              <a:cs typeface="Times New Roman" pitchFamily="18" charset="0"/>
            </a:endParaRPr>
          </a:p>
          <a:p>
            <a:pPr marL="342900" lvl="0" indent="-342900">
              <a:buFont typeface="Wingdings"/>
              <a:buChar char=""/>
            </a:pPr>
            <a:r>
              <a:rPr lang="ar-SA" sz="2000" b="1" dirty="0">
                <a:latin typeface="Times New Roman" pitchFamily="18" charset="0"/>
                <a:cs typeface="Times New Roman" pitchFamily="18" charset="0"/>
              </a:rPr>
              <a:t>يتم تعريف نوع الفئة من خلال </a:t>
            </a:r>
            <a:r>
              <a:rPr lang="ar-SA" sz="2000" b="1" dirty="0" err="1">
                <a:latin typeface="Times New Roman" pitchFamily="18" charset="0"/>
                <a:cs typeface="Times New Roman" pitchFamily="18" charset="0"/>
              </a:rPr>
              <a:t>الجذيرات</a:t>
            </a:r>
            <a:r>
              <a:rPr lang="ar-SA" sz="2000" b="1" dirty="0">
                <a:latin typeface="Times New Roman" pitchFamily="18" charset="0"/>
                <a:cs typeface="Times New Roman" pitchFamily="18" charset="0"/>
              </a:rPr>
              <a:t> الأولى التي يبدأ بها العنوان.</a:t>
            </a:r>
            <a:endParaRPr lang="en-US" sz="2000" b="1" dirty="0">
              <a:latin typeface="Times New Roman" pitchFamily="18" charset="0"/>
              <a:cs typeface="Times New Roman" pitchFamily="18" charset="0"/>
            </a:endParaRPr>
          </a:p>
          <a:p>
            <a:pPr marL="342900" lvl="0" indent="-342900">
              <a:buFont typeface="Wingdings"/>
              <a:buChar char=""/>
            </a:pPr>
            <a:r>
              <a:rPr lang="ar-SA" sz="2000" b="1" dirty="0">
                <a:latin typeface="Times New Roman" pitchFamily="18" charset="0"/>
                <a:cs typeface="Times New Roman" pitchFamily="18" charset="0"/>
              </a:rPr>
              <a:t>تختزن هذه المجموعات لعنوان </a:t>
            </a:r>
            <a:r>
              <a:rPr lang="en-US" sz="2000" b="1" dirty="0">
                <a:latin typeface="Times New Roman" pitchFamily="18" charset="0"/>
                <a:cs typeface="Times New Roman" pitchFamily="18" charset="0"/>
              </a:rPr>
              <a:t>IP</a:t>
            </a:r>
            <a:r>
              <a:rPr lang="ar-SA" sz="2000" b="1" dirty="0">
                <a:latin typeface="Times New Roman" pitchFamily="18" charset="0"/>
                <a:cs typeface="Times New Roman" pitchFamily="18" charset="0"/>
              </a:rPr>
              <a:t> داخل جهاز الحاسب.</a:t>
            </a:r>
            <a:endParaRPr lang="en-US" sz="2000" b="1" dirty="0">
              <a:latin typeface="Times New Roman" pitchFamily="18" charset="0"/>
              <a:cs typeface="Times New Roman" pitchFamily="18" charset="0"/>
            </a:endParaRPr>
          </a:p>
          <a:p>
            <a:pPr marL="342900" lvl="0" indent="-342900">
              <a:buFont typeface="Wingdings"/>
              <a:buChar char=""/>
            </a:pPr>
            <a:r>
              <a:rPr lang="ar-SA" sz="2000" b="1" dirty="0">
                <a:latin typeface="Times New Roman" pitchFamily="18" charset="0"/>
                <a:cs typeface="Times New Roman" pitchFamily="18" charset="0"/>
              </a:rPr>
              <a:t>يتم الحصول عليه من خلال مزودي خدمة الإنترنت وبالمملكة يتم الحصول عليه من </a:t>
            </a:r>
            <a:r>
              <a:rPr lang="ar-SA" sz="2000" b="1" u="sng" dirty="0">
                <a:latin typeface="Times New Roman" pitchFamily="18" charset="0"/>
                <a:cs typeface="Times New Roman" pitchFamily="18" charset="0"/>
              </a:rPr>
              <a:t>هيئة الاتصالات وتقنية المعلومات</a:t>
            </a:r>
            <a:r>
              <a:rPr lang="ar-SA" sz="2000" b="1" dirty="0">
                <a:latin typeface="Times New Roman" pitchFamily="18" charset="0"/>
                <a:cs typeface="Times New Roman" pitchFamily="18" charset="0"/>
              </a:rPr>
              <a:t> </a:t>
            </a:r>
            <a:endParaRPr lang="en-US" sz="2000" b="1" dirty="0">
              <a:latin typeface="Times New Roman" pitchFamily="18" charset="0"/>
              <a:cs typeface="Times New Roman" pitchFamily="18" charset="0"/>
            </a:endParaRPr>
          </a:p>
          <a:p>
            <a:pPr marL="342900" lvl="0" indent="-342900">
              <a:buFont typeface="Wingdings"/>
              <a:buChar char=""/>
            </a:pPr>
            <a:r>
              <a:rPr lang="ar-SA" sz="2000" b="1" dirty="0">
                <a:latin typeface="Times New Roman" pitchFamily="18" charset="0"/>
                <a:cs typeface="Times New Roman" pitchFamily="18" charset="0"/>
              </a:rPr>
              <a:t>والتي بدورها تقوم بتسجيله لدى منظمة غير ربحية وغير حكومية تعرف باسم مختصر </a:t>
            </a:r>
            <a:r>
              <a:rPr lang="en-US" sz="2000" b="1" dirty="0">
                <a:latin typeface="Times New Roman" pitchFamily="18" charset="0"/>
                <a:cs typeface="Times New Roman" pitchFamily="18" charset="0"/>
              </a:rPr>
              <a:t>( ICANN )</a:t>
            </a:r>
            <a:r>
              <a:rPr lang="ar-SA" sz="2000" b="1" dirty="0">
                <a:latin typeface="Times New Roman" pitchFamily="18" charset="0"/>
                <a:cs typeface="Times New Roman" pitchFamily="18" charset="0"/>
              </a:rPr>
              <a:t> توجد في الولايات المتحدة الأمريكية تتولى جمع وتسجيل عناوين </a:t>
            </a:r>
            <a:r>
              <a:rPr lang="en-US" sz="2000" b="1" dirty="0">
                <a:latin typeface="Times New Roman" pitchFamily="18" charset="0"/>
                <a:cs typeface="Times New Roman" pitchFamily="18" charset="0"/>
              </a:rPr>
              <a:t> IP </a:t>
            </a:r>
            <a:r>
              <a:rPr lang="ar-SA" sz="2000" b="1" dirty="0">
                <a:latin typeface="Times New Roman" pitchFamily="18" charset="0"/>
                <a:cs typeface="Times New Roman" pitchFamily="18" charset="0"/>
              </a:rPr>
              <a:t>للعالم أجمع.</a:t>
            </a:r>
            <a:endParaRPr lang="en-US" sz="2000" b="1" dirty="0">
              <a:latin typeface="Times New Roman" pitchFamily="18" charset="0"/>
              <a:cs typeface="Times New Roman" pitchFamily="18" charset="0"/>
            </a:endParaRPr>
          </a:p>
        </p:txBody>
      </p:sp>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4077072"/>
            <a:ext cx="8136904" cy="2507754"/>
          </a:xfrm>
          <a:prstGeom prst="rect">
            <a:avLst/>
          </a:prstGeom>
        </p:spPr>
      </p:pic>
    </p:spTree>
    <p:extLst>
      <p:ext uri="{BB962C8B-B14F-4D97-AF65-F5344CB8AC3E}">
        <p14:creationId xmlns:p14="http://schemas.microsoft.com/office/powerpoint/2010/main" val="26203823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1847934990"/>
              </p:ext>
            </p:extLst>
          </p:nvPr>
        </p:nvGraphicFramePr>
        <p:xfrm>
          <a:off x="159196" y="188640"/>
          <a:ext cx="8984804" cy="6669360"/>
        </p:xfrm>
        <a:graphic>
          <a:graphicData uri="http://schemas.openxmlformats.org/drawingml/2006/table">
            <a:tbl>
              <a:tblPr rtl="1" firstRow="1" firstCol="1" bandRow="1">
                <a:tableStyleId>{5C22544A-7EE6-4342-B048-85BDC9FD1C3A}</a:tableStyleId>
              </a:tblPr>
              <a:tblGrid>
                <a:gridCol w="2501935"/>
                <a:gridCol w="6482869"/>
              </a:tblGrid>
              <a:tr h="6669360">
                <a:tc>
                  <a:txBody>
                    <a:bodyPr/>
                    <a:lstStyle/>
                    <a:p>
                      <a:pPr algn="r" rtl="1">
                        <a:spcAft>
                          <a:spcPts val="0"/>
                        </a:spcAft>
                      </a:pPr>
                      <a:r>
                        <a:rPr lang="ar-SA" sz="2800" dirty="0">
                          <a:effectLst/>
                          <a:latin typeface="Times New Roman" pitchFamily="18" charset="0"/>
                          <a:cs typeface="Times New Roman" pitchFamily="18" charset="0"/>
                        </a:rPr>
                        <a:t>أنواع ومداولات طبقة التطبيقات ومهامها</a:t>
                      </a:r>
                      <a:endParaRPr lang="en-US" sz="2800" b="1" dirty="0">
                        <a:effectLst/>
                        <a:latin typeface="Times New Roman" pitchFamily="18" charset="0"/>
                        <a:ea typeface="Calibri"/>
                        <a:cs typeface="Times New Roman" pitchFamily="18" charset="0"/>
                      </a:endParaRPr>
                    </a:p>
                  </a:txBody>
                  <a:tcPr marL="68580" marR="68580" marT="0" marB="0"/>
                </a:tc>
                <a:tc>
                  <a:txBody>
                    <a:bodyPr/>
                    <a:lstStyle/>
                    <a:p>
                      <a:pPr marL="342900" lvl="0" indent="-342900" algn="r" rtl="1">
                        <a:spcAft>
                          <a:spcPts val="0"/>
                        </a:spcAft>
                        <a:buFont typeface="Wingdings"/>
                        <a:buChar char=""/>
                      </a:pPr>
                      <a:r>
                        <a:rPr lang="ar-SA" sz="2800" dirty="0">
                          <a:effectLst/>
                          <a:latin typeface="Times New Roman" pitchFamily="18" charset="0"/>
                          <a:cs typeface="Times New Roman" pitchFamily="18" charset="0"/>
                        </a:rPr>
                        <a:t>أنواع ومداولات طبقة التطبيقات ومهامها:-</a:t>
                      </a:r>
                      <a:endParaRPr lang="en-US" sz="2800" dirty="0">
                        <a:effectLst/>
                        <a:latin typeface="Times New Roman" pitchFamily="18" charset="0"/>
                        <a:cs typeface="Times New Roman" pitchFamily="18" charset="0"/>
                      </a:endParaRPr>
                    </a:p>
                    <a:p>
                      <a:pPr marL="342900" lvl="0" indent="-342900" algn="r" rtl="1">
                        <a:lnSpc>
                          <a:spcPct val="150000"/>
                        </a:lnSpc>
                        <a:spcAft>
                          <a:spcPts val="0"/>
                        </a:spcAft>
                        <a:buFont typeface="+mj-lt"/>
                        <a:buAutoNum type="arabicPeriod"/>
                      </a:pPr>
                      <a:r>
                        <a:rPr lang="ar-SA" sz="2800" dirty="0">
                          <a:effectLst/>
                          <a:latin typeface="Times New Roman" pitchFamily="18" charset="0"/>
                          <a:cs typeface="Times New Roman" pitchFamily="18" charset="0"/>
                        </a:rPr>
                        <a:t>مداولة الشبكة العنكبوتية العالمية </a:t>
                      </a:r>
                      <a:r>
                        <a:rPr lang="en-US" sz="2800" dirty="0">
                          <a:effectLst/>
                          <a:latin typeface="Times New Roman" pitchFamily="18" charset="0"/>
                          <a:cs typeface="Times New Roman" pitchFamily="18" charset="0"/>
                        </a:rPr>
                        <a:t>( WWW )</a:t>
                      </a:r>
                      <a:r>
                        <a:rPr lang="ar-SA" sz="2800" dirty="0">
                          <a:effectLst/>
                          <a:latin typeface="Times New Roman" pitchFamily="18" charset="0"/>
                          <a:cs typeface="Times New Roman" pitchFamily="18" charset="0"/>
                        </a:rPr>
                        <a:t>.</a:t>
                      </a:r>
                      <a:endParaRPr lang="en-US" sz="2800" dirty="0">
                        <a:effectLst/>
                        <a:latin typeface="Times New Roman" pitchFamily="18" charset="0"/>
                        <a:cs typeface="Times New Roman" pitchFamily="18" charset="0"/>
                      </a:endParaRPr>
                    </a:p>
                    <a:p>
                      <a:pPr marL="342900" lvl="0" indent="-342900" algn="r" rtl="1">
                        <a:lnSpc>
                          <a:spcPct val="150000"/>
                        </a:lnSpc>
                        <a:spcAft>
                          <a:spcPts val="0"/>
                        </a:spcAft>
                        <a:buFont typeface="+mj-lt"/>
                        <a:buAutoNum type="arabicPeriod"/>
                      </a:pPr>
                      <a:r>
                        <a:rPr lang="ar-SA" sz="2800" dirty="0">
                          <a:effectLst/>
                          <a:latin typeface="Times New Roman" pitchFamily="18" charset="0"/>
                          <a:cs typeface="Times New Roman" pitchFamily="18" charset="0"/>
                        </a:rPr>
                        <a:t>نظام </a:t>
                      </a:r>
                      <a:r>
                        <a:rPr lang="en-US" sz="2800" dirty="0">
                          <a:effectLst/>
                          <a:latin typeface="Times New Roman" pitchFamily="18" charset="0"/>
                          <a:cs typeface="Times New Roman" pitchFamily="18" charset="0"/>
                        </a:rPr>
                        <a:t>( DNS )</a:t>
                      </a:r>
                      <a:r>
                        <a:rPr lang="ar-SA" sz="2800" dirty="0">
                          <a:effectLst/>
                          <a:latin typeface="Times New Roman" pitchFamily="18" charset="0"/>
                          <a:cs typeface="Times New Roman" pitchFamily="18" charset="0"/>
                        </a:rPr>
                        <a:t> لشبكة الإنترنت.</a:t>
                      </a:r>
                      <a:endParaRPr lang="en-US" sz="2800" dirty="0">
                        <a:effectLst/>
                        <a:latin typeface="Times New Roman" pitchFamily="18" charset="0"/>
                        <a:cs typeface="Times New Roman" pitchFamily="18" charset="0"/>
                      </a:endParaRPr>
                    </a:p>
                    <a:p>
                      <a:pPr marL="342900" lvl="0" indent="-342900" algn="r" rtl="1">
                        <a:lnSpc>
                          <a:spcPct val="150000"/>
                        </a:lnSpc>
                        <a:spcAft>
                          <a:spcPts val="0"/>
                        </a:spcAft>
                        <a:buFont typeface="+mj-lt"/>
                        <a:buAutoNum type="arabicPeriod"/>
                      </a:pPr>
                      <a:r>
                        <a:rPr lang="ar-SA" sz="2800" dirty="0">
                          <a:effectLst/>
                          <a:latin typeface="Times New Roman" pitchFamily="18" charset="0"/>
                          <a:cs typeface="Times New Roman" pitchFamily="18" charset="0"/>
                        </a:rPr>
                        <a:t>البريد الإلكتروني </a:t>
                      </a:r>
                      <a:r>
                        <a:rPr lang="en-US" sz="2800" dirty="0">
                          <a:effectLst/>
                          <a:latin typeface="Times New Roman" pitchFamily="18" charset="0"/>
                          <a:cs typeface="Times New Roman" pitchFamily="18" charset="0"/>
                        </a:rPr>
                        <a:t>( E-mail )</a:t>
                      </a:r>
                      <a:r>
                        <a:rPr lang="ar-SA" sz="2800" dirty="0">
                          <a:effectLst/>
                          <a:latin typeface="Times New Roman" pitchFamily="18" charset="0"/>
                          <a:cs typeface="Times New Roman" pitchFamily="18" charset="0"/>
                        </a:rPr>
                        <a:t>.</a:t>
                      </a:r>
                      <a:endParaRPr lang="en-US" sz="2800" dirty="0">
                        <a:effectLst/>
                        <a:latin typeface="Times New Roman" pitchFamily="18" charset="0"/>
                        <a:cs typeface="Times New Roman" pitchFamily="18" charset="0"/>
                      </a:endParaRPr>
                    </a:p>
                    <a:p>
                      <a:pPr marL="342900" lvl="0" indent="-342900" algn="r" rtl="1">
                        <a:lnSpc>
                          <a:spcPct val="150000"/>
                        </a:lnSpc>
                        <a:spcAft>
                          <a:spcPts val="0"/>
                        </a:spcAft>
                        <a:buFont typeface="+mj-lt"/>
                        <a:buAutoNum type="arabicPeriod"/>
                      </a:pPr>
                      <a:r>
                        <a:rPr lang="ar-SA" sz="2800" dirty="0">
                          <a:effectLst/>
                          <a:latin typeface="Times New Roman" pitchFamily="18" charset="0"/>
                          <a:cs typeface="Times New Roman" pitchFamily="18" charset="0"/>
                        </a:rPr>
                        <a:t>خدمة نقل الملفات </a:t>
                      </a:r>
                      <a:r>
                        <a:rPr lang="en-US" sz="2800" dirty="0">
                          <a:effectLst/>
                          <a:latin typeface="Times New Roman" pitchFamily="18" charset="0"/>
                          <a:cs typeface="Times New Roman" pitchFamily="18" charset="0"/>
                        </a:rPr>
                        <a:t>( File </a:t>
                      </a:r>
                      <a:r>
                        <a:rPr lang="en-US" sz="3200" dirty="0">
                          <a:effectLst/>
                          <a:latin typeface="Times New Roman" pitchFamily="18" charset="0"/>
                          <a:cs typeface="Times New Roman" pitchFamily="18" charset="0"/>
                        </a:rPr>
                        <a:t>Transfer</a:t>
                      </a:r>
                      <a:r>
                        <a:rPr lang="en-US" sz="2800" dirty="0">
                          <a:effectLst/>
                          <a:latin typeface="Times New Roman" pitchFamily="18" charset="0"/>
                          <a:cs typeface="Times New Roman" pitchFamily="18" charset="0"/>
                        </a:rPr>
                        <a:t> )</a:t>
                      </a:r>
                      <a:r>
                        <a:rPr lang="ar-SA" sz="2800" dirty="0">
                          <a:effectLst/>
                          <a:latin typeface="Times New Roman" pitchFamily="18" charset="0"/>
                          <a:cs typeface="Times New Roman" pitchFamily="18" charset="0"/>
                        </a:rPr>
                        <a:t>.</a:t>
                      </a:r>
                      <a:endParaRPr lang="en-US" sz="2800" b="1" dirty="0">
                        <a:effectLst/>
                        <a:latin typeface="Times New Roman" pitchFamily="18" charset="0"/>
                        <a:ea typeface="Calibri"/>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15605124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2160228476"/>
              </p:ext>
            </p:extLst>
          </p:nvPr>
        </p:nvGraphicFramePr>
        <p:xfrm>
          <a:off x="0" y="0"/>
          <a:ext cx="9144000" cy="7132320"/>
        </p:xfrm>
        <a:graphic>
          <a:graphicData uri="http://schemas.openxmlformats.org/drawingml/2006/table">
            <a:tbl>
              <a:tblPr rtl="1" firstRow="1" firstCol="1" bandRow="1">
                <a:tableStyleId>{5C22544A-7EE6-4342-B048-85BDC9FD1C3A}</a:tableStyleId>
              </a:tblPr>
              <a:tblGrid>
                <a:gridCol w="1254968"/>
                <a:gridCol w="7889032"/>
              </a:tblGrid>
              <a:tr h="6885384">
                <a:tc>
                  <a:txBody>
                    <a:bodyPr/>
                    <a:lstStyle/>
                    <a:p>
                      <a:pPr algn="r" rtl="1">
                        <a:spcAft>
                          <a:spcPts val="0"/>
                        </a:spcAft>
                      </a:pPr>
                      <a:r>
                        <a:rPr lang="ar-SA" sz="1200" dirty="0">
                          <a:effectLst/>
                          <a:latin typeface="Times New Roman" pitchFamily="18" charset="0"/>
                          <a:cs typeface="Times New Roman" pitchFamily="18" charset="0"/>
                        </a:rPr>
                        <a:t>مداولة الشبكة العنكبوتية العالمية </a:t>
                      </a:r>
                      <a:r>
                        <a:rPr lang="en-US" sz="1200" dirty="0">
                          <a:effectLst/>
                          <a:latin typeface="Times New Roman" pitchFamily="18" charset="0"/>
                          <a:cs typeface="Times New Roman" pitchFamily="18" charset="0"/>
                        </a:rPr>
                        <a:t>( WWW )</a:t>
                      </a:r>
                      <a:r>
                        <a:rPr lang="ar-SA" sz="1200" dirty="0">
                          <a:effectLst/>
                          <a:latin typeface="Times New Roman" pitchFamily="18" charset="0"/>
                          <a:cs typeface="Times New Roman" pitchFamily="18" charset="0"/>
                        </a:rPr>
                        <a:t>.</a:t>
                      </a:r>
                      <a:endParaRPr lang="en-US" sz="1200" b="1" dirty="0">
                        <a:effectLst/>
                        <a:latin typeface="Times New Roman" pitchFamily="18" charset="0"/>
                        <a:ea typeface="Calibri"/>
                        <a:cs typeface="Times New Roman" pitchFamily="18" charset="0"/>
                      </a:endParaRPr>
                    </a:p>
                  </a:txBody>
                  <a:tcPr marL="37005" marR="37005" marT="0" marB="0"/>
                </a:tc>
                <a:tc>
                  <a:txBody>
                    <a:bodyPr/>
                    <a:lstStyle/>
                    <a:p>
                      <a:pPr marL="342900" lvl="0" indent="-342900" algn="r" rtl="1">
                        <a:spcAft>
                          <a:spcPts val="0"/>
                        </a:spcAft>
                        <a:buFont typeface="Wingdings"/>
                        <a:buChar char=""/>
                      </a:pPr>
                      <a:r>
                        <a:rPr lang="ar-SA" sz="1200" dirty="0">
                          <a:effectLst/>
                          <a:latin typeface="Times New Roman" pitchFamily="18" charset="0"/>
                          <a:cs typeface="Times New Roman" pitchFamily="18" charset="0"/>
                        </a:rPr>
                        <a:t>تعد الشبكة العنكبوتية أحد التطبيقات الحديثة للحصول على المعلومات.</a:t>
                      </a:r>
                      <a:endParaRPr lang="en-US" sz="12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200" dirty="0">
                          <a:effectLst/>
                          <a:latin typeface="Times New Roman" pitchFamily="18" charset="0"/>
                          <a:cs typeface="Times New Roman" pitchFamily="18" charset="0"/>
                        </a:rPr>
                        <a:t>يطلق عليها الشبكة العنكبوتية العالمية لامتدادها وتشابكها في العالم أجمع أشبه بشبكة العنكبوت.</a:t>
                      </a:r>
                      <a:endParaRPr lang="en-US" sz="1200" dirty="0">
                        <a:effectLst/>
                        <a:latin typeface="Times New Roman" pitchFamily="18" charset="0"/>
                        <a:cs typeface="Times New Roman" pitchFamily="18" charset="0"/>
                      </a:endParaRPr>
                    </a:p>
                    <a:p>
                      <a:pPr marL="342900" lvl="0" indent="-342900" algn="r" rtl="1">
                        <a:spcAft>
                          <a:spcPts val="0"/>
                        </a:spcAft>
                        <a:buFont typeface="Wingdings"/>
                        <a:buChar char=""/>
                      </a:pPr>
                      <a:r>
                        <a:rPr lang="en-US" sz="1200" dirty="0">
                          <a:effectLst/>
                          <a:latin typeface="Times New Roman" pitchFamily="18" charset="0"/>
                          <a:cs typeface="Times New Roman" pitchFamily="18" charset="0"/>
                        </a:rPr>
                        <a:t>( WWW )</a:t>
                      </a:r>
                      <a:r>
                        <a:rPr lang="ar-SA" sz="1200" dirty="0">
                          <a:effectLst/>
                          <a:latin typeface="Times New Roman" pitchFamily="18" charset="0"/>
                          <a:cs typeface="Times New Roman" pitchFamily="18" charset="0"/>
                        </a:rPr>
                        <a:t> هي اختصار ل</a:t>
                      </a:r>
                      <a:r>
                        <a:rPr lang="en-US" sz="1200" dirty="0">
                          <a:effectLst/>
                          <a:latin typeface="Times New Roman" pitchFamily="18" charset="0"/>
                          <a:cs typeface="Times New Roman" pitchFamily="18" charset="0"/>
                        </a:rPr>
                        <a:t>( World Wide Web )</a:t>
                      </a:r>
                      <a:r>
                        <a:rPr lang="ar-SA" sz="1200" dirty="0">
                          <a:effectLst/>
                          <a:latin typeface="Times New Roman" pitchFamily="18" charset="0"/>
                          <a:cs typeface="Times New Roman" pitchFamily="18" charset="0"/>
                        </a:rPr>
                        <a:t>.</a:t>
                      </a:r>
                      <a:endParaRPr lang="en-US" sz="12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200" dirty="0">
                          <a:effectLst/>
                          <a:latin typeface="Times New Roman" pitchFamily="18" charset="0"/>
                          <a:cs typeface="Times New Roman" pitchFamily="18" charset="0"/>
                        </a:rPr>
                        <a:t>تعرف بأنها (( مجموعة من الأجهزة بالشبكة يحوي كل جهاز منها على صفحات إعلانية إلكترونية مصممة تصميما خاصاً باستخدام لغات برمجة خاصة مثل</a:t>
                      </a:r>
                      <a:r>
                        <a:rPr lang="en-US" sz="1200" dirty="0">
                          <a:effectLst/>
                          <a:latin typeface="Times New Roman" pitchFamily="18" charset="0"/>
                          <a:cs typeface="Times New Roman" pitchFamily="18" charset="0"/>
                        </a:rPr>
                        <a:t>   (HTML) </a:t>
                      </a:r>
                      <a:r>
                        <a:rPr lang="ar-SA" sz="1200" dirty="0">
                          <a:effectLst/>
                          <a:latin typeface="Times New Roman" pitchFamily="18" charset="0"/>
                          <a:cs typeface="Times New Roman" pitchFamily="18" charset="0"/>
                        </a:rPr>
                        <a:t>و</a:t>
                      </a:r>
                      <a:r>
                        <a:rPr lang="en-US" sz="1200" dirty="0">
                          <a:effectLst/>
                          <a:latin typeface="Times New Roman" pitchFamily="18" charset="0"/>
                          <a:cs typeface="Times New Roman" pitchFamily="18" charset="0"/>
                        </a:rPr>
                        <a:t>( JAVA )</a:t>
                      </a:r>
                      <a:r>
                        <a:rPr lang="ar-SA" sz="1200" dirty="0">
                          <a:effectLst/>
                          <a:latin typeface="Times New Roman" pitchFamily="18" charset="0"/>
                          <a:cs typeface="Times New Roman" pitchFamily="18" charset="0"/>
                        </a:rPr>
                        <a:t> وتحتوي الصفحات الإعلانية على معلومات كتابية أو مسموعة أو مرئية أو </a:t>
                      </a:r>
                      <a:r>
                        <a:rPr lang="ar-SA" sz="1200" dirty="0" err="1">
                          <a:effectLst/>
                          <a:latin typeface="Times New Roman" pitchFamily="18" charset="0"/>
                          <a:cs typeface="Times New Roman" pitchFamily="18" charset="0"/>
                        </a:rPr>
                        <a:t>فيديوية</a:t>
                      </a:r>
                      <a:r>
                        <a:rPr lang="ar-SA" sz="1200" dirty="0">
                          <a:effectLst/>
                          <a:latin typeface="Times New Roman" pitchFamily="18" charset="0"/>
                          <a:cs typeface="Times New Roman" pitchFamily="18" charset="0"/>
                        </a:rPr>
                        <a:t> باستخدام تقنية الوسائط المتعددة.))</a:t>
                      </a:r>
                      <a:endParaRPr lang="en-US" sz="12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200" dirty="0">
                          <a:effectLst/>
                          <a:latin typeface="Times New Roman" pitchFamily="18" charset="0"/>
                          <a:cs typeface="Times New Roman" pitchFamily="18" charset="0"/>
                        </a:rPr>
                        <a:t>وللوصول لهذه الصفحات تم تطوير برامج خاصة تسمى برامج التصفح </a:t>
                      </a:r>
                      <a:r>
                        <a:rPr lang="en-US" sz="1200" dirty="0">
                          <a:effectLst/>
                          <a:latin typeface="Times New Roman" pitchFamily="18" charset="0"/>
                          <a:cs typeface="Times New Roman" pitchFamily="18" charset="0"/>
                        </a:rPr>
                        <a:t>Browsing</a:t>
                      </a:r>
                    </a:p>
                    <a:p>
                      <a:pPr marL="342900" lvl="0" indent="-342900" algn="r" rtl="1">
                        <a:spcAft>
                          <a:spcPts val="0"/>
                        </a:spcAft>
                        <a:buFont typeface="Wingdings"/>
                        <a:buChar char=""/>
                      </a:pPr>
                      <a:r>
                        <a:rPr lang="ar-SA" sz="1200" dirty="0">
                          <a:effectLst/>
                          <a:latin typeface="Times New Roman" pitchFamily="18" charset="0"/>
                          <a:cs typeface="Times New Roman" pitchFamily="18" charset="0"/>
                        </a:rPr>
                        <a:t>تمكن برامج التصفح المشترك من جلب صفحات الشبكة </a:t>
                      </a:r>
                      <a:r>
                        <a:rPr lang="ar-SA" sz="1200" dirty="0" err="1">
                          <a:effectLst/>
                          <a:latin typeface="Times New Roman" pitchFamily="18" charset="0"/>
                          <a:cs typeface="Times New Roman" pitchFamily="18" charset="0"/>
                        </a:rPr>
                        <a:t>العنكبويتة</a:t>
                      </a:r>
                      <a:r>
                        <a:rPr lang="ar-SA" sz="1200" dirty="0">
                          <a:effectLst/>
                          <a:latin typeface="Times New Roman" pitchFamily="18" charset="0"/>
                          <a:cs typeface="Times New Roman" pitchFamily="18" charset="0"/>
                        </a:rPr>
                        <a:t> بأجهزة الحاسب في المواقع المختلفة </a:t>
                      </a:r>
                      <a:r>
                        <a:rPr lang="ar-SA" sz="1200" dirty="0" err="1">
                          <a:effectLst/>
                          <a:latin typeface="Times New Roman" pitchFamily="18" charset="0"/>
                          <a:cs typeface="Times New Roman" pitchFamily="18" charset="0"/>
                        </a:rPr>
                        <a:t>بالشبكة.وعرض</a:t>
                      </a:r>
                      <a:r>
                        <a:rPr lang="ar-SA" sz="1200" dirty="0">
                          <a:effectLst/>
                          <a:latin typeface="Times New Roman" pitchFamily="18" charset="0"/>
                          <a:cs typeface="Times New Roman" pitchFamily="18" charset="0"/>
                        </a:rPr>
                        <a:t> المعلومات الموجودة بالموقع على جهاز حاسب المشترك.</a:t>
                      </a:r>
                      <a:endParaRPr lang="en-US" sz="12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200" dirty="0">
                          <a:effectLst/>
                          <a:latin typeface="Times New Roman" pitchFamily="18" charset="0"/>
                          <a:cs typeface="Times New Roman" pitchFamily="18" charset="0"/>
                        </a:rPr>
                        <a:t>ومن الأمثلة على برامج التصفح :</a:t>
                      </a:r>
                      <a:endParaRPr lang="en-US" sz="12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200" dirty="0">
                          <a:effectLst/>
                          <a:latin typeface="Times New Roman" pitchFamily="18" charset="0"/>
                          <a:cs typeface="Times New Roman" pitchFamily="18" charset="0"/>
                        </a:rPr>
                        <a:t>برنامج </a:t>
                      </a:r>
                      <a:r>
                        <a:rPr lang="en-US" sz="1200" dirty="0">
                          <a:effectLst/>
                          <a:latin typeface="Times New Roman" pitchFamily="18" charset="0"/>
                          <a:cs typeface="Times New Roman" pitchFamily="18" charset="0"/>
                        </a:rPr>
                        <a:t>Internet Explorer</a:t>
                      </a:r>
                      <a:r>
                        <a:rPr lang="ar-SA" sz="1200" dirty="0">
                          <a:effectLst/>
                          <a:latin typeface="Times New Roman" pitchFamily="18" charset="0"/>
                          <a:cs typeface="Times New Roman" pitchFamily="18" charset="0"/>
                        </a:rPr>
                        <a:t> التابع لشركة مايكروسفت</a:t>
                      </a:r>
                      <a:endParaRPr lang="en-US" sz="12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200" dirty="0">
                          <a:effectLst/>
                          <a:latin typeface="Times New Roman" pitchFamily="18" charset="0"/>
                          <a:cs typeface="Times New Roman" pitchFamily="18" charset="0"/>
                        </a:rPr>
                        <a:t>برنامج </a:t>
                      </a:r>
                      <a:r>
                        <a:rPr lang="en-US" sz="1200" dirty="0">
                          <a:effectLst/>
                          <a:latin typeface="Times New Roman" pitchFamily="18" charset="0"/>
                          <a:cs typeface="Times New Roman" pitchFamily="18" charset="0"/>
                        </a:rPr>
                        <a:t>Google Chrome</a:t>
                      </a:r>
                      <a:r>
                        <a:rPr lang="ar-SA" sz="1200" dirty="0">
                          <a:effectLst/>
                          <a:latin typeface="Times New Roman" pitchFamily="18" charset="0"/>
                          <a:cs typeface="Times New Roman" pitchFamily="18" charset="0"/>
                        </a:rPr>
                        <a:t> التابع لشركة جوجل</a:t>
                      </a:r>
                      <a:endParaRPr lang="en-US" sz="12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200" dirty="0">
                          <a:effectLst/>
                          <a:latin typeface="Times New Roman" pitchFamily="18" charset="0"/>
                          <a:cs typeface="Times New Roman" pitchFamily="18" charset="0"/>
                        </a:rPr>
                        <a:t>برنامج </a:t>
                      </a:r>
                      <a:r>
                        <a:rPr lang="en-US" sz="1200" dirty="0">
                          <a:effectLst/>
                          <a:latin typeface="Times New Roman" pitchFamily="18" charset="0"/>
                          <a:cs typeface="Times New Roman" pitchFamily="18" charset="0"/>
                        </a:rPr>
                        <a:t>Mozilla Firefox</a:t>
                      </a:r>
                    </a:p>
                    <a:p>
                      <a:pPr marL="342900" lvl="0" indent="-342900" algn="r" rtl="1">
                        <a:spcAft>
                          <a:spcPts val="0"/>
                        </a:spcAft>
                        <a:buFont typeface="Wingdings"/>
                        <a:buChar char=""/>
                      </a:pPr>
                      <a:r>
                        <a:rPr lang="ar-SA" sz="1200" dirty="0">
                          <a:effectLst/>
                          <a:latin typeface="Times New Roman" pitchFamily="18" charset="0"/>
                          <a:cs typeface="Times New Roman" pitchFamily="18" charset="0"/>
                        </a:rPr>
                        <a:t>إلى ماذا يحتاج الجهاز الذي يحتوي على صفحات إعلانية لتوفير خدماته ؟</a:t>
                      </a:r>
                      <a:endParaRPr lang="en-US" sz="12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200" dirty="0">
                          <a:effectLst/>
                          <a:latin typeface="Times New Roman" pitchFamily="18" charset="0"/>
                          <a:cs typeface="Times New Roman" pitchFamily="18" charset="0"/>
                        </a:rPr>
                        <a:t>مداولة </a:t>
                      </a:r>
                      <a:r>
                        <a:rPr lang="en-US" sz="1200" dirty="0">
                          <a:effectLst/>
                          <a:latin typeface="Times New Roman" pitchFamily="18" charset="0"/>
                          <a:cs typeface="Times New Roman" pitchFamily="18" charset="0"/>
                        </a:rPr>
                        <a:t>HTTP </a:t>
                      </a:r>
                      <a:r>
                        <a:rPr lang="ar-SA" sz="1200" dirty="0">
                          <a:effectLst/>
                          <a:latin typeface="Times New Roman" pitchFamily="18" charset="0"/>
                          <a:cs typeface="Times New Roman" pitchFamily="18" charset="0"/>
                        </a:rPr>
                        <a:t> تقوم بتبادل رسائل وأوامر خاصة بين اجهزة الشبكة يتم من خلالها جلب الصفحة من جهاز الخادم إلى جهاز المشترك.</a:t>
                      </a:r>
                      <a:endParaRPr lang="en-US" sz="12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200" dirty="0">
                          <a:effectLst/>
                          <a:latin typeface="Times New Roman" pitchFamily="18" charset="0"/>
                          <a:cs typeface="Times New Roman" pitchFamily="18" charset="0"/>
                        </a:rPr>
                        <a:t>تحديد عنوان ال</a:t>
                      </a:r>
                      <a:r>
                        <a:rPr lang="en-US" sz="1200" dirty="0">
                          <a:effectLst/>
                          <a:latin typeface="Times New Roman" pitchFamily="18" charset="0"/>
                          <a:cs typeface="Times New Roman" pitchFamily="18" charset="0"/>
                        </a:rPr>
                        <a:t>IP </a:t>
                      </a:r>
                      <a:r>
                        <a:rPr lang="ar-SA" sz="1200" dirty="0">
                          <a:effectLst/>
                          <a:latin typeface="Times New Roman" pitchFamily="18" charset="0"/>
                          <a:cs typeface="Times New Roman" pitchFamily="18" charset="0"/>
                        </a:rPr>
                        <a:t> الخاص به لتحديد عنوان موقعه بالشبكة.</a:t>
                      </a:r>
                      <a:endParaRPr lang="en-US" sz="12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200" dirty="0">
                          <a:effectLst/>
                          <a:latin typeface="Times New Roman" pitchFamily="18" charset="0"/>
                          <a:cs typeface="Times New Roman" pitchFamily="18" charset="0"/>
                        </a:rPr>
                        <a:t>علل / جرى الاصطلاح على استخدام مجموعة من الأحرف لعنوان الصفحة العنكبوتية يناظر مجموعات الأرقام العددية؟</a:t>
                      </a:r>
                      <a:endParaRPr lang="en-US" sz="12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200" dirty="0">
                          <a:effectLst/>
                          <a:latin typeface="Times New Roman" pitchFamily="18" charset="0"/>
                          <a:cs typeface="Times New Roman" pitchFamily="18" charset="0"/>
                        </a:rPr>
                        <a:t>نظراً لصعوبة تذكر مجموعات الأرقام التي يتكون منها عنوان ال </a:t>
                      </a:r>
                      <a:r>
                        <a:rPr lang="en-US" sz="1200" dirty="0">
                          <a:effectLst/>
                          <a:latin typeface="Times New Roman" pitchFamily="18" charset="0"/>
                          <a:cs typeface="Times New Roman" pitchFamily="18" charset="0"/>
                        </a:rPr>
                        <a:t>IP</a:t>
                      </a:r>
                    </a:p>
                    <a:p>
                      <a:pPr marL="342900" lvl="0" indent="-342900" algn="r" rtl="1">
                        <a:spcAft>
                          <a:spcPts val="0"/>
                        </a:spcAft>
                        <a:buFont typeface="Wingdings"/>
                        <a:buChar char=""/>
                      </a:pPr>
                      <a:r>
                        <a:rPr lang="ar-SA" sz="1200" dirty="0">
                          <a:effectLst/>
                          <a:latin typeface="Times New Roman" pitchFamily="18" charset="0"/>
                          <a:cs typeface="Times New Roman" pitchFamily="18" charset="0"/>
                        </a:rPr>
                        <a:t>يطلق على عنوان الأحرف للموقع مصطلح </a:t>
                      </a:r>
                      <a:r>
                        <a:rPr lang="en-US" sz="1200" dirty="0">
                          <a:effectLst/>
                          <a:latin typeface="Times New Roman" pitchFamily="18" charset="0"/>
                          <a:cs typeface="Times New Roman" pitchFamily="18" charset="0"/>
                        </a:rPr>
                        <a:t>( URL )</a:t>
                      </a:r>
                      <a:r>
                        <a:rPr lang="ar-SA" sz="1200" dirty="0">
                          <a:effectLst/>
                          <a:latin typeface="Times New Roman" pitchFamily="18" charset="0"/>
                          <a:cs typeface="Times New Roman" pitchFamily="18" charset="0"/>
                        </a:rPr>
                        <a:t> وهي اختصار لجملة موقع المصدر الكلي </a:t>
                      </a:r>
                      <a:r>
                        <a:rPr lang="en-US" sz="1200" dirty="0">
                          <a:effectLst/>
                          <a:latin typeface="Times New Roman" pitchFamily="18" charset="0"/>
                          <a:cs typeface="Times New Roman" pitchFamily="18" charset="0"/>
                        </a:rPr>
                        <a:t>( Uniform Resource Locator )</a:t>
                      </a:r>
                    </a:p>
                    <a:p>
                      <a:pPr marL="342900" lvl="0" indent="-342900" algn="r" rtl="1">
                        <a:spcAft>
                          <a:spcPts val="0"/>
                        </a:spcAft>
                        <a:buFont typeface="Wingdings"/>
                        <a:buChar char=""/>
                      </a:pPr>
                      <a:r>
                        <a:rPr lang="ar-SA" sz="1200" dirty="0">
                          <a:effectLst/>
                          <a:latin typeface="Times New Roman" pitchFamily="18" charset="0"/>
                          <a:cs typeface="Times New Roman" pitchFamily="18" charset="0"/>
                        </a:rPr>
                        <a:t>امثلة لبعض عناوين المواقع</a:t>
                      </a:r>
                      <a:endParaRPr lang="en-US" sz="12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200" dirty="0">
                          <a:effectLst/>
                          <a:latin typeface="Times New Roman" pitchFamily="18" charset="0"/>
                          <a:cs typeface="Times New Roman" pitchFamily="18" charset="0"/>
                        </a:rPr>
                        <a:t>عنوان وزارة التربية والتعليم بالمملكة </a:t>
                      </a:r>
                      <a:r>
                        <a:rPr lang="en-US" sz="1200" u="sng" dirty="0">
                          <a:effectLst/>
                          <a:latin typeface="Times New Roman" pitchFamily="18" charset="0"/>
                          <a:cs typeface="Times New Roman" pitchFamily="18" charset="0"/>
                          <a:hlinkClick r:id="rId2"/>
                        </a:rPr>
                        <a:t>www.moe.gov.sa</a:t>
                      </a:r>
                      <a:endParaRPr lang="en-US" sz="12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200" dirty="0">
                          <a:effectLst/>
                          <a:latin typeface="Times New Roman" pitchFamily="18" charset="0"/>
                          <a:cs typeface="Times New Roman" pitchFamily="18" charset="0"/>
                        </a:rPr>
                        <a:t>عنوان جامعة الملك سعود </a:t>
                      </a:r>
                      <a:r>
                        <a:rPr lang="en-US" sz="1200" u="sng" dirty="0">
                          <a:effectLst/>
                          <a:latin typeface="Times New Roman" pitchFamily="18" charset="0"/>
                          <a:cs typeface="Times New Roman" pitchFamily="18" charset="0"/>
                          <a:hlinkClick r:id="rId3"/>
                        </a:rPr>
                        <a:t>www.ksu.edu.sa</a:t>
                      </a:r>
                      <a:endParaRPr lang="en-US" sz="12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200" dirty="0">
                          <a:effectLst/>
                          <a:latin typeface="Times New Roman" pitchFamily="18" charset="0"/>
                          <a:cs typeface="Times New Roman" pitchFamily="18" charset="0"/>
                        </a:rPr>
                        <a:t>لجلب الصفحة يقوم المشترك بكتابة رمز المداولة</a:t>
                      </a:r>
                      <a:r>
                        <a:rPr lang="en-US" sz="1200" dirty="0">
                          <a:effectLst/>
                          <a:latin typeface="Times New Roman" pitchFamily="18" charset="0"/>
                          <a:cs typeface="Times New Roman" pitchFamily="18" charset="0"/>
                        </a:rPr>
                        <a:t>HTTP</a:t>
                      </a:r>
                      <a:r>
                        <a:rPr lang="ar-SA" sz="1200" dirty="0">
                          <a:effectLst/>
                          <a:latin typeface="Times New Roman" pitchFamily="18" charset="0"/>
                          <a:cs typeface="Times New Roman" pitchFamily="18" charset="0"/>
                        </a:rPr>
                        <a:t> مع الموقع </a:t>
                      </a:r>
                      <a:r>
                        <a:rPr lang="en-US" sz="1200" dirty="0">
                          <a:effectLst/>
                          <a:latin typeface="Times New Roman" pitchFamily="18" charset="0"/>
                          <a:cs typeface="Times New Roman" pitchFamily="18" charset="0"/>
                        </a:rPr>
                        <a:t>URL</a:t>
                      </a:r>
                      <a:r>
                        <a:rPr lang="ar-SA" sz="1200" dirty="0">
                          <a:effectLst/>
                          <a:latin typeface="Times New Roman" pitchFamily="18" charset="0"/>
                          <a:cs typeface="Times New Roman" pitchFamily="18" charset="0"/>
                        </a:rPr>
                        <a:t> في </a:t>
                      </a:r>
                      <a:r>
                        <a:rPr lang="ar-SA" sz="1200" dirty="0" err="1">
                          <a:effectLst/>
                          <a:latin typeface="Times New Roman" pitchFamily="18" charset="0"/>
                          <a:cs typeface="Times New Roman" pitchFamily="18" charset="0"/>
                        </a:rPr>
                        <a:t>برنام</a:t>
                      </a:r>
                      <a:r>
                        <a:rPr lang="ar-SA" sz="1200" dirty="0">
                          <a:effectLst/>
                          <a:latin typeface="Times New Roman" pitchFamily="18" charset="0"/>
                          <a:cs typeface="Times New Roman" pitchFamily="18" charset="0"/>
                        </a:rPr>
                        <a:t> المتصفح كما في الصورة التالية.</a:t>
                      </a:r>
                      <a:endParaRPr lang="en-US" sz="12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200" dirty="0">
                          <a:effectLst/>
                          <a:latin typeface="Times New Roman" pitchFamily="18" charset="0"/>
                          <a:cs typeface="Times New Roman" pitchFamily="18" charset="0"/>
                        </a:rPr>
                        <a:t>يتكون عنوان الموقع بالشبكة من تقسيمات تسهل عملية حفظ الموقع المطلوب والاستدلال عليه </a:t>
                      </a:r>
                      <a:endParaRPr lang="en-US" sz="1200" dirty="0">
                        <a:effectLst/>
                        <a:latin typeface="Times New Roman" pitchFamily="18" charset="0"/>
                        <a:cs typeface="Times New Roman" pitchFamily="18" charset="0"/>
                      </a:endParaRPr>
                    </a:p>
                    <a:p>
                      <a:pPr marL="342900" lvl="0" indent="-342900" algn="r" rtl="1">
                        <a:spcAft>
                          <a:spcPts val="0"/>
                        </a:spcAft>
                        <a:buFont typeface="Wingdings"/>
                        <a:buChar char=""/>
                      </a:pPr>
                      <a:r>
                        <a:rPr lang="en-US" sz="1200" dirty="0">
                          <a:effectLst/>
                          <a:latin typeface="Times New Roman" pitchFamily="18" charset="0"/>
                          <a:cs typeface="Times New Roman" pitchFamily="18" charset="0"/>
                        </a:rPr>
                        <a:t> WWW </a:t>
                      </a:r>
                      <a:r>
                        <a:rPr lang="ar-SA" sz="1200" dirty="0">
                          <a:effectLst/>
                          <a:latin typeface="Times New Roman" pitchFamily="18" charset="0"/>
                          <a:cs typeface="Times New Roman" pitchFamily="18" charset="0"/>
                        </a:rPr>
                        <a:t>تعني موقع الشبكة العنكبوتية.</a:t>
                      </a:r>
                      <a:endParaRPr lang="en-US" sz="1200" dirty="0">
                        <a:effectLst/>
                        <a:latin typeface="Times New Roman" pitchFamily="18" charset="0"/>
                        <a:cs typeface="Times New Roman" pitchFamily="18" charset="0"/>
                      </a:endParaRPr>
                    </a:p>
                    <a:p>
                      <a:pPr marL="342900" lvl="0" indent="-342900" algn="r" rtl="1">
                        <a:spcAft>
                          <a:spcPts val="0"/>
                        </a:spcAft>
                        <a:buFont typeface="Wingdings"/>
                        <a:buChar char=""/>
                      </a:pPr>
                      <a:r>
                        <a:rPr lang="en-US" sz="1200" dirty="0">
                          <a:effectLst/>
                          <a:latin typeface="Times New Roman" pitchFamily="18" charset="0"/>
                          <a:cs typeface="Times New Roman" pitchFamily="18" charset="0"/>
                        </a:rPr>
                        <a:t>http</a:t>
                      </a:r>
                      <a:r>
                        <a:rPr lang="ar-SA" sz="1200" dirty="0">
                          <a:effectLst/>
                          <a:latin typeface="Times New Roman" pitchFamily="18" charset="0"/>
                          <a:cs typeface="Times New Roman" pitchFamily="18" charset="0"/>
                        </a:rPr>
                        <a:t> تدل على نوع المداولة المستخدمة لجلب الصفحة الإعلامية من الشبكة.</a:t>
                      </a:r>
                      <a:endParaRPr lang="en-US" sz="12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200" dirty="0">
                          <a:effectLst/>
                          <a:latin typeface="Times New Roman" pitchFamily="18" charset="0"/>
                          <a:cs typeface="Times New Roman" pitchFamily="18" charset="0"/>
                        </a:rPr>
                        <a:t>حروف </a:t>
                      </a:r>
                      <a:r>
                        <a:rPr lang="en-US" sz="1200" dirty="0" err="1">
                          <a:effectLst/>
                          <a:latin typeface="Times New Roman" pitchFamily="18" charset="0"/>
                          <a:cs typeface="Times New Roman" pitchFamily="18" charset="0"/>
                        </a:rPr>
                        <a:t>ksu</a:t>
                      </a:r>
                      <a:r>
                        <a:rPr lang="ar-SA" sz="1200" dirty="0">
                          <a:effectLst/>
                          <a:latin typeface="Times New Roman" pitchFamily="18" charset="0"/>
                          <a:cs typeface="Times New Roman" pitchFamily="18" charset="0"/>
                        </a:rPr>
                        <a:t> اختصار لكلمة جامعة الملك سعود بالإنجليزية.</a:t>
                      </a:r>
                      <a:endParaRPr lang="en-US" sz="12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200" dirty="0">
                          <a:effectLst/>
                          <a:latin typeface="Times New Roman" pitchFamily="18" charset="0"/>
                          <a:cs typeface="Times New Roman" pitchFamily="18" charset="0"/>
                        </a:rPr>
                        <a:t>عبارة </a:t>
                      </a:r>
                      <a:r>
                        <a:rPr lang="en-US" sz="1200" dirty="0" err="1">
                          <a:effectLst/>
                          <a:latin typeface="Times New Roman" pitchFamily="18" charset="0"/>
                          <a:cs typeface="Times New Roman" pitchFamily="18" charset="0"/>
                        </a:rPr>
                        <a:t>edu</a:t>
                      </a:r>
                      <a:r>
                        <a:rPr lang="ar-SA" sz="1200" dirty="0">
                          <a:effectLst/>
                          <a:latin typeface="Times New Roman" pitchFamily="18" charset="0"/>
                          <a:cs typeface="Times New Roman" pitchFamily="18" charset="0"/>
                        </a:rPr>
                        <a:t> تحديد لنوع الموقع وانه تعليمي اختصاراً ل</a:t>
                      </a:r>
                      <a:r>
                        <a:rPr lang="en-US" sz="1200" dirty="0">
                          <a:effectLst/>
                          <a:latin typeface="Times New Roman" pitchFamily="18" charset="0"/>
                          <a:cs typeface="Times New Roman" pitchFamily="18" charset="0"/>
                        </a:rPr>
                        <a:t>Education</a:t>
                      </a:r>
                      <a:r>
                        <a:rPr lang="ar-SA" sz="1200" dirty="0">
                          <a:effectLst/>
                          <a:latin typeface="Times New Roman" pitchFamily="18" charset="0"/>
                          <a:cs typeface="Times New Roman" pitchFamily="18" charset="0"/>
                        </a:rPr>
                        <a:t>.</a:t>
                      </a:r>
                      <a:endParaRPr lang="en-US" sz="1200" dirty="0">
                        <a:effectLst/>
                        <a:latin typeface="Times New Roman" pitchFamily="18" charset="0"/>
                        <a:cs typeface="Times New Roman" pitchFamily="18" charset="0"/>
                      </a:endParaRPr>
                    </a:p>
                    <a:p>
                      <a:pPr marL="342900" lvl="0" indent="-342900" algn="r" rtl="1">
                        <a:spcAft>
                          <a:spcPts val="0"/>
                        </a:spcAft>
                        <a:buFont typeface="Wingdings"/>
                        <a:buChar char=""/>
                      </a:pPr>
                      <a:r>
                        <a:rPr lang="en-US" sz="1200" dirty="0">
                          <a:effectLst/>
                          <a:latin typeface="Times New Roman" pitchFamily="18" charset="0"/>
                          <a:cs typeface="Times New Roman" pitchFamily="18" charset="0"/>
                        </a:rPr>
                        <a:t>Com</a:t>
                      </a:r>
                      <a:r>
                        <a:rPr lang="ar-SA" sz="1200" dirty="0">
                          <a:effectLst/>
                          <a:latin typeface="Times New Roman" pitchFamily="18" charset="0"/>
                          <a:cs typeface="Times New Roman" pitchFamily="18" charset="0"/>
                        </a:rPr>
                        <a:t> للشركات التجارية اختصارا ل</a:t>
                      </a:r>
                      <a:r>
                        <a:rPr lang="en-US" sz="1200" dirty="0">
                          <a:effectLst/>
                          <a:latin typeface="Times New Roman" pitchFamily="18" charset="0"/>
                          <a:cs typeface="Times New Roman" pitchFamily="18" charset="0"/>
                        </a:rPr>
                        <a:t>Commercial</a:t>
                      </a:r>
                      <a:r>
                        <a:rPr lang="ar-SA" sz="1200" dirty="0">
                          <a:effectLst/>
                          <a:latin typeface="Times New Roman" pitchFamily="18" charset="0"/>
                          <a:cs typeface="Times New Roman" pitchFamily="18" charset="0"/>
                        </a:rPr>
                        <a:t>.</a:t>
                      </a:r>
                      <a:endParaRPr lang="en-US" sz="1200" dirty="0">
                        <a:effectLst/>
                        <a:latin typeface="Times New Roman" pitchFamily="18" charset="0"/>
                        <a:cs typeface="Times New Roman" pitchFamily="18" charset="0"/>
                      </a:endParaRPr>
                    </a:p>
                    <a:p>
                      <a:pPr marL="342900" lvl="0" indent="-342900" algn="r" rtl="1">
                        <a:spcAft>
                          <a:spcPts val="0"/>
                        </a:spcAft>
                        <a:buFont typeface="Wingdings"/>
                        <a:buChar char=""/>
                      </a:pPr>
                      <a:r>
                        <a:rPr lang="en-US" sz="1200" dirty="0">
                          <a:effectLst/>
                          <a:latin typeface="Times New Roman" pitchFamily="18" charset="0"/>
                          <a:cs typeface="Times New Roman" pitchFamily="18" charset="0"/>
                        </a:rPr>
                        <a:t>Org</a:t>
                      </a:r>
                      <a:r>
                        <a:rPr lang="ar-SA" sz="1200" dirty="0">
                          <a:effectLst/>
                          <a:latin typeface="Times New Roman" pitchFamily="18" charset="0"/>
                          <a:cs typeface="Times New Roman" pitchFamily="18" charset="0"/>
                        </a:rPr>
                        <a:t> اختصار لهيئة </a:t>
                      </a:r>
                      <a:r>
                        <a:rPr lang="ar-SA" sz="1200" dirty="0" err="1">
                          <a:effectLst/>
                          <a:latin typeface="Times New Roman" pitchFamily="18" charset="0"/>
                          <a:cs typeface="Times New Roman" pitchFamily="18" charset="0"/>
                        </a:rPr>
                        <a:t>أومنظمة</a:t>
                      </a:r>
                      <a:r>
                        <a:rPr lang="ar-SA" sz="1200" dirty="0">
                          <a:effectLst/>
                          <a:latin typeface="Times New Roman" pitchFamily="18" charset="0"/>
                          <a:cs typeface="Times New Roman" pitchFamily="18" charset="0"/>
                        </a:rPr>
                        <a:t> </a:t>
                      </a:r>
                      <a:r>
                        <a:rPr lang="en-US" sz="1200" dirty="0">
                          <a:effectLst/>
                          <a:latin typeface="Times New Roman" pitchFamily="18" charset="0"/>
                          <a:cs typeface="Times New Roman" pitchFamily="18" charset="0"/>
                        </a:rPr>
                        <a:t>Organization</a:t>
                      </a:r>
                      <a:r>
                        <a:rPr lang="ar-SA" sz="1200" dirty="0">
                          <a:effectLst/>
                          <a:latin typeface="Times New Roman" pitchFamily="18" charset="0"/>
                          <a:cs typeface="Times New Roman" pitchFamily="18" charset="0"/>
                        </a:rPr>
                        <a:t>.</a:t>
                      </a:r>
                      <a:endParaRPr lang="en-US" sz="1200" dirty="0">
                        <a:effectLst/>
                        <a:latin typeface="Times New Roman" pitchFamily="18" charset="0"/>
                        <a:cs typeface="Times New Roman" pitchFamily="18" charset="0"/>
                      </a:endParaRPr>
                    </a:p>
                    <a:p>
                      <a:pPr marL="342900" lvl="0" indent="-342900" algn="r" rtl="1">
                        <a:spcAft>
                          <a:spcPts val="0"/>
                        </a:spcAft>
                        <a:buFont typeface="Wingdings"/>
                        <a:buChar char=""/>
                      </a:pPr>
                      <a:r>
                        <a:rPr lang="en-US" sz="1200" dirty="0" err="1">
                          <a:effectLst/>
                          <a:latin typeface="Times New Roman" pitchFamily="18" charset="0"/>
                          <a:cs typeface="Times New Roman" pitchFamily="18" charset="0"/>
                        </a:rPr>
                        <a:t>gov</a:t>
                      </a:r>
                      <a:r>
                        <a:rPr lang="ar-SA" sz="1200" dirty="0">
                          <a:effectLst/>
                          <a:latin typeface="Times New Roman" pitchFamily="18" charset="0"/>
                          <a:cs typeface="Times New Roman" pitchFamily="18" charset="0"/>
                        </a:rPr>
                        <a:t> للجهات الحكومية اختصار ل </a:t>
                      </a:r>
                      <a:r>
                        <a:rPr lang="en-US" sz="1200" dirty="0">
                          <a:effectLst/>
                          <a:latin typeface="Times New Roman" pitchFamily="18" charset="0"/>
                          <a:cs typeface="Times New Roman" pitchFamily="18" charset="0"/>
                        </a:rPr>
                        <a:t>Government</a:t>
                      </a:r>
                      <a:r>
                        <a:rPr lang="ar-SA" sz="1200" dirty="0">
                          <a:effectLst/>
                          <a:latin typeface="Times New Roman" pitchFamily="18" charset="0"/>
                          <a:cs typeface="Times New Roman" pitchFamily="18" charset="0"/>
                        </a:rPr>
                        <a:t>.</a:t>
                      </a:r>
                      <a:endParaRPr lang="en-US" sz="12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200" dirty="0">
                          <a:effectLst/>
                          <a:latin typeface="Times New Roman" pitchFamily="18" charset="0"/>
                          <a:cs typeface="Times New Roman" pitchFamily="18" charset="0"/>
                        </a:rPr>
                        <a:t>ويضاف ايضا حرفين لكل عنوان لتحديد الدولة مثل </a:t>
                      </a:r>
                      <a:r>
                        <a:rPr lang="en-US" sz="1200" dirty="0" err="1">
                          <a:effectLst/>
                          <a:latin typeface="Times New Roman" pitchFamily="18" charset="0"/>
                          <a:cs typeface="Times New Roman" pitchFamily="18" charset="0"/>
                        </a:rPr>
                        <a:t>sa</a:t>
                      </a:r>
                      <a:r>
                        <a:rPr lang="en-US" sz="1200" dirty="0">
                          <a:effectLst/>
                          <a:latin typeface="Times New Roman" pitchFamily="18" charset="0"/>
                          <a:cs typeface="Times New Roman" pitchFamily="18" charset="0"/>
                        </a:rPr>
                        <a:t> </a:t>
                      </a:r>
                      <a:r>
                        <a:rPr lang="ar-SA" sz="1200" dirty="0">
                          <a:effectLst/>
                          <a:latin typeface="Times New Roman" pitchFamily="18" charset="0"/>
                          <a:cs typeface="Times New Roman" pitchFamily="18" charset="0"/>
                        </a:rPr>
                        <a:t>بالنسبة للمملكة العربية السعودية.</a:t>
                      </a:r>
                      <a:endParaRPr lang="en-US" sz="12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200" dirty="0">
                          <a:effectLst/>
                          <a:latin typeface="Times New Roman" pitchFamily="18" charset="0"/>
                          <a:cs typeface="Times New Roman" pitchFamily="18" charset="0"/>
                        </a:rPr>
                        <a:t>ترتبط صفحات الشبكة العنكبوتية فيما بينها ترابطا غير منتظم.</a:t>
                      </a:r>
                      <a:endParaRPr lang="en-US" sz="1200" dirty="0">
                        <a:effectLst/>
                        <a:latin typeface="Times New Roman" pitchFamily="18" charset="0"/>
                        <a:cs typeface="Times New Roman" pitchFamily="18" charset="0"/>
                      </a:endParaRPr>
                    </a:p>
                    <a:p>
                      <a:pPr algn="r" rtl="1">
                        <a:spcAft>
                          <a:spcPts val="0"/>
                        </a:spcAft>
                      </a:pPr>
                      <a:r>
                        <a:rPr lang="ar-SA" sz="1200" dirty="0">
                          <a:effectLst/>
                          <a:latin typeface="Times New Roman" pitchFamily="18" charset="0"/>
                          <a:cs typeface="Times New Roman" pitchFamily="18" charset="0"/>
                        </a:rPr>
                        <a:t> </a:t>
                      </a:r>
                      <a:r>
                        <a:rPr lang="en-US" sz="1200" dirty="0">
                          <a:effectLst/>
                          <a:latin typeface="Times New Roman" pitchFamily="18" charset="0"/>
                          <a:cs typeface="Times New Roman" pitchFamily="18" charset="0"/>
                        </a:rPr>
                        <a:t> </a:t>
                      </a:r>
                      <a:r>
                        <a:rPr lang="ar-SA" sz="1200" dirty="0">
                          <a:effectLst/>
                          <a:latin typeface="Times New Roman" pitchFamily="18" charset="0"/>
                          <a:cs typeface="Times New Roman" pitchFamily="18" charset="0"/>
                        </a:rPr>
                        <a:t> </a:t>
                      </a:r>
                      <a:endParaRPr lang="en-US" sz="1200" dirty="0">
                        <a:effectLst/>
                        <a:latin typeface="Times New Roman" pitchFamily="18" charset="0"/>
                        <a:cs typeface="Times New Roman" pitchFamily="18" charset="0"/>
                      </a:endParaRPr>
                    </a:p>
                    <a:p>
                      <a:pPr algn="r" rtl="1">
                        <a:spcAft>
                          <a:spcPts val="0"/>
                        </a:spcAft>
                      </a:pPr>
                      <a:r>
                        <a:rPr lang="ar-SA" sz="1200" dirty="0">
                          <a:effectLst/>
                          <a:latin typeface="Times New Roman" pitchFamily="18" charset="0"/>
                          <a:cs typeface="Times New Roman" pitchFamily="18" charset="0"/>
                        </a:rPr>
                        <a:t> </a:t>
                      </a:r>
                      <a:endParaRPr lang="en-US" sz="1200" dirty="0">
                        <a:effectLst/>
                        <a:latin typeface="Times New Roman" pitchFamily="18" charset="0"/>
                        <a:cs typeface="Times New Roman" pitchFamily="18" charset="0"/>
                      </a:endParaRPr>
                    </a:p>
                    <a:p>
                      <a:pPr algn="r" rtl="1">
                        <a:spcAft>
                          <a:spcPts val="0"/>
                        </a:spcAft>
                      </a:pPr>
                      <a:r>
                        <a:rPr lang="ar-SA" sz="1200" dirty="0">
                          <a:effectLst/>
                          <a:latin typeface="Times New Roman" pitchFamily="18" charset="0"/>
                          <a:cs typeface="Times New Roman" pitchFamily="18" charset="0"/>
                        </a:rPr>
                        <a:t> </a:t>
                      </a:r>
                      <a:endParaRPr lang="en-US" sz="1200" dirty="0">
                        <a:effectLst/>
                        <a:latin typeface="Times New Roman" pitchFamily="18" charset="0"/>
                        <a:cs typeface="Times New Roman" pitchFamily="18" charset="0"/>
                      </a:endParaRPr>
                    </a:p>
                    <a:p>
                      <a:pPr algn="r" rtl="1">
                        <a:spcAft>
                          <a:spcPts val="0"/>
                        </a:spcAft>
                      </a:pPr>
                      <a:r>
                        <a:rPr lang="ar-SA" sz="1200" dirty="0">
                          <a:effectLst/>
                          <a:latin typeface="Times New Roman" pitchFamily="18" charset="0"/>
                          <a:cs typeface="Times New Roman" pitchFamily="18" charset="0"/>
                        </a:rPr>
                        <a:t> </a:t>
                      </a:r>
                      <a:endParaRPr lang="en-US" sz="1200" dirty="0">
                        <a:effectLst/>
                        <a:latin typeface="Times New Roman" pitchFamily="18" charset="0"/>
                        <a:cs typeface="Times New Roman" pitchFamily="18" charset="0"/>
                      </a:endParaRPr>
                    </a:p>
                    <a:p>
                      <a:pPr algn="r" rtl="1">
                        <a:spcAft>
                          <a:spcPts val="0"/>
                        </a:spcAft>
                      </a:pPr>
                      <a:r>
                        <a:rPr lang="ar-SA" sz="1200" dirty="0">
                          <a:effectLst/>
                          <a:latin typeface="Times New Roman" pitchFamily="18" charset="0"/>
                          <a:cs typeface="Times New Roman" pitchFamily="18" charset="0"/>
                        </a:rPr>
                        <a:t> </a:t>
                      </a:r>
                      <a:endParaRPr lang="en-US" sz="1200" dirty="0">
                        <a:effectLst/>
                        <a:latin typeface="Times New Roman" pitchFamily="18" charset="0"/>
                        <a:cs typeface="Times New Roman" pitchFamily="18" charset="0"/>
                      </a:endParaRPr>
                    </a:p>
                    <a:p>
                      <a:pPr algn="r" rtl="1">
                        <a:spcAft>
                          <a:spcPts val="0"/>
                        </a:spcAft>
                      </a:pPr>
                      <a:r>
                        <a:rPr lang="ar-SA" sz="1200" dirty="0">
                          <a:effectLst/>
                          <a:latin typeface="Times New Roman" pitchFamily="18" charset="0"/>
                          <a:cs typeface="Times New Roman" pitchFamily="18" charset="0"/>
                        </a:rPr>
                        <a:t> </a:t>
                      </a:r>
                      <a:endParaRPr lang="en-US" sz="1200" dirty="0">
                        <a:effectLst/>
                        <a:latin typeface="Times New Roman" pitchFamily="18" charset="0"/>
                        <a:cs typeface="Times New Roman" pitchFamily="18" charset="0"/>
                      </a:endParaRPr>
                    </a:p>
                    <a:p>
                      <a:pPr algn="r" rtl="1">
                        <a:spcAft>
                          <a:spcPts val="0"/>
                        </a:spcAft>
                      </a:pPr>
                      <a:r>
                        <a:rPr lang="ar-SA" sz="1200" dirty="0">
                          <a:effectLst/>
                          <a:latin typeface="Times New Roman" pitchFamily="18" charset="0"/>
                          <a:cs typeface="Times New Roman" pitchFamily="18" charset="0"/>
                        </a:rPr>
                        <a:t> </a:t>
                      </a:r>
                      <a:endParaRPr lang="en-US" sz="1200" b="1" dirty="0">
                        <a:effectLst/>
                        <a:latin typeface="Times New Roman" pitchFamily="18" charset="0"/>
                        <a:ea typeface="Calibri"/>
                        <a:cs typeface="Times New Roman" pitchFamily="18" charset="0"/>
                      </a:endParaRPr>
                    </a:p>
                  </a:txBody>
                  <a:tcPr marL="37005" marR="37005" marT="0" marB="0"/>
                </a:tc>
              </a:tr>
            </a:tbl>
          </a:graphicData>
        </a:graphic>
      </p:graphicFrame>
      <p:pic>
        <p:nvPicPr>
          <p:cNvPr id="21506" name="صورة 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64" y="5805264"/>
            <a:ext cx="3155504" cy="135560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2506663" y="12954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ar-SA"/>
          </a:p>
        </p:txBody>
      </p:sp>
    </p:spTree>
    <p:extLst>
      <p:ext uri="{BB962C8B-B14F-4D97-AF65-F5344CB8AC3E}">
        <p14:creationId xmlns:p14="http://schemas.microsoft.com/office/powerpoint/2010/main" val="23668391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1591895189"/>
              </p:ext>
            </p:extLst>
          </p:nvPr>
        </p:nvGraphicFramePr>
        <p:xfrm>
          <a:off x="0" y="116632"/>
          <a:ext cx="9144000" cy="6741368"/>
        </p:xfrm>
        <a:graphic>
          <a:graphicData uri="http://schemas.openxmlformats.org/drawingml/2006/table">
            <a:tbl>
              <a:tblPr rtl="1" firstRow="1" firstCol="1" bandRow="1">
                <a:tableStyleId>{5C22544A-7EE6-4342-B048-85BDC9FD1C3A}</a:tableStyleId>
              </a:tblPr>
              <a:tblGrid>
                <a:gridCol w="2741455"/>
                <a:gridCol w="6402545"/>
              </a:tblGrid>
              <a:tr h="6741368">
                <a:tc>
                  <a:txBody>
                    <a:bodyPr/>
                    <a:lstStyle/>
                    <a:p>
                      <a:pPr algn="r" rtl="1">
                        <a:lnSpc>
                          <a:spcPct val="150000"/>
                        </a:lnSpc>
                        <a:spcAft>
                          <a:spcPts val="0"/>
                        </a:spcAft>
                      </a:pPr>
                      <a:r>
                        <a:rPr lang="ar-SA" sz="2200" dirty="0">
                          <a:effectLst/>
                          <a:latin typeface="Times New Roman" pitchFamily="18" charset="0"/>
                          <a:cs typeface="Times New Roman" pitchFamily="18" charset="0"/>
                        </a:rPr>
                        <a:t>نظام </a:t>
                      </a:r>
                      <a:r>
                        <a:rPr lang="en-US" sz="2200" dirty="0">
                          <a:effectLst/>
                          <a:latin typeface="Times New Roman" pitchFamily="18" charset="0"/>
                          <a:cs typeface="Times New Roman" pitchFamily="18" charset="0"/>
                        </a:rPr>
                        <a:t>( DNS )</a:t>
                      </a:r>
                      <a:r>
                        <a:rPr lang="ar-SA" sz="2200" dirty="0">
                          <a:effectLst/>
                          <a:latin typeface="Times New Roman" pitchFamily="18" charset="0"/>
                          <a:cs typeface="Times New Roman" pitchFamily="18" charset="0"/>
                        </a:rPr>
                        <a:t> لشبكة الإنترنت</a:t>
                      </a:r>
                      <a:endParaRPr lang="en-US" sz="2200" b="1" dirty="0">
                        <a:effectLst/>
                        <a:latin typeface="Times New Roman" pitchFamily="18" charset="0"/>
                        <a:ea typeface="Calibri"/>
                        <a:cs typeface="Times New Roman" pitchFamily="18" charset="0"/>
                      </a:endParaRPr>
                    </a:p>
                  </a:txBody>
                  <a:tcPr marL="68580" marR="68580" marT="0" marB="0"/>
                </a:tc>
                <a:tc>
                  <a:txBody>
                    <a:bodyPr/>
                    <a:lstStyle/>
                    <a:p>
                      <a:pPr marL="342900" lvl="0" indent="-342900" algn="r" rtl="1">
                        <a:lnSpc>
                          <a:spcPct val="150000"/>
                        </a:lnSpc>
                        <a:spcAft>
                          <a:spcPts val="0"/>
                        </a:spcAft>
                        <a:buFont typeface="Wingdings"/>
                        <a:buChar char=""/>
                      </a:pPr>
                      <a:r>
                        <a:rPr lang="ar-SA" sz="2200" dirty="0">
                          <a:effectLst/>
                          <a:latin typeface="Times New Roman" pitchFamily="18" charset="0"/>
                          <a:cs typeface="Times New Roman" pitchFamily="18" charset="0"/>
                        </a:rPr>
                        <a:t>مداولة </a:t>
                      </a:r>
                      <a:r>
                        <a:rPr lang="en-US" sz="2200" dirty="0">
                          <a:effectLst/>
                          <a:latin typeface="Times New Roman" pitchFamily="18" charset="0"/>
                          <a:cs typeface="Times New Roman" pitchFamily="18" charset="0"/>
                        </a:rPr>
                        <a:t>DNS </a:t>
                      </a:r>
                      <a:r>
                        <a:rPr lang="ar-SA" sz="2200" dirty="0">
                          <a:effectLst/>
                          <a:latin typeface="Times New Roman" pitchFamily="18" charset="0"/>
                          <a:cs typeface="Times New Roman" pitchFamily="18" charset="0"/>
                        </a:rPr>
                        <a:t> أي خادم نطاق الأسماء </a:t>
                      </a:r>
                      <a:r>
                        <a:rPr lang="en-US" sz="2200" dirty="0">
                          <a:effectLst/>
                          <a:latin typeface="Times New Roman" pitchFamily="18" charset="0"/>
                          <a:cs typeface="Times New Roman" pitchFamily="18" charset="0"/>
                        </a:rPr>
                        <a:t>(Domain Name Server )</a:t>
                      </a:r>
                    </a:p>
                    <a:p>
                      <a:pPr marL="342900" lvl="0" indent="-342900" algn="r" rtl="1">
                        <a:lnSpc>
                          <a:spcPct val="150000"/>
                        </a:lnSpc>
                        <a:spcAft>
                          <a:spcPts val="0"/>
                        </a:spcAft>
                        <a:buFont typeface="Wingdings"/>
                        <a:buChar char=""/>
                      </a:pPr>
                      <a:r>
                        <a:rPr lang="ar-SA" sz="2200" dirty="0">
                          <a:effectLst/>
                          <a:latin typeface="Times New Roman" pitchFamily="18" charset="0"/>
                          <a:cs typeface="Times New Roman" pitchFamily="18" charset="0"/>
                        </a:rPr>
                        <a:t>هو نظام يستعمل في الإنترنت كدليل للأسماء المستخدمة للمواقع ويقوم بترجمة أسماء المواقع إلى أرقام عنوان </a:t>
                      </a:r>
                      <a:r>
                        <a:rPr lang="en-US" sz="2200" dirty="0">
                          <a:effectLst/>
                          <a:latin typeface="Times New Roman" pitchFamily="18" charset="0"/>
                          <a:cs typeface="Times New Roman" pitchFamily="18" charset="0"/>
                        </a:rPr>
                        <a:t>IP </a:t>
                      </a:r>
                      <a:r>
                        <a:rPr lang="ar-SA" sz="2200" dirty="0">
                          <a:effectLst/>
                          <a:latin typeface="Times New Roman" pitchFamily="18" charset="0"/>
                          <a:cs typeface="Times New Roman" pitchFamily="18" charset="0"/>
                        </a:rPr>
                        <a:t>الحقيقة للمواقع.</a:t>
                      </a:r>
                      <a:endParaRPr lang="en-US" sz="2200" dirty="0">
                        <a:effectLst/>
                        <a:latin typeface="Times New Roman" pitchFamily="18" charset="0"/>
                        <a:cs typeface="Times New Roman" pitchFamily="18" charset="0"/>
                      </a:endParaRPr>
                    </a:p>
                    <a:p>
                      <a:pPr marL="342900" lvl="0" indent="-342900" algn="r" rtl="1">
                        <a:lnSpc>
                          <a:spcPct val="150000"/>
                        </a:lnSpc>
                        <a:spcAft>
                          <a:spcPts val="0"/>
                        </a:spcAft>
                        <a:buFont typeface="Wingdings"/>
                        <a:buChar char=""/>
                      </a:pPr>
                      <a:r>
                        <a:rPr lang="ar-SA" sz="2200" dirty="0">
                          <a:effectLst/>
                          <a:latin typeface="Times New Roman" pitchFamily="18" charset="0"/>
                          <a:cs typeface="Times New Roman" pitchFamily="18" charset="0"/>
                        </a:rPr>
                        <a:t>يشبه نظام خدمات دليل الهاتف</a:t>
                      </a:r>
                      <a:endParaRPr lang="en-US" sz="2200" b="1" dirty="0">
                        <a:effectLst/>
                        <a:latin typeface="Times New Roman" pitchFamily="18" charset="0"/>
                        <a:ea typeface="Calibri"/>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27554431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1822417906"/>
              </p:ext>
            </p:extLst>
          </p:nvPr>
        </p:nvGraphicFramePr>
        <p:xfrm>
          <a:off x="0" y="-27384"/>
          <a:ext cx="9065196" cy="6984776"/>
        </p:xfrm>
        <a:graphic>
          <a:graphicData uri="http://schemas.openxmlformats.org/drawingml/2006/table">
            <a:tbl>
              <a:tblPr rtl="1" firstRow="1" firstCol="1" bandRow="1">
                <a:tableStyleId>{5C22544A-7EE6-4342-B048-85BDC9FD1C3A}</a:tableStyleId>
              </a:tblPr>
              <a:tblGrid>
                <a:gridCol w="9065196"/>
              </a:tblGrid>
              <a:tr h="6984776">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sz="1600" dirty="0" smtClean="0">
                          <a:effectLst/>
                          <a:latin typeface="Times New Roman" pitchFamily="18" charset="0"/>
                          <a:cs typeface="Times New Roman" pitchFamily="18" charset="0"/>
                        </a:rPr>
                        <a:t>البريد الإلكتروني </a:t>
                      </a:r>
                      <a:r>
                        <a:rPr lang="en-US" sz="1600" dirty="0" smtClean="0">
                          <a:effectLst/>
                          <a:latin typeface="Times New Roman" pitchFamily="18" charset="0"/>
                          <a:cs typeface="Times New Roman" pitchFamily="18" charset="0"/>
                        </a:rPr>
                        <a:t>( E-mail )</a:t>
                      </a:r>
                      <a:endParaRPr lang="en-US" sz="1600" b="1" dirty="0" smtClean="0">
                        <a:effectLst/>
                        <a:latin typeface="Times New Roman" pitchFamily="18" charset="0"/>
                        <a:ea typeface="Calibri"/>
                        <a:cs typeface="Times New Roman" pitchFamily="18" charset="0"/>
                      </a:endParaRPr>
                    </a:p>
                    <a:p>
                      <a:pPr marL="342900" lvl="0" indent="-342900" algn="r" rtl="1">
                        <a:spcAft>
                          <a:spcPts val="0"/>
                        </a:spcAft>
                        <a:buFont typeface="Wingdings"/>
                        <a:buChar char=""/>
                      </a:pPr>
                      <a:r>
                        <a:rPr lang="ar-SA" sz="1600" dirty="0" smtClean="0">
                          <a:effectLst/>
                          <a:latin typeface="Times New Roman" pitchFamily="18" charset="0"/>
                          <a:cs typeface="Times New Roman" pitchFamily="18" charset="0"/>
                        </a:rPr>
                        <a:t>وسيلة </a:t>
                      </a:r>
                      <a:r>
                        <a:rPr lang="ar-SA" sz="1600" dirty="0">
                          <a:effectLst/>
                          <a:latin typeface="Times New Roman" pitchFamily="18" charset="0"/>
                          <a:cs typeface="Times New Roman" pitchFamily="18" charset="0"/>
                        </a:rPr>
                        <a:t>اتصال سهلة لإرسال الرسائل وتبادلها إلكترونياً.</a:t>
                      </a:r>
                      <a:endParaRPr lang="en-US" sz="16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600" dirty="0">
                          <a:effectLst/>
                          <a:latin typeface="Times New Roman" pitchFamily="18" charset="0"/>
                          <a:cs typeface="Times New Roman" pitchFamily="18" charset="0"/>
                        </a:rPr>
                        <a:t>تقدم للمشترك إمكانية التراسل وإرسال مستندات أو وثائق إلكترونية إلى المشتركين الآخرين عبر الشبكة.</a:t>
                      </a:r>
                      <a:endParaRPr lang="en-US" sz="16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600" dirty="0">
                          <a:effectLst/>
                          <a:latin typeface="Times New Roman" pitchFamily="18" charset="0"/>
                          <a:cs typeface="Times New Roman" pitchFamily="18" charset="0"/>
                        </a:rPr>
                        <a:t>يمكن نقل ملفات الصوت والصورة.</a:t>
                      </a:r>
                      <a:endParaRPr lang="en-US" sz="16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600" dirty="0">
                          <a:effectLst/>
                          <a:latin typeface="Times New Roman" pitchFamily="18" charset="0"/>
                          <a:cs typeface="Times New Roman" pitchFamily="18" charset="0"/>
                        </a:rPr>
                        <a:t>مثال اذا كان اسم المشترك </a:t>
                      </a:r>
                      <a:r>
                        <a:rPr lang="en-US" sz="1600" dirty="0">
                          <a:effectLst/>
                          <a:latin typeface="Times New Roman" pitchFamily="18" charset="0"/>
                          <a:cs typeface="Times New Roman" pitchFamily="18" charset="0"/>
                        </a:rPr>
                        <a:t>author</a:t>
                      </a:r>
                      <a:r>
                        <a:rPr lang="ar-SA" sz="1600" dirty="0">
                          <a:effectLst/>
                          <a:latin typeface="Times New Roman" pitchFamily="18" charset="0"/>
                          <a:cs typeface="Times New Roman" pitchFamily="18" charset="0"/>
                        </a:rPr>
                        <a:t>ويتم تقديم الخدمة له من خادم البريد بجامعة الملك سعود (</a:t>
                      </a:r>
                      <a:r>
                        <a:rPr lang="en-US" sz="1600" u="sng" dirty="0">
                          <a:effectLst/>
                          <a:latin typeface="Times New Roman" pitchFamily="18" charset="0"/>
                          <a:cs typeface="Times New Roman" pitchFamily="18" charset="0"/>
                          <a:hlinkClick r:id="rId2"/>
                        </a:rPr>
                        <a:t>author@ksa.edu.sa</a:t>
                      </a:r>
                      <a:r>
                        <a:rPr lang="ar-SA" sz="1600" dirty="0">
                          <a:effectLst/>
                          <a:latin typeface="Times New Roman" pitchFamily="18" charset="0"/>
                          <a:cs typeface="Times New Roman" pitchFamily="18" charset="0"/>
                        </a:rPr>
                        <a:t>)</a:t>
                      </a:r>
                      <a:endParaRPr lang="en-US" sz="16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600" dirty="0">
                          <a:effectLst/>
                          <a:latin typeface="Times New Roman" pitchFamily="18" charset="0"/>
                          <a:cs typeface="Times New Roman" pitchFamily="18" charset="0"/>
                        </a:rPr>
                        <a:t>يتكون عنوان المشترك لخدمة البريد الإلكتروني من جزأين هما </a:t>
                      </a:r>
                      <a:endParaRPr lang="en-US" sz="16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600" dirty="0">
                          <a:effectLst/>
                          <a:latin typeface="Times New Roman" pitchFamily="18" charset="0"/>
                          <a:cs typeface="Times New Roman" pitchFamily="18" charset="0"/>
                        </a:rPr>
                        <a:t>الأول يدل على اسم المشترك وهو (</a:t>
                      </a:r>
                      <a:r>
                        <a:rPr lang="en-US" sz="1600" dirty="0">
                          <a:effectLst/>
                          <a:latin typeface="Times New Roman" pitchFamily="18" charset="0"/>
                          <a:cs typeface="Times New Roman" pitchFamily="18" charset="0"/>
                        </a:rPr>
                        <a:t>author</a:t>
                      </a:r>
                      <a:r>
                        <a:rPr lang="ar-SA" sz="1600" dirty="0">
                          <a:effectLst/>
                          <a:latin typeface="Times New Roman" pitchFamily="18" charset="0"/>
                          <a:cs typeface="Times New Roman" pitchFamily="18" charset="0"/>
                        </a:rPr>
                        <a:t>) </a:t>
                      </a:r>
                      <a:endParaRPr lang="en-US" sz="16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600" dirty="0">
                          <a:effectLst/>
                          <a:latin typeface="Times New Roman" pitchFamily="18" charset="0"/>
                          <a:cs typeface="Times New Roman" pitchFamily="18" charset="0"/>
                        </a:rPr>
                        <a:t>الثاني على المنشأة التي يرتبط بها المشترك وهي (</a:t>
                      </a:r>
                      <a:r>
                        <a:rPr lang="en-US" sz="1600" dirty="0">
                          <a:effectLst/>
                          <a:latin typeface="Times New Roman" pitchFamily="18" charset="0"/>
                          <a:cs typeface="Times New Roman" pitchFamily="18" charset="0"/>
                        </a:rPr>
                        <a:t>ksa.edu.sa</a:t>
                      </a:r>
                      <a:r>
                        <a:rPr lang="ar-SA" sz="1600" dirty="0">
                          <a:effectLst/>
                          <a:latin typeface="Times New Roman" pitchFamily="18" charset="0"/>
                          <a:cs typeface="Times New Roman" pitchFamily="18" charset="0"/>
                        </a:rPr>
                        <a:t>), حيث أن </a:t>
                      </a:r>
                      <a:r>
                        <a:rPr lang="en-US" sz="1600" dirty="0" err="1">
                          <a:effectLst/>
                          <a:latin typeface="Times New Roman" pitchFamily="18" charset="0"/>
                          <a:cs typeface="Times New Roman" pitchFamily="18" charset="0"/>
                        </a:rPr>
                        <a:t>ksa</a:t>
                      </a:r>
                      <a:r>
                        <a:rPr lang="en-US" sz="1600" dirty="0">
                          <a:effectLst/>
                          <a:latin typeface="Times New Roman" pitchFamily="18" charset="0"/>
                          <a:cs typeface="Times New Roman" pitchFamily="18" charset="0"/>
                        </a:rPr>
                        <a:t> </a:t>
                      </a:r>
                      <a:r>
                        <a:rPr lang="ar-SA" sz="1600" dirty="0">
                          <a:effectLst/>
                          <a:latin typeface="Times New Roman" pitchFamily="18" charset="0"/>
                          <a:cs typeface="Times New Roman" pitchFamily="18" charset="0"/>
                        </a:rPr>
                        <a:t> هي اختصار لاسم جامعة الملك سعود </a:t>
                      </a:r>
                      <a:r>
                        <a:rPr lang="en-US" sz="1600" dirty="0">
                          <a:effectLst/>
                          <a:latin typeface="Times New Roman" pitchFamily="18" charset="0"/>
                          <a:cs typeface="Times New Roman" pitchFamily="18" charset="0"/>
                        </a:rPr>
                        <a:t>(King Saud University)</a:t>
                      </a:r>
                      <a:r>
                        <a:rPr lang="ar-SA" sz="1600" dirty="0">
                          <a:effectLst/>
                          <a:latin typeface="Times New Roman" pitchFamily="18" charset="0"/>
                          <a:cs typeface="Times New Roman" pitchFamily="18" charset="0"/>
                        </a:rPr>
                        <a:t>.</a:t>
                      </a:r>
                      <a:endParaRPr lang="en-US" sz="16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600" dirty="0">
                          <a:effectLst/>
                          <a:latin typeface="Times New Roman" pitchFamily="18" charset="0"/>
                          <a:cs typeface="Times New Roman" pitchFamily="18" charset="0"/>
                        </a:rPr>
                        <a:t>( @) يستخدم للربط بين اسم المشترك والمنشأة المرتبط بها أو مقدم الخدمة للبريد الإلكتروني.</a:t>
                      </a:r>
                      <a:endParaRPr lang="en-US" sz="16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600" dirty="0">
                          <a:effectLst/>
                          <a:latin typeface="Times New Roman" pitchFamily="18" charset="0"/>
                          <a:cs typeface="Times New Roman" pitchFamily="18" charset="0"/>
                        </a:rPr>
                        <a:t>(</a:t>
                      </a:r>
                      <a:r>
                        <a:rPr lang="en-US" sz="1600" dirty="0" err="1">
                          <a:effectLst/>
                          <a:latin typeface="Times New Roman" pitchFamily="18" charset="0"/>
                          <a:cs typeface="Times New Roman" pitchFamily="18" charset="0"/>
                        </a:rPr>
                        <a:t>edu</a:t>
                      </a:r>
                      <a:r>
                        <a:rPr lang="ar-SA" sz="1600" dirty="0">
                          <a:effectLst/>
                          <a:latin typeface="Times New Roman" pitchFamily="18" charset="0"/>
                          <a:cs typeface="Times New Roman" pitchFamily="18" charset="0"/>
                        </a:rPr>
                        <a:t>) يدل على نوعية الموقع وهنا الموقع تعليمي.</a:t>
                      </a:r>
                      <a:endParaRPr lang="en-US" sz="16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600" dirty="0">
                          <a:effectLst/>
                          <a:latin typeface="Times New Roman" pitchFamily="18" charset="0"/>
                          <a:cs typeface="Times New Roman" pitchFamily="18" charset="0"/>
                        </a:rPr>
                        <a:t>(</a:t>
                      </a:r>
                      <a:r>
                        <a:rPr lang="en-US" sz="1600" dirty="0" err="1">
                          <a:effectLst/>
                          <a:latin typeface="Times New Roman" pitchFamily="18" charset="0"/>
                          <a:cs typeface="Times New Roman" pitchFamily="18" charset="0"/>
                        </a:rPr>
                        <a:t>sa</a:t>
                      </a:r>
                      <a:r>
                        <a:rPr lang="ar-SA" sz="1600" dirty="0">
                          <a:effectLst/>
                          <a:latin typeface="Times New Roman" pitchFamily="18" charset="0"/>
                          <a:cs typeface="Times New Roman" pitchFamily="18" charset="0"/>
                        </a:rPr>
                        <a:t>) عنوان دولة الموقع </a:t>
                      </a:r>
                      <a:r>
                        <a:rPr lang="ar-SA" sz="1600" dirty="0" err="1">
                          <a:effectLst/>
                          <a:latin typeface="Times New Roman" pitchFamily="18" charset="0"/>
                          <a:cs typeface="Times New Roman" pitchFamily="18" charset="0"/>
                        </a:rPr>
                        <a:t>وهواختصار</a:t>
                      </a:r>
                      <a:r>
                        <a:rPr lang="ar-SA" sz="1600" dirty="0">
                          <a:effectLst/>
                          <a:latin typeface="Times New Roman" pitchFamily="18" charset="0"/>
                          <a:cs typeface="Times New Roman" pitchFamily="18" charset="0"/>
                        </a:rPr>
                        <a:t> اسم المملكة العربية السعودية </a:t>
                      </a:r>
                      <a:r>
                        <a:rPr lang="en-US" sz="1600" dirty="0">
                          <a:effectLst/>
                          <a:latin typeface="Times New Roman" pitchFamily="18" charset="0"/>
                          <a:cs typeface="Times New Roman" pitchFamily="18" charset="0"/>
                        </a:rPr>
                        <a:t>Saudi Arabia</a:t>
                      </a:r>
                    </a:p>
                    <a:p>
                      <a:pPr marL="342900" lvl="0" indent="-342900" algn="r" rtl="1">
                        <a:spcAft>
                          <a:spcPts val="0"/>
                        </a:spcAft>
                        <a:buFont typeface="Wingdings"/>
                        <a:buChar char=""/>
                      </a:pPr>
                      <a:r>
                        <a:rPr lang="ar-SA" sz="1600" dirty="0">
                          <a:effectLst/>
                          <a:latin typeface="Times New Roman" pitchFamily="18" charset="0"/>
                          <a:cs typeface="Times New Roman" pitchFamily="18" charset="0"/>
                        </a:rPr>
                        <a:t>برامج البريد الإلكتروني:-</a:t>
                      </a:r>
                      <a:endParaRPr lang="en-US" sz="16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600" dirty="0">
                          <a:effectLst/>
                          <a:latin typeface="Times New Roman" pitchFamily="18" charset="0"/>
                          <a:cs typeface="Times New Roman" pitchFamily="18" charset="0"/>
                        </a:rPr>
                        <a:t>هي برامج يشغلها المشترك تمكنه من استقبال وإرسال رسائل البريد الإلكتروني من وإلى أجهزة الخادم التي تور خدمة البريد الإلكتروني بالهيئة أو المؤسسة أو بشبكة الإنترنت.</a:t>
                      </a:r>
                      <a:endParaRPr lang="en-US" sz="16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600" dirty="0">
                          <a:effectLst/>
                          <a:latin typeface="Times New Roman" pitchFamily="18" charset="0"/>
                          <a:cs typeface="Times New Roman" pitchFamily="18" charset="0"/>
                        </a:rPr>
                        <a:t>من الأمثلة على برامج البريد الإلكتروني :-</a:t>
                      </a:r>
                      <a:endParaRPr lang="en-US" sz="16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600" dirty="0">
                          <a:effectLst/>
                          <a:latin typeface="Times New Roman" pitchFamily="18" charset="0"/>
                          <a:cs typeface="Times New Roman" pitchFamily="18" charset="0"/>
                        </a:rPr>
                        <a:t>برنامج (</a:t>
                      </a:r>
                      <a:r>
                        <a:rPr lang="en-US" sz="1600" dirty="0">
                          <a:effectLst/>
                          <a:latin typeface="Times New Roman" pitchFamily="18" charset="0"/>
                          <a:cs typeface="Times New Roman" pitchFamily="18" charset="0"/>
                        </a:rPr>
                        <a:t>Outlook</a:t>
                      </a:r>
                      <a:r>
                        <a:rPr lang="ar-SA" sz="1600" dirty="0">
                          <a:effectLst/>
                          <a:latin typeface="Times New Roman" pitchFamily="18" charset="0"/>
                          <a:cs typeface="Times New Roman" pitchFamily="18" charset="0"/>
                        </a:rPr>
                        <a:t>) المتوفر على الحاسب الشخصي.</a:t>
                      </a:r>
                      <a:endParaRPr lang="en-US" sz="16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600" dirty="0">
                          <a:effectLst/>
                          <a:latin typeface="Times New Roman" pitchFamily="18" charset="0"/>
                          <a:cs typeface="Times New Roman" pitchFamily="18" charset="0"/>
                        </a:rPr>
                        <a:t>كما يمكن استخدام برامج التصفح للدخول على مواقع البريد الإلكتروني بالشبكة العنكبوتية مثل </a:t>
                      </a:r>
                      <a:endParaRPr lang="en-US" sz="16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600" dirty="0">
                          <a:effectLst/>
                          <a:latin typeface="Times New Roman" pitchFamily="18" charset="0"/>
                          <a:cs typeface="Times New Roman" pitchFamily="18" charset="0"/>
                        </a:rPr>
                        <a:t>موقع </a:t>
                      </a:r>
                      <a:r>
                        <a:rPr lang="en-US" sz="1600" dirty="0">
                          <a:effectLst/>
                          <a:latin typeface="Times New Roman" pitchFamily="18" charset="0"/>
                          <a:cs typeface="Times New Roman" pitchFamily="18" charset="0"/>
                        </a:rPr>
                        <a:t>(Gmail.com)  </a:t>
                      </a:r>
                      <a:r>
                        <a:rPr lang="ar-SA" sz="1600" dirty="0">
                          <a:effectLst/>
                          <a:latin typeface="Times New Roman" pitchFamily="18" charset="0"/>
                          <a:cs typeface="Times New Roman" pitchFamily="18" charset="0"/>
                        </a:rPr>
                        <a:t> التابع لشركة جوجل.</a:t>
                      </a:r>
                      <a:endParaRPr lang="en-US" sz="16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600" dirty="0">
                          <a:effectLst/>
                          <a:latin typeface="Times New Roman" pitchFamily="18" charset="0"/>
                          <a:cs typeface="Times New Roman" pitchFamily="18" charset="0"/>
                        </a:rPr>
                        <a:t>موقع (</a:t>
                      </a:r>
                      <a:r>
                        <a:rPr lang="en-US" sz="1600" dirty="0">
                          <a:effectLst/>
                          <a:latin typeface="Times New Roman" pitchFamily="18" charset="0"/>
                          <a:cs typeface="Times New Roman" pitchFamily="18" charset="0"/>
                        </a:rPr>
                        <a:t>mail.yahoo.com</a:t>
                      </a:r>
                      <a:r>
                        <a:rPr lang="ar-SA" sz="1600" dirty="0">
                          <a:effectLst/>
                          <a:latin typeface="Times New Roman" pitchFamily="18" charset="0"/>
                          <a:cs typeface="Times New Roman" pitchFamily="18" charset="0"/>
                        </a:rPr>
                        <a:t>) التابع لشركة ياهو.</a:t>
                      </a:r>
                      <a:endParaRPr lang="en-US" sz="16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1600" dirty="0">
                          <a:effectLst/>
                          <a:latin typeface="Times New Roman" pitchFamily="18" charset="0"/>
                          <a:cs typeface="Times New Roman" pitchFamily="18" charset="0"/>
                        </a:rPr>
                        <a:t>موقع (</a:t>
                      </a:r>
                      <a:r>
                        <a:rPr lang="en-US" sz="1600" dirty="0">
                          <a:effectLst/>
                          <a:latin typeface="Times New Roman" pitchFamily="18" charset="0"/>
                          <a:cs typeface="Times New Roman" pitchFamily="18" charset="0"/>
                        </a:rPr>
                        <a:t>mail.hotmail.com</a:t>
                      </a:r>
                      <a:r>
                        <a:rPr lang="ar-SA" sz="1600" dirty="0">
                          <a:effectLst/>
                          <a:latin typeface="Times New Roman" pitchFamily="18" charset="0"/>
                          <a:cs typeface="Times New Roman" pitchFamily="18" charset="0"/>
                        </a:rPr>
                        <a:t>) التابع لشركة ميكروسوفت.</a:t>
                      </a:r>
                      <a:endParaRPr lang="en-US" sz="16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600" dirty="0">
                          <a:effectLst/>
                          <a:latin typeface="Times New Roman" pitchFamily="18" charset="0"/>
                          <a:cs typeface="Times New Roman" pitchFamily="18" charset="0"/>
                        </a:rPr>
                        <a:t>المداولات المستخدمة لتوفير خدمة البريد الإلكتروني :-</a:t>
                      </a:r>
                      <a:endParaRPr lang="en-US" sz="1600"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600" dirty="0">
                          <a:effectLst/>
                          <a:latin typeface="Times New Roman" pitchFamily="18" charset="0"/>
                          <a:cs typeface="Times New Roman" pitchFamily="18" charset="0"/>
                        </a:rPr>
                        <a:t>( (</a:t>
                      </a:r>
                      <a:r>
                        <a:rPr lang="en-US" sz="1600" dirty="0">
                          <a:effectLst/>
                          <a:latin typeface="Times New Roman" pitchFamily="18" charset="0"/>
                          <a:cs typeface="Times New Roman" pitchFamily="18" charset="0"/>
                        </a:rPr>
                        <a:t>SMTP</a:t>
                      </a:r>
                      <a:r>
                        <a:rPr lang="ar-SA" sz="1600" dirty="0">
                          <a:effectLst/>
                          <a:latin typeface="Times New Roman" pitchFamily="18" charset="0"/>
                          <a:cs typeface="Times New Roman" pitchFamily="18" charset="0"/>
                        </a:rPr>
                        <a:t>) </a:t>
                      </a:r>
                      <a:r>
                        <a:rPr lang="en-US" sz="1600" dirty="0">
                          <a:effectLst/>
                          <a:latin typeface="Times New Roman" pitchFamily="18" charset="0"/>
                          <a:cs typeface="Times New Roman" pitchFamily="18" charset="0"/>
                        </a:rPr>
                        <a:t>Simple Mail Transfer Protocol</a:t>
                      </a:r>
                      <a:r>
                        <a:rPr lang="ar-SA" sz="1600" dirty="0">
                          <a:effectLst/>
                          <a:latin typeface="Times New Roman" pitchFamily="18" charset="0"/>
                          <a:cs typeface="Times New Roman" pitchFamily="18" charset="0"/>
                        </a:rPr>
                        <a:t>)</a:t>
                      </a:r>
                      <a:endParaRPr lang="en-US" sz="1600"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600" dirty="0">
                          <a:effectLst/>
                          <a:latin typeface="Times New Roman" pitchFamily="18" charset="0"/>
                          <a:cs typeface="Times New Roman" pitchFamily="18" charset="0"/>
                        </a:rPr>
                        <a:t>((</a:t>
                      </a:r>
                      <a:r>
                        <a:rPr lang="en-US" sz="1600" dirty="0">
                          <a:effectLst/>
                          <a:latin typeface="Times New Roman" pitchFamily="18" charset="0"/>
                          <a:cs typeface="Times New Roman" pitchFamily="18" charset="0"/>
                        </a:rPr>
                        <a:t>IMAP</a:t>
                      </a:r>
                      <a:r>
                        <a:rPr lang="ar-SA" sz="1600" dirty="0">
                          <a:effectLst/>
                          <a:latin typeface="Times New Roman" pitchFamily="18" charset="0"/>
                          <a:cs typeface="Times New Roman" pitchFamily="18" charset="0"/>
                        </a:rPr>
                        <a:t>) </a:t>
                      </a:r>
                      <a:r>
                        <a:rPr lang="en-US" sz="1600" dirty="0">
                          <a:effectLst/>
                          <a:latin typeface="Times New Roman" pitchFamily="18" charset="0"/>
                          <a:cs typeface="Times New Roman" pitchFamily="18" charset="0"/>
                        </a:rPr>
                        <a:t>Internet Message Access Protocol</a:t>
                      </a:r>
                      <a:r>
                        <a:rPr lang="ar-SA" sz="1600" dirty="0">
                          <a:effectLst/>
                          <a:latin typeface="Times New Roman" pitchFamily="18" charset="0"/>
                          <a:cs typeface="Times New Roman" pitchFamily="18" charset="0"/>
                        </a:rPr>
                        <a:t>)</a:t>
                      </a:r>
                      <a:endParaRPr lang="en-US" sz="1600"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600" dirty="0">
                          <a:effectLst/>
                          <a:latin typeface="Times New Roman" pitchFamily="18" charset="0"/>
                          <a:cs typeface="Times New Roman" pitchFamily="18" charset="0"/>
                        </a:rPr>
                        <a:t>(</a:t>
                      </a:r>
                      <a:r>
                        <a:rPr lang="en-US" sz="1600" dirty="0">
                          <a:effectLst/>
                          <a:latin typeface="Times New Roman" pitchFamily="18" charset="0"/>
                          <a:cs typeface="Times New Roman" pitchFamily="18" charset="0"/>
                        </a:rPr>
                        <a:t>Microsoft Exchange</a:t>
                      </a:r>
                      <a:r>
                        <a:rPr lang="ar-SA" sz="1600" dirty="0">
                          <a:effectLst/>
                          <a:latin typeface="Times New Roman" pitchFamily="18" charset="0"/>
                          <a:cs typeface="Times New Roman" pitchFamily="18" charset="0"/>
                        </a:rPr>
                        <a:t>) خاصة بالشركات.</a:t>
                      </a:r>
                      <a:endParaRPr lang="en-US" sz="1600"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600" dirty="0">
                          <a:effectLst/>
                          <a:latin typeface="Times New Roman" pitchFamily="18" charset="0"/>
                          <a:cs typeface="Times New Roman" pitchFamily="18" charset="0"/>
                        </a:rPr>
                        <a:t>(</a:t>
                      </a:r>
                      <a:r>
                        <a:rPr lang="en-US" sz="1600" dirty="0">
                          <a:effectLst/>
                          <a:latin typeface="Times New Roman" pitchFamily="18" charset="0"/>
                          <a:cs typeface="Times New Roman" pitchFamily="18" charset="0"/>
                        </a:rPr>
                        <a:t>Lotus Notes / Domino</a:t>
                      </a:r>
                      <a:r>
                        <a:rPr lang="ar-SA" sz="1600" dirty="0">
                          <a:effectLst/>
                          <a:latin typeface="Times New Roman" pitchFamily="18" charset="0"/>
                          <a:cs typeface="Times New Roman" pitchFamily="18" charset="0"/>
                        </a:rPr>
                        <a:t>) خاصة بالشركات.</a:t>
                      </a:r>
                      <a:endParaRPr lang="en-US" sz="16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600" dirty="0">
                          <a:effectLst/>
                          <a:latin typeface="Times New Roman" pitchFamily="18" charset="0"/>
                          <a:cs typeface="Times New Roman" pitchFamily="18" charset="0"/>
                        </a:rPr>
                        <a:t>تقوم هذه المداولات بتبادل رسائل وأوامر خاصة بين اجهزة الشبكة يتم من خلالها جلب وإرسال مظاريف رسائل البريد الإلكتروني بين جهاز خادم البريد إلى جهاز المشترك بالبريد الإلكتروني.</a:t>
                      </a:r>
                      <a:endParaRPr lang="en-US" sz="1600" b="1" dirty="0">
                        <a:effectLst/>
                        <a:latin typeface="Times New Roman" pitchFamily="18" charset="0"/>
                        <a:ea typeface="Calibri"/>
                        <a:cs typeface="Times New Roman" pitchFamily="18" charset="0"/>
                      </a:endParaRPr>
                    </a:p>
                  </a:txBody>
                  <a:tcPr marL="54419" marR="54419" marT="0" marB="0"/>
                </a:tc>
              </a:tr>
            </a:tbl>
          </a:graphicData>
        </a:graphic>
      </p:graphicFrame>
    </p:spTree>
    <p:extLst>
      <p:ext uri="{BB962C8B-B14F-4D97-AF65-F5344CB8AC3E}">
        <p14:creationId xmlns:p14="http://schemas.microsoft.com/office/powerpoint/2010/main" val="8304931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91141148"/>
              </p:ext>
            </p:extLst>
          </p:nvPr>
        </p:nvGraphicFramePr>
        <p:xfrm>
          <a:off x="40704" y="116632"/>
          <a:ext cx="9103296" cy="6624736"/>
        </p:xfrm>
        <a:graphic>
          <a:graphicData uri="http://schemas.openxmlformats.org/drawingml/2006/table">
            <a:tbl>
              <a:tblPr rtl="1" firstRow="1" firstCol="1" bandRow="1">
                <a:tableStyleId>{5C22544A-7EE6-4342-B048-85BDC9FD1C3A}</a:tableStyleId>
              </a:tblPr>
              <a:tblGrid>
                <a:gridCol w="9103296"/>
              </a:tblGrid>
              <a:tr h="6624736">
                <a:tc>
                  <a:txBody>
                    <a:bodyPr/>
                    <a:lstStyle/>
                    <a:p>
                      <a:pPr marL="342900" lvl="0" indent="-342900" algn="r" rtl="1">
                        <a:spcAft>
                          <a:spcPts val="0"/>
                        </a:spcAft>
                        <a:buFont typeface="Wingdings"/>
                        <a:buChar char=""/>
                      </a:pPr>
                      <a:endParaRPr lang="ar-SA" sz="2000" dirty="0" smtClean="0">
                        <a:effectLst/>
                        <a:latin typeface="Times New Roman" pitchFamily="18" charset="0"/>
                        <a:cs typeface="Times New Roman" pitchFamily="18" charset="0"/>
                      </a:endParaRPr>
                    </a:p>
                    <a:p>
                      <a:pPr marL="342900" marR="0" lvl="0" indent="-342900" algn="r" defTabSz="914400" rtl="1" eaLnBrk="1" fontAlgn="auto" latinLnBrk="0" hangingPunct="1">
                        <a:lnSpc>
                          <a:spcPct val="100000"/>
                        </a:lnSpc>
                        <a:spcBef>
                          <a:spcPts val="0"/>
                        </a:spcBef>
                        <a:spcAft>
                          <a:spcPts val="0"/>
                        </a:spcAft>
                        <a:buClrTx/>
                        <a:buSzTx/>
                        <a:buFont typeface="Wingdings"/>
                        <a:buChar char=""/>
                        <a:tabLst/>
                        <a:defRPr/>
                      </a:pPr>
                      <a:r>
                        <a:rPr lang="ar-SA" sz="2000" dirty="0" smtClean="0">
                          <a:effectLst/>
                          <a:latin typeface="Times New Roman" pitchFamily="18" charset="0"/>
                          <a:cs typeface="Times New Roman" pitchFamily="18" charset="0"/>
                        </a:rPr>
                        <a:t>خدمة نقل الملفات</a:t>
                      </a:r>
                      <a:r>
                        <a:rPr lang="en-US" sz="2000" dirty="0" smtClean="0">
                          <a:effectLst/>
                          <a:latin typeface="Times New Roman" pitchFamily="18" charset="0"/>
                          <a:cs typeface="Times New Roman" pitchFamily="18" charset="0"/>
                        </a:rPr>
                        <a:t>( File Transfer )</a:t>
                      </a:r>
                      <a:endParaRPr lang="en-US" sz="2000" b="1" dirty="0" smtClean="0">
                        <a:effectLst/>
                        <a:latin typeface="Times New Roman" pitchFamily="18" charset="0"/>
                        <a:ea typeface="Calibri"/>
                        <a:cs typeface="Times New Roman" pitchFamily="18" charset="0"/>
                      </a:endParaRPr>
                    </a:p>
                    <a:p>
                      <a:pPr marL="342900" lvl="0" indent="-342900" algn="r" rtl="1">
                        <a:spcAft>
                          <a:spcPts val="0"/>
                        </a:spcAft>
                        <a:buFont typeface="Wingdings"/>
                        <a:buChar char=""/>
                      </a:pPr>
                      <a:endParaRPr lang="ar-SA" sz="2000" dirty="0" smtClean="0">
                        <a:effectLst/>
                        <a:latin typeface="Times New Roman" pitchFamily="18" charset="0"/>
                        <a:cs typeface="Times New Roman" pitchFamily="18" charset="0"/>
                      </a:endParaRPr>
                    </a:p>
                    <a:p>
                      <a:pPr marL="342900" lvl="0" indent="-342900" algn="r" rtl="1">
                        <a:spcAft>
                          <a:spcPts val="0"/>
                        </a:spcAft>
                        <a:buFont typeface="Wingdings"/>
                        <a:buChar char=""/>
                      </a:pPr>
                      <a:r>
                        <a:rPr lang="ar-SA" sz="2000" dirty="0" smtClean="0">
                          <a:effectLst/>
                          <a:latin typeface="Times New Roman" pitchFamily="18" charset="0"/>
                          <a:cs typeface="Times New Roman" pitchFamily="18" charset="0"/>
                        </a:rPr>
                        <a:t>تعتبر </a:t>
                      </a:r>
                      <a:r>
                        <a:rPr lang="ar-SA" sz="2000" dirty="0">
                          <a:effectLst/>
                          <a:latin typeface="Times New Roman" pitchFamily="18" charset="0"/>
                          <a:cs typeface="Times New Roman" pitchFamily="18" charset="0"/>
                        </a:rPr>
                        <a:t>وسيلة سهلة لحصول المشترك على ملفات مخزنة بمواقع الشبكة.</a:t>
                      </a:r>
                      <a:endParaRPr lang="en-US" sz="20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2000" dirty="0">
                          <a:effectLst/>
                          <a:latin typeface="Times New Roman" pitchFamily="18" charset="0"/>
                          <a:cs typeface="Times New Roman" pitchFamily="18" charset="0"/>
                        </a:rPr>
                        <a:t>يمكن للمشترك الاتصال بأي حاسب خادم مرتبط بالشبكة باستخدام عنوان </a:t>
                      </a:r>
                      <a:r>
                        <a:rPr lang="en-US" sz="2000" dirty="0">
                          <a:effectLst/>
                          <a:latin typeface="Times New Roman" pitchFamily="18" charset="0"/>
                          <a:cs typeface="Times New Roman" pitchFamily="18" charset="0"/>
                        </a:rPr>
                        <a:t>IP</a:t>
                      </a:r>
                      <a:r>
                        <a:rPr lang="ar-SA" sz="2000" dirty="0">
                          <a:effectLst/>
                          <a:latin typeface="Times New Roman" pitchFamily="18" charset="0"/>
                          <a:cs typeface="Times New Roman" pitchFamily="18" charset="0"/>
                        </a:rPr>
                        <a:t> لموقع جهاز خادم الشبكة.</a:t>
                      </a:r>
                      <a:endParaRPr lang="en-US" sz="20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2000" dirty="0">
                          <a:effectLst/>
                          <a:latin typeface="Times New Roman" pitchFamily="18" charset="0"/>
                          <a:cs typeface="Times New Roman" pitchFamily="18" charset="0"/>
                        </a:rPr>
                        <a:t>يستطيع مالك الخادم وضع اسم وكلمة مرور للمشترك يقوم بإدخالها قبل أن يسمح لها بنسخ الملفات من جهاز الخادم أو بجعل الدخول لها مسموحاً للجميع.</a:t>
                      </a:r>
                      <a:endParaRPr lang="en-US" sz="20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2000" dirty="0">
                          <a:effectLst/>
                          <a:latin typeface="Times New Roman" pitchFamily="18" charset="0"/>
                          <a:cs typeface="Times New Roman" pitchFamily="18" charset="0"/>
                        </a:rPr>
                        <a:t>ماهي المداولة التطبيقية التي تستخدم لخدمة نقل الملفات ؟</a:t>
                      </a:r>
                      <a:endParaRPr lang="en-US" sz="20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dirty="0">
                          <a:effectLst/>
                          <a:latin typeface="Times New Roman" pitchFamily="18" charset="0"/>
                          <a:cs typeface="Times New Roman" pitchFamily="18" charset="0"/>
                        </a:rPr>
                        <a:t>هي مداول (</a:t>
                      </a:r>
                      <a:r>
                        <a:rPr lang="en-US" sz="2000" dirty="0">
                          <a:effectLst/>
                          <a:latin typeface="Times New Roman" pitchFamily="18" charset="0"/>
                          <a:cs typeface="Times New Roman" pitchFamily="18" charset="0"/>
                        </a:rPr>
                        <a:t>FTP</a:t>
                      </a:r>
                      <a:r>
                        <a:rPr lang="ar-SA" sz="2000" dirty="0">
                          <a:effectLst/>
                          <a:latin typeface="Times New Roman" pitchFamily="18" charset="0"/>
                          <a:cs typeface="Times New Roman" pitchFamily="18" charset="0"/>
                        </a:rPr>
                        <a:t>) وهي اختصار ل مداولة نقل الملفات (</a:t>
                      </a:r>
                      <a:r>
                        <a:rPr lang="en-US" sz="2000" dirty="0">
                          <a:effectLst/>
                          <a:latin typeface="Times New Roman" pitchFamily="18" charset="0"/>
                          <a:cs typeface="Times New Roman" pitchFamily="18" charset="0"/>
                        </a:rPr>
                        <a:t>File Transfer Protocol</a:t>
                      </a:r>
                      <a:r>
                        <a:rPr lang="ar-SA" sz="2000" dirty="0">
                          <a:effectLst/>
                          <a:latin typeface="Times New Roman" pitchFamily="18" charset="0"/>
                          <a:cs typeface="Times New Roman" pitchFamily="18" charset="0"/>
                        </a:rPr>
                        <a:t>)</a:t>
                      </a:r>
                      <a:endParaRPr lang="en-US" sz="20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dirty="0">
                          <a:effectLst/>
                          <a:latin typeface="Times New Roman" pitchFamily="18" charset="0"/>
                          <a:cs typeface="Times New Roman" pitchFamily="18" charset="0"/>
                        </a:rPr>
                        <a:t>تقوم بتبادل رسائل وأوامر خاصة بين أجهزة الشبكة يتم من خلالها تنزيل الملف وتحميله من جهاز الخادم إلى جهاز المشترك.</a:t>
                      </a:r>
                      <a:endParaRPr lang="en-US" sz="20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2000" dirty="0">
                          <a:effectLst/>
                          <a:latin typeface="Times New Roman" pitchFamily="18" charset="0"/>
                          <a:cs typeface="Times New Roman" pitchFamily="18" charset="0"/>
                        </a:rPr>
                        <a:t>مميزات مداولة (</a:t>
                      </a:r>
                      <a:r>
                        <a:rPr lang="en-US" sz="2000" dirty="0">
                          <a:effectLst/>
                          <a:latin typeface="Times New Roman" pitchFamily="18" charset="0"/>
                          <a:cs typeface="Times New Roman" pitchFamily="18" charset="0"/>
                        </a:rPr>
                        <a:t>FTP</a:t>
                      </a:r>
                      <a:r>
                        <a:rPr lang="ar-SA" sz="2000" dirty="0">
                          <a:effectLst/>
                          <a:latin typeface="Times New Roman" pitchFamily="18" charset="0"/>
                          <a:cs typeface="Times New Roman" pitchFamily="18" charset="0"/>
                        </a:rPr>
                        <a:t>) :-</a:t>
                      </a:r>
                      <a:endParaRPr lang="en-US" sz="2000"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2000" dirty="0">
                          <a:effectLst/>
                          <a:latin typeface="Times New Roman" pitchFamily="18" charset="0"/>
                          <a:cs typeface="Times New Roman" pitchFamily="18" charset="0"/>
                        </a:rPr>
                        <a:t>تتيح للمشتركين بالشبكة الاشتراك في الملفات.</a:t>
                      </a:r>
                      <a:endParaRPr lang="en-US" sz="2000"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2000" dirty="0">
                          <a:effectLst/>
                          <a:latin typeface="Times New Roman" pitchFamily="18" charset="0"/>
                          <a:cs typeface="Times New Roman" pitchFamily="18" charset="0"/>
                        </a:rPr>
                        <a:t>سهولة تداولها.</a:t>
                      </a:r>
                      <a:endParaRPr lang="en-US" sz="2000"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2000" dirty="0">
                          <a:effectLst/>
                          <a:latin typeface="Times New Roman" pitchFamily="18" charset="0"/>
                          <a:cs typeface="Times New Roman" pitchFamily="18" charset="0"/>
                        </a:rPr>
                        <a:t>إمكانية التحميل السريع والمضمون.</a:t>
                      </a:r>
                      <a:endParaRPr lang="en-US" sz="2000"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2000" dirty="0">
                          <a:effectLst/>
                          <a:latin typeface="Times New Roman" pitchFamily="18" charset="0"/>
                          <a:cs typeface="Times New Roman" pitchFamily="18" charset="0"/>
                        </a:rPr>
                        <a:t>ليس هناك حاجة لمعرفة أسلوب قاعدة البيانات أو نظام التخزين لجهاز الخادم.</a:t>
                      </a:r>
                      <a:endParaRPr lang="en-US" sz="2000" dirty="0">
                        <a:effectLst/>
                        <a:latin typeface="Times New Roman" pitchFamily="18" charset="0"/>
                        <a:cs typeface="Times New Roman" pitchFamily="18" charset="0"/>
                      </a:endParaRPr>
                    </a:p>
                    <a:p>
                      <a:pPr marL="342900" lvl="0" indent="-342900" algn="r" rtl="1">
                        <a:spcAft>
                          <a:spcPts val="0"/>
                        </a:spcAft>
                        <a:buFont typeface="Wingdings"/>
                        <a:buChar char=""/>
                      </a:pPr>
                      <a:r>
                        <a:rPr lang="ar-SA" sz="2000" dirty="0">
                          <a:effectLst/>
                          <a:latin typeface="Times New Roman" pitchFamily="18" charset="0"/>
                          <a:cs typeface="Times New Roman" pitchFamily="18" charset="0"/>
                        </a:rPr>
                        <a:t>مثل لتحميل ملف اسمه (</a:t>
                      </a:r>
                      <a:r>
                        <a:rPr lang="en-US" sz="2000" dirty="0">
                          <a:effectLst/>
                          <a:latin typeface="Times New Roman" pitchFamily="18" charset="0"/>
                          <a:cs typeface="Times New Roman" pitchFamily="18" charset="0"/>
                        </a:rPr>
                        <a:t>book</a:t>
                      </a:r>
                      <a:r>
                        <a:rPr lang="ar-SA" sz="2000" dirty="0">
                          <a:effectLst/>
                          <a:latin typeface="Times New Roman" pitchFamily="18" charset="0"/>
                          <a:cs typeface="Times New Roman" pitchFamily="18" charset="0"/>
                        </a:rPr>
                        <a:t>)  يوجد داخل دليل اسمه ( </a:t>
                      </a:r>
                      <a:r>
                        <a:rPr lang="en-US" sz="2000" dirty="0">
                          <a:effectLst/>
                          <a:latin typeface="Times New Roman" pitchFamily="18" charset="0"/>
                          <a:cs typeface="Times New Roman" pitchFamily="18" charset="0"/>
                        </a:rPr>
                        <a:t>directory</a:t>
                      </a:r>
                      <a:r>
                        <a:rPr lang="ar-SA" sz="2000" dirty="0">
                          <a:effectLst/>
                          <a:latin typeface="Times New Roman" pitchFamily="18" charset="0"/>
                          <a:cs typeface="Times New Roman" pitchFamily="18" charset="0"/>
                        </a:rPr>
                        <a:t>) من موقع عنوانه (</a:t>
                      </a:r>
                      <a:r>
                        <a:rPr lang="en-US" sz="2000" dirty="0" err="1">
                          <a:effectLst/>
                          <a:latin typeface="Times New Roman" pitchFamily="18" charset="0"/>
                          <a:cs typeface="Times New Roman" pitchFamily="18" charset="0"/>
                        </a:rPr>
                        <a:t>name.of.site</a:t>
                      </a:r>
                      <a:r>
                        <a:rPr lang="ar-SA" sz="2000" dirty="0">
                          <a:effectLst/>
                          <a:latin typeface="Times New Roman" pitchFamily="18" charset="0"/>
                          <a:cs typeface="Times New Roman" pitchFamily="18" charset="0"/>
                        </a:rPr>
                        <a:t>) </a:t>
                      </a:r>
                      <a:endParaRPr lang="en-US" sz="2000" dirty="0">
                        <a:effectLst/>
                        <a:latin typeface="Times New Roman" pitchFamily="18" charset="0"/>
                        <a:cs typeface="Times New Roman" pitchFamily="18" charset="0"/>
                      </a:endParaRPr>
                    </a:p>
                    <a:p>
                      <a:pPr marL="342900" lvl="0" indent="-342900" algn="r" rtl="1">
                        <a:spcAft>
                          <a:spcPts val="0"/>
                        </a:spcAft>
                        <a:buFont typeface="Times New Roman"/>
                        <a:buChar char="-"/>
                      </a:pPr>
                      <a:r>
                        <a:rPr lang="ar-SA" sz="2000" dirty="0">
                          <a:effectLst/>
                          <a:latin typeface="Times New Roman" pitchFamily="18" charset="0"/>
                          <a:cs typeface="Times New Roman" pitchFamily="18" charset="0"/>
                        </a:rPr>
                        <a:t>نكتب </a:t>
                      </a:r>
                      <a:r>
                        <a:rPr lang="en-US" sz="2000" dirty="0">
                          <a:effectLst/>
                          <a:latin typeface="Times New Roman" pitchFamily="18" charset="0"/>
                          <a:cs typeface="Times New Roman" pitchFamily="18" charset="0"/>
                          <a:hlinkClick r:id="rId2"/>
                        </a:rPr>
                        <a:t>ftp://name.of.site/directory/book</a:t>
                      </a:r>
                      <a:endParaRPr lang="en-US" sz="2000" b="1" dirty="0">
                        <a:effectLst/>
                        <a:latin typeface="Times New Roman" pitchFamily="18" charset="0"/>
                        <a:ea typeface="Calibri"/>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26614420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3286615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جدول 2"/>
          <p:cNvGraphicFramePr>
            <a:graphicFrameLocks noGrp="1"/>
          </p:cNvGraphicFramePr>
          <p:nvPr>
            <p:extLst>
              <p:ext uri="{D42A27DB-BD31-4B8C-83A1-F6EECF244321}">
                <p14:modId xmlns:p14="http://schemas.microsoft.com/office/powerpoint/2010/main" val="743166570"/>
              </p:ext>
            </p:extLst>
          </p:nvPr>
        </p:nvGraphicFramePr>
        <p:xfrm>
          <a:off x="107504" y="476671"/>
          <a:ext cx="8579296" cy="6304080"/>
        </p:xfrm>
        <a:graphic>
          <a:graphicData uri="http://schemas.openxmlformats.org/drawingml/2006/table">
            <a:tbl>
              <a:tblPr rtl="1" firstRow="1" firstCol="1" bandRow="1">
                <a:tableStyleId>{5C22544A-7EE6-4342-B048-85BDC9FD1C3A}</a:tableStyleId>
              </a:tblPr>
              <a:tblGrid>
                <a:gridCol w="3563104"/>
                <a:gridCol w="5016192"/>
              </a:tblGrid>
              <a:tr h="864097">
                <a:tc>
                  <a:txBody>
                    <a:bodyPr/>
                    <a:lstStyle/>
                    <a:p>
                      <a:pPr algn="r" rtl="1">
                        <a:spcAft>
                          <a:spcPts val="0"/>
                        </a:spcAft>
                      </a:pPr>
                      <a:r>
                        <a:rPr lang="ar-SA" sz="18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شبكة الحاسب </a:t>
                      </a:r>
                      <a:r>
                        <a:rPr lang="ar-SA" sz="1800" b="1" dirty="0" smtClean="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الشخصية</a:t>
                      </a:r>
                    </a:p>
                    <a:p>
                      <a:pPr algn="r" rtl="1">
                        <a:spcAft>
                          <a:spcPts val="0"/>
                        </a:spcAft>
                      </a:pPr>
                      <a:r>
                        <a:rPr lang="en-US" sz="1600" b="1" kern="1200" dirty="0" smtClean="0">
                          <a:solidFill>
                            <a:schemeClr val="lt1"/>
                          </a:solidFill>
                          <a:effectLst>
                            <a:outerShdw blurRad="38100" dist="38100" dir="2700000" algn="tl">
                              <a:srgbClr val="000000">
                                <a:alpha val="43137"/>
                              </a:srgbClr>
                            </a:outerShdw>
                          </a:effectLst>
                          <a:latin typeface="Times New Roman" pitchFamily="18" charset="0"/>
                          <a:ea typeface="+mn-ea"/>
                          <a:cs typeface="Times New Roman" pitchFamily="18" charset="0"/>
                        </a:rPr>
                        <a:t>Personal Area Network  ( PAN  )</a:t>
                      </a:r>
                      <a:r>
                        <a:rPr lang="ar-SA" sz="12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 </a:t>
                      </a:r>
                      <a:endParaRPr lang="en-US" sz="105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algn="r" rtl="1">
                        <a:spcAft>
                          <a:spcPts val="0"/>
                        </a:spcAft>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 </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algn="r" rtl="1">
                        <a:spcAft>
                          <a:spcPts val="0"/>
                        </a:spcAft>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 </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txBody>
                  <a:tcPr marL="50759" marR="50759" marT="0" marB="0"/>
                </a:tc>
                <a:tc>
                  <a:txBody>
                    <a:bodyPr/>
                    <a:lstStyle/>
                    <a:p>
                      <a:pPr marL="342900" lvl="0" indent="-342900" algn="r" rtl="1">
                        <a:spcAft>
                          <a:spcPts val="0"/>
                        </a:spcAft>
                        <a:buFont typeface="Wingdings"/>
                        <a:buChar char=""/>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المساحة المكانية صغيرة لا تتعدى مساحة غرفة.</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Wingdings"/>
                        <a:buChar char=""/>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تهدف إلى ربط الأجهزة الشخصية .</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Wingdings"/>
                        <a:buChar char=""/>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تدار من فرد يملك الشبكة للتطبيقات الشخصية .</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txBody>
                  <a:tcPr marL="50759" marR="50759" marT="0" marB="0"/>
                </a:tc>
              </a:tr>
              <a:tr h="1476624">
                <a:tc rowSpan="4">
                  <a:txBody>
                    <a:bodyPr/>
                    <a:lstStyle/>
                    <a:p>
                      <a:pPr algn="r" rtl="1">
                        <a:spcAft>
                          <a:spcPts val="0"/>
                        </a:spcAft>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شبكة الحاسب المحلية</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algn="r" rtl="1">
                        <a:spcAft>
                          <a:spcPts val="0"/>
                        </a:spcAft>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 </a:t>
                      </a:r>
                      <a:r>
                        <a:rPr lang="en-US"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Local Area Network ( LAN )</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algn="r" rtl="1">
                        <a:spcAft>
                          <a:spcPts val="0"/>
                        </a:spcAft>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 </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txBody>
                  <a:tcPr marL="50759" marR="50759" marT="0" marB="0"/>
                </a:tc>
                <a:tc>
                  <a:txBody>
                    <a:bodyPr/>
                    <a:lstStyle/>
                    <a:p>
                      <a:pPr marL="342900" lvl="0" indent="-342900" algn="r" rtl="1">
                        <a:spcAft>
                          <a:spcPts val="0"/>
                        </a:spcAft>
                        <a:buFont typeface="Wingdings"/>
                        <a:buChar char=""/>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المساحة المكانية محدودة (( معمل المدرسة ,قاعات الجامعة ,  مبنى شركة ))</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Wingdings"/>
                        <a:buChar char=""/>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تستخدم من قبل الأفراد أو المؤسسات الخاصة والشركات لربط الحاسبات الشخصية وأجهزتها والوحدات الطرفية الموزعة في مبنى أو مجمع.</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Wingdings"/>
                        <a:buChar char=""/>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تدار من مستخدمي الشبكة مثل (( إدارة المدرسة , أو الشركة.</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Wingdings"/>
                        <a:buChar char=""/>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أنواع شبكة الحاسب المحلية :-</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mj-lt"/>
                        <a:buAutoNum type="arabicParenR"/>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شبكة الخادم والعميل </a:t>
                      </a:r>
                      <a:r>
                        <a:rPr lang="en-US"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Client &amp; Server</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mj-lt"/>
                        <a:buAutoNum type="arabicParenR"/>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الشبكة المحاية المتناظرة أو شبكة الند للند </a:t>
                      </a:r>
                      <a:r>
                        <a:rPr lang="en-US"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Peer To Peer LAN</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txBody>
                  <a:tcPr marL="50759" marR="50759" marT="0" marB="0">
                    <a:solidFill>
                      <a:schemeClr val="accent1"/>
                    </a:solidFill>
                  </a:tcPr>
                </a:tc>
              </a:tr>
              <a:tr h="210946">
                <a:tc vMerge="1">
                  <a:txBody>
                    <a:bodyPr/>
                    <a:lstStyle/>
                    <a:p>
                      <a:pPr rtl="1"/>
                      <a:endParaRPr lang="ar-SA"/>
                    </a:p>
                  </a:txBody>
                  <a:tcPr/>
                </a:tc>
                <a:tc>
                  <a:txBody>
                    <a:bodyPr/>
                    <a:lstStyle/>
                    <a:p>
                      <a:pPr algn="r" rtl="1">
                        <a:spcAft>
                          <a:spcPts val="0"/>
                        </a:spcAft>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شبكة الخادم والعميل </a:t>
                      </a:r>
                      <a:r>
                        <a:rPr lang="en-US"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Client &amp; Server</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txBody>
                  <a:tcPr marL="50759" marR="50759" marT="0" marB="0">
                    <a:solidFill>
                      <a:schemeClr val="accent1"/>
                    </a:solidFill>
                  </a:tcPr>
                </a:tc>
              </a:tr>
              <a:tr h="2194873">
                <a:tc vMerge="1">
                  <a:txBody>
                    <a:bodyPr/>
                    <a:lstStyle/>
                    <a:p>
                      <a:pPr rtl="1"/>
                      <a:endParaRPr lang="ar-SA"/>
                    </a:p>
                  </a:txBody>
                  <a:tcPr/>
                </a:tc>
                <a:tc>
                  <a:txBody>
                    <a:bodyPr/>
                    <a:lstStyle/>
                    <a:p>
                      <a:pPr marL="342900" lvl="0" indent="-342900" algn="r" rtl="1">
                        <a:spcAft>
                          <a:spcPts val="0"/>
                        </a:spcAft>
                        <a:buFont typeface="Wingdings"/>
                        <a:buChar char=""/>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نطاق مكاني محدود تعد شبكة محلية تتميز بوجود نوعين من الأجهزة هي :-</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Wingdings"/>
                        <a:buChar char=""/>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الخادم أو أجهزة الخدمة </a:t>
                      </a:r>
                      <a:r>
                        <a:rPr lang="en-US"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Server</a:t>
                      </a: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 : (( هي أجهزة حاسب فائقة القدرة على التخزين والمعالجة, وتستخدم لتخزين ومعالجة ملفات وقواعد بيانات الشبكة ))</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Wingdings"/>
                        <a:buChar char=""/>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أجهزة العميل أو المشترك </a:t>
                      </a:r>
                      <a:r>
                        <a:rPr lang="en-US"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Client</a:t>
                      </a: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 (( هي أجهزة حاسبات شخصية او وحدات طرفية يستخدمها المشتركون بالشبكة ))</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algn="r" rtl="1">
                        <a:spcAft>
                          <a:spcPts val="0"/>
                        </a:spcAft>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 </a:t>
                      </a:r>
                      <a:r>
                        <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 </a:t>
                      </a: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 </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algn="r" rtl="1">
                        <a:spcAft>
                          <a:spcPts val="0"/>
                        </a:spcAft>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 </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algn="r" rtl="1">
                        <a:spcAft>
                          <a:spcPts val="0"/>
                        </a:spcAft>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 </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algn="r" rtl="1">
                        <a:spcAft>
                          <a:spcPts val="0"/>
                        </a:spcAft>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 </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algn="r" rtl="1">
                        <a:spcAft>
                          <a:spcPts val="0"/>
                        </a:spcAft>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 </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txBody>
                  <a:tcPr marL="50759" marR="50759" marT="0" marB="0">
                    <a:solidFill>
                      <a:schemeClr val="accent1"/>
                    </a:solidFill>
                  </a:tcPr>
                </a:tc>
              </a:tr>
              <a:tr h="1457447">
                <a:tc vMerge="1">
                  <a:txBody>
                    <a:bodyPr/>
                    <a:lstStyle/>
                    <a:p>
                      <a:pPr rtl="1"/>
                      <a:endParaRPr lang="ar-SA"/>
                    </a:p>
                  </a:txBody>
                  <a:tcPr/>
                </a:tc>
                <a:tc>
                  <a:txBody>
                    <a:bodyPr/>
                    <a:lstStyle/>
                    <a:p>
                      <a:pPr algn="r" rtl="1">
                        <a:spcAft>
                          <a:spcPts val="0"/>
                        </a:spcAft>
                      </a:pPr>
                      <a:r>
                        <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
                      </a:r>
                      <a:br>
                        <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b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الشبكة المحاية المتناظرة أو شبكة الند للند </a:t>
                      </a:r>
                      <a:r>
                        <a:rPr lang="en-US"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Peer To Peer LAN</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Wingdings"/>
                        <a:buChar char=""/>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شبكة محلية تربط بين مجموعة من أجهزة المشتركين المتماثلة في قدراتها وإمكاناتها بالشبكة .</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Wingdings"/>
                        <a:buChar char=""/>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لا تتوفر أي برامج مركزية على الشبكة.</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Wingdings"/>
                        <a:buChar char=""/>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على كل مشترك تخزين أو تشغيل البرنامج الذي يرغبه في جهازه مباشرة .</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p>
                      <a:pPr marL="342900" lvl="0" indent="-342900" algn="r" rtl="1">
                        <a:spcAft>
                          <a:spcPts val="0"/>
                        </a:spcAft>
                        <a:buFont typeface="Wingdings"/>
                        <a:buChar char=""/>
                      </a:pPr>
                      <a:r>
                        <a:rPr lang="ar-SA" sz="14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يحدد كل مشترك القدر الذي يرغب فيه من اشتراك الآخرين </a:t>
                      </a:r>
                      <a:r>
                        <a:rPr lang="ar-SA" sz="12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rPr>
                        <a:t>في جهازه عبر الشبكة.</a:t>
                      </a:r>
                      <a:endParaRPr lang="en-US" sz="1100" b="1" dirty="0">
                        <a:solidFill>
                          <a:schemeClr val="bg1"/>
                        </a:solidFill>
                        <a:effectLst>
                          <a:outerShdw blurRad="38100" dist="38100" dir="2700000" algn="tl">
                            <a:srgbClr val="000000">
                              <a:alpha val="43137"/>
                            </a:srgbClr>
                          </a:outerShdw>
                        </a:effectLst>
                        <a:latin typeface="Times New Roman" pitchFamily="18" charset="0"/>
                        <a:ea typeface="Monotype Koufi" pitchFamily="2" charset="-78"/>
                        <a:cs typeface="Times New Roman" pitchFamily="18" charset="0"/>
                      </a:endParaRPr>
                    </a:p>
                  </a:txBody>
                  <a:tcPr marL="50759" marR="50759" marT="0" marB="0">
                    <a:solidFill>
                      <a:schemeClr val="accent1"/>
                    </a:solidFill>
                  </a:tcPr>
                </a:tc>
              </a:tr>
            </a:tbl>
          </a:graphicData>
        </a:graphic>
      </p:graphicFrame>
      <p:pic>
        <p:nvPicPr>
          <p:cNvPr id="8" name="صورة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4221088"/>
            <a:ext cx="4608512" cy="1080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85467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413157537"/>
              </p:ext>
            </p:extLst>
          </p:nvPr>
        </p:nvGraphicFramePr>
        <p:xfrm>
          <a:off x="107504" y="476672"/>
          <a:ext cx="8928991" cy="5922261"/>
        </p:xfrm>
        <a:graphic>
          <a:graphicData uri="http://schemas.openxmlformats.org/drawingml/2006/table">
            <a:tbl>
              <a:tblPr rtl="1" firstRow="1" firstCol="1" bandRow="1">
                <a:tableStyleId>{5C22544A-7EE6-4342-B048-85BDC9FD1C3A}</a:tableStyleId>
              </a:tblPr>
              <a:tblGrid>
                <a:gridCol w="2645467"/>
                <a:gridCol w="6283524"/>
              </a:tblGrid>
              <a:tr h="1728192">
                <a:tc>
                  <a:txBody>
                    <a:bodyPr/>
                    <a:lstStyle/>
                    <a:p>
                      <a:pPr algn="r" rtl="1">
                        <a:spcAft>
                          <a:spcPts val="0"/>
                        </a:spcAft>
                      </a:pPr>
                      <a:r>
                        <a:rPr lang="ar-SA" sz="20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شبكة الحاسب المدنية</a:t>
                      </a:r>
                      <a:r>
                        <a:rPr lang="en-US" sz="14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Metropolitan Area Network </a:t>
                      </a:r>
                      <a:r>
                        <a:rPr lang="en-US" sz="11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MAN )</a:t>
                      </a:r>
                      <a:endParaRPr lang="en-US" sz="1400" b="1">
                        <a:solidFill>
                          <a:schemeClr val="bg1"/>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a:txBody>
                  <a:tcPr marL="68580" marR="68580" marT="0" marB="0"/>
                </a:tc>
                <a:tc>
                  <a:txBody>
                    <a:bodyPr/>
                    <a:lstStyle/>
                    <a:p>
                      <a:pPr marL="342900" lvl="0" indent="-342900" algn="r" rtl="1">
                        <a:spcAft>
                          <a:spcPts val="0"/>
                        </a:spcAft>
                        <a:buFont typeface="Wingdings"/>
                        <a:buChar char=""/>
                      </a:pPr>
                      <a:r>
                        <a:rPr lang="ar-SA"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تمتد في حدود مدينة. </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Wingdings"/>
                        <a:buChar char=""/>
                      </a:pPr>
                      <a:r>
                        <a:rPr lang="ar-SA"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الارسال قائق السرعة.</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Wingdings"/>
                        <a:buChar char=""/>
                      </a:pPr>
                      <a:r>
                        <a:rPr lang="ar-SA"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تستخدم لإرسال حجم كبير من الملفات أو الرسوم  أو الصور.</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Wingdings"/>
                        <a:buChar char=""/>
                      </a:pPr>
                      <a:r>
                        <a:rPr lang="ar-SA"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مثال لها ((الشبكة الرئيسة للمصارف داخل المدينة )).</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Wingdings"/>
                        <a:buChar char=""/>
                      </a:pPr>
                      <a:r>
                        <a:rPr lang="ar-SA"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تدار  من قبل جهة حكومية ك ((وزارة الاتصالات وتقنية المعلومات )) أو شركة كبرى.</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228600" algn="r" rtl="1">
                        <a:spcAft>
                          <a:spcPts val="0"/>
                        </a:spcAft>
                      </a:pPr>
                      <a:r>
                        <a:rPr lang="ar-SA"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txBody>
                  <a:tcPr marL="68580" marR="68580" marT="0" marB="0"/>
                </a:tc>
              </a:tr>
              <a:tr h="2085728">
                <a:tc>
                  <a:txBody>
                    <a:bodyPr/>
                    <a:lstStyle/>
                    <a:p>
                      <a:pPr algn="r" rtl="1">
                        <a:spcAft>
                          <a:spcPts val="0"/>
                        </a:spcAft>
                      </a:pPr>
                      <a:r>
                        <a:rPr lang="ar-SA"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شبكة الحاسب الموسعة </a:t>
                      </a:r>
                      <a:r>
                        <a:rPr lang="en-US" sz="20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Wide </a:t>
                      </a:r>
                    </a:p>
                    <a:p>
                      <a:pPr algn="r" rtl="1">
                        <a:spcAft>
                          <a:spcPts val="0"/>
                        </a:spcAft>
                      </a:pPr>
                      <a:r>
                        <a:rPr lang="en-US" sz="20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Area </a:t>
                      </a:r>
                      <a:r>
                        <a:rPr lang="en-US"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Network ( WAN )</a:t>
                      </a:r>
                      <a:endParaRPr lang="en-US" sz="1400" b="1" dirty="0">
                        <a:solidFill>
                          <a:schemeClr val="bg1"/>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a:txBody>
                  <a:tcPr marL="68580" marR="68580" marT="0" marB="0"/>
                </a:tc>
                <a:tc>
                  <a:txBody>
                    <a:bodyPr/>
                    <a:lstStyle/>
                    <a:p>
                      <a:pPr marL="342900" lvl="0" indent="-342900" algn="r" rtl="1">
                        <a:spcAft>
                          <a:spcPts val="0"/>
                        </a:spcAft>
                        <a:buFont typeface="Wingdings"/>
                        <a:buChar char=""/>
                      </a:pPr>
                      <a:r>
                        <a:rPr lang="ar-SA"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تمتد لمنطقة كبيرة نحو الشبكة التي تربط أجهزة الحاسب في المدن المختلفة .</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Wingdings"/>
                        <a:buChar char=""/>
                      </a:pPr>
                      <a:r>
                        <a:rPr lang="ar-SA"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متفاوتة السرعة لطول المسافات التي تمتد عبرها الشبكة .</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Wingdings"/>
                        <a:buChar char=""/>
                      </a:pPr>
                      <a:r>
                        <a:rPr lang="ar-SA"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تدار من هيئة عامة او جهة حكومية كهيئة تقنية المعلومات والاتصالات</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Wingdings"/>
                        <a:buChar char=""/>
                      </a:pPr>
                      <a:r>
                        <a:rPr lang="ar-SA"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مثال لها (( شبكة الصراف الآلي تربط أجهزة الحاسب بالمصارف المختلفة داخل الدولة بكاملها)) وتدار من مؤسسة النقد العربي السعودي وتخدم التطبيقات المصرفية</a:t>
                      </a:r>
                      <a:endParaRPr lang="en-US" sz="1400" b="1" dirty="0">
                        <a:solidFill>
                          <a:schemeClr val="bg1"/>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a:txBody>
                  <a:tcPr marL="68580" marR="68580" marT="0" marB="0">
                    <a:solidFill>
                      <a:schemeClr val="accent1"/>
                    </a:solidFill>
                  </a:tcPr>
                </a:tc>
              </a:tr>
              <a:tr h="933945">
                <a:tc>
                  <a:txBody>
                    <a:bodyPr/>
                    <a:lstStyle/>
                    <a:p>
                      <a:pPr algn="r" rtl="1">
                        <a:spcAft>
                          <a:spcPts val="0"/>
                        </a:spcAft>
                      </a:pPr>
                      <a:r>
                        <a:rPr lang="ar-SA" sz="20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شبكة الإنترنت </a:t>
                      </a:r>
                      <a:r>
                        <a:rPr lang="en-US" sz="20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Internet</a:t>
                      </a:r>
                      <a:endParaRPr lang="en-US" sz="1400" b="1">
                        <a:solidFill>
                          <a:schemeClr val="bg1"/>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a:txBody>
                  <a:tcPr marL="68580" marR="68580" marT="0" marB="0"/>
                </a:tc>
                <a:tc>
                  <a:txBody>
                    <a:bodyPr/>
                    <a:lstStyle/>
                    <a:p>
                      <a:pPr marL="342900" lvl="0" indent="-342900" algn="r" rtl="1">
                        <a:spcAft>
                          <a:spcPts val="0"/>
                        </a:spcAft>
                        <a:buFont typeface="Wingdings"/>
                        <a:buChar char=""/>
                      </a:pPr>
                      <a:r>
                        <a:rPr lang="ar-SA"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تربط بين أجهزة وشبكات الحاسب بالدول المختلفة تمتد آلاف الأميال.</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Wingdings"/>
                        <a:buChar char=""/>
                      </a:pPr>
                      <a:r>
                        <a:rPr lang="ar-SA"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تسمح بتبادل المعلومات بين مستخدمي الشبكة في الدول المختلفة.</a:t>
                      </a:r>
                      <a:endParaRPr lang="en-US" sz="1400" b="1" dirty="0">
                        <a:solidFill>
                          <a:schemeClr val="bg1"/>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a:txBody>
                  <a:tcPr marL="68580" marR="68580" marT="0" marB="0">
                    <a:solidFill>
                      <a:schemeClr val="accent1"/>
                    </a:solidFill>
                  </a:tcPr>
                </a:tc>
              </a:tr>
              <a:tr h="721116">
                <a:tc gridSpan="2">
                  <a:txBody>
                    <a:bodyPr/>
                    <a:lstStyle/>
                    <a:p>
                      <a:pPr marL="342900" lvl="0" indent="-342900" algn="r" rtl="1">
                        <a:spcAft>
                          <a:spcPts val="0"/>
                        </a:spcAft>
                        <a:buFont typeface="Wingdings"/>
                        <a:buChar char=""/>
                      </a:pPr>
                      <a:r>
                        <a:rPr lang="ar-SA"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يمكن أن تتنوع الشبكة حسب استخداماتها لأغراض البحوث العلمية أو الاتصالات التجارية أو وحدات الأمن والدفاع أو لكونها من صنع شركة معينة أو بحسب التقنية المستخدمة لإرسال البيانات عبر الشبكة</a:t>
                      </a:r>
                      <a:endParaRPr lang="en-US" sz="1400" b="1" dirty="0">
                        <a:solidFill>
                          <a:schemeClr val="bg1"/>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a:txBody>
                  <a:tcPr marL="68580" marR="68580" marT="0" marB="0"/>
                </a:tc>
                <a:tc hMerge="1">
                  <a:txBody>
                    <a:bodyPr/>
                    <a:lstStyle/>
                    <a:p>
                      <a:pPr rtl="1"/>
                      <a:endParaRPr lang="ar-SA"/>
                    </a:p>
                  </a:txBody>
                  <a:tcPr/>
                </a:tc>
              </a:tr>
            </a:tbl>
          </a:graphicData>
        </a:graphic>
      </p:graphicFrame>
    </p:spTree>
    <p:extLst>
      <p:ext uri="{BB962C8B-B14F-4D97-AF65-F5344CB8AC3E}">
        <p14:creationId xmlns:p14="http://schemas.microsoft.com/office/powerpoint/2010/main" val="23008646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1717564444"/>
              </p:ext>
            </p:extLst>
          </p:nvPr>
        </p:nvGraphicFramePr>
        <p:xfrm>
          <a:off x="107504" y="404664"/>
          <a:ext cx="8856984" cy="6035040"/>
        </p:xfrm>
        <a:graphic>
          <a:graphicData uri="http://schemas.openxmlformats.org/drawingml/2006/table">
            <a:tbl>
              <a:tblPr rtl="1" firstRow="1" firstCol="1" bandRow="1">
                <a:tableStyleId>{5C22544A-7EE6-4342-B048-85BDC9FD1C3A}</a:tableStyleId>
              </a:tblPr>
              <a:tblGrid>
                <a:gridCol w="1709696"/>
                <a:gridCol w="2117588"/>
                <a:gridCol w="5029700"/>
              </a:tblGrid>
              <a:tr h="1224136">
                <a:tc>
                  <a:txBody>
                    <a:bodyPr/>
                    <a:lstStyle/>
                    <a:p>
                      <a:pPr algn="r" rtl="1">
                        <a:spcAft>
                          <a:spcPts val="0"/>
                        </a:spcAft>
                      </a:pPr>
                      <a:r>
                        <a:rPr lang="ar-SA" sz="18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تقنيات التبديل الشبكي</a:t>
                      </a:r>
                      <a:endParaRPr lang="en-US" sz="1400" b="1" dirty="0">
                        <a:solidFill>
                          <a:schemeClr val="bg1"/>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a:txBody>
                  <a:tcPr marL="57650" marR="57650" marT="0" marB="0"/>
                </a:tc>
                <a:tc gridSpan="2">
                  <a:txBody>
                    <a:bodyPr/>
                    <a:lstStyle/>
                    <a:p>
                      <a:pPr marL="342900" lvl="0" indent="-342900" algn="r" rtl="1">
                        <a:spcAft>
                          <a:spcPts val="0"/>
                        </a:spcAft>
                        <a:buFont typeface="Wingdings"/>
                        <a:buChar char=""/>
                      </a:pPr>
                      <a:r>
                        <a:rPr lang="ar-SA" sz="18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تتنوع تقنيات التبديل الشبكي إلى :-</a:t>
                      </a:r>
                      <a:endParaRPr lang="en-US" sz="14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8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تقنية تبديل الدوائر </a:t>
                      </a:r>
                      <a:r>
                        <a:rPr lang="en-US" sz="18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Circuit Switching</a:t>
                      </a:r>
                      <a:endParaRPr lang="en-US" sz="14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8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تقنية التبديل بالتوجيه والتخزين للمظاريف </a:t>
                      </a:r>
                      <a:r>
                        <a:rPr lang="en-US" sz="18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Switching Store / Forward Packet</a:t>
                      </a:r>
                      <a:endParaRPr lang="en-US" sz="14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8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تقنية التبديل بالدوائر التخيلية  </a:t>
                      </a:r>
                      <a:r>
                        <a:rPr lang="en-US" sz="18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Switching Circuit  Virtual</a:t>
                      </a:r>
                      <a:endParaRPr lang="en-US" sz="14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457200" algn="r" rtl="1">
                        <a:spcAft>
                          <a:spcPts val="0"/>
                        </a:spcAft>
                      </a:pPr>
                      <a:r>
                        <a:rPr lang="ar-SA" sz="18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en-US" sz="1400" b="1">
                        <a:solidFill>
                          <a:schemeClr val="bg1"/>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a:txBody>
                  <a:tcPr marL="57650" marR="57650" marT="0" marB="0"/>
                </a:tc>
                <a:tc hMerge="1">
                  <a:txBody>
                    <a:bodyPr/>
                    <a:lstStyle/>
                    <a:p>
                      <a:pPr rtl="1"/>
                      <a:endParaRPr lang="ar-SA"/>
                    </a:p>
                  </a:txBody>
                  <a:tcPr/>
                </a:tc>
              </a:tr>
              <a:tr h="2152283">
                <a:tc>
                  <a:txBody>
                    <a:bodyPr/>
                    <a:lstStyle/>
                    <a:p>
                      <a:pPr algn="r" rtl="1">
                        <a:spcAft>
                          <a:spcPts val="0"/>
                        </a:spcAft>
                      </a:pPr>
                      <a:r>
                        <a:rPr lang="ar-SA" sz="18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en-US" sz="1400" b="1">
                        <a:solidFill>
                          <a:schemeClr val="bg1"/>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a:txBody>
                  <a:tcPr marL="57650" marR="57650" marT="0" marB="0"/>
                </a:tc>
                <a:tc>
                  <a:txBody>
                    <a:bodyPr/>
                    <a:lstStyle/>
                    <a:p>
                      <a:pPr algn="r" rtl="1">
                        <a:spcAft>
                          <a:spcPts val="0"/>
                        </a:spcAft>
                      </a:pPr>
                      <a:r>
                        <a:rPr lang="ar-SA" sz="18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تقنية تبديل الدوائر  </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algn="r" rtl="1">
                        <a:spcAft>
                          <a:spcPts val="0"/>
                        </a:spcAft>
                      </a:pPr>
                      <a:r>
                        <a:rPr lang="en-US" sz="18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Circuit Switching</a:t>
                      </a:r>
                      <a:endParaRPr lang="en-US" sz="1400" b="1" dirty="0">
                        <a:solidFill>
                          <a:schemeClr val="bg1"/>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a:txBody>
                  <a:tcPr marL="57650" marR="57650" marT="0" marB="0">
                    <a:solidFill>
                      <a:schemeClr val="accent1"/>
                    </a:solidFill>
                  </a:tcPr>
                </a:tc>
                <a:tc>
                  <a:txBody>
                    <a:bodyPr/>
                    <a:lstStyle/>
                    <a:p>
                      <a:pPr marL="342900" lvl="0" indent="-342900" algn="r" rtl="1">
                        <a:spcAft>
                          <a:spcPts val="0"/>
                        </a:spcAft>
                        <a:buFont typeface="+mj-lt"/>
                        <a:buAutoNum type="arabicParenR"/>
                      </a:pPr>
                      <a:r>
                        <a:rPr lang="ar-SA" sz="18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تماثل ما يحدث عند الاتصال الهاتفي , يقوم جهاز المرسل بطلب رقم أو عنوان جهاز المرسل إليه.</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8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ثم تقوم أجهزة </a:t>
                      </a:r>
                      <a:r>
                        <a:rPr lang="ar-SA" sz="1800" b="1" dirty="0" err="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مبدلات</a:t>
                      </a:r>
                      <a:r>
                        <a:rPr lang="ar-SA" sz="18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(مقاسم) الشبكة باختيار مسار  المكالمة أي قنوات الإرسال (أو الدوائر الإلكترونية) بين الطرفين بحسب عنوان الاتصال.</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8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ثم يتم الربط مادياً بين هذه الدوائر على امتداد مسار المكالمة من جهاز المشترك المرسل إلى جهاز المشترك المستقبل للمكالمة.</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8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يبقى الارتباط قائماً وتكون الدوائر محجوزة بين جهاز المرسل والمستقبل  طيلة مدة المكالمة.</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800" b="1" dirty="0" err="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لايتم</a:t>
                      </a:r>
                      <a:r>
                        <a:rPr lang="ar-SA" sz="18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فصل الدوائر إلا عند قيام أحد الجهازين بطلب فصل الاتصال.</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457200" algn="r" rtl="1">
                        <a:spcAft>
                          <a:spcPts val="0"/>
                        </a:spcAft>
                      </a:pPr>
                      <a:r>
                        <a:rPr lang="ar-SA" sz="18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r>
                        <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r>
                        <a:rPr lang="ar-SA" sz="18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457200" algn="r" rtl="1">
                        <a:spcAft>
                          <a:spcPts val="0"/>
                        </a:spcAft>
                      </a:pPr>
                      <a:r>
                        <a:rPr lang="ar-SA" sz="18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457200" algn="r" rtl="1">
                        <a:spcAft>
                          <a:spcPts val="0"/>
                        </a:spcAft>
                      </a:pPr>
                      <a:r>
                        <a:rPr lang="ar-SA" sz="18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457200" algn="r" rtl="1">
                        <a:spcAft>
                          <a:spcPts val="0"/>
                        </a:spcAft>
                      </a:pPr>
                      <a:r>
                        <a:rPr lang="ar-SA" sz="18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en-US" sz="1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457200" algn="r" rtl="1">
                        <a:spcAft>
                          <a:spcPts val="0"/>
                        </a:spcAft>
                      </a:pPr>
                      <a:r>
                        <a:rPr lang="ar-SA" sz="18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en-US" sz="1400" b="1" dirty="0">
                        <a:solidFill>
                          <a:schemeClr val="bg1"/>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a:txBody>
                  <a:tcPr marL="57650" marR="57650" marT="0" marB="0">
                    <a:solidFill>
                      <a:schemeClr val="accent1"/>
                    </a:solidFill>
                  </a:tcPr>
                </a:tc>
              </a:tr>
            </a:tbl>
          </a:graphicData>
        </a:graphic>
      </p:graphicFrame>
      <p:pic>
        <p:nvPicPr>
          <p:cNvPr id="7169" name="صورة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00" y="5157192"/>
            <a:ext cx="4248472" cy="1171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44201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جدول 2"/>
          <p:cNvGraphicFramePr>
            <a:graphicFrameLocks noGrp="1"/>
          </p:cNvGraphicFramePr>
          <p:nvPr>
            <p:extLst>
              <p:ext uri="{D42A27DB-BD31-4B8C-83A1-F6EECF244321}">
                <p14:modId xmlns:p14="http://schemas.microsoft.com/office/powerpoint/2010/main" val="3862647838"/>
              </p:ext>
            </p:extLst>
          </p:nvPr>
        </p:nvGraphicFramePr>
        <p:xfrm>
          <a:off x="107504" y="255310"/>
          <a:ext cx="8928992" cy="6414049"/>
        </p:xfrm>
        <a:graphic>
          <a:graphicData uri="http://schemas.openxmlformats.org/drawingml/2006/table">
            <a:tbl>
              <a:tblPr rtl="1" firstRow="1" firstCol="1" bandRow="1">
                <a:tableStyleId>{5C22544A-7EE6-4342-B048-85BDC9FD1C3A}</a:tableStyleId>
              </a:tblPr>
              <a:tblGrid>
                <a:gridCol w="2645468"/>
                <a:gridCol w="6283524"/>
              </a:tblGrid>
              <a:tr h="3975093">
                <a:tc>
                  <a:txBody>
                    <a:bodyPr/>
                    <a:lstStyle/>
                    <a:p>
                      <a:pPr algn="r" rtl="1">
                        <a:spcAft>
                          <a:spcPts val="0"/>
                        </a:spcAft>
                      </a:pPr>
                      <a:r>
                        <a:rPr lang="ar-SA" sz="16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تقنية التبديل بالتوجيه والتخزين للمظاريف</a:t>
                      </a:r>
                      <a:endParaRPr lang="en-US" sz="11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algn="r" rtl="1">
                        <a:spcAft>
                          <a:spcPts val="0"/>
                        </a:spcAft>
                      </a:pPr>
                      <a:r>
                        <a:rPr lang="en-US" sz="16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Switching Store / Forward Packet</a:t>
                      </a:r>
                      <a:endParaRPr lang="en-US" sz="1100" b="1" dirty="0">
                        <a:solidFill>
                          <a:schemeClr val="bg1"/>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a:txBody>
                  <a:tcPr marL="68580" marR="68580" marT="0" marB="0"/>
                </a:tc>
                <a:tc>
                  <a:txBody>
                    <a:bodyPr/>
                    <a:lstStyle/>
                    <a:p>
                      <a:pPr marL="342900" lvl="0" indent="-342900" algn="r" rtl="1">
                        <a:spcAft>
                          <a:spcPts val="0"/>
                        </a:spcAft>
                        <a:buFont typeface="+mj-lt"/>
                        <a:buAutoNum type="arabicParenR"/>
                      </a:pPr>
                      <a:r>
                        <a:rPr lang="ar-SA" sz="16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تقوم بتقسيم البيانات المرسلة من قبل جهاز حاسب المشترك إلى مجموعات محدودة الحجم .</a:t>
                      </a:r>
                      <a:endParaRPr lang="en-US" sz="11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6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يطلق على كل مجموعة مسمى (مظروف ) أو (رزمة).</a:t>
                      </a:r>
                      <a:endParaRPr lang="en-US" sz="11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6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يوضع في كل رزمة بيانات توجيه إضافية تشمل عنوان المرسل وعنوان المرسل إليه.</a:t>
                      </a:r>
                      <a:endParaRPr lang="en-US" sz="11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6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ثم يتم إرسال كل مظروف عبر مبدلات الشبكة. والتي تقوم بتخزينها مؤقتاً عقب استلامها.</a:t>
                      </a:r>
                      <a:endParaRPr lang="en-US" sz="11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6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ثم يتم توجيه البيانات وفق عنوان جهاز المستقبل لها.</a:t>
                      </a:r>
                      <a:endParaRPr lang="en-US" sz="11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6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يجرى تكرار هذه العملية, حتى تصل البيانات بعد عبورها لعدد من مبدلات الشبكة إلى جهاز حاسب المشترك المستقبل لها .</a:t>
                      </a:r>
                      <a:endParaRPr lang="en-US" sz="11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6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كل مظروف يأخذ مساراً مختلفاً عن الآخر ما بين جهاز المرسل والمستقبل</a:t>
                      </a:r>
                      <a:endParaRPr lang="en-US" sz="11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6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تماثل هذه التقنية ما يحصل عند إرسال مظاريف البريد.</a:t>
                      </a:r>
                      <a:endParaRPr lang="en-US" sz="11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457200" algn="r" rtl="1">
                        <a:spcAft>
                          <a:spcPts val="0"/>
                        </a:spcAft>
                      </a:pPr>
                      <a:r>
                        <a:rPr lang="ar-SA" sz="16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r>
                        <a:rPr lang="en-US" sz="11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r>
                        <a:rPr lang="ar-SA" sz="16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en-US" sz="11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457200" algn="r" rtl="1">
                        <a:spcAft>
                          <a:spcPts val="0"/>
                        </a:spcAft>
                      </a:pPr>
                      <a:r>
                        <a:rPr lang="ar-SA" sz="16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en-US" sz="11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457200" algn="r" rtl="1">
                        <a:spcAft>
                          <a:spcPts val="0"/>
                        </a:spcAft>
                      </a:pPr>
                      <a:r>
                        <a:rPr lang="ar-SA" sz="16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en-US" sz="11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457200" algn="r" rtl="1">
                        <a:spcAft>
                          <a:spcPts val="0"/>
                        </a:spcAft>
                      </a:pPr>
                      <a:r>
                        <a:rPr lang="ar-SA" sz="16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en-US" sz="11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457200" algn="r" rtl="1">
                        <a:spcAft>
                          <a:spcPts val="0"/>
                        </a:spcAft>
                      </a:pPr>
                      <a:r>
                        <a:rPr lang="ar-SA" sz="16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en-US" sz="1100" b="1">
                        <a:solidFill>
                          <a:schemeClr val="bg1"/>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a:txBody>
                  <a:tcPr marL="68580" marR="68580" marT="0" marB="0"/>
                </a:tc>
              </a:tr>
              <a:tr h="2438956">
                <a:tc>
                  <a:txBody>
                    <a:bodyPr/>
                    <a:lstStyle/>
                    <a:p>
                      <a:pPr algn="r" rtl="1">
                        <a:spcAft>
                          <a:spcPts val="0"/>
                        </a:spcAft>
                      </a:pPr>
                      <a:r>
                        <a:rPr lang="en-US" sz="11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r>
                      <a:br>
                        <a:rPr lang="en-US" sz="11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br>
                      <a:r>
                        <a:rPr lang="ar-SA" sz="16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تقنية التبديل بالدوائر التخيلية</a:t>
                      </a:r>
                      <a:endParaRPr lang="en-US" sz="11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algn="r" rtl="1">
                        <a:spcAft>
                          <a:spcPts val="0"/>
                        </a:spcAft>
                      </a:pPr>
                      <a:r>
                        <a:rPr lang="en-US" sz="1600" b="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Switching Circuit  Virtual</a:t>
                      </a:r>
                      <a:endParaRPr lang="en-US" sz="1100" b="1">
                        <a:solidFill>
                          <a:schemeClr val="bg1"/>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a:txBody>
                  <a:tcPr marL="68580" marR="68580" marT="0" marB="0"/>
                </a:tc>
                <a:tc>
                  <a:txBody>
                    <a:bodyPr/>
                    <a:lstStyle/>
                    <a:p>
                      <a:pPr marL="342900" lvl="0" indent="-342900" algn="r" rtl="1">
                        <a:spcAft>
                          <a:spcPts val="0"/>
                        </a:spcAft>
                        <a:buFont typeface="+mj-lt"/>
                        <a:buAutoNum type="arabicParenR"/>
                      </a:pPr>
                      <a:r>
                        <a:rPr lang="ar-SA" sz="16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تجمع هذه التقنية بين تقنية تبديل الدوائر وتقنية تبديل المظاريف.</a:t>
                      </a:r>
                      <a:endParaRPr lang="en-US" sz="11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6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عند بدء التراسل للمكالمة بين جهاز المرسل والمستقبل يتم تحديد المسار  الذي يتم عبر إرسال المظاريف من بداية الشبكة إلى نهايتها.</a:t>
                      </a:r>
                      <a:endParaRPr lang="en-US" sz="11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6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ثم يتم إرسال المظاريف أو الحزم والتي تسلك جميعها المسار نفسه.</a:t>
                      </a:r>
                      <a:endParaRPr lang="en-US" sz="11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228600" algn="r" rtl="1">
                        <a:spcAft>
                          <a:spcPts val="0"/>
                        </a:spcAft>
                      </a:pPr>
                      <a:r>
                        <a:rPr lang="ar-SA" sz="16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r>
                        <a:rPr lang="en-US" sz="11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r>
                        <a:rPr lang="ar-SA" sz="16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en-US" sz="11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228600" algn="r" rtl="1">
                        <a:spcAft>
                          <a:spcPts val="0"/>
                        </a:spcAft>
                      </a:pPr>
                      <a:r>
                        <a:rPr lang="ar-SA" sz="16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en-US" sz="11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228600" algn="r" rtl="1">
                        <a:spcAft>
                          <a:spcPts val="0"/>
                        </a:spcAft>
                      </a:pPr>
                      <a:r>
                        <a:rPr lang="ar-SA" sz="16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en-US" sz="11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228600" algn="r" rtl="1">
                        <a:spcAft>
                          <a:spcPts val="0"/>
                        </a:spcAft>
                      </a:pPr>
                      <a:r>
                        <a:rPr lang="ar-SA" sz="16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en-US" sz="11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228600" algn="r" rtl="1">
                        <a:spcAft>
                          <a:spcPts val="0"/>
                        </a:spcAft>
                      </a:pPr>
                      <a:r>
                        <a:rPr lang="ar-SA" sz="16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en-US" sz="1100" b="1" dirty="0">
                        <a:solidFill>
                          <a:schemeClr val="bg1"/>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a:txBody>
                  <a:tcPr marL="68580" marR="68580" marT="0" marB="0">
                    <a:solidFill>
                      <a:schemeClr val="accent1"/>
                    </a:solidFill>
                  </a:tcPr>
                </a:tc>
              </a:tr>
            </a:tbl>
          </a:graphicData>
        </a:graphic>
      </p:graphicFrame>
      <p:pic>
        <p:nvPicPr>
          <p:cNvPr id="8195" name="صورة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916" y="2852936"/>
            <a:ext cx="5114925" cy="1123950"/>
          </a:xfrm>
          <a:prstGeom prst="rect">
            <a:avLst/>
          </a:prstGeom>
          <a:noFill/>
          <a:extLst>
            <a:ext uri="{909E8E84-426E-40DD-AFC4-6F175D3DCCD1}">
              <a14:hiddenFill xmlns:a14="http://schemas.microsoft.com/office/drawing/2010/main">
                <a:solidFill>
                  <a:srgbClr val="FFFFFF"/>
                </a:solidFill>
              </a14:hiddenFill>
            </a:ext>
          </a:extLst>
        </p:spPr>
      </p:pic>
      <p:pic>
        <p:nvPicPr>
          <p:cNvPr id="8193" name="صورة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916" y="5207024"/>
            <a:ext cx="5499268" cy="11743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04216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جدول 2"/>
          <p:cNvGraphicFramePr>
            <a:graphicFrameLocks noGrp="1"/>
          </p:cNvGraphicFramePr>
          <p:nvPr>
            <p:extLst>
              <p:ext uri="{D42A27DB-BD31-4B8C-83A1-F6EECF244321}">
                <p14:modId xmlns:p14="http://schemas.microsoft.com/office/powerpoint/2010/main" val="3758988699"/>
              </p:ext>
            </p:extLst>
          </p:nvPr>
        </p:nvGraphicFramePr>
        <p:xfrm>
          <a:off x="25464" y="476672"/>
          <a:ext cx="8939024" cy="6192687"/>
        </p:xfrm>
        <a:graphic>
          <a:graphicData uri="http://schemas.openxmlformats.org/drawingml/2006/table">
            <a:tbl>
              <a:tblPr rtl="1" firstRow="1" firstCol="1" bandRow="1">
                <a:tableStyleId>{5C22544A-7EE6-4342-B048-85BDC9FD1C3A}</a:tableStyleId>
              </a:tblPr>
              <a:tblGrid>
                <a:gridCol w="1854378"/>
                <a:gridCol w="7084646"/>
              </a:tblGrid>
              <a:tr h="6192687">
                <a:tc>
                  <a:txBody>
                    <a:bodyPr/>
                    <a:lstStyle/>
                    <a:p>
                      <a:pPr algn="r" rtl="1">
                        <a:spcAft>
                          <a:spcPts val="0"/>
                        </a:spcAft>
                      </a:pPr>
                      <a:r>
                        <a:rPr lang="ar-SA" sz="1800" dirty="0">
                          <a:effectLst/>
                          <a:latin typeface="Times New Roman" pitchFamily="18" charset="0"/>
                          <a:cs typeface="Times New Roman" pitchFamily="18" charset="0"/>
                        </a:rPr>
                        <a:t>أجهزة الارتباط الشبكي ومهامها</a:t>
                      </a:r>
                      <a:endParaRPr lang="en-US" sz="1800" b="1" dirty="0">
                        <a:effectLst/>
                        <a:latin typeface="Times New Roman" pitchFamily="18" charset="0"/>
                        <a:ea typeface="Calibri"/>
                        <a:cs typeface="Times New Roman" pitchFamily="18" charset="0"/>
                      </a:endParaRPr>
                    </a:p>
                  </a:txBody>
                  <a:tcPr marL="57650" marR="57650" marT="0" marB="0"/>
                </a:tc>
                <a:tc>
                  <a:txBody>
                    <a:bodyPr/>
                    <a:lstStyle/>
                    <a:p>
                      <a:pPr marL="228600" algn="r" rtl="1">
                        <a:spcAft>
                          <a:spcPts val="0"/>
                        </a:spcAft>
                      </a:pPr>
                      <a:endParaRPr lang="en-US" sz="800" dirty="0">
                        <a:effectLst/>
                      </a:endParaRPr>
                    </a:p>
                    <a:p>
                      <a:pPr marL="228600" algn="r" rtl="1">
                        <a:spcAft>
                          <a:spcPts val="0"/>
                        </a:spcAft>
                      </a:pPr>
                      <a:r>
                        <a:rPr lang="ar-SA" sz="1000" dirty="0">
                          <a:effectLst/>
                        </a:rPr>
                        <a:t> </a:t>
                      </a:r>
                      <a:endParaRPr lang="en-US" sz="800" dirty="0">
                        <a:effectLst/>
                      </a:endParaRPr>
                    </a:p>
                    <a:p>
                      <a:pPr marL="228600" algn="r" rtl="1">
                        <a:spcAft>
                          <a:spcPts val="0"/>
                        </a:spcAft>
                      </a:pPr>
                      <a:r>
                        <a:rPr lang="ar-SA" sz="1000" dirty="0">
                          <a:effectLst/>
                        </a:rPr>
                        <a:t> </a:t>
                      </a:r>
                      <a:endParaRPr lang="en-US" sz="800" dirty="0">
                        <a:effectLst/>
                      </a:endParaRPr>
                    </a:p>
                    <a:p>
                      <a:pPr marL="228600" algn="r" rtl="1">
                        <a:spcAft>
                          <a:spcPts val="0"/>
                        </a:spcAft>
                      </a:pPr>
                      <a:r>
                        <a:rPr lang="ar-SA" sz="1000" dirty="0">
                          <a:effectLst/>
                        </a:rPr>
                        <a:t> </a:t>
                      </a:r>
                      <a:endParaRPr lang="en-US" sz="800" dirty="0">
                        <a:effectLst/>
                      </a:endParaRPr>
                    </a:p>
                    <a:p>
                      <a:pPr marL="228600" algn="r" rtl="1">
                        <a:spcAft>
                          <a:spcPts val="0"/>
                        </a:spcAft>
                      </a:pPr>
                      <a:r>
                        <a:rPr lang="ar-SA" sz="1000" dirty="0">
                          <a:effectLst/>
                        </a:rPr>
                        <a:t> </a:t>
                      </a:r>
                      <a:endParaRPr lang="en-US" sz="800" dirty="0">
                        <a:effectLst/>
                      </a:endParaRPr>
                    </a:p>
                    <a:p>
                      <a:pPr marL="228600" algn="r" rtl="1">
                        <a:spcAft>
                          <a:spcPts val="0"/>
                        </a:spcAft>
                      </a:pPr>
                      <a:r>
                        <a:rPr lang="ar-SA" sz="1000" dirty="0">
                          <a:effectLst/>
                        </a:rPr>
                        <a:t> </a:t>
                      </a:r>
                      <a:endParaRPr lang="en-US" sz="800" dirty="0">
                        <a:effectLst/>
                      </a:endParaRPr>
                    </a:p>
                    <a:p>
                      <a:pPr marL="228600" algn="r" rtl="1">
                        <a:spcAft>
                          <a:spcPts val="0"/>
                        </a:spcAft>
                      </a:pPr>
                      <a:r>
                        <a:rPr lang="ar-SA" sz="1000" dirty="0">
                          <a:effectLst/>
                        </a:rPr>
                        <a:t> </a:t>
                      </a:r>
                      <a:endParaRPr lang="en-US" sz="800" dirty="0">
                        <a:effectLst/>
                      </a:endParaRPr>
                    </a:p>
                    <a:p>
                      <a:pPr marL="228600" algn="r" rtl="1">
                        <a:spcAft>
                          <a:spcPts val="0"/>
                        </a:spcAft>
                      </a:pPr>
                      <a:r>
                        <a:rPr lang="ar-SA" sz="1000" dirty="0">
                          <a:effectLst/>
                        </a:rPr>
                        <a:t> </a:t>
                      </a:r>
                      <a:endParaRPr lang="en-US" sz="800" dirty="0">
                        <a:effectLst/>
                      </a:endParaRPr>
                    </a:p>
                    <a:p>
                      <a:pPr marL="228600" algn="r" rtl="1">
                        <a:spcAft>
                          <a:spcPts val="0"/>
                        </a:spcAft>
                      </a:pPr>
                      <a:r>
                        <a:rPr lang="ar-SA" sz="1000" dirty="0">
                          <a:effectLst/>
                        </a:rPr>
                        <a:t> </a:t>
                      </a:r>
                      <a:endParaRPr lang="en-US" sz="800" dirty="0">
                        <a:effectLst/>
                      </a:endParaRPr>
                    </a:p>
                    <a:p>
                      <a:pPr marL="228600" algn="r" rtl="1">
                        <a:spcAft>
                          <a:spcPts val="0"/>
                        </a:spcAft>
                      </a:pPr>
                      <a:r>
                        <a:rPr lang="ar-SA" sz="1000" dirty="0">
                          <a:effectLst/>
                        </a:rPr>
                        <a:t> </a:t>
                      </a:r>
                      <a:endParaRPr lang="en-US" sz="800" dirty="0">
                        <a:effectLst/>
                      </a:endParaRPr>
                    </a:p>
                    <a:p>
                      <a:pPr marL="228600" algn="r" rtl="1">
                        <a:spcAft>
                          <a:spcPts val="0"/>
                        </a:spcAft>
                      </a:pPr>
                      <a:r>
                        <a:rPr lang="ar-SA" sz="1000" dirty="0">
                          <a:effectLst/>
                        </a:rPr>
                        <a:t> </a:t>
                      </a:r>
                      <a:endParaRPr lang="en-US" sz="800" dirty="0">
                        <a:effectLst/>
                      </a:endParaRPr>
                    </a:p>
                    <a:p>
                      <a:pPr marL="457200" algn="r" rtl="1">
                        <a:spcAft>
                          <a:spcPts val="0"/>
                        </a:spcAft>
                      </a:pPr>
                      <a:r>
                        <a:rPr lang="ar-SA" sz="1000" dirty="0">
                          <a:effectLst/>
                        </a:rPr>
                        <a:t> </a:t>
                      </a:r>
                      <a:endParaRPr lang="en-US" sz="800" b="1" dirty="0">
                        <a:effectLst/>
                        <a:latin typeface="Times New Roman"/>
                        <a:ea typeface="Calibri"/>
                        <a:cs typeface="الشهيد محمد الدره"/>
                      </a:endParaRPr>
                    </a:p>
                  </a:txBody>
                  <a:tcPr marL="57650" marR="57650" marT="0" marB="0"/>
                </a:tc>
              </a:tr>
            </a:tbl>
          </a:graphicData>
        </a:graphic>
      </p:graphicFrame>
      <p:pic>
        <p:nvPicPr>
          <p:cNvPr id="2050" name="صورة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836712"/>
            <a:ext cx="6048672" cy="468778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457200" y="24384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ar-SA"/>
          </a:p>
        </p:txBody>
      </p:sp>
    </p:spTree>
    <p:extLst>
      <p:ext uri="{BB962C8B-B14F-4D97-AF65-F5344CB8AC3E}">
        <p14:creationId xmlns:p14="http://schemas.microsoft.com/office/powerpoint/2010/main" val="21733160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1823162919"/>
              </p:ext>
            </p:extLst>
          </p:nvPr>
        </p:nvGraphicFramePr>
        <p:xfrm>
          <a:off x="125288" y="404664"/>
          <a:ext cx="8911208" cy="6336704"/>
        </p:xfrm>
        <a:graphic>
          <a:graphicData uri="http://schemas.openxmlformats.org/drawingml/2006/table">
            <a:tbl>
              <a:tblPr rtl="1" firstRow="1" firstCol="1" bandRow="1">
                <a:tableStyleId>{5C22544A-7EE6-4342-B048-85BDC9FD1C3A}</a:tableStyleId>
              </a:tblPr>
              <a:tblGrid>
                <a:gridCol w="1870161"/>
                <a:gridCol w="2007396"/>
                <a:gridCol w="5033651"/>
              </a:tblGrid>
              <a:tr h="3727473">
                <a:tc>
                  <a:txBody>
                    <a:bodyPr/>
                    <a:lstStyle/>
                    <a:p>
                      <a:pPr algn="r" rtl="1">
                        <a:spcAft>
                          <a:spcPts val="0"/>
                        </a:spcAft>
                      </a:pPr>
                      <a:r>
                        <a:rPr lang="ar-SA" sz="2000" b="1" dirty="0">
                          <a:effectLst/>
                          <a:latin typeface="Times New Roman" pitchFamily="18" charset="0"/>
                          <a:cs typeface="Times New Roman" pitchFamily="18" charset="0"/>
                        </a:rPr>
                        <a:t> </a:t>
                      </a:r>
                      <a:endParaRPr lang="en-US" sz="2000" b="1" dirty="0">
                        <a:effectLst/>
                        <a:latin typeface="Times New Roman" pitchFamily="18" charset="0"/>
                        <a:ea typeface="Calibri"/>
                        <a:cs typeface="Times New Roman" pitchFamily="18" charset="0"/>
                      </a:endParaRPr>
                    </a:p>
                  </a:txBody>
                  <a:tcPr marL="57650" marR="57650" marT="0" marB="0"/>
                </a:tc>
                <a:tc>
                  <a:txBody>
                    <a:bodyPr/>
                    <a:lstStyle/>
                    <a:p>
                      <a:pPr algn="r" rtl="1">
                        <a:spcAft>
                          <a:spcPts val="0"/>
                        </a:spcAft>
                      </a:pPr>
                      <a:r>
                        <a:rPr lang="ar-SA" sz="2000" b="1">
                          <a:effectLst/>
                          <a:latin typeface="Times New Roman" pitchFamily="18" charset="0"/>
                          <a:cs typeface="Times New Roman" pitchFamily="18" charset="0"/>
                        </a:rPr>
                        <a:t> </a:t>
                      </a:r>
                      <a:endParaRPr lang="en-US" sz="2000" b="1">
                        <a:effectLst/>
                        <a:latin typeface="Times New Roman" pitchFamily="18" charset="0"/>
                        <a:ea typeface="Calibri"/>
                        <a:cs typeface="Times New Roman" pitchFamily="18" charset="0"/>
                      </a:endParaRPr>
                    </a:p>
                  </a:txBody>
                  <a:tcPr marL="57650" marR="57650" marT="0" marB="0"/>
                </a:tc>
                <a:tc>
                  <a:txBody>
                    <a:bodyPr/>
                    <a:lstStyle/>
                    <a:p>
                      <a:pPr marL="342900" lvl="0" indent="-342900" algn="r" rtl="1">
                        <a:spcAft>
                          <a:spcPts val="0"/>
                        </a:spcAft>
                        <a:buFont typeface="Wingdings"/>
                        <a:buChar char=""/>
                      </a:pPr>
                      <a:r>
                        <a:rPr lang="ar-SA" sz="2000" b="1" dirty="0">
                          <a:effectLst/>
                          <a:latin typeface="Times New Roman" pitchFamily="18" charset="0"/>
                          <a:cs typeface="Times New Roman" pitchFamily="18" charset="0"/>
                        </a:rPr>
                        <a:t>تبنى الشبكات من الوحدات المترابطة ووسائل الاتصال.</a:t>
                      </a:r>
                      <a:endParaRPr lang="en-US" sz="2000" b="1" dirty="0">
                        <a:effectLst/>
                        <a:latin typeface="Times New Roman" pitchFamily="18" charset="0"/>
                        <a:cs typeface="Times New Roman" pitchFamily="18" charset="0"/>
                      </a:endParaRPr>
                    </a:p>
                    <a:p>
                      <a:pPr marL="342900" lvl="0" indent="-342900" algn="r" rtl="1">
                        <a:spcAft>
                          <a:spcPts val="0"/>
                        </a:spcAft>
                        <a:buFont typeface="Wingdings"/>
                        <a:buChar char=""/>
                      </a:pPr>
                      <a:r>
                        <a:rPr lang="ar-SA" sz="2000" b="1" dirty="0">
                          <a:effectLst/>
                          <a:latin typeface="Times New Roman" pitchFamily="18" charset="0"/>
                          <a:cs typeface="Times New Roman" pitchFamily="18" charset="0"/>
                        </a:rPr>
                        <a:t>تتنوع الوحدات المترابطة للشبكات إلى :-</a:t>
                      </a:r>
                      <a:endParaRPr lang="en-US" sz="2000" b="1"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2000" b="1" u="sng" dirty="0">
                          <a:effectLst/>
                          <a:latin typeface="Times New Roman" pitchFamily="18" charset="0"/>
                          <a:cs typeface="Times New Roman" pitchFamily="18" charset="0"/>
                        </a:rPr>
                        <a:t>أجهزة المشترك بالشبكة</a:t>
                      </a:r>
                      <a:r>
                        <a:rPr lang="ar-SA" sz="2000" b="1" dirty="0">
                          <a:effectLst/>
                          <a:latin typeface="Times New Roman" pitchFamily="18" charset="0"/>
                          <a:cs typeface="Times New Roman" pitchFamily="18" charset="0"/>
                        </a:rPr>
                        <a:t>:-</a:t>
                      </a:r>
                      <a:endParaRPr lang="en-US" sz="2000" b="1" dirty="0">
                        <a:effectLst/>
                        <a:latin typeface="Times New Roman" pitchFamily="18" charset="0"/>
                        <a:cs typeface="Times New Roman" pitchFamily="18" charset="0"/>
                      </a:endParaRPr>
                    </a:p>
                    <a:p>
                      <a:pPr marL="457200" algn="r" rtl="1">
                        <a:spcAft>
                          <a:spcPts val="0"/>
                        </a:spcAft>
                      </a:pPr>
                      <a:r>
                        <a:rPr lang="ar-SA" sz="2000" b="1" dirty="0">
                          <a:effectLst/>
                          <a:latin typeface="Times New Roman" pitchFamily="18" charset="0"/>
                          <a:cs typeface="Times New Roman" pitchFamily="18" charset="0"/>
                        </a:rPr>
                        <a:t>تقدم خدمات الشبكة للمشتركين بها . ومنها تبتدئ البيانات التي ترسل عبر الشبكة وغيها تعود.</a:t>
                      </a:r>
                      <a:endParaRPr lang="en-US" sz="2000" b="1"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2000" b="1" u="sng" dirty="0">
                          <a:effectLst/>
                          <a:latin typeface="Times New Roman" pitchFamily="18" charset="0"/>
                          <a:cs typeface="Times New Roman" pitchFamily="18" charset="0"/>
                        </a:rPr>
                        <a:t>أجهزة المعالجة:-</a:t>
                      </a:r>
                      <a:endParaRPr lang="en-US" sz="2000" b="1" dirty="0">
                        <a:effectLst/>
                        <a:latin typeface="Times New Roman" pitchFamily="18" charset="0"/>
                        <a:cs typeface="Times New Roman" pitchFamily="18" charset="0"/>
                      </a:endParaRPr>
                    </a:p>
                    <a:p>
                      <a:pPr marL="457200" algn="r" rtl="1">
                        <a:spcAft>
                          <a:spcPts val="0"/>
                        </a:spcAft>
                      </a:pPr>
                      <a:r>
                        <a:rPr lang="ar-SA" sz="2000" b="1" dirty="0">
                          <a:effectLst/>
                          <a:latin typeface="Times New Roman" pitchFamily="18" charset="0"/>
                          <a:cs typeface="Times New Roman" pitchFamily="18" charset="0"/>
                        </a:rPr>
                        <a:t>وهي وحدات مترابطة داخل الشبكة لا تنشئ البيانات وإنما تقوم بمعالجتها  وتنجز مهاماً محددة داخل الشبكة كالاتصال أو التعديل او التوجيه للإشارات أو المواءمة بين وسائل الاتصال</a:t>
                      </a:r>
                      <a:endParaRPr lang="en-US" sz="2000" b="1" dirty="0">
                        <a:effectLst/>
                        <a:latin typeface="Times New Roman" pitchFamily="18" charset="0"/>
                        <a:ea typeface="Calibri"/>
                        <a:cs typeface="Times New Roman" pitchFamily="18" charset="0"/>
                      </a:endParaRPr>
                    </a:p>
                  </a:txBody>
                  <a:tcPr marL="57650" marR="57650" marT="0" marB="0"/>
                </a:tc>
              </a:tr>
              <a:tr h="2609231">
                <a:tc>
                  <a:txBody>
                    <a:bodyPr/>
                    <a:lstStyle/>
                    <a:p>
                      <a:pPr algn="r" rtl="1">
                        <a:spcAft>
                          <a:spcPts val="0"/>
                        </a:spcAft>
                      </a:pPr>
                      <a:r>
                        <a:rPr lang="ar-SA" sz="2000" b="1">
                          <a:effectLst/>
                          <a:latin typeface="Times New Roman" pitchFamily="18" charset="0"/>
                          <a:cs typeface="Times New Roman" pitchFamily="18" charset="0"/>
                        </a:rPr>
                        <a:t> </a:t>
                      </a:r>
                      <a:endParaRPr lang="en-US" sz="2000" b="1">
                        <a:effectLst/>
                        <a:latin typeface="Times New Roman" pitchFamily="18" charset="0"/>
                        <a:ea typeface="Calibri"/>
                        <a:cs typeface="Times New Roman" pitchFamily="18" charset="0"/>
                      </a:endParaRPr>
                    </a:p>
                  </a:txBody>
                  <a:tcPr marL="57650" marR="57650" marT="0" marB="0"/>
                </a:tc>
                <a:tc>
                  <a:txBody>
                    <a:bodyPr/>
                    <a:lstStyle/>
                    <a:p>
                      <a:pPr algn="r" rtl="1">
                        <a:spcAft>
                          <a:spcPts val="0"/>
                        </a:spcAft>
                      </a:pPr>
                      <a:r>
                        <a:rPr lang="ar-SA" sz="2000" b="1" dirty="0">
                          <a:effectLst/>
                          <a:latin typeface="Times New Roman" pitchFamily="18" charset="0"/>
                          <a:cs typeface="Times New Roman" pitchFamily="18" charset="0"/>
                        </a:rPr>
                        <a:t>أنواع الأجهزة المستخدمة في الشبكات</a:t>
                      </a:r>
                      <a:endParaRPr lang="en-US" sz="2000" b="1" dirty="0">
                        <a:effectLst/>
                        <a:latin typeface="Times New Roman" pitchFamily="18" charset="0"/>
                        <a:ea typeface="Calibri"/>
                        <a:cs typeface="Times New Roman" pitchFamily="18" charset="0"/>
                      </a:endParaRPr>
                    </a:p>
                  </a:txBody>
                  <a:tcPr marL="57650" marR="57650" marT="0" marB="0"/>
                </a:tc>
                <a:tc>
                  <a:txBody>
                    <a:bodyPr/>
                    <a:lstStyle/>
                    <a:p>
                      <a:pPr marL="342900" lvl="0" indent="-342900" algn="r" rtl="1">
                        <a:spcAft>
                          <a:spcPts val="0"/>
                        </a:spcAft>
                        <a:buFont typeface="Wingdings"/>
                        <a:buChar char=""/>
                      </a:pPr>
                      <a:r>
                        <a:rPr lang="ar-SA" sz="2000" b="1" dirty="0">
                          <a:effectLst/>
                          <a:latin typeface="Times New Roman" pitchFamily="18" charset="0"/>
                          <a:cs typeface="Times New Roman" pitchFamily="18" charset="0"/>
                        </a:rPr>
                        <a:t>أنواع الأجهزة المستخدمة في الشبكات:</a:t>
                      </a:r>
                      <a:endParaRPr lang="en-US" sz="2000" b="1"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2000" b="1" dirty="0">
                          <a:effectLst/>
                          <a:latin typeface="Times New Roman" pitchFamily="18" charset="0"/>
                          <a:cs typeface="Times New Roman" pitchFamily="18" charset="0"/>
                        </a:rPr>
                        <a:t>بطاقة الشبكة </a:t>
                      </a:r>
                      <a:r>
                        <a:rPr lang="en-US" sz="2000" b="1" dirty="0">
                          <a:effectLst/>
                          <a:latin typeface="Times New Roman" pitchFamily="18" charset="0"/>
                          <a:cs typeface="Times New Roman" pitchFamily="18" charset="0"/>
                        </a:rPr>
                        <a:t>Network Card</a:t>
                      </a:r>
                    </a:p>
                    <a:p>
                      <a:pPr marL="342900" lvl="0" indent="-342900" algn="r" rtl="1">
                        <a:spcAft>
                          <a:spcPts val="0"/>
                        </a:spcAft>
                        <a:buFont typeface="+mj-lt"/>
                        <a:buAutoNum type="arabicParenR"/>
                      </a:pPr>
                      <a:r>
                        <a:rPr lang="ar-SA" sz="2000" b="1" dirty="0">
                          <a:effectLst/>
                          <a:latin typeface="Times New Roman" pitchFamily="18" charset="0"/>
                          <a:cs typeface="Times New Roman" pitchFamily="18" charset="0"/>
                        </a:rPr>
                        <a:t>جهاز المودم </a:t>
                      </a:r>
                      <a:r>
                        <a:rPr lang="en-US" sz="2000" b="1" dirty="0">
                          <a:effectLst/>
                          <a:latin typeface="Times New Roman" pitchFamily="18" charset="0"/>
                          <a:cs typeface="Times New Roman" pitchFamily="18" charset="0"/>
                        </a:rPr>
                        <a:t>Modem</a:t>
                      </a:r>
                    </a:p>
                    <a:p>
                      <a:pPr marL="342900" lvl="0" indent="-342900" algn="r" rtl="1">
                        <a:spcAft>
                          <a:spcPts val="0"/>
                        </a:spcAft>
                        <a:buFont typeface="+mj-lt"/>
                        <a:buAutoNum type="arabicParenR"/>
                      </a:pPr>
                      <a:r>
                        <a:rPr lang="ar-SA" sz="2000" b="1" dirty="0">
                          <a:effectLst/>
                          <a:latin typeface="Times New Roman" pitchFamily="18" charset="0"/>
                          <a:cs typeface="Times New Roman" pitchFamily="18" charset="0"/>
                        </a:rPr>
                        <a:t>جهاز المجمع </a:t>
                      </a:r>
                      <a:r>
                        <a:rPr lang="en-US" sz="2000" b="1" dirty="0">
                          <a:effectLst/>
                          <a:latin typeface="Times New Roman" pitchFamily="18" charset="0"/>
                          <a:cs typeface="Times New Roman" pitchFamily="18" charset="0"/>
                        </a:rPr>
                        <a:t>Network Hub</a:t>
                      </a:r>
                    </a:p>
                    <a:p>
                      <a:pPr marL="342900" lvl="0" indent="-342900" algn="r" rtl="1">
                        <a:spcAft>
                          <a:spcPts val="0"/>
                        </a:spcAft>
                        <a:buFont typeface="+mj-lt"/>
                        <a:buAutoNum type="arabicParenR"/>
                      </a:pPr>
                      <a:r>
                        <a:rPr lang="ar-SA" sz="2000" b="1" dirty="0">
                          <a:effectLst/>
                          <a:latin typeface="Times New Roman" pitchFamily="18" charset="0"/>
                          <a:cs typeface="Times New Roman" pitchFamily="18" charset="0"/>
                        </a:rPr>
                        <a:t>جهاز المبدل </a:t>
                      </a:r>
                      <a:r>
                        <a:rPr lang="en-US" sz="2000" b="1" dirty="0">
                          <a:effectLst/>
                          <a:latin typeface="Times New Roman" pitchFamily="18" charset="0"/>
                          <a:cs typeface="Times New Roman" pitchFamily="18" charset="0"/>
                        </a:rPr>
                        <a:t>Network Switch</a:t>
                      </a:r>
                    </a:p>
                    <a:p>
                      <a:pPr marL="342900" lvl="0" indent="-342900" algn="r" rtl="1">
                        <a:spcAft>
                          <a:spcPts val="0"/>
                        </a:spcAft>
                        <a:buFont typeface="+mj-lt"/>
                        <a:buAutoNum type="arabicParenR"/>
                      </a:pPr>
                      <a:r>
                        <a:rPr lang="ar-SA" sz="2000" b="1" dirty="0">
                          <a:effectLst/>
                          <a:latin typeface="Times New Roman" pitchFamily="18" charset="0"/>
                          <a:cs typeface="Times New Roman" pitchFamily="18" charset="0"/>
                        </a:rPr>
                        <a:t>جهاز الجسر  </a:t>
                      </a:r>
                      <a:r>
                        <a:rPr lang="en-US" sz="2000" b="1" dirty="0">
                          <a:effectLst/>
                          <a:latin typeface="Times New Roman" pitchFamily="18" charset="0"/>
                          <a:cs typeface="Times New Roman" pitchFamily="18" charset="0"/>
                        </a:rPr>
                        <a:t>Network Bridge</a:t>
                      </a:r>
                    </a:p>
                    <a:p>
                      <a:pPr marL="342900" lvl="0" indent="-342900" algn="r" rtl="1">
                        <a:spcAft>
                          <a:spcPts val="0"/>
                        </a:spcAft>
                        <a:buFont typeface="+mj-lt"/>
                        <a:buAutoNum type="arabicParenR"/>
                      </a:pPr>
                      <a:r>
                        <a:rPr lang="ar-SA" sz="2000" b="1" dirty="0">
                          <a:effectLst/>
                          <a:latin typeface="Times New Roman" pitchFamily="18" charset="0"/>
                          <a:cs typeface="Times New Roman" pitchFamily="18" charset="0"/>
                        </a:rPr>
                        <a:t>جهاز  المحول ( الموجه ) </a:t>
                      </a:r>
                      <a:r>
                        <a:rPr lang="en-US" sz="2000" b="1" dirty="0">
                          <a:effectLst/>
                          <a:latin typeface="Times New Roman" pitchFamily="18" charset="0"/>
                          <a:cs typeface="Times New Roman" pitchFamily="18" charset="0"/>
                        </a:rPr>
                        <a:t>Network Router</a:t>
                      </a:r>
                      <a:endParaRPr lang="en-US" sz="2000" b="1" dirty="0">
                        <a:effectLst/>
                        <a:latin typeface="Times New Roman" pitchFamily="18" charset="0"/>
                        <a:ea typeface="Calibri"/>
                        <a:cs typeface="Times New Roman" pitchFamily="18" charset="0"/>
                      </a:endParaRPr>
                    </a:p>
                  </a:txBody>
                  <a:tcPr marL="57650" marR="57650" marT="0" marB="0"/>
                </a:tc>
              </a:tr>
            </a:tbl>
          </a:graphicData>
        </a:graphic>
      </p:graphicFrame>
    </p:spTree>
    <p:extLst>
      <p:ext uri="{BB962C8B-B14F-4D97-AF65-F5344CB8AC3E}">
        <p14:creationId xmlns:p14="http://schemas.microsoft.com/office/powerpoint/2010/main" val="21158907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2213595036"/>
              </p:ext>
            </p:extLst>
          </p:nvPr>
        </p:nvGraphicFramePr>
        <p:xfrm>
          <a:off x="0" y="188641"/>
          <a:ext cx="9036496" cy="6736553"/>
        </p:xfrm>
        <a:graphic>
          <a:graphicData uri="http://schemas.openxmlformats.org/drawingml/2006/table">
            <a:tbl>
              <a:tblPr rtl="1" firstRow="1" firstCol="1" bandRow="1">
                <a:tableStyleId>{5C22544A-7EE6-4342-B048-85BDC9FD1C3A}</a:tableStyleId>
              </a:tblPr>
              <a:tblGrid>
                <a:gridCol w="1972942"/>
                <a:gridCol w="2117718"/>
                <a:gridCol w="4945836"/>
              </a:tblGrid>
              <a:tr h="440857">
                <a:tc>
                  <a:txBody>
                    <a:bodyPr/>
                    <a:lstStyle/>
                    <a:p>
                      <a:pPr algn="r" rtl="0">
                        <a:spcAft>
                          <a:spcPts val="0"/>
                        </a:spcAft>
                      </a:pPr>
                      <a:endParaRPr lang="ar-SA" sz="1000" b="0" dirty="0">
                        <a:effectLst/>
                        <a:latin typeface="Times New Roman"/>
                        <a:ea typeface="Calibri"/>
                        <a:cs typeface="AdvertisingBold"/>
                      </a:endParaRPr>
                    </a:p>
                  </a:txBody>
                  <a:tcPr marL="55418" marR="55418" marT="0" marB="0"/>
                </a:tc>
                <a:tc>
                  <a:txBody>
                    <a:bodyPr/>
                    <a:lstStyle/>
                    <a:p>
                      <a:pPr algn="r" rtl="1">
                        <a:spcAft>
                          <a:spcPts val="0"/>
                        </a:spcAft>
                      </a:pPr>
                      <a:r>
                        <a:rPr lang="ar-SA" sz="1400" b="1">
                          <a:effectLst/>
                          <a:latin typeface="Times New Roman" pitchFamily="18" charset="0"/>
                          <a:cs typeface="Times New Roman" pitchFamily="18" charset="0"/>
                        </a:rPr>
                        <a:t>بطاقة الشبكة </a:t>
                      </a:r>
                      <a:r>
                        <a:rPr lang="en-US" sz="1400" b="1">
                          <a:effectLst/>
                          <a:latin typeface="Times New Roman" pitchFamily="18" charset="0"/>
                          <a:cs typeface="Times New Roman" pitchFamily="18" charset="0"/>
                        </a:rPr>
                        <a:t>Network Card</a:t>
                      </a:r>
                      <a:endParaRPr lang="en-US" sz="1100" b="1">
                        <a:effectLst/>
                        <a:latin typeface="Times New Roman" pitchFamily="18" charset="0"/>
                        <a:ea typeface="Calibri"/>
                        <a:cs typeface="Times New Roman" pitchFamily="18" charset="0"/>
                      </a:endParaRPr>
                    </a:p>
                  </a:txBody>
                  <a:tcPr marL="55418" marR="55418" marT="0" marB="0"/>
                </a:tc>
                <a:tc>
                  <a:txBody>
                    <a:bodyPr/>
                    <a:lstStyle/>
                    <a:p>
                      <a:pPr marL="342900" lvl="0" indent="-342900" algn="r" rtl="1">
                        <a:spcAft>
                          <a:spcPts val="0"/>
                        </a:spcAft>
                        <a:buFont typeface="Wingdings"/>
                        <a:buChar char=""/>
                      </a:pPr>
                      <a:r>
                        <a:rPr lang="ar-SA" sz="1400" b="1">
                          <a:effectLst/>
                          <a:latin typeface="Times New Roman" pitchFamily="18" charset="0"/>
                          <a:cs typeface="Times New Roman" pitchFamily="18" charset="0"/>
                        </a:rPr>
                        <a:t>تستخدم لربط الحاسب بقناة الشبكة وإجراء كافة عملية التراسل والتحكم في التوصيل إلى الشبكة وتوضع البطاقة داخل جهاز الحاسب .</a:t>
                      </a:r>
                      <a:endParaRPr lang="en-US" sz="1100" b="1">
                        <a:effectLst/>
                        <a:latin typeface="Times New Roman" pitchFamily="18" charset="0"/>
                        <a:ea typeface="Calibri"/>
                        <a:cs typeface="Times New Roman" pitchFamily="18" charset="0"/>
                      </a:endParaRPr>
                    </a:p>
                  </a:txBody>
                  <a:tcPr marL="55418" marR="55418" marT="0" marB="0"/>
                </a:tc>
              </a:tr>
              <a:tr h="661286">
                <a:tc>
                  <a:txBody>
                    <a:bodyPr/>
                    <a:lstStyle/>
                    <a:p>
                      <a:pPr algn="r" rtl="0">
                        <a:spcAft>
                          <a:spcPts val="0"/>
                        </a:spcAft>
                      </a:pPr>
                      <a:endParaRPr lang="ar-SA" sz="1000" b="0">
                        <a:effectLst/>
                        <a:latin typeface="Times New Roman"/>
                        <a:ea typeface="Calibri"/>
                        <a:cs typeface="AdvertisingBold"/>
                      </a:endParaRPr>
                    </a:p>
                  </a:txBody>
                  <a:tcPr marL="55418" marR="55418" marT="0" marB="0"/>
                </a:tc>
                <a:tc>
                  <a:txBody>
                    <a:bodyPr/>
                    <a:lstStyle/>
                    <a:p>
                      <a:pPr algn="r" rtl="1">
                        <a:spcAft>
                          <a:spcPts val="0"/>
                        </a:spcAft>
                      </a:pPr>
                      <a:r>
                        <a:rPr lang="ar-SA" sz="1400" b="1" dirty="0">
                          <a:effectLst/>
                          <a:latin typeface="Times New Roman" pitchFamily="18" charset="0"/>
                          <a:cs typeface="Times New Roman" pitchFamily="18" charset="0"/>
                        </a:rPr>
                        <a:t>جهاز المودم </a:t>
                      </a:r>
                      <a:r>
                        <a:rPr lang="en-US" sz="1400" b="1" dirty="0">
                          <a:effectLst/>
                          <a:latin typeface="Times New Roman" pitchFamily="18" charset="0"/>
                          <a:cs typeface="Times New Roman" pitchFamily="18" charset="0"/>
                        </a:rPr>
                        <a:t>Modem</a:t>
                      </a:r>
                      <a:endParaRPr lang="en-US" sz="1100" b="1" dirty="0">
                        <a:effectLst/>
                        <a:latin typeface="Times New Roman" pitchFamily="18" charset="0"/>
                        <a:ea typeface="Calibri"/>
                        <a:cs typeface="Times New Roman" pitchFamily="18" charset="0"/>
                      </a:endParaRPr>
                    </a:p>
                  </a:txBody>
                  <a:tcPr marL="55418" marR="55418" marT="0" marB="0"/>
                </a:tc>
                <a:tc>
                  <a:txBody>
                    <a:bodyPr/>
                    <a:lstStyle/>
                    <a:p>
                      <a:pPr marL="342900" lvl="0" indent="-342900" algn="r" rtl="1">
                        <a:spcAft>
                          <a:spcPts val="0"/>
                        </a:spcAft>
                        <a:buFont typeface="Wingdings"/>
                        <a:buChar char=""/>
                      </a:pPr>
                      <a:r>
                        <a:rPr lang="ar-SA" sz="1400" b="1">
                          <a:effectLst/>
                          <a:latin typeface="Times New Roman" pitchFamily="18" charset="0"/>
                          <a:cs typeface="Times New Roman" pitchFamily="18" charset="0"/>
                        </a:rPr>
                        <a:t>يقوم بربط أجهزة الحاسب بخطوط الهاتف وتعديل الإشارات الرقمية الصادرة عن الحاسب بما يتناسب مع البيئة الهاتفية ,</a:t>
                      </a:r>
                      <a:endParaRPr lang="en-US" sz="1100" b="1">
                        <a:effectLst/>
                        <a:latin typeface="Times New Roman" pitchFamily="18" charset="0"/>
                        <a:cs typeface="Times New Roman" pitchFamily="18" charset="0"/>
                      </a:endParaRPr>
                    </a:p>
                    <a:p>
                      <a:pPr marL="342900" lvl="0" indent="-342900" algn="r" rtl="1">
                        <a:spcAft>
                          <a:spcPts val="0"/>
                        </a:spcAft>
                        <a:buFont typeface="Wingdings"/>
                        <a:buChar char=""/>
                      </a:pPr>
                      <a:r>
                        <a:rPr lang="ar-SA" sz="1400" b="1">
                          <a:effectLst/>
                          <a:latin typeface="Times New Roman" pitchFamily="18" charset="0"/>
                          <a:cs typeface="Times New Roman" pitchFamily="18" charset="0"/>
                        </a:rPr>
                        <a:t>ويكون الربط للحاسب سلكيا أولاسلكيا</a:t>
                      </a:r>
                      <a:endParaRPr lang="en-US" sz="1100" b="1">
                        <a:effectLst/>
                        <a:latin typeface="Times New Roman" pitchFamily="18" charset="0"/>
                        <a:ea typeface="Calibri"/>
                        <a:cs typeface="Times New Roman" pitchFamily="18" charset="0"/>
                      </a:endParaRPr>
                    </a:p>
                  </a:txBody>
                  <a:tcPr marL="55418" marR="55418" marT="0" marB="0"/>
                </a:tc>
              </a:tr>
              <a:tr h="1005411">
                <a:tc>
                  <a:txBody>
                    <a:bodyPr/>
                    <a:lstStyle/>
                    <a:p>
                      <a:pPr algn="r" rtl="0">
                        <a:spcAft>
                          <a:spcPts val="0"/>
                        </a:spcAft>
                      </a:pPr>
                      <a:endParaRPr lang="ar-SA" sz="1000" b="0">
                        <a:effectLst/>
                        <a:latin typeface="Times New Roman"/>
                        <a:ea typeface="Calibri"/>
                        <a:cs typeface="AdvertisingBold"/>
                      </a:endParaRPr>
                    </a:p>
                  </a:txBody>
                  <a:tcPr marL="55418" marR="55418" marT="0" marB="0"/>
                </a:tc>
                <a:tc>
                  <a:txBody>
                    <a:bodyPr/>
                    <a:lstStyle/>
                    <a:p>
                      <a:pPr algn="r" rtl="1">
                        <a:spcAft>
                          <a:spcPts val="0"/>
                        </a:spcAft>
                      </a:pPr>
                      <a:r>
                        <a:rPr lang="ar-SA" sz="1400" b="1">
                          <a:effectLst/>
                          <a:latin typeface="Times New Roman" pitchFamily="18" charset="0"/>
                          <a:cs typeface="Times New Roman" pitchFamily="18" charset="0"/>
                        </a:rPr>
                        <a:t>جهاز المجمع </a:t>
                      </a:r>
                      <a:r>
                        <a:rPr lang="en-US" sz="1400" b="1">
                          <a:effectLst/>
                          <a:latin typeface="Times New Roman" pitchFamily="18" charset="0"/>
                          <a:cs typeface="Times New Roman" pitchFamily="18" charset="0"/>
                        </a:rPr>
                        <a:t>Network Hub</a:t>
                      </a:r>
                      <a:endParaRPr lang="en-US" sz="1100" b="1">
                        <a:effectLst/>
                        <a:latin typeface="Times New Roman" pitchFamily="18" charset="0"/>
                        <a:ea typeface="Calibri"/>
                        <a:cs typeface="Times New Roman" pitchFamily="18" charset="0"/>
                      </a:endParaRPr>
                    </a:p>
                  </a:txBody>
                  <a:tcPr marL="55418" marR="55418" marT="0" marB="0"/>
                </a:tc>
                <a:tc>
                  <a:txBody>
                    <a:bodyPr/>
                    <a:lstStyle/>
                    <a:p>
                      <a:pPr marL="342900" lvl="0" indent="-342900" algn="r" rtl="1">
                        <a:spcAft>
                          <a:spcPts val="0"/>
                        </a:spcAft>
                        <a:buFont typeface="Wingdings"/>
                        <a:buChar char=""/>
                      </a:pPr>
                      <a:r>
                        <a:rPr lang="ar-SA" sz="1400" b="1">
                          <a:effectLst/>
                          <a:latin typeface="Times New Roman" pitchFamily="18" charset="0"/>
                          <a:cs typeface="Times New Roman" pitchFamily="18" charset="0"/>
                        </a:rPr>
                        <a:t>يستخدم لربط وتوصيل قنوات (كيابل) الشبكة ببعضها البعض.</a:t>
                      </a:r>
                      <a:endParaRPr lang="en-US" sz="1100" b="1">
                        <a:effectLst/>
                        <a:latin typeface="Times New Roman" pitchFamily="18" charset="0"/>
                        <a:cs typeface="Times New Roman" pitchFamily="18" charset="0"/>
                      </a:endParaRPr>
                    </a:p>
                    <a:p>
                      <a:pPr marL="342900" lvl="0" indent="-342900" algn="r" rtl="1">
                        <a:spcAft>
                          <a:spcPts val="0"/>
                        </a:spcAft>
                        <a:buFont typeface="Wingdings"/>
                        <a:buChar char=""/>
                      </a:pPr>
                      <a:r>
                        <a:rPr lang="ar-SA" sz="1400" b="1">
                          <a:effectLst/>
                          <a:latin typeface="Times New Roman" pitchFamily="18" charset="0"/>
                          <a:cs typeface="Times New Roman" pitchFamily="18" charset="0"/>
                        </a:rPr>
                        <a:t>يقوم ببث الإشارة الواردة من أحدها إلى جميع القنوات الآخرى المرتبطة بع دون تمييز.</a:t>
                      </a:r>
                      <a:endParaRPr lang="en-US" sz="1100" b="1">
                        <a:effectLst/>
                        <a:latin typeface="Times New Roman" pitchFamily="18" charset="0"/>
                        <a:cs typeface="Times New Roman" pitchFamily="18" charset="0"/>
                      </a:endParaRPr>
                    </a:p>
                    <a:p>
                      <a:pPr marL="342900" lvl="0" indent="-342900" algn="r" rtl="1">
                        <a:spcAft>
                          <a:spcPts val="0"/>
                        </a:spcAft>
                        <a:buFont typeface="Wingdings"/>
                        <a:buChar char=""/>
                      </a:pPr>
                      <a:r>
                        <a:rPr lang="ar-SA" sz="1400" b="1">
                          <a:effectLst/>
                          <a:latin typeface="Times New Roman" pitchFamily="18" charset="0"/>
                          <a:cs typeface="Times New Roman" pitchFamily="18" charset="0"/>
                        </a:rPr>
                        <a:t>يتيح تجميع قنوات (كيابل ) الشبكة في مكان واحد مما يسهل صيانة الشبكة. </a:t>
                      </a:r>
                      <a:endParaRPr lang="en-US" sz="1100" b="1">
                        <a:effectLst/>
                        <a:latin typeface="Times New Roman" pitchFamily="18" charset="0"/>
                        <a:ea typeface="Calibri"/>
                        <a:cs typeface="Times New Roman" pitchFamily="18" charset="0"/>
                      </a:endParaRPr>
                    </a:p>
                  </a:txBody>
                  <a:tcPr marL="55418" marR="55418" marT="0" marB="0"/>
                </a:tc>
              </a:tr>
              <a:tr h="1322571">
                <a:tc>
                  <a:txBody>
                    <a:bodyPr/>
                    <a:lstStyle/>
                    <a:p>
                      <a:pPr algn="r" rtl="0">
                        <a:spcAft>
                          <a:spcPts val="0"/>
                        </a:spcAft>
                      </a:pPr>
                      <a:endParaRPr lang="ar-SA" sz="1000" b="0">
                        <a:effectLst/>
                        <a:latin typeface="Times New Roman"/>
                        <a:ea typeface="Calibri"/>
                        <a:cs typeface="AdvertisingBold"/>
                      </a:endParaRPr>
                    </a:p>
                  </a:txBody>
                  <a:tcPr marL="55418" marR="55418" marT="0" marB="0"/>
                </a:tc>
                <a:tc>
                  <a:txBody>
                    <a:bodyPr/>
                    <a:lstStyle/>
                    <a:p>
                      <a:pPr algn="r" rtl="1">
                        <a:spcAft>
                          <a:spcPts val="0"/>
                        </a:spcAft>
                      </a:pPr>
                      <a:r>
                        <a:rPr lang="ar-SA" sz="1400" b="1" dirty="0">
                          <a:effectLst/>
                          <a:latin typeface="Times New Roman" pitchFamily="18" charset="0"/>
                          <a:cs typeface="Times New Roman" pitchFamily="18" charset="0"/>
                        </a:rPr>
                        <a:t>جهاز المبدل </a:t>
                      </a:r>
                      <a:r>
                        <a:rPr lang="en-US" sz="1400" b="1" dirty="0">
                          <a:effectLst/>
                          <a:latin typeface="Times New Roman" pitchFamily="18" charset="0"/>
                          <a:cs typeface="Times New Roman" pitchFamily="18" charset="0"/>
                        </a:rPr>
                        <a:t>Network Switch</a:t>
                      </a:r>
                      <a:endParaRPr lang="en-US" sz="1100" b="1" dirty="0">
                        <a:effectLst/>
                        <a:latin typeface="Times New Roman" pitchFamily="18" charset="0"/>
                        <a:ea typeface="Calibri"/>
                        <a:cs typeface="Times New Roman" pitchFamily="18" charset="0"/>
                      </a:endParaRPr>
                    </a:p>
                  </a:txBody>
                  <a:tcPr marL="55418" marR="55418" marT="0" marB="0"/>
                </a:tc>
                <a:tc>
                  <a:txBody>
                    <a:bodyPr/>
                    <a:lstStyle/>
                    <a:p>
                      <a:pPr marL="342900" lvl="0" indent="-342900" algn="r" rtl="1">
                        <a:spcAft>
                          <a:spcPts val="0"/>
                        </a:spcAft>
                        <a:buFont typeface="Wingdings"/>
                        <a:buChar char=""/>
                      </a:pPr>
                      <a:r>
                        <a:rPr lang="ar-SA" sz="1400" b="1">
                          <a:effectLst/>
                          <a:latin typeface="Times New Roman" pitchFamily="18" charset="0"/>
                          <a:cs typeface="Times New Roman" pitchFamily="18" charset="0"/>
                        </a:rPr>
                        <a:t>شبيه بجهاز المجمع حيث يربط قنوات متعددة للشبكة ببعض.</a:t>
                      </a:r>
                      <a:endParaRPr lang="en-US" sz="1100" b="1">
                        <a:effectLst/>
                        <a:latin typeface="Times New Roman" pitchFamily="18" charset="0"/>
                        <a:cs typeface="Times New Roman" pitchFamily="18" charset="0"/>
                      </a:endParaRPr>
                    </a:p>
                    <a:p>
                      <a:pPr marL="342900" lvl="0" indent="-342900" algn="r" rtl="1">
                        <a:spcAft>
                          <a:spcPts val="0"/>
                        </a:spcAft>
                        <a:buFont typeface="Wingdings"/>
                        <a:buChar char=""/>
                      </a:pPr>
                      <a:r>
                        <a:rPr lang="ar-SA" sz="1400" b="1">
                          <a:effectLst/>
                          <a:latin typeface="Times New Roman" pitchFamily="18" charset="0"/>
                          <a:cs typeface="Times New Roman" pitchFamily="18" charset="0"/>
                        </a:rPr>
                        <a:t>يقوم بتحليل العنوان  للمظاريف  الواردة عبر القنوات  المختلفة والتعرف على عنوان الجهاز المرسل إليه.</a:t>
                      </a:r>
                      <a:endParaRPr lang="en-US" sz="1100" b="1">
                        <a:effectLst/>
                        <a:latin typeface="Times New Roman" pitchFamily="18" charset="0"/>
                        <a:cs typeface="Times New Roman" pitchFamily="18" charset="0"/>
                      </a:endParaRPr>
                    </a:p>
                    <a:p>
                      <a:pPr marL="342900" lvl="0" indent="-342900" algn="r" rtl="1">
                        <a:spcAft>
                          <a:spcPts val="0"/>
                        </a:spcAft>
                        <a:buFont typeface="Wingdings"/>
                        <a:buChar char=""/>
                      </a:pPr>
                      <a:r>
                        <a:rPr lang="ar-SA" sz="1400" b="1">
                          <a:effectLst/>
                          <a:latin typeface="Times New Roman" pitchFamily="18" charset="0"/>
                          <a:cs typeface="Times New Roman" pitchFamily="18" charset="0"/>
                        </a:rPr>
                        <a:t>ثم يقوم بإرسال المظروف على القناة المرتبطة بالجهاز المرسل إليه دون غيره فقط.</a:t>
                      </a:r>
                      <a:endParaRPr lang="en-US" sz="1100" b="1">
                        <a:effectLst/>
                        <a:latin typeface="Times New Roman" pitchFamily="18" charset="0"/>
                        <a:cs typeface="Times New Roman" pitchFamily="18" charset="0"/>
                      </a:endParaRPr>
                    </a:p>
                    <a:p>
                      <a:pPr marL="342900" lvl="0" indent="-342900" algn="r" rtl="1">
                        <a:spcAft>
                          <a:spcPts val="0"/>
                        </a:spcAft>
                        <a:buFont typeface="Wingdings"/>
                        <a:buChar char=""/>
                      </a:pPr>
                      <a:r>
                        <a:rPr lang="ar-SA" sz="1400" b="1">
                          <a:effectLst/>
                          <a:latin typeface="Times New Roman" pitchFamily="18" charset="0"/>
                          <a:cs typeface="Times New Roman" pitchFamily="18" charset="0"/>
                        </a:rPr>
                        <a:t>وهو مايطلق عليه عملية (( التبديل )).</a:t>
                      </a:r>
                      <a:endParaRPr lang="en-US" sz="1100" b="1">
                        <a:effectLst/>
                        <a:latin typeface="Times New Roman" pitchFamily="18" charset="0"/>
                        <a:ea typeface="Calibri"/>
                        <a:cs typeface="Times New Roman" pitchFamily="18" charset="0"/>
                      </a:endParaRPr>
                    </a:p>
                  </a:txBody>
                  <a:tcPr marL="55418" marR="55418" marT="0" marB="0"/>
                </a:tc>
              </a:tr>
              <a:tr h="1322571">
                <a:tc>
                  <a:txBody>
                    <a:bodyPr/>
                    <a:lstStyle/>
                    <a:p>
                      <a:pPr algn="r" rtl="0">
                        <a:spcAft>
                          <a:spcPts val="0"/>
                        </a:spcAft>
                      </a:pPr>
                      <a:endParaRPr lang="ar-SA" sz="1000" b="0">
                        <a:effectLst/>
                        <a:latin typeface="Times New Roman"/>
                        <a:ea typeface="Calibri"/>
                        <a:cs typeface="AdvertisingBold"/>
                      </a:endParaRPr>
                    </a:p>
                  </a:txBody>
                  <a:tcPr marL="55418" marR="55418" marT="0" marB="0"/>
                </a:tc>
                <a:tc>
                  <a:txBody>
                    <a:bodyPr/>
                    <a:lstStyle/>
                    <a:p>
                      <a:pPr algn="r" rtl="1">
                        <a:spcAft>
                          <a:spcPts val="0"/>
                        </a:spcAft>
                      </a:pPr>
                      <a:r>
                        <a:rPr lang="ar-SA" sz="1400" b="1" dirty="0">
                          <a:effectLst/>
                          <a:latin typeface="Times New Roman" pitchFamily="18" charset="0"/>
                          <a:cs typeface="Times New Roman" pitchFamily="18" charset="0"/>
                        </a:rPr>
                        <a:t>جهاز الجسر  </a:t>
                      </a:r>
                      <a:r>
                        <a:rPr lang="en-US" sz="1400" b="1" dirty="0">
                          <a:effectLst/>
                          <a:latin typeface="Times New Roman" pitchFamily="18" charset="0"/>
                          <a:cs typeface="Times New Roman" pitchFamily="18" charset="0"/>
                        </a:rPr>
                        <a:t>Network Bridge</a:t>
                      </a:r>
                      <a:endParaRPr lang="en-US" sz="1100" b="1" dirty="0">
                        <a:effectLst/>
                        <a:latin typeface="Times New Roman" pitchFamily="18" charset="0"/>
                        <a:ea typeface="Calibri"/>
                        <a:cs typeface="Times New Roman" pitchFamily="18" charset="0"/>
                      </a:endParaRPr>
                    </a:p>
                  </a:txBody>
                  <a:tcPr marL="55418" marR="55418" marT="0" marB="0"/>
                </a:tc>
                <a:tc>
                  <a:txBody>
                    <a:bodyPr/>
                    <a:lstStyle/>
                    <a:p>
                      <a:pPr marL="342900" lvl="0" indent="-342900" algn="r" rtl="1">
                        <a:spcAft>
                          <a:spcPts val="0"/>
                        </a:spcAft>
                        <a:buFont typeface="Wingdings"/>
                        <a:buChar char=""/>
                      </a:pPr>
                      <a:r>
                        <a:rPr lang="ar-SA" sz="1400" b="1">
                          <a:effectLst/>
                          <a:latin typeface="Times New Roman" pitchFamily="18" charset="0"/>
                          <a:cs typeface="Times New Roman" pitchFamily="18" charset="0"/>
                        </a:rPr>
                        <a:t>يقوم بربط شبكتين محليتين معا.</a:t>
                      </a:r>
                      <a:endParaRPr lang="en-US" sz="1100" b="1">
                        <a:effectLst/>
                        <a:latin typeface="Times New Roman" pitchFamily="18" charset="0"/>
                        <a:cs typeface="Times New Roman" pitchFamily="18" charset="0"/>
                      </a:endParaRPr>
                    </a:p>
                    <a:p>
                      <a:pPr marL="342900" lvl="0" indent="-342900" algn="r" rtl="1">
                        <a:spcAft>
                          <a:spcPts val="0"/>
                        </a:spcAft>
                        <a:buFont typeface="Wingdings"/>
                        <a:buChar char=""/>
                      </a:pPr>
                      <a:r>
                        <a:rPr lang="ar-SA" sz="1400" b="1">
                          <a:effectLst/>
                          <a:latin typeface="Times New Roman" pitchFamily="18" charset="0"/>
                          <a:cs typeface="Times New Roman" pitchFamily="18" charset="0"/>
                        </a:rPr>
                        <a:t>يقوم بقراءة إطار البيانات الواردة إليه من منفذ الجسر المتصل بالشبكة المحلية.</a:t>
                      </a:r>
                      <a:endParaRPr lang="en-US" sz="1100" b="1">
                        <a:effectLst/>
                        <a:latin typeface="Times New Roman" pitchFamily="18" charset="0"/>
                        <a:cs typeface="Times New Roman" pitchFamily="18" charset="0"/>
                      </a:endParaRPr>
                    </a:p>
                    <a:p>
                      <a:pPr marL="342900" lvl="0" indent="-342900" algn="r" rtl="1">
                        <a:spcAft>
                          <a:spcPts val="0"/>
                        </a:spcAft>
                        <a:buFont typeface="Wingdings"/>
                        <a:buChar char=""/>
                      </a:pPr>
                      <a:r>
                        <a:rPr lang="ar-SA" sz="1400" b="1">
                          <a:effectLst/>
                          <a:latin typeface="Times New Roman" pitchFamily="18" charset="0"/>
                          <a:cs typeface="Times New Roman" pitchFamily="18" charset="0"/>
                        </a:rPr>
                        <a:t>ثم اعتمادا على عنوان المرسل إليه (الجهاز المستقبل للإطار) يقوم بإعادة إرساله على منفذ آخر والمتصل بالشبكة الأخرى حسب عنوان المرسل والمستقبل للإطار.</a:t>
                      </a:r>
                      <a:endParaRPr lang="en-US" sz="1100" b="1">
                        <a:effectLst/>
                        <a:latin typeface="Times New Roman" pitchFamily="18" charset="0"/>
                        <a:cs typeface="Times New Roman" pitchFamily="18" charset="0"/>
                      </a:endParaRPr>
                    </a:p>
                    <a:p>
                      <a:pPr marL="342900" lvl="0" indent="-342900" algn="r" rtl="1">
                        <a:spcAft>
                          <a:spcPts val="0"/>
                        </a:spcAft>
                        <a:buFont typeface="Wingdings"/>
                        <a:buChar char=""/>
                      </a:pPr>
                      <a:r>
                        <a:rPr lang="ar-SA" sz="1400" b="1">
                          <a:effectLst/>
                          <a:latin typeface="Times New Roman" pitchFamily="18" charset="0"/>
                          <a:cs typeface="Times New Roman" pitchFamily="18" charset="0"/>
                        </a:rPr>
                        <a:t>يتيح الجسر للمشتركين في الشبكة الاتصال بمشتركين آخرين على شبكة أخرى.</a:t>
                      </a:r>
                      <a:endParaRPr lang="en-US" sz="1100" b="1">
                        <a:effectLst/>
                        <a:latin typeface="Times New Roman" pitchFamily="18" charset="0"/>
                        <a:ea typeface="Calibri"/>
                        <a:cs typeface="Times New Roman" pitchFamily="18" charset="0"/>
                      </a:endParaRPr>
                    </a:p>
                  </a:txBody>
                  <a:tcPr marL="55418" marR="55418" marT="0" marB="0"/>
                </a:tc>
              </a:tr>
              <a:tr h="1983857">
                <a:tc>
                  <a:txBody>
                    <a:bodyPr/>
                    <a:lstStyle/>
                    <a:p>
                      <a:pPr algn="r" rtl="0">
                        <a:spcAft>
                          <a:spcPts val="0"/>
                        </a:spcAft>
                      </a:pPr>
                      <a:endParaRPr lang="ar-SA" sz="1000" b="0" dirty="0">
                        <a:effectLst/>
                        <a:latin typeface="Times New Roman"/>
                        <a:ea typeface="Calibri"/>
                        <a:cs typeface="AdvertisingBold"/>
                      </a:endParaRPr>
                    </a:p>
                  </a:txBody>
                  <a:tcPr marL="55418" marR="55418" marT="0" marB="0"/>
                </a:tc>
                <a:tc>
                  <a:txBody>
                    <a:bodyPr/>
                    <a:lstStyle/>
                    <a:p>
                      <a:pPr algn="r" rtl="1">
                        <a:spcAft>
                          <a:spcPts val="0"/>
                        </a:spcAft>
                      </a:pPr>
                      <a:r>
                        <a:rPr lang="ar-SA" sz="1400" b="1">
                          <a:effectLst/>
                          <a:latin typeface="Times New Roman" pitchFamily="18" charset="0"/>
                          <a:cs typeface="Times New Roman" pitchFamily="18" charset="0"/>
                        </a:rPr>
                        <a:t>جهاز  المحول  ( الموجه )</a:t>
                      </a:r>
                      <a:endParaRPr lang="en-US" sz="1100" b="1">
                        <a:effectLst/>
                        <a:latin typeface="Times New Roman" pitchFamily="18" charset="0"/>
                        <a:cs typeface="Times New Roman" pitchFamily="18" charset="0"/>
                      </a:endParaRPr>
                    </a:p>
                    <a:p>
                      <a:pPr algn="r" rtl="1">
                        <a:spcAft>
                          <a:spcPts val="0"/>
                        </a:spcAft>
                      </a:pPr>
                      <a:r>
                        <a:rPr lang="en-US" sz="1400" b="1">
                          <a:effectLst/>
                          <a:latin typeface="Times New Roman" pitchFamily="18" charset="0"/>
                          <a:cs typeface="Times New Roman" pitchFamily="18" charset="0"/>
                        </a:rPr>
                        <a:t>Network Router</a:t>
                      </a:r>
                      <a:endParaRPr lang="en-US" sz="1100" b="1">
                        <a:effectLst/>
                        <a:latin typeface="Times New Roman" pitchFamily="18" charset="0"/>
                        <a:ea typeface="Calibri"/>
                        <a:cs typeface="Times New Roman" pitchFamily="18" charset="0"/>
                      </a:endParaRPr>
                    </a:p>
                  </a:txBody>
                  <a:tcPr marL="55418" marR="55418" marT="0" marB="0"/>
                </a:tc>
                <a:tc>
                  <a:txBody>
                    <a:bodyPr/>
                    <a:lstStyle/>
                    <a:p>
                      <a:pPr marL="342900" lvl="0" indent="-342900" algn="r" rtl="1">
                        <a:spcAft>
                          <a:spcPts val="0"/>
                        </a:spcAft>
                        <a:buFont typeface="Wingdings"/>
                        <a:buChar char=""/>
                      </a:pPr>
                      <a:r>
                        <a:rPr lang="ar-SA" sz="1400" b="1" dirty="0">
                          <a:effectLst/>
                          <a:latin typeface="Times New Roman" pitchFamily="18" charset="0"/>
                          <a:cs typeface="Times New Roman" pitchFamily="18" charset="0"/>
                        </a:rPr>
                        <a:t>يقوم بربط الشبكات ببعضها البعض.</a:t>
                      </a:r>
                      <a:endParaRPr lang="en-US" sz="1100" b="1"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400" b="1" dirty="0">
                          <a:effectLst/>
                          <a:latin typeface="Times New Roman" pitchFamily="18" charset="0"/>
                          <a:cs typeface="Times New Roman" pitchFamily="18" charset="0"/>
                        </a:rPr>
                        <a:t>يقوم الموجه أو المحول بنقل وتوجيه المظاريف الصادرة عن الجهاز المرسل عبر الشبكات المختلفة حتى تصل إلى الجهاز المستقبل لها.</a:t>
                      </a:r>
                      <a:endParaRPr lang="en-US" sz="1100" b="1" dirty="0">
                        <a:effectLst/>
                        <a:latin typeface="Times New Roman" pitchFamily="18" charset="0"/>
                        <a:cs typeface="Times New Roman" pitchFamily="18" charset="0"/>
                      </a:endParaRPr>
                    </a:p>
                    <a:p>
                      <a:pPr marL="342900" lvl="0" indent="-342900" algn="r" rtl="1">
                        <a:spcAft>
                          <a:spcPts val="0"/>
                        </a:spcAft>
                        <a:buFont typeface="Wingdings"/>
                        <a:buChar char=""/>
                      </a:pPr>
                      <a:r>
                        <a:rPr lang="ar-SA" sz="1400" b="1" u="sng" dirty="0">
                          <a:effectLst/>
                          <a:latin typeface="Times New Roman" pitchFamily="18" charset="0"/>
                          <a:cs typeface="Times New Roman" pitchFamily="18" charset="0"/>
                        </a:rPr>
                        <a:t>وللقيام بعمله يتطلب ذلك توفير </a:t>
                      </a:r>
                      <a:endParaRPr lang="en-US" sz="1100" b="1"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400" b="1" u="sng" dirty="0">
                          <a:effectLst/>
                          <a:latin typeface="Times New Roman" pitchFamily="18" charset="0"/>
                          <a:cs typeface="Times New Roman" pitchFamily="18" charset="0"/>
                        </a:rPr>
                        <a:t>مداولة برامج داخل المحول ((علل ))</a:t>
                      </a:r>
                      <a:r>
                        <a:rPr lang="ar-SA" sz="1400" b="1" dirty="0">
                          <a:effectLst/>
                          <a:latin typeface="Times New Roman" pitchFamily="18" charset="0"/>
                          <a:cs typeface="Times New Roman" pitchFamily="18" charset="0"/>
                        </a:rPr>
                        <a:t> لتبادل مظاريف البيانات بين محولات الشبكات المختلفة والتي يطلق عليها  مداولة الارتباط الشبكي</a:t>
                      </a:r>
                      <a:r>
                        <a:rPr lang="ar-SA" sz="1400" b="1" u="sng" dirty="0">
                          <a:effectLst/>
                          <a:latin typeface="Times New Roman" pitchFamily="18" charset="0"/>
                          <a:cs typeface="Times New Roman" pitchFamily="18" charset="0"/>
                        </a:rPr>
                        <a:t>.</a:t>
                      </a:r>
                      <a:endParaRPr lang="en-US" sz="1100" b="1" dirty="0">
                        <a:effectLst/>
                        <a:latin typeface="Times New Roman" pitchFamily="18" charset="0"/>
                        <a:cs typeface="Times New Roman" pitchFamily="18" charset="0"/>
                      </a:endParaRPr>
                    </a:p>
                    <a:p>
                      <a:pPr marL="342900" lvl="0" indent="-342900" algn="r" rtl="1">
                        <a:spcAft>
                          <a:spcPts val="0"/>
                        </a:spcAft>
                        <a:buFont typeface="+mj-lt"/>
                        <a:buAutoNum type="arabicParenR"/>
                      </a:pPr>
                      <a:r>
                        <a:rPr lang="ar-SA" sz="1400" b="1" u="sng" dirty="0">
                          <a:effectLst/>
                          <a:latin typeface="Times New Roman" pitchFamily="18" charset="0"/>
                          <a:cs typeface="Times New Roman" pitchFamily="18" charset="0"/>
                        </a:rPr>
                        <a:t>تحديد عنوان عام موحد لكل من الجهاز المرسل والجهاز المستقبل</a:t>
                      </a:r>
                      <a:r>
                        <a:rPr lang="ar-SA" sz="1400" b="1" dirty="0">
                          <a:effectLst/>
                          <a:latin typeface="Times New Roman" pitchFamily="18" charset="0"/>
                          <a:cs typeface="Times New Roman" pitchFamily="18" charset="0"/>
                        </a:rPr>
                        <a:t> في جميع الشبكات المرتبطة فيما بينها نحو العنوان المستخدم بشبكة الإنترنت الذي يطلق عليه ((عنوان </a:t>
                      </a:r>
                      <a:r>
                        <a:rPr lang="en-US" sz="1400" b="1" dirty="0">
                          <a:effectLst/>
                          <a:latin typeface="Times New Roman" pitchFamily="18" charset="0"/>
                          <a:cs typeface="Times New Roman" pitchFamily="18" charset="0"/>
                        </a:rPr>
                        <a:t>IP</a:t>
                      </a:r>
                      <a:r>
                        <a:rPr lang="ar-SA" sz="1400" b="1" dirty="0">
                          <a:effectLst/>
                          <a:latin typeface="Times New Roman" pitchFamily="18" charset="0"/>
                          <a:cs typeface="Times New Roman" pitchFamily="18" charset="0"/>
                        </a:rPr>
                        <a:t>))</a:t>
                      </a:r>
                      <a:endParaRPr lang="en-US" sz="1100" b="1" dirty="0">
                        <a:effectLst/>
                        <a:latin typeface="Times New Roman" pitchFamily="18" charset="0"/>
                        <a:ea typeface="Calibri"/>
                        <a:cs typeface="Times New Roman" pitchFamily="18" charset="0"/>
                      </a:endParaRPr>
                    </a:p>
                  </a:txBody>
                  <a:tcPr marL="55418" marR="55418" marT="0" marB="0"/>
                </a:tc>
              </a:tr>
            </a:tbl>
          </a:graphicData>
        </a:graphic>
      </p:graphicFrame>
      <p:pic>
        <p:nvPicPr>
          <p:cNvPr id="5126" name="صورة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1413" y="234355"/>
            <a:ext cx="1743075" cy="314325"/>
          </a:xfrm>
          <a:prstGeom prst="rect">
            <a:avLst/>
          </a:prstGeom>
          <a:noFill/>
          <a:extLst>
            <a:ext uri="{909E8E84-426E-40DD-AFC4-6F175D3DCCD1}">
              <a14:hiddenFill xmlns:a14="http://schemas.microsoft.com/office/drawing/2010/main">
                <a:solidFill>
                  <a:srgbClr val="FFFFFF"/>
                </a:solidFill>
              </a14:hiddenFill>
            </a:ext>
          </a:extLst>
        </p:spPr>
      </p:pic>
      <p:pic>
        <p:nvPicPr>
          <p:cNvPr id="5125" name="صورة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9538" y="764704"/>
            <a:ext cx="1657350" cy="471264"/>
          </a:xfrm>
          <a:prstGeom prst="rect">
            <a:avLst/>
          </a:prstGeom>
          <a:noFill/>
          <a:extLst>
            <a:ext uri="{909E8E84-426E-40DD-AFC4-6F175D3DCCD1}">
              <a14:hiddenFill xmlns:a14="http://schemas.microsoft.com/office/drawing/2010/main">
                <a:solidFill>
                  <a:srgbClr val="FFFFFF"/>
                </a:solidFill>
              </a14:hiddenFill>
            </a:ext>
          </a:extLst>
        </p:spPr>
      </p:pic>
      <p:pic>
        <p:nvPicPr>
          <p:cNvPr id="5124" name="صورة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9405" y="1412776"/>
            <a:ext cx="1743075" cy="790575"/>
          </a:xfrm>
          <a:prstGeom prst="rect">
            <a:avLst/>
          </a:prstGeom>
          <a:noFill/>
          <a:extLst>
            <a:ext uri="{909E8E84-426E-40DD-AFC4-6F175D3DCCD1}">
              <a14:hiddenFill xmlns:a14="http://schemas.microsoft.com/office/drawing/2010/main">
                <a:solidFill>
                  <a:srgbClr val="FFFFFF"/>
                </a:solidFill>
              </a14:hiddenFill>
            </a:ext>
          </a:extLst>
        </p:spPr>
      </p:pic>
      <p:pic>
        <p:nvPicPr>
          <p:cNvPr id="5123" name="صورة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3022" y="2480692"/>
            <a:ext cx="1659458" cy="876300"/>
          </a:xfrm>
          <a:prstGeom prst="rect">
            <a:avLst/>
          </a:prstGeom>
          <a:noFill/>
          <a:extLst>
            <a:ext uri="{909E8E84-426E-40DD-AFC4-6F175D3DCCD1}">
              <a14:hiddenFill xmlns:a14="http://schemas.microsoft.com/office/drawing/2010/main">
                <a:solidFill>
                  <a:srgbClr val="FFFFFF"/>
                </a:solidFill>
              </a14:hiddenFill>
            </a:ext>
          </a:extLst>
        </p:spPr>
      </p:pic>
      <p:pic>
        <p:nvPicPr>
          <p:cNvPr id="5122" name="صورة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64288" y="3933056"/>
            <a:ext cx="1703834" cy="733425"/>
          </a:xfrm>
          <a:prstGeom prst="rect">
            <a:avLst/>
          </a:prstGeom>
          <a:noFill/>
          <a:extLst>
            <a:ext uri="{909E8E84-426E-40DD-AFC4-6F175D3DCCD1}">
              <a14:hiddenFill xmlns:a14="http://schemas.microsoft.com/office/drawing/2010/main">
                <a:solidFill>
                  <a:srgbClr val="FFFFFF"/>
                </a:solidFill>
              </a14:hiddenFill>
            </a:ext>
          </a:extLst>
        </p:spPr>
      </p:pic>
      <p:pic>
        <p:nvPicPr>
          <p:cNvPr id="5121" name="صورة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64287" y="5013176"/>
            <a:ext cx="1756221" cy="1181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4389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ho">
  <a:themeElements>
    <a:clrScheme name="SOHO">
      <a:dk1>
        <a:srgbClr val="2E2224"/>
      </a:dk1>
      <a:lt1>
        <a:sysClr val="window" lastClr="FFFFFF"/>
      </a:lt1>
      <a:dk2>
        <a:srgbClr val="48231E"/>
      </a:dk2>
      <a:lt2>
        <a:srgbClr val="CBD8DD"/>
      </a:lt2>
      <a:accent1>
        <a:srgbClr val="61625E"/>
      </a:accent1>
      <a:accent2>
        <a:srgbClr val="964D2C"/>
      </a:accent2>
      <a:accent3>
        <a:srgbClr val="66553E"/>
      </a:accent3>
      <a:accent4>
        <a:srgbClr val="848058"/>
      </a:accent4>
      <a:accent5>
        <a:srgbClr val="AFA14B"/>
      </a:accent5>
      <a:accent6>
        <a:srgbClr val="AD7D4D"/>
      </a:accent6>
      <a:hlink>
        <a:srgbClr val="FFDE66"/>
      </a:hlink>
      <a:folHlink>
        <a:srgbClr val="C0AEBC"/>
      </a:folHlink>
    </a:clrScheme>
    <a:fontScheme name="SOHO">
      <a:majorFont>
        <a:latin typeface="Candara"/>
        <a:ea typeface=""/>
        <a:cs typeface=""/>
        <a:font script="Jpan" typeface="ＭＳ Ｐゴシック"/>
        <a:font script="Hang" typeface="HY견명조"/>
        <a:font script="Hans" typeface="华文新魏"/>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Ｐゴシック"/>
        <a:font script="Hang" typeface="HY견명조"/>
        <a:font script="Hans" typeface="华文楷体"/>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HO">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7000"/>
                <a:satMod val="150000"/>
              </a:schemeClr>
            </a:gs>
            <a:gs pos="30000">
              <a:schemeClr val="phClr">
                <a:shade val="94000"/>
                <a:satMod val="130000"/>
              </a:schemeClr>
            </a:gs>
            <a:gs pos="45000">
              <a:schemeClr val="phClr">
                <a:shade val="100000"/>
                <a:satMod val="120000"/>
              </a:schemeClr>
            </a:gs>
            <a:gs pos="55000">
              <a:schemeClr val="phClr">
                <a:shade val="100000"/>
                <a:satMod val="118000"/>
              </a:schemeClr>
            </a:gs>
            <a:gs pos="73000">
              <a:schemeClr val="phClr">
                <a:shade val="94000"/>
                <a:satMod val="130000"/>
              </a:schemeClr>
            </a:gs>
            <a:gs pos="100000">
              <a:schemeClr val="phClr">
                <a:shade val="67000"/>
                <a:satMod val="15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2700000" algn="br" rotWithShape="0">
              <a:srgbClr val="000000">
                <a:alpha val="40000"/>
              </a:srgbClr>
            </a:outerShdw>
          </a:effectLst>
        </a:effectStyle>
        <a:effectStyle>
          <a:effectLst>
            <a:outerShdw blurRad="50800" dist="38100" dir="2700000" algn="br" rotWithShape="0">
              <a:srgbClr val="000000">
                <a:alpha val="40000"/>
              </a:srgbClr>
            </a:outerShdw>
          </a:effectLst>
        </a:effectStyle>
        <a:effectStyle>
          <a:effectLst>
            <a:outerShdw blurRad="50800" dist="38100" dir="2700000" algn="br" rotWithShape="0">
              <a:srgbClr val="000000">
                <a:alpha val="40000"/>
              </a:srgbClr>
            </a:outerShdw>
          </a:effectLst>
          <a:scene3d>
            <a:camera prst="orthographicFront">
              <a:rot lat="0" lon="0" rev="0"/>
            </a:camera>
            <a:lightRig rig="threePt" dir="t">
              <a:rot lat="0" lon="0" rev="2700000"/>
            </a:lightRig>
          </a:scene3d>
          <a:sp3d contourW="19050">
            <a:bevelT w="31750" h="38100"/>
            <a:contourClr>
              <a:schemeClr val="phClr">
                <a:shade val="15000"/>
                <a:satMod val="110000"/>
              </a:schemeClr>
            </a:contourClr>
          </a:sp3d>
        </a:effectStyle>
      </a:effectStyleLst>
      <a:bgFillStyleLst>
        <a:solidFill>
          <a:schemeClr val="phClr"/>
        </a:solidFill>
        <a:gradFill rotWithShape="1">
          <a:gsLst>
            <a:gs pos="0">
              <a:schemeClr val="phClr">
                <a:tint val="64000"/>
                <a:satMod val="210000"/>
              </a:schemeClr>
            </a:gs>
            <a:gs pos="40000">
              <a:schemeClr val="phClr">
                <a:tint val="72000"/>
                <a:shade val="99000"/>
                <a:satMod val="200000"/>
              </a:schemeClr>
            </a:gs>
            <a:gs pos="100000">
              <a:schemeClr val="phClr">
                <a:tint val="100000"/>
                <a:shade val="30000"/>
                <a:alpha val="100000"/>
                <a:satMod val="175000"/>
                <a:lumMod val="100000"/>
              </a:schemeClr>
            </a:gs>
          </a:gsLst>
          <a:path path="circle">
            <a:fillToRect l="50000" t="-80000" r="50000" b="180000"/>
          </a:path>
        </a:gradFill>
        <a:blipFill rotWithShape="1">
          <a:blip xmlns:r="http://schemas.openxmlformats.org/officeDocument/2006/relationships" r:embed="rId1">
            <a:duotone>
              <a:schemeClr val="phClr">
                <a:tint val="86000"/>
                <a:alpha val="90000"/>
              </a:schemeClr>
              <a:schemeClr val="phClr">
                <a:shade val="49000"/>
                <a:sat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TC101790493[[fn=الرياض]]</Template>
  <TotalTime>318</TotalTime>
  <Words>4283</Words>
  <Application>Microsoft Office PowerPoint</Application>
  <PresentationFormat>عرض على الشاشة (3:4)‏</PresentationFormat>
  <Paragraphs>522</Paragraphs>
  <Slides>28</Slides>
  <Notes>0</Notes>
  <HiddenSlides>0</HiddenSlides>
  <MMClips>0</MMClips>
  <ScaleCrop>false</ScaleCrop>
  <HeadingPairs>
    <vt:vector size="4" baseType="variant">
      <vt:variant>
        <vt:lpstr>نسق</vt:lpstr>
      </vt:variant>
      <vt:variant>
        <vt:i4>1</vt:i4>
      </vt:variant>
      <vt:variant>
        <vt:lpstr>عناوين الشرائح</vt:lpstr>
      </vt:variant>
      <vt:variant>
        <vt:i4>28</vt:i4>
      </vt:variant>
    </vt:vector>
  </HeadingPairs>
  <TitlesOfParts>
    <vt:vector size="29" baseType="lpstr">
      <vt:lpstr>Soho</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Dell</dc:creator>
  <cp:lastModifiedBy>Dell</cp:lastModifiedBy>
  <cp:revision>22</cp:revision>
  <dcterms:created xsi:type="dcterms:W3CDTF">2014-07-17T00:45:54Z</dcterms:created>
  <dcterms:modified xsi:type="dcterms:W3CDTF">2014-08-20T01:11:38Z</dcterms:modified>
</cp:coreProperties>
</file>