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6"/>
  </p:notesMasterIdLst>
  <p:sldIdLst>
    <p:sldId id="259" r:id="rId2"/>
    <p:sldId id="265" r:id="rId3"/>
    <p:sldId id="264" r:id="rId4"/>
    <p:sldId id="266" r:id="rId5"/>
  </p:sldIdLst>
  <p:sldSz cx="6858000" cy="9144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CE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 varScale="1">
        <p:scale>
          <a:sx n="50" d="100"/>
          <a:sy n="50" d="100"/>
        </p:scale>
        <p:origin x="2232" y="9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8C2123-083E-43F2-A02B-68F1B2E85448}" type="datetimeFigureOut">
              <a:rPr lang="en-US" smtClean="0"/>
              <a:pPr/>
              <a:t>2/17/2017</a:t>
            </a:fld>
            <a:endParaRPr lang="en-US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60EBDA-10D7-4F73-8EB4-BB8A08B96D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1545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60EBDA-10D7-4F73-8EB4-BB8A08B96D15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422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60EBDA-10D7-4F73-8EB4-BB8A08B96D1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272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21/05/38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4161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21/05/38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92925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2761060" y="649818"/>
            <a:ext cx="831354" cy="10331449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265212" y="649818"/>
            <a:ext cx="2410122" cy="10331449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21/05/38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56288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21/05/38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40578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7916" y="2279652"/>
            <a:ext cx="5915025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67916" y="6119285"/>
            <a:ext cx="5915025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21/05/38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80948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265212" y="3244851"/>
            <a:ext cx="1620738" cy="7736416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1971675" y="3244851"/>
            <a:ext cx="1620739" cy="7736416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21/05/38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21079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486834"/>
            <a:ext cx="5915025" cy="1767417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21/05/38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67624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21/05/38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30292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21/05/38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07977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21/05/38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71939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21/05/38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68542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843463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DCC59-A1BC-4CB3-A101-0FAC77023900}" type="datetimeFigureOut">
              <a:rPr lang="ar-SA" smtClean="0"/>
              <a:pPr/>
              <a:t>21/05/38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2271713" y="8475134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71488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04545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514350" rtl="1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r" defTabSz="514350" rtl="1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مستطيل 18"/>
          <p:cNvSpPr/>
          <p:nvPr/>
        </p:nvSpPr>
        <p:spPr>
          <a:xfrm>
            <a:off x="227865" y="2415478"/>
            <a:ext cx="6519066" cy="2046083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6" name="مستطيل 45"/>
          <p:cNvSpPr/>
          <p:nvPr/>
        </p:nvSpPr>
        <p:spPr>
          <a:xfrm>
            <a:off x="227337" y="4585384"/>
            <a:ext cx="6519593" cy="4217447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62" name="جدول 6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4826401"/>
              </p:ext>
            </p:extLst>
          </p:nvPr>
        </p:nvGraphicFramePr>
        <p:xfrm>
          <a:off x="227865" y="2414369"/>
          <a:ext cx="3014705" cy="962764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/>
                <a:gridCol w="640336"/>
                <a:gridCol w="582706"/>
                <a:gridCol w="636494"/>
                <a:gridCol w="367553"/>
                <a:gridCol w="318982"/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المعيار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تعداد</a:t>
                      </a:r>
                      <a:r>
                        <a:rPr lang="ar-SA" sz="800" b="1" baseline="0" dirty="0" smtClean="0">
                          <a:solidFill>
                            <a:schemeClr val="tx1"/>
                          </a:solidFill>
                        </a:rPr>
                        <a:t> العناصر التي تحدد حالة الطقس خلال اليوم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رقمه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25</a:t>
                      </a:r>
                      <a:endParaRPr lang="ar-SA" sz="7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غير 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ملاحظة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 smtClean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6" name="جدول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2360144"/>
              </p:ext>
            </p:extLst>
          </p:nvPr>
        </p:nvGraphicFramePr>
        <p:xfrm>
          <a:off x="235457" y="4680820"/>
          <a:ext cx="3014705" cy="1084684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/>
                <a:gridCol w="665857"/>
                <a:gridCol w="573742"/>
                <a:gridCol w="591670"/>
                <a:gridCol w="367553"/>
                <a:gridCol w="347249"/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المعيار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وصف حالة المادة من خلال تتبع مصور لدورة الماء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رقمه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27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غير 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ملاحظة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 smtClean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3" name="مجموعة 2"/>
          <p:cNvGrpSpPr/>
          <p:nvPr/>
        </p:nvGrpSpPr>
        <p:grpSpPr>
          <a:xfrm>
            <a:off x="57075" y="79791"/>
            <a:ext cx="6819254" cy="2286024"/>
            <a:chOff x="57075" y="79791"/>
            <a:chExt cx="6819254" cy="2286024"/>
          </a:xfrm>
        </p:grpSpPr>
        <p:sp>
          <p:nvSpPr>
            <p:cNvPr id="29" name="مربع نص 28"/>
            <p:cNvSpPr txBox="1"/>
            <p:nvPr/>
          </p:nvSpPr>
          <p:spPr>
            <a:xfrm>
              <a:off x="5484861" y="147347"/>
              <a:ext cx="1306538" cy="578882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1">
              <a:spAutoFit/>
            </a:bodyPr>
            <a:lstStyle/>
            <a:p>
              <a:pPr algn="ctr"/>
              <a:r>
                <a:rPr lang="ar-SA" sz="700" dirty="0" smtClean="0"/>
                <a:t>المملكة العربية السعودية</a:t>
              </a:r>
            </a:p>
            <a:p>
              <a:pPr algn="ctr"/>
              <a:r>
                <a:rPr lang="ar-SA" sz="700" dirty="0" smtClean="0"/>
                <a:t>وزارة التعليم </a:t>
              </a:r>
            </a:p>
            <a:p>
              <a:pPr algn="ctr"/>
              <a:r>
                <a:rPr lang="ar-SA" sz="700" dirty="0" smtClean="0"/>
                <a:t>مكتب التربية والتعليم بمحافظة الجبيل</a:t>
              </a:r>
            </a:p>
            <a:p>
              <a:pPr algn="ctr"/>
              <a:r>
                <a:rPr lang="ar-SA" sz="700" dirty="0" smtClean="0"/>
                <a:t>قسم الصفوف الأولية</a:t>
              </a:r>
              <a:endParaRPr lang="ar-SA" sz="700" dirty="0"/>
            </a:p>
          </p:txBody>
        </p:sp>
        <p:sp>
          <p:nvSpPr>
            <p:cNvPr id="30" name="مستطيل مستدير الزوايا 29"/>
            <p:cNvSpPr/>
            <p:nvPr/>
          </p:nvSpPr>
          <p:spPr>
            <a:xfrm>
              <a:off x="1031967" y="530427"/>
              <a:ext cx="4869470" cy="433795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1600" b="1" dirty="0" smtClean="0">
                  <a:solidFill>
                    <a:schemeClr val="tx1"/>
                  </a:solidFill>
                </a:rPr>
                <a:t>الاختبار الدوري للصف</a:t>
              </a:r>
              <a:r>
                <a:rPr lang="ar-SA" sz="1600" b="1" dirty="0" smtClean="0">
                  <a:solidFill>
                    <a:srgbClr val="FF0000"/>
                  </a:solidFill>
                </a:rPr>
                <a:t> الثالث </a:t>
              </a:r>
              <a:r>
                <a:rPr lang="ar-SA" sz="1600" b="1" dirty="0" smtClean="0">
                  <a:solidFill>
                    <a:schemeClr val="tx1"/>
                  </a:solidFill>
                </a:rPr>
                <a:t>مادة العلوم /  الفترة </a:t>
              </a:r>
              <a:r>
                <a:rPr lang="ar-SA" sz="1600" b="1" dirty="0" smtClean="0">
                  <a:solidFill>
                    <a:srgbClr val="FF0000"/>
                  </a:solidFill>
                </a:rPr>
                <a:t>الثالثة</a:t>
              </a:r>
              <a:endParaRPr lang="ar-SA" sz="1600" b="1" dirty="0">
                <a:solidFill>
                  <a:srgbClr val="FF0000"/>
                </a:solidFill>
              </a:endParaRPr>
            </a:p>
          </p:txBody>
        </p:sp>
        <p:sp>
          <p:nvSpPr>
            <p:cNvPr id="38" name="مربع نص 37"/>
            <p:cNvSpPr txBox="1"/>
            <p:nvPr/>
          </p:nvSpPr>
          <p:spPr>
            <a:xfrm>
              <a:off x="412381" y="2088816"/>
              <a:ext cx="5866525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1200" dirty="0" smtClean="0"/>
                <a:t>اسم الطالبة </a:t>
              </a:r>
              <a:r>
                <a:rPr lang="ar-SA" sz="900" dirty="0" smtClean="0"/>
                <a:t>.......................................................</a:t>
              </a:r>
              <a:r>
                <a:rPr lang="ar-SA" sz="1200" dirty="0" smtClean="0"/>
                <a:t> المدرسة</a:t>
              </a:r>
              <a:r>
                <a:rPr lang="ar-SA" sz="900" dirty="0" smtClean="0"/>
                <a:t>.........................................</a:t>
              </a:r>
              <a:r>
                <a:rPr lang="ar-SA" sz="1200" dirty="0" smtClean="0"/>
                <a:t> الصف </a:t>
              </a:r>
              <a:r>
                <a:rPr lang="ar-SA" sz="900" dirty="0" smtClean="0"/>
                <a:t>........................</a:t>
              </a:r>
              <a:endParaRPr lang="ar-SA" sz="900" dirty="0"/>
            </a:p>
          </p:txBody>
        </p:sp>
        <p:pic>
          <p:nvPicPr>
            <p:cNvPr id="53" name="Picture 6" descr="نتيجة بحث الصور عن شعار وزارة المعارف بدون خلفية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9342" y="79791"/>
              <a:ext cx="955441" cy="5896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5" name="مستطيل مستدير الزوايا 54"/>
            <p:cNvSpPr/>
            <p:nvPr/>
          </p:nvSpPr>
          <p:spPr>
            <a:xfrm>
              <a:off x="57075" y="91600"/>
              <a:ext cx="6743850" cy="1974423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1032" name="Picture 8" descr="نتيجة بحث الصور عن خلفيات متحركة لمادة العلوم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4741"/>
            <a:stretch/>
          </p:blipFill>
          <p:spPr bwMode="auto">
            <a:xfrm>
              <a:off x="1031967" y="1025317"/>
              <a:ext cx="5432333" cy="9249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6" name="Picture 2" descr="نتيجة بحث الصور عن علوم كرتون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5295" y="862993"/>
              <a:ext cx="899488" cy="111388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" name="مستطيل 1"/>
            <p:cNvSpPr/>
            <p:nvPr/>
          </p:nvSpPr>
          <p:spPr>
            <a:xfrm>
              <a:off x="4110979" y="697057"/>
              <a:ext cx="2765350" cy="1323439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ar-SA" sz="8000" b="1" dirty="0" smtClean="0">
                  <a:ln w="0"/>
                  <a:gradFill flip="none" rotWithShape="1">
                    <a:gsLst>
                      <a:gs pos="69375">
                        <a:schemeClr val="accent2">
                          <a:lumMod val="20000"/>
                          <a:lumOff val="80000"/>
                        </a:schemeClr>
                      </a:gs>
                      <a:gs pos="64750">
                        <a:srgbClr val="FFFF00"/>
                      </a:gs>
                      <a:gs pos="55500">
                        <a:schemeClr val="accent6">
                          <a:lumMod val="40000"/>
                          <a:lumOff val="60000"/>
                        </a:schemeClr>
                      </a:gs>
                      <a:gs pos="37000">
                        <a:schemeClr val="accent2">
                          <a:lumMod val="20000"/>
                          <a:lumOff val="80000"/>
                        </a:schemeClr>
                      </a:gs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74000">
                        <a:schemeClr val="accent1">
                          <a:lumMod val="45000"/>
                          <a:lumOff val="55000"/>
                        </a:schemeClr>
                      </a:gs>
                      <a:gs pos="83000">
                        <a:schemeClr val="accent1">
                          <a:lumMod val="45000"/>
                          <a:lumOff val="55000"/>
                        </a:schemeClr>
                      </a:gs>
                      <a:gs pos="100000">
                        <a:schemeClr val="accent1">
                          <a:lumMod val="30000"/>
                          <a:lumOff val="70000"/>
                        </a:schemeClr>
                      </a:gs>
                    </a:gsLst>
                    <a:lin ang="2700000" scaled="1"/>
                    <a:tileRect/>
                  </a:gra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العلوم</a:t>
              </a:r>
              <a:endParaRPr lang="ar-SA" sz="8000" b="1" cap="none" spc="0" dirty="0">
                <a:ln w="0"/>
                <a:gradFill flip="none" rotWithShape="1">
                  <a:gsLst>
                    <a:gs pos="69375">
                      <a:schemeClr val="accent2">
                        <a:lumMod val="20000"/>
                        <a:lumOff val="80000"/>
                      </a:schemeClr>
                    </a:gs>
                    <a:gs pos="64750">
                      <a:srgbClr val="FFFF00"/>
                    </a:gs>
                    <a:gs pos="55500">
                      <a:schemeClr val="accent6">
                        <a:lumMod val="40000"/>
                        <a:lumOff val="60000"/>
                      </a:schemeClr>
                    </a:gs>
                    <a:gs pos="37000">
                      <a:schemeClr val="accent2">
                        <a:lumMod val="20000"/>
                        <a:lumOff val="80000"/>
                      </a:schemeClr>
                    </a:gs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2700000" scaled="1"/>
                  <a:tileRect/>
                </a:gra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sp>
        <p:nvSpPr>
          <p:cNvPr id="4" name="AutoShape 2" descr="نتيجة بحث الصور عن سلسلة غذائية الصف الثاني الابتدائي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sp>
        <p:nvSpPr>
          <p:cNvPr id="6" name="مستطيل 5"/>
          <p:cNvSpPr/>
          <p:nvPr/>
        </p:nvSpPr>
        <p:spPr>
          <a:xfrm>
            <a:off x="3332695" y="2539301"/>
            <a:ext cx="2714205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2000" dirty="0" smtClean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عددي العناصر التي تحدد حالة </a:t>
            </a:r>
          </a:p>
          <a:p>
            <a:pPr algn="ctr"/>
            <a:r>
              <a:rPr lang="ar-SA" sz="2000" b="0" cap="none" spc="0" dirty="0" smtClean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الطقس خلال اليوم؟</a:t>
            </a:r>
            <a:endParaRPr lang="ar-SA" sz="2000" b="0" cap="none" spc="0" dirty="0">
              <a:ln w="0"/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مستطيل 6"/>
          <p:cNvSpPr/>
          <p:nvPr/>
        </p:nvSpPr>
        <p:spPr>
          <a:xfrm>
            <a:off x="4240306" y="3296850"/>
            <a:ext cx="1563738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1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1-...............</a:t>
            </a:r>
          </a:p>
          <a:p>
            <a:pPr algn="ctr"/>
            <a:r>
              <a:rPr lang="ar-SA" sz="1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2-..............</a:t>
            </a:r>
          </a:p>
          <a:p>
            <a:pPr algn="ctr"/>
            <a:r>
              <a:rPr lang="ar-SA" sz="1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3-..............</a:t>
            </a:r>
            <a:endParaRPr lang="ar-SA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مستطيل 7"/>
          <p:cNvSpPr/>
          <p:nvPr/>
        </p:nvSpPr>
        <p:spPr>
          <a:xfrm>
            <a:off x="3297429" y="4927753"/>
            <a:ext cx="3369833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2000" b="0" cap="none" spc="0" dirty="0" smtClean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صفي حالة الماء من خلال الرسم التالي:</a:t>
            </a:r>
            <a:endParaRPr lang="ar-SA" sz="2000" b="0" cap="none" spc="0" dirty="0">
              <a:ln w="0"/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9" name="صورة 0" descr="06_دورة المياه.bmp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4783" y="5866639"/>
            <a:ext cx="5341099" cy="26856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مخطط انسيابي: معالجة متعاقبة 9"/>
          <p:cNvSpPr/>
          <p:nvPr/>
        </p:nvSpPr>
        <p:spPr>
          <a:xfrm>
            <a:off x="4876799" y="7745505"/>
            <a:ext cx="735106" cy="358589"/>
          </a:xfrm>
          <a:prstGeom prst="flowChartAlternateProces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مخطط انسيابي: معالجة متعاقبة 30"/>
          <p:cNvSpPr/>
          <p:nvPr/>
        </p:nvSpPr>
        <p:spPr>
          <a:xfrm>
            <a:off x="4401670" y="6637679"/>
            <a:ext cx="735106" cy="358589"/>
          </a:xfrm>
          <a:prstGeom prst="flowChartAlternateProces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مخطط انسيابي: معالجة متعاقبة 31"/>
          <p:cNvSpPr/>
          <p:nvPr/>
        </p:nvSpPr>
        <p:spPr>
          <a:xfrm>
            <a:off x="2978090" y="6797112"/>
            <a:ext cx="735106" cy="358589"/>
          </a:xfrm>
          <a:prstGeom prst="flowChartAlternateProces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مربع نص 24"/>
          <p:cNvSpPr txBox="1"/>
          <p:nvPr/>
        </p:nvSpPr>
        <p:spPr>
          <a:xfrm>
            <a:off x="5698713" y="4622831"/>
            <a:ext cx="101331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dirty="0" smtClean="0">
                <a:solidFill>
                  <a:schemeClr val="tx1"/>
                </a:solidFill>
              </a:rPr>
              <a:t>السؤال الثاني  </a:t>
            </a:r>
            <a:r>
              <a:rPr lang="ar-SA" sz="1200" b="1" dirty="0" smtClean="0"/>
              <a:t>: </a:t>
            </a:r>
            <a:endParaRPr lang="ar-SA" sz="1200" b="1" dirty="0" smtClean="0">
              <a:solidFill>
                <a:schemeClr val="tx1"/>
              </a:solidFill>
            </a:endParaRPr>
          </a:p>
        </p:txBody>
      </p:sp>
      <p:sp>
        <p:nvSpPr>
          <p:cNvPr id="26" name="مربع نص 25"/>
          <p:cNvSpPr txBox="1"/>
          <p:nvPr/>
        </p:nvSpPr>
        <p:spPr>
          <a:xfrm>
            <a:off x="5704530" y="2457013"/>
            <a:ext cx="1006887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dirty="0" smtClean="0">
                <a:solidFill>
                  <a:schemeClr val="tx1"/>
                </a:solidFill>
              </a:rPr>
              <a:t>السؤال الأول </a:t>
            </a:r>
            <a:r>
              <a:rPr lang="ar-SA" sz="1200" b="1" dirty="0" smtClean="0"/>
              <a:t>: </a:t>
            </a:r>
            <a:endParaRPr lang="ar-SA" sz="1200" b="1" dirty="0" smtClean="0">
              <a:solidFill>
                <a:schemeClr val="tx1"/>
              </a:solidFill>
            </a:endParaRPr>
          </a:p>
        </p:txBody>
      </p:sp>
      <p:sp>
        <p:nvSpPr>
          <p:cNvPr id="11" name="مربع نص 10"/>
          <p:cNvSpPr txBox="1"/>
          <p:nvPr/>
        </p:nvSpPr>
        <p:spPr>
          <a:xfrm>
            <a:off x="2095500" y="160338"/>
            <a:ext cx="2306170" cy="37008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رقم </a:t>
            </a:r>
            <a:r>
              <a:rPr lang="ar-SA" smtClean="0"/>
              <a:t>النموذج </a:t>
            </a:r>
            <a:r>
              <a:rPr lang="ar-SA" smtClean="0">
                <a:solidFill>
                  <a:srgbClr val="FF0000"/>
                </a:solidFill>
              </a:rPr>
              <a:t>11</a:t>
            </a:r>
            <a:endParaRPr lang="ar-SA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4982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206188" y="152400"/>
            <a:ext cx="6463553" cy="2286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/>
          <p:cNvSpPr txBox="1"/>
          <p:nvPr/>
        </p:nvSpPr>
        <p:spPr>
          <a:xfrm>
            <a:off x="5123823" y="322514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dirty="0" smtClean="0">
                <a:solidFill>
                  <a:schemeClr val="tx1"/>
                </a:solidFill>
              </a:rPr>
              <a:t>السؤال الثالث  </a:t>
            </a:r>
            <a:r>
              <a:rPr lang="ar-SA" sz="1200" b="1" dirty="0" smtClean="0"/>
              <a:t>: </a:t>
            </a:r>
            <a:endParaRPr lang="ar-SA" sz="1200" b="1" dirty="0" smtClean="0">
              <a:solidFill>
                <a:schemeClr val="tx1"/>
              </a:solidFill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112332" y="7449669"/>
            <a:ext cx="6322153" cy="25391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050" b="1" dirty="0" smtClean="0"/>
              <a:t>تمنياتي لك بالتوفيق                                                                                                         معلمة المادة :</a:t>
            </a:r>
            <a:endParaRPr lang="ar-SA" sz="1050" b="1" dirty="0"/>
          </a:p>
        </p:txBody>
      </p:sp>
      <p:graphicFrame>
        <p:nvGraphicFramePr>
          <p:cNvPr id="5" name="جدول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5881970"/>
              </p:ext>
            </p:extLst>
          </p:nvPr>
        </p:nvGraphicFramePr>
        <p:xfrm>
          <a:off x="206188" y="152400"/>
          <a:ext cx="3036863" cy="1084684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90792"/>
                <a:gridCol w="656691"/>
                <a:gridCol w="555811"/>
                <a:gridCol w="591671"/>
                <a:gridCol w="385482"/>
                <a:gridCol w="356416"/>
              </a:tblGrid>
              <a:tr h="122686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المعيار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استنتاج خواص حالات المادة الثلاث من</a:t>
                      </a:r>
                      <a:r>
                        <a:rPr lang="ar-SA" sz="800" b="1" baseline="0" dirty="0" smtClean="0">
                          <a:solidFill>
                            <a:schemeClr val="tx1"/>
                          </a:solidFill>
                        </a:rPr>
                        <a:t> حيث الشكل والحجم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رقمه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32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غير 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ملاحظة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 smtClean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مستطيل 5"/>
          <p:cNvSpPr/>
          <p:nvPr/>
        </p:nvSpPr>
        <p:spPr>
          <a:xfrm>
            <a:off x="3024040" y="152400"/>
            <a:ext cx="2799731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2000" b="0" cap="none" spc="0" dirty="0" smtClean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صلي بين المادة وخاصيتها</a:t>
            </a:r>
            <a:r>
              <a:rPr lang="ar-SA" sz="2800" b="0" cap="none" spc="0" dirty="0" smtClean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:</a:t>
            </a:r>
            <a:endParaRPr lang="ar-SA" sz="2800" b="0" cap="none" spc="0" dirty="0">
              <a:ln w="0"/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مستطيل 6"/>
          <p:cNvSpPr/>
          <p:nvPr/>
        </p:nvSpPr>
        <p:spPr>
          <a:xfrm>
            <a:off x="1325009" y="1323624"/>
            <a:ext cx="521008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1- المادة السائلة                      لها شكل ثابت وحجم ثابت</a:t>
            </a:r>
          </a:p>
          <a:p>
            <a:pPr algn="ctr"/>
            <a:r>
              <a:rPr lang="ar-SA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2-المادة الغازية                     لها حجم ثابت وشكل غير ثابت</a:t>
            </a:r>
          </a:p>
          <a:p>
            <a:pPr algn="ctr"/>
            <a:r>
              <a:rPr lang="ar-SA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3-المادة الجامدة                      لها حجم وشكل غير ثابتين </a:t>
            </a:r>
            <a:endParaRPr lang="ar-SA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مستطيل 7"/>
          <p:cNvSpPr/>
          <p:nvPr/>
        </p:nvSpPr>
        <p:spPr>
          <a:xfrm>
            <a:off x="206187" y="2635657"/>
            <a:ext cx="6463553" cy="1783943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9" name="مربع نص 8"/>
          <p:cNvSpPr txBox="1"/>
          <p:nvPr/>
        </p:nvSpPr>
        <p:spPr>
          <a:xfrm>
            <a:off x="5123823" y="2698406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dirty="0" smtClean="0">
                <a:solidFill>
                  <a:schemeClr val="tx1"/>
                </a:solidFill>
              </a:rPr>
              <a:t>السؤال الرابع  </a:t>
            </a:r>
            <a:r>
              <a:rPr lang="ar-SA" sz="1200" b="1" dirty="0" smtClean="0"/>
              <a:t>: </a:t>
            </a:r>
            <a:endParaRPr lang="ar-SA" sz="1200" b="1" dirty="0" smtClean="0">
              <a:solidFill>
                <a:schemeClr val="tx1"/>
              </a:solidFill>
            </a:endParaRPr>
          </a:p>
        </p:txBody>
      </p:sp>
      <p:sp>
        <p:nvSpPr>
          <p:cNvPr id="11" name="مستطيل 10"/>
          <p:cNvSpPr/>
          <p:nvPr/>
        </p:nvSpPr>
        <p:spPr>
          <a:xfrm>
            <a:off x="3484614" y="2732682"/>
            <a:ext cx="2141933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2000" b="0" cap="none" spc="0" dirty="0" smtClean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اكملي الفراغ بما يناسب:</a:t>
            </a:r>
            <a:endParaRPr lang="ar-SA" sz="2000" b="0" cap="none" spc="0" dirty="0">
              <a:ln w="0"/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aphicFrame>
        <p:nvGraphicFramePr>
          <p:cNvPr id="12" name="جدول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8955485"/>
              </p:ext>
            </p:extLst>
          </p:nvPr>
        </p:nvGraphicFramePr>
        <p:xfrm>
          <a:off x="206187" y="2635657"/>
          <a:ext cx="3036863" cy="962764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90792"/>
                <a:gridCol w="656691"/>
                <a:gridCol w="555811"/>
                <a:gridCol w="591671"/>
                <a:gridCol w="385482"/>
                <a:gridCol w="356416"/>
              </a:tblGrid>
              <a:tr h="122686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المعيار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معرفة</a:t>
                      </a:r>
                      <a:r>
                        <a:rPr lang="ar-SA" sz="800" b="1" baseline="0" dirty="0" smtClean="0">
                          <a:solidFill>
                            <a:schemeClr val="tx1"/>
                          </a:solidFill>
                        </a:rPr>
                        <a:t> مفهوم المناخ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رقمه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28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غير 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ملاحظة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 smtClean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" name="مستطيل 12"/>
          <p:cNvSpPr/>
          <p:nvPr/>
        </p:nvSpPr>
        <p:spPr>
          <a:xfrm>
            <a:off x="529919" y="3657892"/>
            <a:ext cx="6094246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المناخ : هو حالة ..............في مكان معين على مدى فترات زمنية ............</a:t>
            </a:r>
            <a:endParaRPr lang="ar-SA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4" name="مستطيل 13"/>
          <p:cNvSpPr/>
          <p:nvPr/>
        </p:nvSpPr>
        <p:spPr>
          <a:xfrm>
            <a:off x="157153" y="4570650"/>
            <a:ext cx="6463553" cy="1908233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graphicFrame>
        <p:nvGraphicFramePr>
          <p:cNvPr id="15" name="جدول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6476394"/>
              </p:ext>
            </p:extLst>
          </p:nvPr>
        </p:nvGraphicFramePr>
        <p:xfrm>
          <a:off x="157154" y="4522726"/>
          <a:ext cx="3036863" cy="962764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90792"/>
                <a:gridCol w="656691"/>
                <a:gridCol w="555811"/>
                <a:gridCol w="591671"/>
                <a:gridCol w="385482"/>
                <a:gridCol w="356416"/>
              </a:tblGrid>
              <a:tr h="122686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المعيار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قياس</a:t>
                      </a:r>
                      <a:r>
                        <a:rPr lang="ar-SA" sz="800" b="1" baseline="0" dirty="0" smtClean="0">
                          <a:solidFill>
                            <a:schemeClr val="tx1"/>
                          </a:solidFill>
                        </a:rPr>
                        <a:t> بعض صفات المادة كالطول والحجم والكتلة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رقمه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31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غير 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ملاحظة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 smtClean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6" name="مربع نص 15"/>
          <p:cNvSpPr txBox="1"/>
          <p:nvPr/>
        </p:nvSpPr>
        <p:spPr>
          <a:xfrm>
            <a:off x="5522259" y="4560342"/>
            <a:ext cx="1098447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dirty="0" smtClean="0">
                <a:solidFill>
                  <a:schemeClr val="tx1"/>
                </a:solidFill>
              </a:rPr>
              <a:t>السؤال الخامس </a:t>
            </a:r>
            <a:r>
              <a:rPr lang="ar-SA" sz="1200" b="1" dirty="0" smtClean="0"/>
              <a:t>: </a:t>
            </a:r>
            <a:endParaRPr lang="ar-SA" sz="1200" b="1" dirty="0" smtClean="0">
              <a:solidFill>
                <a:schemeClr val="tx1"/>
              </a:solidFill>
            </a:endParaRPr>
          </a:p>
        </p:txBody>
      </p:sp>
      <p:sp>
        <p:nvSpPr>
          <p:cNvPr id="17" name="مستطيل 16"/>
          <p:cNvSpPr/>
          <p:nvPr/>
        </p:nvSpPr>
        <p:spPr>
          <a:xfrm>
            <a:off x="2860650" y="4552324"/>
            <a:ext cx="3126509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dirty="0" smtClean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اختاري الإجابة الصحيحة من </a:t>
            </a:r>
          </a:p>
          <a:p>
            <a:pPr algn="ctr"/>
            <a:r>
              <a:rPr lang="ar-SA" dirty="0" smtClean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بين الأقواس:</a:t>
            </a:r>
            <a:endParaRPr lang="ar-SA" b="0" cap="none" spc="0" dirty="0">
              <a:ln w="0"/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8" name="مستطيل 17"/>
          <p:cNvSpPr/>
          <p:nvPr/>
        </p:nvSpPr>
        <p:spPr>
          <a:xfrm>
            <a:off x="3098314" y="5515603"/>
            <a:ext cx="333617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وحدة قياس الطول    ( اللتر  - السم)</a:t>
            </a:r>
          </a:p>
          <a:p>
            <a:pPr algn="ctr"/>
            <a:r>
              <a:rPr lang="ar-SA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وحدة قياس الحجم      (الكيلوجرام – المتر)</a:t>
            </a:r>
            <a:endParaRPr lang="ar-SA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725096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مستطيل 18"/>
          <p:cNvSpPr/>
          <p:nvPr/>
        </p:nvSpPr>
        <p:spPr>
          <a:xfrm>
            <a:off x="227865" y="2415478"/>
            <a:ext cx="6519066" cy="2941403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1" name="مربع نص 40"/>
          <p:cNvSpPr txBox="1"/>
          <p:nvPr/>
        </p:nvSpPr>
        <p:spPr>
          <a:xfrm>
            <a:off x="5347035" y="2415478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 smtClean="0">
                <a:solidFill>
                  <a:schemeClr val="tx1"/>
                </a:solidFill>
              </a:rPr>
              <a:t>السؤال الأول</a:t>
            </a:r>
            <a:r>
              <a:rPr lang="ar-SA" sz="1200" b="1" u="sng" dirty="0" smtClean="0"/>
              <a:t>: </a:t>
            </a:r>
            <a:endParaRPr lang="ar-SA" sz="1200" b="1" u="sng" dirty="0" smtClean="0">
              <a:solidFill>
                <a:schemeClr val="tx1"/>
              </a:solidFill>
            </a:endParaRPr>
          </a:p>
        </p:txBody>
      </p:sp>
      <p:sp>
        <p:nvSpPr>
          <p:cNvPr id="43" name="مستطيل 42"/>
          <p:cNvSpPr/>
          <p:nvPr/>
        </p:nvSpPr>
        <p:spPr>
          <a:xfrm>
            <a:off x="227865" y="5477539"/>
            <a:ext cx="6519066" cy="1579395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6" name="مستطيل 45"/>
          <p:cNvSpPr/>
          <p:nvPr/>
        </p:nvSpPr>
        <p:spPr>
          <a:xfrm>
            <a:off x="203255" y="7182578"/>
            <a:ext cx="6526894" cy="1808348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5" name="مربع نص 44"/>
          <p:cNvSpPr txBox="1"/>
          <p:nvPr/>
        </p:nvSpPr>
        <p:spPr>
          <a:xfrm>
            <a:off x="5733614" y="7164927"/>
            <a:ext cx="979713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dirty="0" smtClean="0">
                <a:solidFill>
                  <a:schemeClr val="tx1"/>
                </a:solidFill>
              </a:rPr>
              <a:t>السؤال الثالث  </a:t>
            </a:r>
            <a:r>
              <a:rPr lang="ar-SA" sz="1200" b="1" dirty="0" smtClean="0"/>
              <a:t>: </a:t>
            </a:r>
            <a:endParaRPr lang="ar-SA" sz="1200" b="1" dirty="0" smtClean="0">
              <a:solidFill>
                <a:schemeClr val="tx1"/>
              </a:solidFill>
            </a:endParaRPr>
          </a:p>
        </p:txBody>
      </p:sp>
      <p:grpSp>
        <p:nvGrpSpPr>
          <p:cNvPr id="3" name="مجموعة 2"/>
          <p:cNvGrpSpPr/>
          <p:nvPr/>
        </p:nvGrpSpPr>
        <p:grpSpPr>
          <a:xfrm>
            <a:off x="57075" y="79791"/>
            <a:ext cx="6743850" cy="2286024"/>
            <a:chOff x="57075" y="79791"/>
            <a:chExt cx="6743850" cy="2286024"/>
          </a:xfrm>
        </p:grpSpPr>
        <p:sp>
          <p:nvSpPr>
            <p:cNvPr id="38" name="مربع نص 37"/>
            <p:cNvSpPr txBox="1"/>
            <p:nvPr/>
          </p:nvSpPr>
          <p:spPr>
            <a:xfrm>
              <a:off x="412381" y="2088816"/>
              <a:ext cx="5866525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1200" dirty="0" smtClean="0"/>
                <a:t>اسم الطالبة </a:t>
              </a:r>
              <a:r>
                <a:rPr lang="ar-SA" sz="900" dirty="0" smtClean="0"/>
                <a:t>.......................................................</a:t>
              </a:r>
              <a:r>
                <a:rPr lang="ar-SA" sz="1200" dirty="0" smtClean="0"/>
                <a:t> المدرسة</a:t>
              </a:r>
              <a:r>
                <a:rPr lang="ar-SA" sz="900" dirty="0" smtClean="0"/>
                <a:t>.........................................</a:t>
              </a:r>
              <a:r>
                <a:rPr lang="ar-SA" sz="1200" dirty="0" smtClean="0"/>
                <a:t> الصف </a:t>
              </a:r>
              <a:r>
                <a:rPr lang="ar-SA" sz="900" dirty="0" smtClean="0"/>
                <a:t>........................</a:t>
              </a:r>
              <a:endParaRPr lang="ar-SA" sz="900" dirty="0"/>
            </a:p>
          </p:txBody>
        </p:sp>
        <p:grpSp>
          <p:nvGrpSpPr>
            <p:cNvPr id="2" name="مجموعة 1"/>
            <p:cNvGrpSpPr/>
            <p:nvPr/>
          </p:nvGrpSpPr>
          <p:grpSpPr>
            <a:xfrm>
              <a:off x="57075" y="79791"/>
              <a:ext cx="6743850" cy="1986232"/>
              <a:chOff x="57075" y="79791"/>
              <a:chExt cx="6743850" cy="1986232"/>
            </a:xfrm>
          </p:grpSpPr>
          <p:sp>
            <p:nvSpPr>
              <p:cNvPr id="29" name="مربع نص 28"/>
              <p:cNvSpPr txBox="1"/>
              <p:nvPr/>
            </p:nvSpPr>
            <p:spPr>
              <a:xfrm>
                <a:off x="5484861" y="147347"/>
                <a:ext cx="1306538" cy="578882"/>
              </a:xfrm>
              <a:prstGeom prst="roundRect">
                <a:avLst/>
              </a:prstGeom>
              <a:ln>
                <a:noFill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700" dirty="0" smtClean="0"/>
                  <a:t>المملكة العربية السعودية</a:t>
                </a:r>
              </a:p>
              <a:p>
                <a:pPr algn="ctr"/>
                <a:r>
                  <a:rPr lang="ar-SA" sz="700" dirty="0" smtClean="0"/>
                  <a:t>وزارة التعليم </a:t>
                </a:r>
              </a:p>
              <a:p>
                <a:pPr algn="ctr"/>
                <a:r>
                  <a:rPr lang="ar-SA" sz="700" dirty="0" smtClean="0"/>
                  <a:t>مكتب التربية والتعليم بمحافظة الجبيل</a:t>
                </a:r>
              </a:p>
              <a:p>
                <a:pPr algn="ctr"/>
                <a:r>
                  <a:rPr lang="ar-SA" sz="700" dirty="0" smtClean="0"/>
                  <a:t>قسم الصفوف الأولية</a:t>
                </a:r>
                <a:endParaRPr lang="ar-SA" sz="700" dirty="0"/>
              </a:p>
            </p:txBody>
          </p:sp>
          <p:sp>
            <p:nvSpPr>
              <p:cNvPr id="30" name="مستطيل مستدير الزوايا 29"/>
              <p:cNvSpPr/>
              <p:nvPr/>
            </p:nvSpPr>
            <p:spPr>
              <a:xfrm>
                <a:off x="1031967" y="530427"/>
                <a:ext cx="4869470" cy="433795"/>
              </a:xfrm>
              <a:prstGeom prst="round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ar-SA" sz="1600" b="1" dirty="0" smtClean="0">
                    <a:solidFill>
                      <a:schemeClr val="tx1"/>
                    </a:solidFill>
                  </a:rPr>
                  <a:t>الاختبار الدوري </a:t>
                </a:r>
                <a:r>
                  <a:rPr lang="ar-SA" sz="1600" b="1" dirty="0" err="1" smtClean="0">
                    <a:solidFill>
                      <a:schemeClr val="tx1"/>
                    </a:solidFill>
                  </a:rPr>
                  <a:t>للصف.</a:t>
                </a:r>
                <a:r>
                  <a:rPr lang="ar-SA" sz="1600" b="1" dirty="0" err="1" smtClean="0">
                    <a:solidFill>
                      <a:srgbClr val="FF0000"/>
                    </a:solidFill>
                  </a:rPr>
                  <a:t>الثالث</a:t>
                </a:r>
                <a:r>
                  <a:rPr lang="ar-SA" sz="1600" b="1" dirty="0" smtClean="0">
                    <a:solidFill>
                      <a:schemeClr val="tx1"/>
                    </a:solidFill>
                  </a:rPr>
                  <a:t> مادة العلوم /  الفترة </a:t>
                </a:r>
                <a:r>
                  <a:rPr lang="ar-SA" sz="1600" b="1" dirty="0" smtClean="0">
                    <a:solidFill>
                      <a:srgbClr val="FF0000"/>
                    </a:solidFill>
                  </a:rPr>
                  <a:t>الثالثة</a:t>
                </a:r>
                <a:endParaRPr lang="ar-SA" sz="1600" b="1" dirty="0">
                  <a:solidFill>
                    <a:srgbClr val="FF0000"/>
                  </a:solidFill>
                </a:endParaRPr>
              </a:p>
            </p:txBody>
          </p:sp>
          <p:grpSp>
            <p:nvGrpSpPr>
              <p:cNvPr id="14" name="مجموعة 13"/>
              <p:cNvGrpSpPr/>
              <p:nvPr/>
            </p:nvGrpSpPr>
            <p:grpSpPr>
              <a:xfrm>
                <a:off x="80294" y="835858"/>
                <a:ext cx="6711105" cy="1145825"/>
                <a:chOff x="0" y="1130922"/>
                <a:chExt cx="6858000" cy="1145825"/>
              </a:xfrm>
            </p:grpSpPr>
            <p:grpSp>
              <p:nvGrpSpPr>
                <p:cNvPr id="9" name="مجموعة 8"/>
                <p:cNvGrpSpPr/>
                <p:nvPr/>
              </p:nvGrpSpPr>
              <p:grpSpPr>
                <a:xfrm>
                  <a:off x="0" y="1130922"/>
                  <a:ext cx="6858000" cy="1145825"/>
                  <a:chOff x="-1" y="108632"/>
                  <a:chExt cx="6858001" cy="1733550"/>
                </a:xfrm>
              </p:grpSpPr>
              <p:pic>
                <p:nvPicPr>
                  <p:cNvPr id="1042" name="Picture 18" descr="نتيجة بحث الصور عن ‪i love chemistry clipart‬‏"/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582" t="533" r="5362" b="50934"/>
                  <a:stretch/>
                </p:blipFill>
                <p:spPr bwMode="auto">
                  <a:xfrm>
                    <a:off x="2124074" y="108632"/>
                    <a:ext cx="4733926" cy="1733550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  <p:pic>
                <p:nvPicPr>
                  <p:cNvPr id="1044" name="Picture 20" descr="نتيجة بحث الصور عن ‪i love chemistry clipart‬‏"/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571" r="57000" b="51467"/>
                  <a:stretch/>
                </p:blipFill>
                <p:spPr bwMode="auto">
                  <a:xfrm flipH="1">
                    <a:off x="-1" y="108632"/>
                    <a:ext cx="2124075" cy="1733550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</p:grpSp>
            <p:sp>
              <p:nvSpPr>
                <p:cNvPr id="10" name="مربع نص 9"/>
                <p:cNvSpPr txBox="1"/>
                <p:nvPr/>
              </p:nvSpPr>
              <p:spPr>
                <a:xfrm>
                  <a:off x="6334289" y="1539518"/>
                  <a:ext cx="428322" cy="584775"/>
                </a:xfrm>
                <a:prstGeom prst="rect">
                  <a:avLst/>
                </a:prstGeom>
                <a:noFill/>
              </p:spPr>
              <p:txBody>
                <a:bodyPr wrap="none" rtlCol="1">
                  <a:spAutoFit/>
                </a:bodyPr>
                <a:lstStyle/>
                <a:p>
                  <a:r>
                    <a:rPr lang="ar-SA" sz="3200" b="1" dirty="0" smtClean="0">
                      <a:latin typeface="Arial Unicode MS" panose="020B0604020202020204" pitchFamily="34" charset="-128"/>
                      <a:ea typeface="Arial Unicode MS" panose="020B0604020202020204" pitchFamily="34" charset="-128"/>
                      <a:cs typeface="Arial Unicode MS" panose="020B0604020202020204" pitchFamily="34" charset="-128"/>
                    </a:rPr>
                    <a:t>ع</a:t>
                  </a:r>
                  <a:endParaRPr lang="ar-SA" sz="3200" b="1" dirty="0">
                    <a:latin typeface="Arial Unicode MS" panose="020B0604020202020204" pitchFamily="34" charset="-128"/>
                    <a:ea typeface="Arial Unicode MS" panose="020B0604020202020204" pitchFamily="34" charset="-128"/>
                    <a:cs typeface="Arial Unicode MS" panose="020B0604020202020204" pitchFamily="34" charset="-128"/>
                  </a:endParaRPr>
                </a:p>
              </p:txBody>
            </p:sp>
            <p:sp>
              <p:nvSpPr>
                <p:cNvPr id="11" name="مربع نص 10"/>
                <p:cNvSpPr txBox="1"/>
                <p:nvPr/>
              </p:nvSpPr>
              <p:spPr>
                <a:xfrm>
                  <a:off x="5724081" y="1498761"/>
                  <a:ext cx="457176" cy="584775"/>
                </a:xfrm>
                <a:prstGeom prst="rect">
                  <a:avLst/>
                </a:prstGeom>
                <a:noFill/>
              </p:spPr>
              <p:txBody>
                <a:bodyPr wrap="none" rtlCol="1">
                  <a:spAutoFit/>
                </a:bodyPr>
                <a:lstStyle/>
                <a:p>
                  <a:r>
                    <a:rPr lang="ar-SA" sz="3200" b="1" dirty="0" smtClean="0">
                      <a:latin typeface="Arial Unicode MS" panose="020B0604020202020204" pitchFamily="34" charset="-128"/>
                      <a:ea typeface="Arial Unicode MS" panose="020B0604020202020204" pitchFamily="34" charset="-128"/>
                      <a:cs typeface="Arial Unicode MS" panose="020B0604020202020204" pitchFamily="34" charset="-128"/>
                    </a:rPr>
                    <a:t>ل</a:t>
                  </a:r>
                  <a:endParaRPr lang="ar-SA" sz="3200" b="1" dirty="0">
                    <a:latin typeface="Arial Unicode MS" panose="020B0604020202020204" pitchFamily="34" charset="-128"/>
                    <a:ea typeface="Arial Unicode MS" panose="020B0604020202020204" pitchFamily="34" charset="-128"/>
                    <a:cs typeface="Arial Unicode MS" panose="020B0604020202020204" pitchFamily="34" charset="-128"/>
                  </a:endParaRPr>
                </a:p>
              </p:txBody>
            </p:sp>
            <p:sp>
              <p:nvSpPr>
                <p:cNvPr id="12" name="مربع نص 11"/>
                <p:cNvSpPr txBox="1"/>
                <p:nvPr/>
              </p:nvSpPr>
              <p:spPr>
                <a:xfrm>
                  <a:off x="5568983" y="1498760"/>
                  <a:ext cx="52388" cy="584775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r>
                    <a:rPr lang="ar-SA" sz="3200" b="1" dirty="0" smtClean="0">
                      <a:latin typeface="Arial Unicode MS" panose="020B0604020202020204" pitchFamily="34" charset="-128"/>
                      <a:ea typeface="Arial Unicode MS" panose="020B0604020202020204" pitchFamily="34" charset="-128"/>
                      <a:cs typeface="Arial Unicode MS" panose="020B0604020202020204" pitchFamily="34" charset="-128"/>
                    </a:rPr>
                    <a:t>و</a:t>
                  </a:r>
                  <a:endParaRPr lang="ar-SA" sz="3200" b="1" dirty="0">
                    <a:latin typeface="Arial Unicode MS" panose="020B0604020202020204" pitchFamily="34" charset="-128"/>
                    <a:ea typeface="Arial Unicode MS" panose="020B0604020202020204" pitchFamily="34" charset="-128"/>
                    <a:cs typeface="Arial Unicode MS" panose="020B0604020202020204" pitchFamily="34" charset="-128"/>
                  </a:endParaRPr>
                </a:p>
              </p:txBody>
            </p:sp>
            <p:sp>
              <p:nvSpPr>
                <p:cNvPr id="13" name="مربع نص 12"/>
                <p:cNvSpPr txBox="1"/>
                <p:nvPr/>
              </p:nvSpPr>
              <p:spPr>
                <a:xfrm>
                  <a:off x="4604419" y="1498760"/>
                  <a:ext cx="426720" cy="584775"/>
                </a:xfrm>
                <a:prstGeom prst="rect">
                  <a:avLst/>
                </a:prstGeom>
                <a:noFill/>
              </p:spPr>
              <p:txBody>
                <a:bodyPr wrap="none" rtlCol="1">
                  <a:spAutoFit/>
                </a:bodyPr>
                <a:lstStyle/>
                <a:p>
                  <a:r>
                    <a:rPr lang="ar-SA" sz="3200" b="1" dirty="0" smtClean="0">
                      <a:latin typeface="Arial Unicode MS" panose="020B0604020202020204" pitchFamily="34" charset="-128"/>
                      <a:ea typeface="Arial Unicode MS" panose="020B0604020202020204" pitchFamily="34" charset="-128"/>
                      <a:cs typeface="Arial Unicode MS" panose="020B0604020202020204" pitchFamily="34" charset="-128"/>
                    </a:rPr>
                    <a:t>م</a:t>
                  </a:r>
                  <a:endParaRPr lang="ar-SA" sz="3200" b="1" dirty="0">
                    <a:latin typeface="Arial Unicode MS" panose="020B0604020202020204" pitchFamily="34" charset="-128"/>
                    <a:ea typeface="Arial Unicode MS" panose="020B0604020202020204" pitchFamily="34" charset="-128"/>
                    <a:cs typeface="Arial Unicode MS" panose="020B0604020202020204" pitchFamily="34" charset="-128"/>
                  </a:endParaRPr>
                </a:p>
              </p:txBody>
            </p:sp>
            <p:sp>
              <p:nvSpPr>
                <p:cNvPr id="32" name="مربع نص 31"/>
                <p:cNvSpPr txBox="1"/>
                <p:nvPr/>
              </p:nvSpPr>
              <p:spPr>
                <a:xfrm>
                  <a:off x="2321967" y="1522649"/>
                  <a:ext cx="428322" cy="584775"/>
                </a:xfrm>
                <a:prstGeom prst="rect">
                  <a:avLst/>
                </a:prstGeom>
                <a:noFill/>
              </p:spPr>
              <p:txBody>
                <a:bodyPr wrap="none" rtlCol="1">
                  <a:spAutoFit/>
                </a:bodyPr>
                <a:lstStyle/>
                <a:p>
                  <a:r>
                    <a:rPr lang="ar-SA" sz="3200" b="1" dirty="0" smtClean="0">
                      <a:latin typeface="Arial Unicode MS" panose="020B0604020202020204" pitchFamily="34" charset="-128"/>
                      <a:ea typeface="Arial Unicode MS" panose="020B0604020202020204" pitchFamily="34" charset="-128"/>
                      <a:cs typeface="Arial Unicode MS" panose="020B0604020202020204" pitchFamily="34" charset="-128"/>
                    </a:rPr>
                    <a:t>ع</a:t>
                  </a:r>
                  <a:endParaRPr lang="ar-SA" sz="3200" b="1" dirty="0">
                    <a:latin typeface="Arial Unicode MS" panose="020B0604020202020204" pitchFamily="34" charset="-128"/>
                    <a:ea typeface="Arial Unicode MS" panose="020B0604020202020204" pitchFamily="34" charset="-128"/>
                    <a:cs typeface="Arial Unicode MS" panose="020B0604020202020204" pitchFamily="34" charset="-128"/>
                  </a:endParaRPr>
                </a:p>
              </p:txBody>
            </p:sp>
            <p:sp>
              <p:nvSpPr>
                <p:cNvPr id="33" name="مربع نص 32"/>
                <p:cNvSpPr txBox="1"/>
                <p:nvPr/>
              </p:nvSpPr>
              <p:spPr>
                <a:xfrm>
                  <a:off x="1441804" y="1691972"/>
                  <a:ext cx="457176" cy="584775"/>
                </a:xfrm>
                <a:prstGeom prst="rect">
                  <a:avLst/>
                </a:prstGeom>
                <a:noFill/>
              </p:spPr>
              <p:txBody>
                <a:bodyPr wrap="none" rtlCol="1">
                  <a:spAutoFit/>
                </a:bodyPr>
                <a:lstStyle/>
                <a:p>
                  <a:r>
                    <a:rPr lang="ar-SA" sz="3200" b="1" dirty="0" smtClean="0">
                      <a:latin typeface="Arial Unicode MS" panose="020B0604020202020204" pitchFamily="34" charset="-128"/>
                      <a:ea typeface="Arial Unicode MS" panose="020B0604020202020204" pitchFamily="34" charset="-128"/>
                      <a:cs typeface="Arial Unicode MS" panose="020B0604020202020204" pitchFamily="34" charset="-128"/>
                    </a:rPr>
                    <a:t>ل</a:t>
                  </a:r>
                  <a:endParaRPr lang="ar-SA" sz="3200" b="1" dirty="0">
                    <a:latin typeface="Arial Unicode MS" panose="020B0604020202020204" pitchFamily="34" charset="-128"/>
                    <a:ea typeface="Arial Unicode MS" panose="020B0604020202020204" pitchFamily="34" charset="-128"/>
                    <a:cs typeface="Arial Unicode MS" panose="020B0604020202020204" pitchFamily="34" charset="-128"/>
                  </a:endParaRPr>
                </a:p>
              </p:txBody>
            </p:sp>
            <p:sp>
              <p:nvSpPr>
                <p:cNvPr id="34" name="مربع نص 33"/>
                <p:cNvSpPr txBox="1"/>
                <p:nvPr/>
              </p:nvSpPr>
              <p:spPr>
                <a:xfrm>
                  <a:off x="1278062" y="1439928"/>
                  <a:ext cx="52388" cy="584775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r>
                    <a:rPr lang="ar-SA" sz="3200" b="1" dirty="0" smtClean="0">
                      <a:latin typeface="Arial Unicode MS" panose="020B0604020202020204" pitchFamily="34" charset="-128"/>
                      <a:ea typeface="Arial Unicode MS" panose="020B0604020202020204" pitchFamily="34" charset="-128"/>
                      <a:cs typeface="Arial Unicode MS" panose="020B0604020202020204" pitchFamily="34" charset="-128"/>
                    </a:rPr>
                    <a:t>و</a:t>
                  </a:r>
                  <a:endParaRPr lang="ar-SA" sz="3200" b="1" dirty="0">
                    <a:latin typeface="Arial Unicode MS" panose="020B0604020202020204" pitchFamily="34" charset="-128"/>
                    <a:ea typeface="Arial Unicode MS" panose="020B0604020202020204" pitchFamily="34" charset="-128"/>
                    <a:cs typeface="Arial Unicode MS" panose="020B0604020202020204" pitchFamily="34" charset="-128"/>
                  </a:endParaRPr>
                </a:p>
              </p:txBody>
            </p:sp>
            <p:sp>
              <p:nvSpPr>
                <p:cNvPr id="35" name="مربع نص 34"/>
                <p:cNvSpPr txBox="1"/>
                <p:nvPr/>
              </p:nvSpPr>
              <p:spPr>
                <a:xfrm>
                  <a:off x="301379" y="1495487"/>
                  <a:ext cx="426720" cy="584775"/>
                </a:xfrm>
                <a:prstGeom prst="rect">
                  <a:avLst/>
                </a:prstGeom>
                <a:noFill/>
              </p:spPr>
              <p:txBody>
                <a:bodyPr wrap="none" rtlCol="1">
                  <a:spAutoFit/>
                </a:bodyPr>
                <a:lstStyle/>
                <a:p>
                  <a:r>
                    <a:rPr lang="ar-SA" sz="3200" b="1" dirty="0" smtClean="0">
                      <a:latin typeface="Arial Unicode MS" panose="020B0604020202020204" pitchFamily="34" charset="-128"/>
                      <a:ea typeface="Arial Unicode MS" panose="020B0604020202020204" pitchFamily="34" charset="-128"/>
                      <a:cs typeface="Arial Unicode MS" panose="020B0604020202020204" pitchFamily="34" charset="-128"/>
                    </a:rPr>
                    <a:t>م</a:t>
                  </a:r>
                  <a:endParaRPr lang="ar-SA" sz="3200" b="1" dirty="0">
                    <a:latin typeface="Arial Unicode MS" panose="020B0604020202020204" pitchFamily="34" charset="-128"/>
                    <a:ea typeface="Arial Unicode MS" panose="020B0604020202020204" pitchFamily="34" charset="-128"/>
                    <a:cs typeface="Arial Unicode MS" panose="020B0604020202020204" pitchFamily="34" charset="-128"/>
                  </a:endParaRPr>
                </a:p>
              </p:txBody>
            </p:sp>
          </p:grpSp>
          <p:pic>
            <p:nvPicPr>
              <p:cNvPr id="53" name="Picture 6" descr="نتيجة بحث الصور عن شعار وزارة المعارف بدون خلفية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99342" y="79791"/>
                <a:ext cx="955441" cy="58968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55" name="مستطيل مستدير الزوايا 54"/>
              <p:cNvSpPr/>
              <p:nvPr/>
            </p:nvSpPr>
            <p:spPr>
              <a:xfrm>
                <a:off x="57075" y="91600"/>
                <a:ext cx="6743850" cy="1974423"/>
              </a:xfrm>
              <a:prstGeom prst="round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</p:grpSp>
      <p:graphicFrame>
        <p:nvGraphicFramePr>
          <p:cNvPr id="62" name="جدول 6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7906155"/>
              </p:ext>
            </p:extLst>
          </p:nvPr>
        </p:nvGraphicFramePr>
        <p:xfrm>
          <a:off x="227865" y="2414369"/>
          <a:ext cx="3014705" cy="962764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/>
                <a:gridCol w="667230"/>
                <a:gridCol w="528918"/>
                <a:gridCol w="645459"/>
                <a:gridCol w="349623"/>
                <a:gridCol w="354841"/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المعيار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مفهوم  الطقس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رقمه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24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غير 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ملاحظة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 smtClean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6" name="جدول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1004068"/>
              </p:ext>
            </p:extLst>
          </p:nvPr>
        </p:nvGraphicFramePr>
        <p:xfrm>
          <a:off x="213905" y="7201564"/>
          <a:ext cx="3014705" cy="1084684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/>
                <a:gridCol w="644989"/>
                <a:gridCol w="579353"/>
                <a:gridCol w="614254"/>
                <a:gridCol w="362967"/>
                <a:gridCol w="344508"/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المعيار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تعيين التغير الفيزيائي من خلال قراءة مجموعة من الصور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رقمه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33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غير 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ملاحظة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 smtClean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7" name="جدول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6651683"/>
              </p:ext>
            </p:extLst>
          </p:nvPr>
        </p:nvGraphicFramePr>
        <p:xfrm>
          <a:off x="252579" y="5495593"/>
          <a:ext cx="3014705" cy="1084684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/>
                <a:gridCol w="658950"/>
                <a:gridCol w="516531"/>
                <a:gridCol w="614253"/>
                <a:gridCol w="411829"/>
                <a:gridCol w="344508"/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المعيار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تسمية بعض التغييرات الكيميائية التي تحدث في الحياة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رقمه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34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غير 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ملاحظة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 smtClean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مستطيل 3"/>
          <p:cNvSpPr/>
          <p:nvPr/>
        </p:nvSpPr>
        <p:spPr>
          <a:xfrm>
            <a:off x="3059378" y="2393597"/>
            <a:ext cx="3090138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2000" dirty="0" smtClean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صلي من العمود (أ)ما يناسبه من العمود (ب):</a:t>
            </a:r>
            <a:endParaRPr lang="ar-SA" sz="2000" b="0" cap="none" spc="0" dirty="0">
              <a:ln w="0"/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مستطيل 4"/>
          <p:cNvSpPr/>
          <p:nvPr/>
        </p:nvSpPr>
        <p:spPr>
          <a:xfrm>
            <a:off x="5804044" y="3151690"/>
            <a:ext cx="829073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1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 </a:t>
            </a:r>
            <a:r>
              <a:rPr lang="ar-SA" sz="16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أ</a:t>
            </a:r>
            <a:r>
              <a:rPr lang="ar-SA" sz="1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)</a:t>
            </a:r>
          </a:p>
          <a:p>
            <a:pPr algn="ctr"/>
            <a:r>
              <a:rPr lang="ar-SA" sz="16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1-الطقس</a:t>
            </a:r>
          </a:p>
          <a:p>
            <a:pPr algn="ctr"/>
            <a:r>
              <a:rPr lang="ar-SA" sz="1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2-المناخ </a:t>
            </a:r>
          </a:p>
          <a:p>
            <a:pPr algn="ctr"/>
            <a:r>
              <a:rPr lang="ar-SA" sz="16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3-المادة</a:t>
            </a:r>
            <a:r>
              <a:rPr lang="ar-SA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</a:t>
            </a:r>
            <a:endParaRPr lang="ar-SA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9" name="مستطيل 38"/>
          <p:cNvSpPr/>
          <p:nvPr/>
        </p:nvSpPr>
        <p:spPr>
          <a:xfrm>
            <a:off x="3344062" y="3190200"/>
            <a:ext cx="2140799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 </a:t>
            </a:r>
            <a:r>
              <a:rPr lang="ar-SA" sz="1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ب</a:t>
            </a:r>
            <a:r>
              <a:rPr lang="ar-SA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)</a:t>
            </a:r>
          </a:p>
          <a:p>
            <a:pPr algn="ctr"/>
            <a:r>
              <a:rPr lang="ar-SA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-</a:t>
            </a:r>
            <a:r>
              <a:rPr lang="ar-SA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هو حالة الطقس في مكان معين </a:t>
            </a:r>
          </a:p>
          <a:p>
            <a:pPr algn="ctr"/>
            <a:r>
              <a:rPr lang="ar-SA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على مدى فترات زمنية طويلة.</a:t>
            </a:r>
          </a:p>
          <a:p>
            <a:pPr algn="ctr"/>
            <a:r>
              <a:rPr lang="ar-SA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-أي شيء له حجم وكتلة .        </a:t>
            </a:r>
          </a:p>
          <a:p>
            <a:pPr algn="ctr"/>
            <a:r>
              <a:rPr lang="ar-SA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-حالة الجو في مكان معين خلال يوم أو عدة أيام.</a:t>
            </a:r>
            <a:endParaRPr lang="ar-SA" b="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endParaRPr lang="ar-SA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ar-SA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</a:t>
            </a:r>
            <a:endParaRPr lang="ar-SA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aphicFrame>
        <p:nvGraphicFramePr>
          <p:cNvPr id="44" name="جدول 4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3310925"/>
              </p:ext>
            </p:extLst>
          </p:nvPr>
        </p:nvGraphicFramePr>
        <p:xfrm>
          <a:off x="227865" y="3391394"/>
          <a:ext cx="3014705" cy="962764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/>
                <a:gridCol w="667230"/>
                <a:gridCol w="528918"/>
                <a:gridCol w="645459"/>
                <a:gridCol w="349623"/>
                <a:gridCol w="354841"/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المعيار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مفهوم  المناخ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رقمه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28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غير 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ملاحظة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 smtClean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7" name="جدول 4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4596272"/>
              </p:ext>
            </p:extLst>
          </p:nvPr>
        </p:nvGraphicFramePr>
        <p:xfrm>
          <a:off x="227865" y="4369426"/>
          <a:ext cx="3014705" cy="962764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/>
                <a:gridCol w="667230"/>
                <a:gridCol w="528918"/>
                <a:gridCol w="645459"/>
                <a:gridCol w="349623"/>
                <a:gridCol w="354841"/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المعيار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مفهوم  المادة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رقمه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30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غير 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ملاحظة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 smtClean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0" name="مربع نص 39"/>
          <p:cNvSpPr txBox="1"/>
          <p:nvPr/>
        </p:nvSpPr>
        <p:spPr>
          <a:xfrm>
            <a:off x="5733615" y="5495350"/>
            <a:ext cx="101331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dirty="0" smtClean="0">
                <a:solidFill>
                  <a:schemeClr val="tx1"/>
                </a:solidFill>
              </a:rPr>
              <a:t>السؤال الثاني  </a:t>
            </a:r>
            <a:r>
              <a:rPr lang="ar-SA" sz="1200" b="1" dirty="0" smtClean="0"/>
              <a:t>: </a:t>
            </a:r>
            <a:endParaRPr lang="ar-SA" sz="1200" b="1" dirty="0" smtClean="0">
              <a:solidFill>
                <a:schemeClr val="tx1"/>
              </a:solidFill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3374198" y="5440649"/>
            <a:ext cx="2557375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2000" dirty="0" smtClean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اعطي مثالاً لتغير كيميائي في الحياة</a:t>
            </a:r>
            <a:endParaRPr lang="ar-SA" sz="2000" b="0" cap="none" spc="0" dirty="0">
              <a:ln w="0"/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مخطط انسيابي: معالجة متعاقبة 6"/>
          <p:cNvSpPr/>
          <p:nvPr/>
        </p:nvSpPr>
        <p:spPr>
          <a:xfrm>
            <a:off x="3912632" y="6107634"/>
            <a:ext cx="2208961" cy="635194"/>
          </a:xfrm>
          <a:prstGeom prst="flowChartAlternateProces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مستطيل 7"/>
          <p:cNvSpPr/>
          <p:nvPr/>
        </p:nvSpPr>
        <p:spPr>
          <a:xfrm>
            <a:off x="6146301" y="6031354"/>
            <a:ext cx="551753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1600" b="0" cap="none" spc="0" dirty="0" smtClean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  <a:effectLst/>
              </a:rPr>
              <a:t>المثال</a:t>
            </a:r>
            <a:endParaRPr lang="ar-SA" sz="1600" b="0" cap="none" spc="0" dirty="0">
              <a:ln w="0"/>
              <a:gradFill>
                <a:gsLst>
                  <a:gs pos="21000">
                    <a:srgbClr val="53575C"/>
                  </a:gs>
                  <a:gs pos="88000">
                    <a:srgbClr val="C5C7CA"/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5" name="مستطيل 14"/>
          <p:cNvSpPr/>
          <p:nvPr/>
        </p:nvSpPr>
        <p:spPr>
          <a:xfrm>
            <a:off x="3381178" y="7317338"/>
            <a:ext cx="3210870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b="0" cap="none" spc="0" dirty="0" smtClean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اذكري نوع التغير في الصور التالية:</a:t>
            </a:r>
            <a:endParaRPr lang="ar-SA" b="0" cap="none" spc="0" dirty="0">
              <a:ln w="0"/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42" name="صورة 41" descr="C:\Users\user\Desktop\images (2).jpg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800505" y="7754949"/>
            <a:ext cx="851579" cy="523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" name="صورة 47" descr="C:\Users\user\Desktop\فهرس.jpg"/>
          <p:cNvPicPr/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202051" y="7734008"/>
            <a:ext cx="718956" cy="4886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9" name="مستطيل 48"/>
          <p:cNvSpPr/>
          <p:nvPr/>
        </p:nvSpPr>
        <p:spPr>
          <a:xfrm>
            <a:off x="4372162" y="8354267"/>
            <a:ext cx="1949572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16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التغير هنا تغير..............</a:t>
            </a:r>
            <a:endParaRPr lang="ar-SA" sz="1600" b="1" cap="none" spc="0" dirty="0">
              <a:ln w="17780" cmpd="sng">
                <a:noFill/>
                <a:prstDash val="solid"/>
                <a:miter lim="800000"/>
              </a:ln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50" name="مربع نص 49"/>
          <p:cNvSpPr txBox="1"/>
          <p:nvPr/>
        </p:nvSpPr>
        <p:spPr>
          <a:xfrm>
            <a:off x="2095500" y="160338"/>
            <a:ext cx="2306170" cy="37008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رقم </a:t>
            </a:r>
            <a:r>
              <a:rPr lang="ar-SA" smtClean="0"/>
              <a:t>النموذج </a:t>
            </a:r>
            <a:r>
              <a:rPr lang="ar-SA" smtClean="0">
                <a:solidFill>
                  <a:srgbClr val="FF0000"/>
                </a:solidFill>
              </a:rPr>
              <a:t>11</a:t>
            </a:r>
            <a:endParaRPr lang="ar-SA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5950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202424" y="3920025"/>
            <a:ext cx="6534721" cy="2616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050" b="1" dirty="0" smtClean="0"/>
              <a:t>تمنياتي </a:t>
            </a:r>
            <a:r>
              <a:rPr lang="ar-SA" sz="1050" b="1" dirty="0" err="1" smtClean="0"/>
              <a:t>لك</a:t>
            </a:r>
            <a:r>
              <a:rPr lang="ar-SA" sz="1050" b="1" smtClean="0"/>
              <a:t> بالتوفيق                                                                                                                </a:t>
            </a:r>
            <a:r>
              <a:rPr lang="ar-SA" sz="1050" b="1" dirty="0" smtClean="0"/>
              <a:t>معلمة المادة :</a:t>
            </a:r>
            <a:endParaRPr lang="ar-SA" sz="1050" b="1" dirty="0"/>
          </a:p>
        </p:txBody>
      </p:sp>
      <p:sp>
        <p:nvSpPr>
          <p:cNvPr id="3" name="مستطيل 2"/>
          <p:cNvSpPr/>
          <p:nvPr/>
        </p:nvSpPr>
        <p:spPr>
          <a:xfrm>
            <a:off x="241087" y="227504"/>
            <a:ext cx="6463553" cy="2459855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1004068"/>
              </p:ext>
            </p:extLst>
          </p:nvPr>
        </p:nvGraphicFramePr>
        <p:xfrm>
          <a:off x="254624" y="248169"/>
          <a:ext cx="3014705" cy="962764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/>
                <a:gridCol w="644989"/>
                <a:gridCol w="579353"/>
                <a:gridCol w="614254"/>
                <a:gridCol w="362967"/>
                <a:gridCol w="344508"/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المعيار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استنتاج خواص حالات المادة الثلاث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رقمه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32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غير 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ملاحظة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 smtClean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مربع نص 4"/>
          <p:cNvSpPr txBox="1"/>
          <p:nvPr/>
        </p:nvSpPr>
        <p:spPr>
          <a:xfrm>
            <a:off x="5663814" y="281176"/>
            <a:ext cx="101331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dirty="0" smtClean="0">
                <a:solidFill>
                  <a:schemeClr val="tx1"/>
                </a:solidFill>
              </a:rPr>
              <a:t>السؤال الرابع </a:t>
            </a:r>
            <a:r>
              <a:rPr lang="ar-SA" sz="1200" b="1" dirty="0" smtClean="0"/>
              <a:t>: </a:t>
            </a:r>
            <a:endParaRPr lang="ar-SA" sz="1200" b="1" dirty="0" smtClean="0">
              <a:solidFill>
                <a:schemeClr val="tx1"/>
              </a:solidFill>
            </a:endParaRPr>
          </a:p>
        </p:txBody>
      </p:sp>
      <p:sp>
        <p:nvSpPr>
          <p:cNvPr id="8" name="مستطيل 7"/>
          <p:cNvSpPr/>
          <p:nvPr/>
        </p:nvSpPr>
        <p:spPr>
          <a:xfrm>
            <a:off x="3188717" y="238591"/>
            <a:ext cx="3126509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dirty="0" smtClean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اختاري الإجابة الصحيحة من </a:t>
            </a:r>
          </a:p>
          <a:p>
            <a:pPr algn="ctr"/>
            <a:r>
              <a:rPr lang="ar-SA" dirty="0" smtClean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بين الأقواس:</a:t>
            </a:r>
            <a:endParaRPr lang="ar-SA" b="0" cap="none" spc="0" dirty="0">
              <a:ln w="0"/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مستطيل 9"/>
          <p:cNvSpPr/>
          <p:nvPr/>
        </p:nvSpPr>
        <p:spPr>
          <a:xfrm>
            <a:off x="1877434" y="1376372"/>
            <a:ext cx="470834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1-الغاز مادة شكلها غير ثابت وحجمها    ( ثابت  - غير ثابت)</a:t>
            </a:r>
          </a:p>
          <a:p>
            <a:pPr algn="ctr"/>
            <a:r>
              <a:rPr lang="ar-SA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2- المادة الصلبة لها حجم ثابت وشكل     ( ثابت – غير ثابت)</a:t>
            </a:r>
            <a:endParaRPr lang="ar-SA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9471893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890</TotalTime>
  <Words>682</Words>
  <Application>Microsoft Office PowerPoint</Application>
  <PresentationFormat>عرض على الشاشة (3:4)‏</PresentationFormat>
  <Paragraphs>215</Paragraphs>
  <Slides>4</Slides>
  <Notes>2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11" baseType="lpstr">
      <vt:lpstr>Arial Unicode MS</vt:lpstr>
      <vt:lpstr>Arial</vt:lpstr>
      <vt:lpstr>Calibri</vt:lpstr>
      <vt:lpstr>Calibri Light</vt:lpstr>
      <vt:lpstr>Times New Roman</vt:lpstr>
      <vt:lpstr>Wingdings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خيريه القحطاني</dc:creator>
  <cp:lastModifiedBy>win</cp:lastModifiedBy>
  <cp:revision>82</cp:revision>
  <dcterms:created xsi:type="dcterms:W3CDTF">2016-10-19T21:09:54Z</dcterms:created>
  <dcterms:modified xsi:type="dcterms:W3CDTF">2017-02-17T10:20:54Z</dcterms:modified>
</cp:coreProperties>
</file>