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2" r:id="rId1"/>
  </p:sldMasterIdLst>
  <p:sldIdLst>
    <p:sldId id="256" r:id="rId2"/>
    <p:sldId id="274" r:id="rId3"/>
    <p:sldId id="257" r:id="rId4"/>
    <p:sldId id="272" r:id="rId5"/>
    <p:sldId id="275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73" r:id="rId15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نمط متوسط 4 - تمييز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نمط متوسط 4 - تميي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50" d="100"/>
          <a:sy n="50" d="100"/>
        </p:scale>
        <p:origin x="-1267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D455355-BB00-48B2-84AC-A2F10B46C85D}" type="datetimeFigureOut">
              <a:rPr lang="ar-SA" smtClean="0"/>
              <a:t>19/11/34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FAC8A7D-5F89-46B5-AB72-12FA8363FDA2}" type="slidenum">
              <a:rPr lang="ar-SA" smtClean="0"/>
              <a:t>‹#›</a:t>
            </a:fld>
            <a:endParaRPr lang="ar-SA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5355-BB00-48B2-84AC-A2F10B46C85D}" type="datetimeFigureOut">
              <a:rPr lang="ar-SA" smtClean="0"/>
              <a:t>19/11/34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C8A7D-5F89-46B5-AB72-12FA8363FDA2}" type="slidenum">
              <a:rPr lang="ar-SA" smtClean="0"/>
              <a:t>‹#›</a:t>
            </a:fld>
            <a:endParaRPr lang="ar-SA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5355-BB00-48B2-84AC-A2F10B46C85D}" type="datetimeFigureOut">
              <a:rPr lang="ar-SA" smtClean="0"/>
              <a:t>19/11/34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C8A7D-5F89-46B5-AB72-12FA8363FDA2}" type="slidenum">
              <a:rPr lang="ar-SA" smtClean="0"/>
              <a:t>‹#›</a:t>
            </a:fld>
            <a:endParaRPr lang="ar-SA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5355-BB00-48B2-84AC-A2F10B46C85D}" type="datetimeFigureOut">
              <a:rPr lang="ar-SA" smtClean="0"/>
              <a:t>19/11/34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C8A7D-5F89-46B5-AB72-12FA8363FDA2}" type="slidenum">
              <a:rPr lang="ar-SA" smtClean="0"/>
              <a:t>‹#›</a:t>
            </a:fld>
            <a:endParaRPr lang="ar-SA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5355-BB00-48B2-84AC-A2F10B46C85D}" type="datetimeFigureOut">
              <a:rPr lang="ar-SA" smtClean="0"/>
              <a:t>19/11/34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C8A7D-5F89-46B5-AB72-12FA8363FDA2}" type="slidenum">
              <a:rPr lang="ar-SA" smtClean="0"/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5355-BB00-48B2-84AC-A2F10B46C85D}" type="datetimeFigureOut">
              <a:rPr lang="ar-SA" smtClean="0"/>
              <a:t>19/11/34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C8A7D-5F89-46B5-AB72-12FA8363FDA2}" type="slidenum">
              <a:rPr lang="ar-SA" smtClean="0"/>
              <a:t>‹#›</a:t>
            </a:fld>
            <a:endParaRPr lang="ar-SA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5355-BB00-48B2-84AC-A2F10B46C85D}" type="datetimeFigureOut">
              <a:rPr lang="ar-SA" smtClean="0"/>
              <a:t>19/11/34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C8A7D-5F89-46B5-AB72-12FA8363FDA2}" type="slidenum">
              <a:rPr lang="ar-SA" smtClean="0"/>
              <a:t>‹#›</a:t>
            </a:fld>
            <a:endParaRPr lang="ar-SA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5355-BB00-48B2-84AC-A2F10B46C85D}" type="datetimeFigureOut">
              <a:rPr lang="ar-SA" smtClean="0"/>
              <a:t>19/11/34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C8A7D-5F89-46B5-AB72-12FA8363FDA2}" type="slidenum">
              <a:rPr lang="ar-SA" smtClean="0"/>
              <a:t>‹#›</a:t>
            </a:fld>
            <a:endParaRPr lang="ar-SA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5355-BB00-48B2-84AC-A2F10B46C85D}" type="datetimeFigureOut">
              <a:rPr lang="ar-SA" smtClean="0"/>
              <a:t>19/11/34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C8A7D-5F89-46B5-AB72-12FA8363FDA2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5355-BB00-48B2-84AC-A2F10B46C85D}" type="datetimeFigureOut">
              <a:rPr lang="ar-SA" smtClean="0"/>
              <a:t>19/11/34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C8A7D-5F89-46B5-AB72-12FA8363FDA2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5355-BB00-48B2-84AC-A2F10B46C85D}" type="datetimeFigureOut">
              <a:rPr lang="ar-SA" smtClean="0"/>
              <a:t>19/11/34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C8A7D-5F89-46B5-AB72-12FA8363FDA2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CD455355-BB00-48B2-84AC-A2F10B46C85D}" type="datetimeFigureOut">
              <a:rPr lang="ar-SA" smtClean="0"/>
              <a:t>19/11/34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5FAC8A7D-5F89-46B5-AB72-12FA8363FDA2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65760" indent="-365760" algn="r" defTabSz="914400" rtl="1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r" defTabSz="914400" rtl="1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r" defTabSz="914400" rtl="1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r" defTabSz="914400" rtl="1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r" defTabSz="914400" rtl="1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r" defTabSz="914400" rtl="1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r" defTabSz="914400" rtl="1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r" defTabSz="914400" rtl="1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r" defTabSz="914400" rtl="1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1628801"/>
            <a:ext cx="7772400" cy="1512167"/>
          </a:xfrm>
        </p:spPr>
        <p:txBody>
          <a:bodyPr>
            <a:normAutofit/>
          </a:bodyPr>
          <a:lstStyle/>
          <a:p>
            <a:r>
              <a:rPr lang="ar-SA" sz="5300" b="1" dirty="0" smtClean="0">
                <a:cs typeface="Akhbar MT" pitchFamily="2" charset="-78"/>
              </a:rPr>
              <a:t>مقدمة في البرمجة والتعامل مع البيانات</a:t>
            </a:r>
            <a:endParaRPr lang="ar-SA" dirty="0">
              <a:cs typeface="Akhbar MT" pitchFamily="2" charset="-78"/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677362"/>
          </a:xfrm>
        </p:spPr>
        <p:txBody>
          <a:bodyPr>
            <a:normAutofit/>
          </a:bodyPr>
          <a:lstStyle/>
          <a:p>
            <a:r>
              <a:rPr lang="ar-SA" sz="4400" b="1" dirty="0" smtClean="0">
                <a:cs typeface="Akhbar MT" pitchFamily="2" charset="-78"/>
              </a:rPr>
              <a:t>متوسطة وثانوية القرارة</a:t>
            </a:r>
          </a:p>
          <a:p>
            <a:r>
              <a:rPr lang="ar-SA" sz="4400" b="1" dirty="0" smtClean="0">
                <a:cs typeface="Akhbar MT" pitchFamily="2" charset="-78"/>
              </a:rPr>
              <a:t>أ – عبدالإله البدراني</a:t>
            </a:r>
          </a:p>
        </p:txBody>
      </p:sp>
    </p:spTree>
    <p:extLst>
      <p:ext uri="{BB962C8B-B14F-4D97-AF65-F5344CB8AC3E}">
        <p14:creationId xmlns:p14="http://schemas.microsoft.com/office/powerpoint/2010/main" val="275094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ar-SA" b="1" dirty="0" smtClean="0">
                <a:cs typeface="Akhbar MT" pitchFamily="2" charset="-78"/>
              </a:rPr>
              <a:t>اسم </a:t>
            </a:r>
            <a:r>
              <a:rPr lang="ar-SA" b="1" dirty="0">
                <a:cs typeface="Akhbar MT" pitchFamily="2" charset="-78"/>
              </a:rPr>
              <a:t>يدل على مكان في ذاكرة الحاسب لتخزين قيمة من</a:t>
            </a:r>
            <a:r>
              <a:rPr lang="ar-SA" sz="2800" b="1" dirty="0">
                <a:cs typeface="Akhbar MT" pitchFamily="2" charset="-78"/>
              </a:rPr>
              <a:t> </a:t>
            </a:r>
            <a:r>
              <a:rPr lang="ar-SA" b="1" dirty="0">
                <a:cs typeface="Akhbar MT" pitchFamily="2" charset="-78"/>
              </a:rPr>
              <a:t>القيم ممكن أن تتغير من وقت </a:t>
            </a:r>
            <a:r>
              <a:rPr lang="ar-SA" b="1" dirty="0" smtClean="0">
                <a:cs typeface="Akhbar MT" pitchFamily="2" charset="-78"/>
              </a:rPr>
              <a:t>آخر </a:t>
            </a:r>
            <a:r>
              <a:rPr lang="ar-SA" b="1" dirty="0">
                <a:cs typeface="Akhbar MT" pitchFamily="2" charset="-78"/>
              </a:rPr>
              <a:t>أثناء عمل البرنامج </a:t>
            </a:r>
            <a:r>
              <a:rPr lang="ar-SA" b="1" dirty="0" smtClean="0">
                <a:cs typeface="Akhbar MT" pitchFamily="2" charset="-78"/>
              </a:rPr>
              <a:t>.</a:t>
            </a:r>
            <a:endParaRPr lang="ar-SA" sz="2800" b="1" dirty="0" smtClean="0">
              <a:cs typeface="Akhbar MT" pitchFamily="2" charset="-78"/>
            </a:endParaRPr>
          </a:p>
          <a:p>
            <a:pPr marL="0" lvl="0" indent="0">
              <a:buNone/>
            </a:pPr>
            <a:r>
              <a:rPr kumimoji="0" lang="ar-SA" altLang="ar-S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imes New Roman" pitchFamily="18" charset="0"/>
                <a:cs typeface="Akhbar MT" pitchFamily="2" charset="-78"/>
              </a:rPr>
              <a:t>وتنقسم الى قسمين  :</a:t>
            </a:r>
            <a:endParaRPr kumimoji="0" lang="en-US" altLang="ar-S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khbar MT" pitchFamily="2" charset="-78"/>
            </a:endParaRPr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b="1" dirty="0" smtClean="0">
                <a:cs typeface="Akhbar MT" pitchFamily="2" charset="-78"/>
              </a:rPr>
              <a:t>المتغيرات :</a:t>
            </a:r>
            <a:endParaRPr lang="ar-SA" dirty="0">
              <a:cs typeface="Akhbar MT" pitchFamily="2" charset="-78"/>
            </a:endParaRPr>
          </a:p>
        </p:txBody>
      </p:sp>
      <p:graphicFrame>
        <p:nvGraphicFramePr>
          <p:cNvPr id="4" name="جدول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7673263"/>
              </p:ext>
            </p:extLst>
          </p:nvPr>
        </p:nvGraphicFramePr>
        <p:xfrm>
          <a:off x="1259632" y="4077072"/>
          <a:ext cx="6768752" cy="1584960"/>
        </p:xfrm>
        <a:graphic>
          <a:graphicData uri="http://schemas.openxmlformats.org/drawingml/2006/table">
            <a:tbl>
              <a:tblPr rtl="1">
                <a:tableStyleId>{5C22544A-7EE6-4342-B048-85BDC9FD1C3A}</a:tableStyleId>
              </a:tblPr>
              <a:tblGrid>
                <a:gridCol w="320073"/>
                <a:gridCol w="6448679"/>
              </a:tblGrid>
              <a:tr h="12764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dirty="0">
                          <a:effectLst/>
                          <a:cs typeface="Akhbar MT" pitchFamily="2" charset="-78"/>
                        </a:rPr>
                        <a:t>1 -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SA" sz="2000" b="1" dirty="0">
                          <a:effectLst/>
                          <a:cs typeface="Akhbar MT" pitchFamily="2" charset="-78"/>
                        </a:rPr>
                        <a:t>متغير عددي عبارة عن حرف أو حروف مثل </a:t>
                      </a:r>
                      <a:r>
                        <a:rPr lang="en-US" sz="2000" b="1" dirty="0">
                          <a:effectLst/>
                          <a:cs typeface="Akhbar MT" pitchFamily="2" charset="-78"/>
                        </a:rPr>
                        <a:t>AB  </a:t>
                      </a:r>
                      <a:r>
                        <a:rPr lang="ar-SA" sz="2000" b="1" dirty="0">
                          <a:effectLst/>
                          <a:cs typeface="Akhbar MT" pitchFamily="2" charset="-78"/>
                        </a:rPr>
                        <a:t> ،  </a:t>
                      </a:r>
                      <a:r>
                        <a:rPr lang="en-US" sz="2000" b="1" dirty="0" smtClean="0">
                          <a:effectLst/>
                          <a:cs typeface="Akhbar MT" pitchFamily="2" charset="-78"/>
                        </a:rPr>
                        <a:t>ALI</a:t>
                      </a:r>
                      <a:r>
                        <a:rPr lang="ar-SA" sz="2000" b="1" dirty="0" smtClean="0">
                          <a:effectLst/>
                          <a:cs typeface="Akhbar MT" pitchFamily="2" charset="-78"/>
                        </a:rPr>
                        <a:t>حرف </a:t>
                      </a:r>
                      <a:r>
                        <a:rPr lang="ar-SA" sz="2000" b="1" dirty="0">
                          <a:effectLst/>
                          <a:cs typeface="Akhbar MT" pitchFamily="2" charset="-78"/>
                        </a:rPr>
                        <a:t>أو حروف متبوع برقم من ( 0 – 9 ) مثل </a:t>
                      </a:r>
                      <a:r>
                        <a:rPr lang="en-US" sz="2000" b="1" dirty="0">
                          <a:effectLst/>
                          <a:cs typeface="Akhbar MT" pitchFamily="2" charset="-78"/>
                        </a:rPr>
                        <a:t>A9 </a:t>
                      </a:r>
                      <a:r>
                        <a:rPr lang="ar-SA" sz="2000" b="1" dirty="0">
                          <a:effectLst/>
                          <a:cs typeface="Akhbar MT" pitchFamily="2" charset="-78"/>
                        </a:rPr>
                        <a:t> ، </a:t>
                      </a:r>
                      <a:r>
                        <a:rPr lang="en-US" sz="2000" b="1" dirty="0">
                          <a:effectLst/>
                          <a:cs typeface="Akhbar MT" pitchFamily="2" charset="-78"/>
                        </a:rPr>
                        <a:t>MOH6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>
                          <a:effectLst/>
                          <a:cs typeface="Akhbar MT" pitchFamily="2" charset="-78"/>
                        </a:rPr>
                        <a:t>2 -</a:t>
                      </a:r>
                      <a:endParaRPr lang="en-US" sz="1600" b="1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SA" sz="2000" b="1" dirty="0">
                          <a:effectLst/>
                          <a:cs typeface="Akhbar MT" pitchFamily="2" charset="-78"/>
                        </a:rPr>
                        <a:t>متغير حرفي عبارة عن حرف أو حروف متبوع بعلامة </a:t>
                      </a:r>
                      <a:r>
                        <a:rPr lang="en-US" sz="2000" b="1" dirty="0">
                          <a:effectLst/>
                          <a:cs typeface="Akhbar MT" pitchFamily="2" charset="-78"/>
                        </a:rPr>
                        <a:t>$</a:t>
                      </a:r>
                      <a:r>
                        <a:rPr lang="ar-SA" sz="2000" b="1" dirty="0">
                          <a:effectLst/>
                          <a:cs typeface="Akhbar MT" pitchFamily="2" charset="-78"/>
                        </a:rPr>
                        <a:t> مثل  </a:t>
                      </a:r>
                      <a:r>
                        <a:rPr lang="en-US" sz="2000" b="1" dirty="0">
                          <a:effectLst/>
                          <a:cs typeface="Akhbar MT" pitchFamily="2" charset="-78"/>
                        </a:rPr>
                        <a:t>ALI$ </a:t>
                      </a:r>
                      <a:r>
                        <a:rPr lang="ar-SA" sz="2000" b="1" dirty="0">
                          <a:effectLst/>
                          <a:cs typeface="Akhbar MT" pitchFamily="2" charset="-78"/>
                        </a:rPr>
                        <a:t> 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Times New Roman"/>
                          <a:ea typeface="Times New Roman"/>
                          <a:cs typeface="Akhbar MT" pitchFamily="2" charset="-78"/>
                        </a:rPr>
                        <a:t>3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SA" sz="2400" b="1" dirty="0" smtClean="0">
                          <a:effectLst/>
                          <a:latin typeface="Times New Roman"/>
                          <a:ea typeface="Times New Roman"/>
                          <a:cs typeface="Akhbar MT" pitchFamily="2" charset="-78"/>
                        </a:rPr>
                        <a:t>متغير</a:t>
                      </a:r>
                      <a:r>
                        <a:rPr lang="ar-SA" sz="2400" b="1" baseline="0" dirty="0" smtClean="0">
                          <a:effectLst/>
                          <a:latin typeface="Times New Roman"/>
                          <a:ea typeface="Times New Roman"/>
                          <a:cs typeface="Akhbar MT" pitchFamily="2" charset="-78"/>
                        </a:rPr>
                        <a:t> منطقي.</a:t>
                      </a:r>
                      <a:endParaRPr lang="en-US" sz="2400" b="1" dirty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7464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56249488"/>
              </p:ext>
            </p:extLst>
          </p:nvPr>
        </p:nvGraphicFramePr>
        <p:xfrm>
          <a:off x="971600" y="2348880"/>
          <a:ext cx="7488832" cy="2952330"/>
        </p:xfrm>
        <a:graphic>
          <a:graphicData uri="http://schemas.openxmlformats.org/drawingml/2006/table">
            <a:tbl>
              <a:tblPr rtl="1">
                <a:tableStyleId>{5C22544A-7EE6-4342-B048-85BDC9FD1C3A}</a:tableStyleId>
              </a:tblPr>
              <a:tblGrid>
                <a:gridCol w="580926"/>
                <a:gridCol w="6907906"/>
              </a:tblGrid>
              <a:tr h="590466"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SA" sz="2000" b="1" dirty="0">
                          <a:effectLst/>
                          <a:cs typeface="Akhbar MT" pitchFamily="2" charset="-78"/>
                        </a:rPr>
                        <a:t>1 -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SA" sz="2000" b="1">
                          <a:effectLst/>
                          <a:cs typeface="Akhbar MT" pitchFamily="2" charset="-78"/>
                        </a:rPr>
                        <a:t>أن تبدأ التسمية بحرف أبجدي .</a:t>
                      </a:r>
                      <a:endParaRPr lang="en-US" sz="1600" b="1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</a:tr>
              <a:tr h="590466"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SA" sz="2000" b="1">
                          <a:effectLst/>
                          <a:cs typeface="Akhbar MT" pitchFamily="2" charset="-78"/>
                        </a:rPr>
                        <a:t>2 -</a:t>
                      </a:r>
                      <a:endParaRPr lang="en-US" sz="1600" b="1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SA" sz="2000" b="1">
                          <a:effectLst/>
                          <a:cs typeface="Akhbar MT" pitchFamily="2" charset="-78"/>
                        </a:rPr>
                        <a:t>أن لا تتجاوز التسمية 256 حرف .</a:t>
                      </a:r>
                      <a:endParaRPr lang="en-US" sz="1600" b="1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</a:tr>
              <a:tr h="590466"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SA" sz="2000" b="1">
                          <a:effectLst/>
                          <a:cs typeface="Akhbar MT" pitchFamily="2" charset="-78"/>
                        </a:rPr>
                        <a:t>3 -</a:t>
                      </a:r>
                      <a:endParaRPr lang="en-US" sz="1600" b="1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SA" sz="2000" b="1">
                          <a:effectLst/>
                          <a:cs typeface="Akhbar MT" pitchFamily="2" charset="-78"/>
                        </a:rPr>
                        <a:t>أن لا يحتوي اسم المتغير على رموز( +،-،×،/ ...... ) أو فراغ .</a:t>
                      </a:r>
                      <a:endParaRPr lang="en-US" sz="1600" b="1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</a:tr>
              <a:tr h="590466"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SA" sz="2000" b="1">
                          <a:effectLst/>
                          <a:cs typeface="Akhbar MT" pitchFamily="2" charset="-78"/>
                        </a:rPr>
                        <a:t>4 -</a:t>
                      </a:r>
                      <a:endParaRPr lang="en-US" sz="1600" b="1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SA" sz="2000" b="1">
                          <a:effectLst/>
                          <a:cs typeface="Akhbar MT" pitchFamily="2" charset="-78"/>
                        </a:rPr>
                        <a:t>أن لا يحتوي على أوامر لغة البرمجة مثل </a:t>
                      </a:r>
                      <a:r>
                        <a:rPr lang="en-US" sz="2000" b="1">
                          <a:effectLst/>
                          <a:cs typeface="Akhbar MT" pitchFamily="2" charset="-78"/>
                        </a:rPr>
                        <a:t>INPUT </a:t>
                      </a:r>
                      <a:r>
                        <a:rPr lang="ar-SA" sz="2000" b="1">
                          <a:effectLst/>
                          <a:cs typeface="Akhbar MT" pitchFamily="2" charset="-78"/>
                        </a:rPr>
                        <a:t>–</a:t>
                      </a:r>
                      <a:r>
                        <a:rPr lang="en-US" sz="2000" b="1">
                          <a:effectLst/>
                          <a:cs typeface="Akhbar MT" pitchFamily="2" charset="-78"/>
                        </a:rPr>
                        <a:t> FOR </a:t>
                      </a:r>
                      <a:r>
                        <a:rPr lang="ar-SA" sz="2000" b="1">
                          <a:effectLst/>
                          <a:cs typeface="Akhbar MT" pitchFamily="2" charset="-78"/>
                        </a:rPr>
                        <a:t>–</a:t>
                      </a:r>
                      <a:r>
                        <a:rPr lang="en-US" sz="2000" b="1">
                          <a:effectLst/>
                          <a:cs typeface="Akhbar MT" pitchFamily="2" charset="-78"/>
                        </a:rPr>
                        <a:t> PRINT </a:t>
                      </a:r>
                      <a:endParaRPr lang="en-US" sz="1600" b="1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</a:tr>
              <a:tr h="590466"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SA" sz="2000" b="1" dirty="0">
                          <a:effectLst/>
                          <a:cs typeface="Akhbar MT" pitchFamily="2" charset="-78"/>
                        </a:rPr>
                        <a:t>5 -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SA" sz="2000" b="1" dirty="0">
                          <a:effectLst/>
                          <a:cs typeface="Akhbar MT" pitchFamily="2" charset="-78"/>
                        </a:rPr>
                        <a:t>يزيد شرط خامس للمتغير الحرفي  وذلك بأن يشتمل في آخره على علامة الدولار $ 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A" sz="4800" b="1" dirty="0">
                <a:cs typeface="Akhbar MT" pitchFamily="2" charset="-78"/>
              </a:rPr>
              <a:t>شروط تسمية المتغيرات </a:t>
            </a:r>
            <a:r>
              <a:rPr lang="ar-SA" sz="4800" b="1" dirty="0" smtClean="0">
                <a:cs typeface="Akhbar MT" pitchFamily="2" charset="-78"/>
              </a:rPr>
              <a:t>:</a:t>
            </a:r>
            <a:endParaRPr lang="ar-SA" sz="4800" dirty="0">
              <a:cs typeface="Akhbar MT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37821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4295789"/>
              </p:ext>
            </p:extLst>
          </p:nvPr>
        </p:nvGraphicFramePr>
        <p:xfrm>
          <a:off x="683568" y="2276872"/>
          <a:ext cx="7704856" cy="3312366"/>
        </p:xfrm>
        <a:graphic>
          <a:graphicData uri="http://schemas.openxmlformats.org/drawingml/2006/table">
            <a:tbl>
              <a:tblPr rtl="1">
                <a:tableStyleId>{5C22544A-7EE6-4342-B048-85BDC9FD1C3A}</a:tableStyleId>
              </a:tblPr>
              <a:tblGrid>
                <a:gridCol w="620115"/>
                <a:gridCol w="1445866"/>
                <a:gridCol w="5638875"/>
              </a:tblGrid>
              <a:tr h="552061"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SA" sz="2000" b="1" dirty="0">
                          <a:effectLst/>
                          <a:cs typeface="Akhbar MT" pitchFamily="2" charset="-78"/>
                        </a:rPr>
                        <a:t>1 -</a:t>
                      </a:r>
                      <a:endParaRPr lang="en-US" sz="1800" b="1" dirty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Akhbar MT" pitchFamily="2" charset="-78"/>
                        </a:rPr>
                        <a:t>AB15</a:t>
                      </a:r>
                      <a:endParaRPr lang="en-US" sz="1800" b="1" dirty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SA" sz="2000" b="1" dirty="0">
                          <a:effectLst/>
                          <a:cs typeface="Akhbar MT" pitchFamily="2" charset="-78"/>
                        </a:rPr>
                        <a:t>صح : متغير عددي</a:t>
                      </a:r>
                      <a:endParaRPr lang="en-US" sz="1800" b="1" dirty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</a:tr>
              <a:tr h="552061"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SA" sz="2000" b="1">
                          <a:effectLst/>
                          <a:cs typeface="Akhbar MT" pitchFamily="2" charset="-78"/>
                        </a:rPr>
                        <a:t>2 -</a:t>
                      </a:r>
                      <a:endParaRPr lang="en-US" sz="1800" b="1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Akhbar MT" pitchFamily="2" charset="-78"/>
                        </a:rPr>
                        <a:t>9QW</a:t>
                      </a:r>
                      <a:endParaRPr lang="en-US" sz="1800" b="1" dirty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SA" sz="2000" b="1" dirty="0">
                          <a:effectLst/>
                          <a:cs typeface="Akhbar MT" pitchFamily="2" charset="-78"/>
                        </a:rPr>
                        <a:t>خطا : ليست متغير لأنه بدا برقم .</a:t>
                      </a:r>
                      <a:endParaRPr lang="en-US" sz="1800" b="1" dirty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</a:tr>
              <a:tr h="552061"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SA" sz="2000" b="1">
                          <a:effectLst/>
                          <a:cs typeface="Akhbar MT" pitchFamily="2" charset="-78"/>
                        </a:rPr>
                        <a:t>3 -</a:t>
                      </a:r>
                      <a:endParaRPr lang="en-US" sz="1800" b="1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>
                          <a:effectLst/>
                          <a:cs typeface="Akhbar MT" pitchFamily="2" charset="-78"/>
                        </a:rPr>
                        <a:t>876</a:t>
                      </a:r>
                      <a:endParaRPr lang="en-US" sz="1800" b="1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SA" sz="2000" b="1" dirty="0">
                          <a:effectLst/>
                          <a:cs typeface="Akhbar MT" pitchFamily="2" charset="-78"/>
                        </a:rPr>
                        <a:t>صح : ثابت عددي</a:t>
                      </a:r>
                      <a:endParaRPr lang="en-US" sz="1800" b="1" dirty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</a:tr>
              <a:tr h="552061"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SA" sz="2000" b="1">
                          <a:effectLst/>
                          <a:cs typeface="Akhbar MT" pitchFamily="2" charset="-78"/>
                        </a:rPr>
                        <a:t>4 -</a:t>
                      </a:r>
                      <a:endParaRPr lang="en-US" sz="1800" b="1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>
                          <a:effectLst/>
                          <a:cs typeface="Akhbar MT" pitchFamily="2" charset="-78"/>
                        </a:rPr>
                        <a:t>“</a:t>
                      </a:r>
                      <a:r>
                        <a:rPr lang="en-US" sz="2000" b="1">
                          <a:effectLst/>
                          <a:cs typeface="Akhbar MT" pitchFamily="2" charset="-78"/>
                        </a:rPr>
                        <a:t> ALIP</a:t>
                      </a:r>
                      <a:endParaRPr lang="en-US" sz="1800" b="1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SA" sz="2000" b="1" dirty="0">
                          <a:effectLst/>
                          <a:cs typeface="Akhbar MT" pitchFamily="2" charset="-78"/>
                        </a:rPr>
                        <a:t>خطا : ليست ثابت حرفي لأنه لا توجد علامة التنصيص الأخرى .</a:t>
                      </a:r>
                      <a:endParaRPr lang="en-US" sz="1800" b="1" dirty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</a:tr>
              <a:tr h="552061"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SA" sz="2000" b="1">
                          <a:effectLst/>
                          <a:cs typeface="Akhbar MT" pitchFamily="2" charset="-78"/>
                        </a:rPr>
                        <a:t>5 -</a:t>
                      </a:r>
                      <a:endParaRPr lang="en-US" sz="1800" b="1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cs typeface="Akhbar MT" pitchFamily="2" charset="-78"/>
                        </a:rPr>
                        <a:t>NG$</a:t>
                      </a:r>
                      <a:endParaRPr lang="en-US" sz="1800" b="1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SA" sz="2000" b="1" dirty="0">
                          <a:effectLst/>
                          <a:cs typeface="Akhbar MT" pitchFamily="2" charset="-78"/>
                        </a:rPr>
                        <a:t>صح : متغير حرفي</a:t>
                      </a:r>
                      <a:endParaRPr lang="en-US" sz="1800" b="1" dirty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</a:tr>
              <a:tr h="552061"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SA" sz="2000" b="1">
                          <a:effectLst/>
                          <a:cs typeface="Akhbar MT" pitchFamily="2" charset="-78"/>
                        </a:rPr>
                        <a:t>6 -</a:t>
                      </a:r>
                      <a:endParaRPr lang="en-US" sz="1800" b="1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cs typeface="Akhbar MT" pitchFamily="2" charset="-78"/>
                        </a:rPr>
                        <a:t>END</a:t>
                      </a:r>
                      <a:endParaRPr lang="en-US" sz="1800" b="1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SA" sz="2000" b="1" dirty="0">
                          <a:effectLst/>
                          <a:cs typeface="Akhbar MT" pitchFamily="2" charset="-78"/>
                        </a:rPr>
                        <a:t>خطأ : ليست متغير لأنه أمر من أوامر لغة البيسك  .</a:t>
                      </a:r>
                      <a:endParaRPr lang="en-US" sz="1800" b="1" dirty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ar-SA" sz="4400" b="1" dirty="0">
                <a:cs typeface="Akhbar MT" pitchFamily="2" charset="-78"/>
              </a:rPr>
              <a:t>مثال : أجب بصح أو خطا مع ذكر السبب ؟</a:t>
            </a:r>
            <a:endParaRPr lang="ar-SA" sz="4400" dirty="0">
              <a:cs typeface="Akhbar MT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63356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9852723"/>
              </p:ext>
            </p:extLst>
          </p:nvPr>
        </p:nvGraphicFramePr>
        <p:xfrm>
          <a:off x="1115616" y="2420888"/>
          <a:ext cx="7344816" cy="3744414"/>
        </p:xfrm>
        <a:graphic>
          <a:graphicData uri="http://schemas.openxmlformats.org/drawingml/2006/table">
            <a:tbl>
              <a:tblPr rtl="1">
                <a:tableStyleId>{5C22544A-7EE6-4342-B048-85BDC9FD1C3A}</a:tableStyleId>
              </a:tblPr>
              <a:tblGrid>
                <a:gridCol w="2222296"/>
                <a:gridCol w="1314088"/>
                <a:gridCol w="1972228"/>
                <a:gridCol w="1836204"/>
              </a:tblGrid>
              <a:tr h="62406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dirty="0">
                          <a:effectLst/>
                          <a:cs typeface="Akhbar MT" pitchFamily="2" charset="-78"/>
                        </a:rPr>
                        <a:t>نوع البيانات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dirty="0">
                          <a:effectLst/>
                          <a:cs typeface="Akhbar MT" pitchFamily="2" charset="-78"/>
                        </a:rPr>
                        <a:t>الحجم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600" b="1" dirty="0" smtClean="0">
                          <a:effectLst/>
                          <a:latin typeface="Times New Roman"/>
                          <a:ea typeface="Times New Roman"/>
                          <a:cs typeface="Akhbar MT" pitchFamily="2" charset="-78"/>
                        </a:rPr>
                        <a:t>طرق التعريف في البرنامج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600" b="1" dirty="0" smtClean="0">
                          <a:effectLst/>
                          <a:latin typeface="Times New Roman"/>
                          <a:ea typeface="Times New Roman"/>
                          <a:cs typeface="Akhbar MT" pitchFamily="2" charset="-78"/>
                        </a:rPr>
                        <a:t>مثال</a:t>
                      </a:r>
                      <a:r>
                        <a:rPr lang="ar-SA" sz="1600" b="1" baseline="0" dirty="0" smtClean="0">
                          <a:effectLst/>
                          <a:latin typeface="Times New Roman"/>
                          <a:ea typeface="Times New Roman"/>
                          <a:cs typeface="Akhbar MT" pitchFamily="2" charset="-78"/>
                        </a:rPr>
                        <a:t> القيمة المخزنة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</a:tr>
              <a:tr h="62406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dirty="0">
                          <a:effectLst/>
                          <a:cs typeface="Akhbar MT" pitchFamily="2" charset="-78"/>
                        </a:rPr>
                        <a:t>عدد </a:t>
                      </a:r>
                      <a:r>
                        <a:rPr lang="ar-SA" sz="2000" b="1" dirty="0" smtClean="0">
                          <a:effectLst/>
                          <a:cs typeface="Akhbar MT" pitchFamily="2" charset="-78"/>
                        </a:rPr>
                        <a:t>صحيح  </a:t>
                      </a:r>
                      <a:r>
                        <a:rPr lang="en-US" sz="2000" b="1" dirty="0" smtClean="0">
                          <a:effectLst/>
                          <a:cs typeface="Akhbar MT" pitchFamily="2" charset="-78"/>
                        </a:rPr>
                        <a:t>Integer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>
                          <a:effectLst/>
                          <a:cs typeface="Akhbar MT" pitchFamily="2" charset="-78"/>
                        </a:rPr>
                        <a:t>2 بايت</a:t>
                      </a:r>
                      <a:endParaRPr lang="en-US" sz="1600" b="1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Times New Roman"/>
                          <a:ea typeface="Times New Roman"/>
                          <a:cs typeface="Akhbar MT" pitchFamily="2" charset="-78"/>
                        </a:rPr>
                        <a:t>Dim</a:t>
                      </a:r>
                      <a:r>
                        <a:rPr lang="en-US" sz="1600" b="1" baseline="0" dirty="0" smtClean="0">
                          <a:effectLst/>
                          <a:latin typeface="Times New Roman"/>
                          <a:ea typeface="Times New Roman"/>
                          <a:cs typeface="Akhbar MT" pitchFamily="2" charset="-78"/>
                        </a:rPr>
                        <a:t> </a:t>
                      </a:r>
                      <a:r>
                        <a:rPr lang="en-US" sz="1600" b="1" baseline="0" dirty="0" err="1" smtClean="0">
                          <a:effectLst/>
                          <a:latin typeface="Times New Roman"/>
                          <a:ea typeface="Times New Roman"/>
                          <a:cs typeface="Akhbar MT" pitchFamily="2" charset="-78"/>
                        </a:rPr>
                        <a:t>Mr</a:t>
                      </a:r>
                      <a:r>
                        <a:rPr lang="en-US" sz="1600" b="1" baseline="0" dirty="0" smtClean="0">
                          <a:effectLst/>
                          <a:latin typeface="Times New Roman"/>
                          <a:ea typeface="Times New Roman"/>
                          <a:cs typeface="Akhbar MT" pitchFamily="2" charset="-78"/>
                        </a:rPr>
                        <a:t> As integer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600" b="1" dirty="0" err="1" smtClean="0">
                          <a:effectLst/>
                          <a:latin typeface="Times New Roman"/>
                          <a:ea typeface="Times New Roman"/>
                          <a:cs typeface="Akhbar MT" pitchFamily="2" charset="-78"/>
                        </a:rPr>
                        <a:t>Mr</a:t>
                      </a:r>
                      <a:r>
                        <a:rPr lang="en-US" sz="1600" b="1" baseline="0" dirty="0" smtClean="0">
                          <a:effectLst/>
                          <a:latin typeface="Times New Roman"/>
                          <a:ea typeface="Times New Roman"/>
                          <a:cs typeface="Akhbar MT" pitchFamily="2" charset="-78"/>
                        </a:rPr>
                        <a:t> = 34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</a:tr>
              <a:tr h="62406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dirty="0">
                          <a:effectLst/>
                          <a:cs typeface="Akhbar MT" pitchFamily="2" charset="-78"/>
                        </a:rPr>
                        <a:t>عدد صحيح </a:t>
                      </a:r>
                      <a:r>
                        <a:rPr lang="ar-SA" sz="2000" b="1" dirty="0" smtClean="0">
                          <a:effectLst/>
                          <a:cs typeface="Akhbar MT" pitchFamily="2" charset="-78"/>
                        </a:rPr>
                        <a:t>طويل</a:t>
                      </a:r>
                      <a:r>
                        <a:rPr lang="en-US" sz="2000" b="1" dirty="0" smtClean="0">
                          <a:effectLst/>
                          <a:cs typeface="Akhbar MT" pitchFamily="2" charset="-78"/>
                        </a:rPr>
                        <a:t> long 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>
                          <a:effectLst/>
                          <a:cs typeface="Akhbar MT" pitchFamily="2" charset="-78"/>
                        </a:rPr>
                        <a:t>4 بايت</a:t>
                      </a:r>
                      <a:endParaRPr lang="en-US" sz="1600" b="1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effectLst/>
                          <a:latin typeface="Times New Roman"/>
                          <a:ea typeface="Times New Roman"/>
                          <a:cs typeface="Akhbar MT" pitchFamily="2" charset="-78"/>
                        </a:rPr>
                        <a:t>Dim</a:t>
                      </a:r>
                      <a:r>
                        <a:rPr lang="en-US" sz="1600" b="1" baseline="0" dirty="0" smtClean="0">
                          <a:effectLst/>
                          <a:latin typeface="Times New Roman"/>
                          <a:ea typeface="Times New Roman"/>
                          <a:cs typeface="Akhbar MT" pitchFamily="2" charset="-78"/>
                        </a:rPr>
                        <a:t> Gb As long</a:t>
                      </a:r>
                      <a:endParaRPr lang="en-US" sz="1600" b="1" dirty="0" smtClean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  <a:p>
                      <a:pPr algn="ctr" rtl="1"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Times New Roman"/>
                          <a:ea typeface="Times New Roman"/>
                          <a:cs typeface="Akhbar MT" pitchFamily="2" charset="-78"/>
                        </a:rPr>
                        <a:t>Gb=12233000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</a:tr>
              <a:tr h="62406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dirty="0">
                          <a:effectLst/>
                          <a:cs typeface="Akhbar MT" pitchFamily="2" charset="-78"/>
                        </a:rPr>
                        <a:t>عدد </a:t>
                      </a:r>
                      <a:r>
                        <a:rPr lang="ar-SA" sz="2000" b="1" dirty="0" smtClean="0">
                          <a:effectLst/>
                          <a:cs typeface="Akhbar MT" pitchFamily="2" charset="-78"/>
                        </a:rPr>
                        <a:t>عشري </a:t>
                      </a:r>
                      <a:r>
                        <a:rPr lang="en-US" sz="2000" b="1" dirty="0" smtClean="0">
                          <a:effectLst/>
                          <a:cs typeface="Akhbar MT" pitchFamily="2" charset="-78"/>
                        </a:rPr>
                        <a:t>Single 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>
                          <a:effectLst/>
                          <a:cs typeface="Akhbar MT" pitchFamily="2" charset="-78"/>
                        </a:rPr>
                        <a:t>4 بايت</a:t>
                      </a:r>
                      <a:endParaRPr lang="en-US" sz="1600" b="1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effectLst/>
                          <a:latin typeface="Times New Roman"/>
                          <a:ea typeface="Times New Roman"/>
                          <a:cs typeface="Akhbar MT" pitchFamily="2" charset="-78"/>
                        </a:rPr>
                        <a:t>Dim</a:t>
                      </a:r>
                      <a:r>
                        <a:rPr lang="en-US" sz="1600" b="1" baseline="0" dirty="0" smtClean="0">
                          <a:effectLst/>
                          <a:latin typeface="Times New Roman"/>
                          <a:ea typeface="Times New Roman"/>
                          <a:cs typeface="Akhbar MT" pitchFamily="2" charset="-78"/>
                        </a:rPr>
                        <a:t> X2 As Single</a:t>
                      </a:r>
                      <a:endParaRPr lang="en-US" sz="1600" b="1" dirty="0" smtClean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  <a:p>
                      <a:pPr algn="ctr" rtl="1"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Times New Roman"/>
                          <a:ea typeface="Times New Roman"/>
                          <a:cs typeface="Akhbar MT" pitchFamily="2" charset="-78"/>
                        </a:rPr>
                        <a:t>X2=13.44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</a:tr>
              <a:tr h="624069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2000" b="1" dirty="0">
                          <a:effectLst/>
                          <a:cs typeface="Akhbar MT" pitchFamily="2" charset="-78"/>
                        </a:rPr>
                        <a:t>عدد </a:t>
                      </a:r>
                      <a:r>
                        <a:rPr lang="ar-SA" sz="2000" b="1" dirty="0" smtClean="0">
                          <a:effectLst/>
                          <a:cs typeface="Akhbar MT" pitchFamily="2" charset="-78"/>
                        </a:rPr>
                        <a:t>عشري مضاعف</a:t>
                      </a:r>
                      <a:r>
                        <a:rPr lang="ar-SA" sz="1600" b="1" baseline="0" dirty="0" smtClean="0">
                          <a:effectLst/>
                          <a:latin typeface="Times New Roman"/>
                          <a:cs typeface="Akhbar MT" pitchFamily="2" charset="-78"/>
                        </a:rPr>
                        <a:t> </a:t>
                      </a:r>
                      <a:r>
                        <a:rPr lang="en-US" sz="1600" b="1" baseline="0" dirty="0" smtClean="0">
                          <a:effectLst/>
                          <a:latin typeface="Times New Roman"/>
                          <a:cs typeface="Akhbar MT" pitchFamily="2" charset="-78"/>
                        </a:rPr>
                        <a:t>Double </a:t>
                      </a:r>
                      <a:endParaRPr lang="en-US" sz="1600" b="1" dirty="0" smtClean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dirty="0">
                          <a:effectLst/>
                          <a:cs typeface="Akhbar MT" pitchFamily="2" charset="-78"/>
                        </a:rPr>
                        <a:t>8 بايت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effectLst/>
                          <a:latin typeface="Times New Roman"/>
                          <a:ea typeface="Times New Roman"/>
                          <a:cs typeface="Akhbar MT" pitchFamily="2" charset="-78"/>
                        </a:rPr>
                        <a:t>Dim</a:t>
                      </a:r>
                      <a:r>
                        <a:rPr lang="en-US" sz="1600" b="1" baseline="0" dirty="0" smtClean="0">
                          <a:effectLst/>
                          <a:latin typeface="Times New Roman"/>
                          <a:ea typeface="Times New Roman"/>
                          <a:cs typeface="Akhbar MT" pitchFamily="2" charset="-78"/>
                        </a:rPr>
                        <a:t> </a:t>
                      </a:r>
                      <a:r>
                        <a:rPr lang="en-US" sz="1600" b="1" baseline="0" dirty="0" err="1" smtClean="0">
                          <a:effectLst/>
                          <a:latin typeface="Times New Roman"/>
                          <a:ea typeface="Times New Roman"/>
                          <a:cs typeface="Akhbar MT" pitchFamily="2" charset="-78"/>
                        </a:rPr>
                        <a:t>Qd</a:t>
                      </a:r>
                      <a:r>
                        <a:rPr lang="en-US" sz="1600" b="1" baseline="0" dirty="0" smtClean="0">
                          <a:effectLst/>
                          <a:latin typeface="Times New Roman"/>
                          <a:ea typeface="Times New Roman"/>
                          <a:cs typeface="Akhbar MT" pitchFamily="2" charset="-78"/>
                        </a:rPr>
                        <a:t> As </a:t>
                      </a:r>
                      <a:r>
                        <a:rPr lang="en-US" sz="1600" b="1" baseline="0" dirty="0" smtClean="0">
                          <a:effectLst/>
                          <a:latin typeface="Times New Roman"/>
                          <a:cs typeface="Akhbar MT" pitchFamily="2" charset="-78"/>
                        </a:rPr>
                        <a:t>Double</a:t>
                      </a:r>
                      <a:endParaRPr lang="en-US" sz="1600" b="1" dirty="0" smtClean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  <a:p>
                      <a:pPr algn="ctr" rtl="1"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600" b="1" dirty="0" err="1" smtClean="0">
                          <a:effectLst/>
                          <a:latin typeface="Times New Roman"/>
                          <a:ea typeface="Times New Roman"/>
                          <a:cs typeface="Akhbar MT" pitchFamily="2" charset="-78"/>
                        </a:rPr>
                        <a:t>Qd</a:t>
                      </a:r>
                      <a:r>
                        <a:rPr lang="en-US" sz="1600" b="1" dirty="0" smtClean="0">
                          <a:effectLst/>
                          <a:latin typeface="Times New Roman"/>
                          <a:ea typeface="Times New Roman"/>
                          <a:cs typeface="Akhbar MT" pitchFamily="2" charset="-78"/>
                        </a:rPr>
                        <a:t>=3.141223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</a:tr>
              <a:tr h="62406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dirty="0">
                          <a:effectLst/>
                          <a:cs typeface="Akhbar MT" pitchFamily="2" charset="-78"/>
                        </a:rPr>
                        <a:t>سلسلة </a:t>
                      </a:r>
                      <a:r>
                        <a:rPr lang="ar-SA" sz="2000" b="1" dirty="0" smtClean="0">
                          <a:effectLst/>
                          <a:cs typeface="Akhbar MT" pitchFamily="2" charset="-78"/>
                        </a:rPr>
                        <a:t>نصية</a:t>
                      </a:r>
                      <a:r>
                        <a:rPr lang="en-US" sz="2000" b="1" dirty="0" smtClean="0">
                          <a:effectLst/>
                          <a:cs typeface="Akhbar MT" pitchFamily="2" charset="-78"/>
                        </a:rPr>
                        <a:t> string 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>
                          <a:effectLst/>
                          <a:cs typeface="Akhbar MT" pitchFamily="2" charset="-78"/>
                        </a:rPr>
                        <a:t>بايت لكل حرف</a:t>
                      </a:r>
                      <a:endParaRPr lang="en-US" sz="1600" b="1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effectLst/>
                          <a:latin typeface="Times New Roman"/>
                          <a:ea typeface="Times New Roman"/>
                          <a:cs typeface="Akhbar MT" pitchFamily="2" charset="-78"/>
                        </a:rPr>
                        <a:t>Dim</a:t>
                      </a:r>
                      <a:r>
                        <a:rPr lang="en-US" sz="1600" b="1" baseline="0" dirty="0" smtClean="0">
                          <a:effectLst/>
                          <a:latin typeface="Times New Roman"/>
                          <a:ea typeface="Times New Roman"/>
                          <a:cs typeface="Akhbar MT" pitchFamily="2" charset="-78"/>
                        </a:rPr>
                        <a:t> Name As </a:t>
                      </a:r>
                      <a:r>
                        <a:rPr lang="en-US" sz="1600" b="1" baseline="0" dirty="0" smtClean="0">
                          <a:effectLst/>
                          <a:latin typeface="Times New Roman"/>
                          <a:cs typeface="Akhbar MT" pitchFamily="2" charset="-78"/>
                        </a:rPr>
                        <a:t>string</a:t>
                      </a:r>
                      <a:endParaRPr lang="en-US" sz="1600" b="1" dirty="0" smtClean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  <a:p>
                      <a:pPr algn="ctr" rtl="1"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Times New Roman"/>
                          <a:ea typeface="Times New Roman"/>
                          <a:cs typeface="Akhbar MT" pitchFamily="2" charset="-78"/>
                        </a:rPr>
                        <a:t>Name = Ali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b="1" dirty="0">
                <a:cs typeface="Akhbar MT" pitchFamily="2" charset="-78"/>
              </a:rPr>
              <a:t> أنواع البيانات في المتغيرات :</a:t>
            </a:r>
            <a:endParaRPr lang="ar-SA" dirty="0">
              <a:cs typeface="Akhbar MT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40158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ar-SA" b="1" dirty="0" smtClean="0">
                <a:cs typeface="Akhbar MT" pitchFamily="2" charset="-78"/>
              </a:rPr>
              <a:t>جهاز الحاسب ينقسم إلى قسمين:</a:t>
            </a:r>
          </a:p>
          <a:p>
            <a:r>
              <a:rPr lang="ar-SA" b="1" dirty="0" smtClean="0">
                <a:cs typeface="Akhbar MT" pitchFamily="2" charset="-78"/>
              </a:rPr>
              <a:t>مكونات مادية «</a:t>
            </a:r>
            <a:r>
              <a:rPr lang="en-US" b="1" dirty="0" smtClean="0">
                <a:cs typeface="Akhbar MT" pitchFamily="2" charset="-78"/>
              </a:rPr>
              <a:t>Hardware</a:t>
            </a:r>
            <a:r>
              <a:rPr lang="ar-SA" b="1" dirty="0" smtClean="0">
                <a:cs typeface="Akhbar MT" pitchFamily="2" charset="-78"/>
              </a:rPr>
              <a:t>»</a:t>
            </a:r>
          </a:p>
          <a:p>
            <a:r>
              <a:rPr lang="ar-SA" b="1" dirty="0" smtClean="0">
                <a:cs typeface="Akhbar MT" pitchFamily="2" charset="-78"/>
              </a:rPr>
              <a:t>برامج «</a:t>
            </a:r>
            <a:r>
              <a:rPr lang="en-US" b="1" dirty="0" smtClean="0">
                <a:cs typeface="Akhbar MT" pitchFamily="2" charset="-78"/>
              </a:rPr>
              <a:t>Software</a:t>
            </a:r>
            <a:r>
              <a:rPr lang="ar-SA" b="1" dirty="0" smtClean="0">
                <a:cs typeface="Akhbar MT" pitchFamily="2" charset="-78"/>
              </a:rPr>
              <a:t>»</a:t>
            </a:r>
          </a:p>
          <a:p>
            <a:r>
              <a:rPr lang="ar-SA" b="1" dirty="0" smtClean="0">
                <a:cs typeface="Akhbar MT" pitchFamily="2" charset="-78"/>
              </a:rPr>
              <a:t>وهذه المكونات المادية كالشاشة والذاكرة والطابعة </a:t>
            </a:r>
            <a:r>
              <a:rPr lang="ar-SA" b="1" dirty="0" err="1" smtClean="0">
                <a:cs typeface="Akhbar MT" pitchFamily="2" charset="-78"/>
              </a:rPr>
              <a:t>لاتقوم</a:t>
            </a:r>
            <a:r>
              <a:rPr lang="ar-SA" b="1" dirty="0" smtClean="0">
                <a:cs typeface="Akhbar MT" pitchFamily="2" charset="-78"/>
              </a:rPr>
              <a:t> بعملها إلا بوجود برامج تقوم بإعطاء الأوامر لهذه القطع , فالطابعة </a:t>
            </a:r>
            <a:r>
              <a:rPr lang="ar-SA" b="1" dirty="0" err="1" smtClean="0">
                <a:cs typeface="Akhbar MT" pitchFamily="2" charset="-78"/>
              </a:rPr>
              <a:t>لايمكن</a:t>
            </a:r>
            <a:r>
              <a:rPr lang="ar-SA" b="1" dirty="0" smtClean="0">
                <a:cs typeface="Akhbar MT" pitchFamily="2" charset="-78"/>
              </a:rPr>
              <a:t> أن تقوم بالطباعة إلا بوجود برنامج يرسل لها الأوامر , وهكذا...</a:t>
            </a:r>
          </a:p>
          <a:p>
            <a:r>
              <a:rPr lang="ar-SA" b="1" dirty="0" smtClean="0">
                <a:cs typeface="Akhbar MT" pitchFamily="2" charset="-78"/>
              </a:rPr>
              <a:t>يقوم بعمل البرامج أفراد متخصصون في البرمجة يقومون بصنع البرامج </a:t>
            </a:r>
            <a:r>
              <a:rPr lang="ar-SA" b="1" dirty="0" err="1" smtClean="0">
                <a:cs typeface="Akhbar MT" pitchFamily="2" charset="-78"/>
              </a:rPr>
              <a:t>اللازمه</a:t>
            </a:r>
            <a:r>
              <a:rPr lang="ar-SA" b="1" dirty="0" smtClean="0">
                <a:cs typeface="Akhbar MT" pitchFamily="2" charset="-78"/>
              </a:rPr>
              <a:t> لأداء عمل معين , وتتنوع البرامج إلى عدة أنواع : كأنظمة التشغيل مثل ويندوز ,</a:t>
            </a:r>
          </a:p>
          <a:p>
            <a:r>
              <a:rPr lang="ar-SA" b="1" dirty="0" smtClean="0">
                <a:cs typeface="Akhbar MT" pitchFamily="2" charset="-78"/>
              </a:rPr>
              <a:t>والتطبيقات الأخرى : كالتطبيقات المحاسبية والمالية والطبية والعسكرية ,</a:t>
            </a:r>
          </a:p>
          <a:p>
            <a:r>
              <a:rPr lang="ar-SA" b="1" dirty="0" smtClean="0">
                <a:cs typeface="Akhbar MT" pitchFamily="2" charset="-78"/>
              </a:rPr>
              <a:t>والبرامج </a:t>
            </a:r>
            <a:r>
              <a:rPr lang="ar-SA" b="1" dirty="0" err="1" smtClean="0">
                <a:cs typeface="Akhbar MT" pitchFamily="2" charset="-78"/>
              </a:rPr>
              <a:t>الخاصه</a:t>
            </a:r>
            <a:r>
              <a:rPr lang="ar-SA" b="1" dirty="0" smtClean="0">
                <a:cs typeface="Akhbar MT" pitchFamily="2" charset="-78"/>
              </a:rPr>
              <a:t> </a:t>
            </a:r>
            <a:r>
              <a:rPr lang="ar-SA" b="1" dirty="0" err="1" smtClean="0">
                <a:cs typeface="Akhbar MT" pitchFamily="2" charset="-78"/>
              </a:rPr>
              <a:t>بالانترنت</a:t>
            </a:r>
            <a:r>
              <a:rPr lang="ar-SA" b="1" dirty="0">
                <a:cs typeface="Akhbar MT" pitchFamily="2" charset="-78"/>
              </a:rPr>
              <a:t> </a:t>
            </a:r>
            <a:r>
              <a:rPr lang="ar-SA" b="1" dirty="0" smtClean="0">
                <a:cs typeface="Akhbar MT" pitchFamily="2" charset="-78"/>
              </a:rPr>
              <a:t>: كالتصفح والمحادثة وغيرها من الأنواع الأخرى.</a:t>
            </a:r>
            <a:endParaRPr lang="ar-SA" b="1" dirty="0">
              <a:cs typeface="Akhbar MT" pitchFamily="2" charset="-78"/>
            </a:endParaRPr>
          </a:p>
        </p:txBody>
      </p:sp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b="1" dirty="0">
                <a:cs typeface="Akhbar MT" pitchFamily="2" charset="-78"/>
              </a:rPr>
              <a:t>أولاً : مقدمة في البرمجة  :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258415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9966830"/>
              </p:ext>
            </p:extLst>
          </p:nvPr>
        </p:nvGraphicFramePr>
        <p:xfrm>
          <a:off x="755576" y="2276872"/>
          <a:ext cx="7747000" cy="4271418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3873500"/>
                <a:gridCol w="3873500"/>
              </a:tblGrid>
              <a:tr h="46292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2400" b="1" dirty="0" smtClean="0">
                          <a:cs typeface="Akhbar MT" pitchFamily="2" charset="-78"/>
                        </a:rPr>
                        <a:t>مكونات مادية «</a:t>
                      </a:r>
                      <a:r>
                        <a:rPr lang="en-US" sz="2400" b="1" dirty="0" smtClean="0">
                          <a:cs typeface="Akhbar MT" pitchFamily="2" charset="-78"/>
                        </a:rPr>
                        <a:t>Hardware</a:t>
                      </a:r>
                      <a:r>
                        <a:rPr lang="ar-SA" sz="2400" b="1" dirty="0" smtClean="0">
                          <a:cs typeface="Akhbar MT" pitchFamily="2" charset="-78"/>
                        </a:rPr>
                        <a:t>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2400" b="1" dirty="0" smtClean="0">
                          <a:cs typeface="Akhbar MT" pitchFamily="2" charset="-78"/>
                        </a:rPr>
                        <a:t>برامج «</a:t>
                      </a:r>
                      <a:r>
                        <a:rPr lang="en-US" sz="2400" b="1" dirty="0" smtClean="0">
                          <a:cs typeface="Akhbar MT" pitchFamily="2" charset="-78"/>
                        </a:rPr>
                        <a:t>Software</a:t>
                      </a:r>
                      <a:r>
                        <a:rPr lang="ar-SA" sz="2400" b="1" dirty="0" smtClean="0">
                          <a:cs typeface="Akhbar MT" pitchFamily="2" charset="-78"/>
                        </a:rPr>
                        <a:t>»</a:t>
                      </a:r>
                    </a:p>
                    <a:p>
                      <a:pPr algn="ctr" rtl="1"/>
                      <a:endParaRPr lang="ar-SA" sz="2400" b="1" dirty="0"/>
                    </a:p>
                  </a:txBody>
                  <a:tcPr/>
                </a:tc>
              </a:tr>
              <a:tr h="3448458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2400" b="1" dirty="0" smtClean="0">
                          <a:cs typeface="Akhbar MT" pitchFamily="2" charset="-78"/>
                        </a:rPr>
                        <a:t>وهذه المكونات المادية كالشاشة والذاكرة والطابعة </a:t>
                      </a:r>
                      <a:r>
                        <a:rPr lang="ar-SA" sz="2400" b="1" dirty="0" err="1" smtClean="0">
                          <a:cs typeface="Akhbar MT" pitchFamily="2" charset="-78"/>
                        </a:rPr>
                        <a:t>لاتقوم</a:t>
                      </a:r>
                      <a:r>
                        <a:rPr lang="ar-SA" sz="2400" b="1" dirty="0" smtClean="0">
                          <a:cs typeface="Akhbar MT" pitchFamily="2" charset="-78"/>
                        </a:rPr>
                        <a:t> بعملها إلا بوجود برامج تقوم بإعطاء الأوامر لهذه القطع , فالطابعة </a:t>
                      </a:r>
                      <a:r>
                        <a:rPr lang="ar-SA" sz="2400" b="1" dirty="0" err="1" smtClean="0">
                          <a:cs typeface="Akhbar MT" pitchFamily="2" charset="-78"/>
                        </a:rPr>
                        <a:t>لايمكن</a:t>
                      </a:r>
                      <a:r>
                        <a:rPr lang="ar-SA" sz="2400" b="1" dirty="0" smtClean="0">
                          <a:cs typeface="Akhbar MT" pitchFamily="2" charset="-78"/>
                        </a:rPr>
                        <a:t> أن تقوم بالطباعة إلا بوجود برنامج يرسل لها الأوامر , وهكذا...</a:t>
                      </a:r>
                    </a:p>
                    <a:p>
                      <a:pPr rtl="1"/>
                      <a:endParaRPr lang="ar-SA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SA" sz="2400" b="1" dirty="0" smtClean="0">
                          <a:cs typeface="Akhbar MT" pitchFamily="2" charset="-78"/>
                        </a:rPr>
                        <a:t>يقوم بعمل البرامج أفراد متخصصون في البرمجة يقومون بصنع البرامج </a:t>
                      </a:r>
                      <a:r>
                        <a:rPr lang="ar-SA" sz="2400" b="1" dirty="0" err="1" smtClean="0">
                          <a:cs typeface="Akhbar MT" pitchFamily="2" charset="-78"/>
                        </a:rPr>
                        <a:t>اللازمه</a:t>
                      </a:r>
                      <a:r>
                        <a:rPr lang="ar-SA" sz="2400" b="1" dirty="0" smtClean="0">
                          <a:cs typeface="Akhbar MT" pitchFamily="2" charset="-78"/>
                        </a:rPr>
                        <a:t> لأداء عمل معين , وتتنوع البرامج إلى عدة أنواع : كأنظمة التشغيل مثل ويندوز ,</a:t>
                      </a:r>
                    </a:p>
                    <a:p>
                      <a:r>
                        <a:rPr lang="ar-SA" sz="2400" b="1" dirty="0" smtClean="0">
                          <a:cs typeface="Akhbar MT" pitchFamily="2" charset="-78"/>
                        </a:rPr>
                        <a:t>والتطبيقات الأخرى : كالتطبيقات المحاسبية والمالية والطبية والعسكرية ,</a:t>
                      </a:r>
                    </a:p>
                    <a:p>
                      <a:r>
                        <a:rPr lang="ar-SA" sz="2400" b="1" dirty="0" smtClean="0">
                          <a:cs typeface="Akhbar MT" pitchFamily="2" charset="-78"/>
                        </a:rPr>
                        <a:t>والبرامج </a:t>
                      </a:r>
                      <a:r>
                        <a:rPr lang="ar-SA" sz="2400" b="1" dirty="0" err="1" smtClean="0">
                          <a:cs typeface="Akhbar MT" pitchFamily="2" charset="-78"/>
                        </a:rPr>
                        <a:t>الخاصه</a:t>
                      </a:r>
                      <a:r>
                        <a:rPr lang="ar-SA" sz="2400" b="1" dirty="0" smtClean="0">
                          <a:cs typeface="Akhbar MT" pitchFamily="2" charset="-78"/>
                        </a:rPr>
                        <a:t> </a:t>
                      </a:r>
                      <a:r>
                        <a:rPr lang="ar-SA" sz="2400" b="1" dirty="0" err="1" smtClean="0">
                          <a:cs typeface="Akhbar MT" pitchFamily="2" charset="-78"/>
                        </a:rPr>
                        <a:t>بالانترنت</a:t>
                      </a:r>
                      <a:r>
                        <a:rPr lang="ar-SA" sz="2400" b="1" dirty="0" smtClean="0">
                          <a:cs typeface="Akhbar MT" pitchFamily="2" charset="-78"/>
                        </a:rPr>
                        <a:t> : كالتصفح والمحادثة وغيرها من الأنواع الأخرى.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b="1" dirty="0">
                <a:cs typeface="Akhbar MT" pitchFamily="2" charset="-78"/>
              </a:rPr>
              <a:t>أولاً : مقدمة في البرمجة  :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11774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536504"/>
          </a:xfrm>
        </p:spPr>
        <p:txBody>
          <a:bodyPr>
            <a:normAutofit/>
          </a:bodyPr>
          <a:lstStyle/>
          <a:p>
            <a:pPr algn="ctr"/>
            <a:endParaRPr lang="ar-SA" b="1" u="dbl" dirty="0" smtClean="0">
              <a:cs typeface="Akhbar MT" pitchFamily="2" charset="-78"/>
            </a:endParaRPr>
          </a:p>
          <a:p>
            <a:pPr algn="ctr"/>
            <a:r>
              <a:rPr lang="ar-SA" b="1" dirty="0" smtClean="0">
                <a:cs typeface="Akhbar MT" pitchFamily="2" charset="-78"/>
              </a:rPr>
              <a:t>عندما نقوم بكتابة برنامج بواسطة الحاسب فإن معنى ذلك أننا نقوم بإعطائه التعليمات والأوامر اللازمة لتنفيذ عمليات معينة ومن هذا فإننا نستطيع تعريف </a:t>
            </a:r>
            <a:r>
              <a:rPr lang="ar-SA" sz="2800" b="1" dirty="0" smtClean="0">
                <a:solidFill>
                  <a:srgbClr val="FF0000"/>
                </a:solidFill>
                <a:cs typeface="Akhbar MT" pitchFamily="2" charset="-78"/>
              </a:rPr>
              <a:t>برنامج الحاسب </a:t>
            </a:r>
            <a:r>
              <a:rPr lang="ar-SA" b="1" dirty="0" smtClean="0">
                <a:cs typeface="Akhbar MT" pitchFamily="2" charset="-78"/>
              </a:rPr>
              <a:t>بأنه:</a:t>
            </a:r>
          </a:p>
          <a:p>
            <a:pPr marL="0" indent="0" algn="ctr">
              <a:buNone/>
            </a:pPr>
            <a:r>
              <a:rPr lang="ar-SA" b="1" dirty="0" smtClean="0">
                <a:cs typeface="Akhbar MT" pitchFamily="2" charset="-78"/>
              </a:rPr>
              <a:t>عبارة </a:t>
            </a:r>
            <a:r>
              <a:rPr lang="ar-SA" b="1" dirty="0">
                <a:cs typeface="Akhbar MT" pitchFamily="2" charset="-78"/>
              </a:rPr>
              <a:t>عن مجموعة من التعليمات والأوامر التي تعطى للحاسب للقيام بمهام محددة </a:t>
            </a:r>
            <a:r>
              <a:rPr lang="ar-SA" b="1" dirty="0" smtClean="0">
                <a:cs typeface="Akhbar MT" pitchFamily="2" charset="-78"/>
              </a:rPr>
              <a:t>.</a:t>
            </a:r>
          </a:p>
          <a:p>
            <a:pPr marL="0" indent="0" algn="ctr">
              <a:buNone/>
            </a:pPr>
            <a:endParaRPr lang="ar-SA" b="1" dirty="0" smtClean="0">
              <a:cs typeface="Akhbar MT" pitchFamily="2" charset="-78"/>
            </a:endParaRPr>
          </a:p>
          <a:p>
            <a:pPr marL="0" indent="0" algn="ctr">
              <a:buNone/>
            </a:pPr>
            <a:r>
              <a:rPr lang="ar-SA" sz="2800" b="1" dirty="0" smtClean="0">
                <a:solidFill>
                  <a:srgbClr val="FF0000"/>
                </a:solidFill>
                <a:cs typeface="Akhbar MT" pitchFamily="2" charset="-78"/>
              </a:rPr>
              <a:t>والبرمجة</a:t>
            </a:r>
            <a:r>
              <a:rPr lang="ar-SA" sz="2800" b="1" dirty="0" smtClean="0">
                <a:cs typeface="Akhbar MT" pitchFamily="2" charset="-78"/>
              </a:rPr>
              <a:t> : </a:t>
            </a:r>
            <a:r>
              <a:rPr lang="ar-SA" b="1" dirty="0" smtClean="0">
                <a:cs typeface="Akhbar MT" pitchFamily="2" charset="-78"/>
              </a:rPr>
              <a:t>هي مجموعة من التعليمات التي يكتبها المبرمج بإحدى لغات البرمجة لأداء عمل معين ويقوم الحاسب بتنفيذها.</a:t>
            </a:r>
            <a:endParaRPr lang="en-US" dirty="0">
              <a:cs typeface="Akhbar MT" pitchFamily="2" charset="-78"/>
            </a:endParaRPr>
          </a:p>
          <a:p>
            <a:pPr marL="0" indent="0" algn="ctr">
              <a:buNone/>
            </a:pPr>
            <a:endParaRPr lang="en-US" dirty="0">
              <a:cs typeface="Akhbar MT" pitchFamily="2" charset="-78"/>
            </a:endParaRPr>
          </a:p>
          <a:p>
            <a:pPr algn="ctr"/>
            <a:endParaRPr lang="en-US" sz="2000" dirty="0"/>
          </a:p>
          <a:p>
            <a:pPr algn="ctr"/>
            <a:endParaRPr lang="ar-SA" sz="2000" dirty="0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b="1" dirty="0" smtClean="0">
                <a:cs typeface="Akhbar MT" pitchFamily="2" charset="-78"/>
              </a:rPr>
              <a:t>البرمجة</a:t>
            </a:r>
            <a:endParaRPr lang="ar-SA" dirty="0">
              <a:cs typeface="Akhbar MT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933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A" sz="6600" b="1" dirty="0">
                <a:cs typeface="Akhbar MT" pitchFamily="2" charset="-78"/>
              </a:rPr>
              <a:t>لغات </a:t>
            </a:r>
            <a:r>
              <a:rPr lang="ar-SA" sz="6600" b="1" dirty="0" smtClean="0">
                <a:cs typeface="Akhbar MT" pitchFamily="2" charset="-78"/>
              </a:rPr>
              <a:t>البرمجة</a:t>
            </a:r>
            <a:endParaRPr lang="ar-SA" dirty="0">
              <a:cs typeface="Akhbar MT" pitchFamily="2" charset="-78"/>
            </a:endParaRPr>
          </a:p>
        </p:txBody>
      </p:sp>
      <p:sp>
        <p:nvSpPr>
          <p:cNvPr id="8" name="عنصر نائب للمحتوى 7"/>
          <p:cNvSpPr>
            <a:spLocks noGrp="1"/>
          </p:cNvSpPr>
          <p:nvPr>
            <p:ph idx="1"/>
          </p:nvPr>
        </p:nvSpPr>
        <p:spPr>
          <a:xfrm>
            <a:off x="699247" y="2248347"/>
            <a:ext cx="7745505" cy="3556917"/>
          </a:xfrm>
        </p:spPr>
        <p:txBody>
          <a:bodyPr>
            <a:normAutofit/>
          </a:bodyPr>
          <a:lstStyle/>
          <a:p>
            <a:pPr algn="ctr"/>
            <a:r>
              <a:rPr lang="ar-SA" sz="4000" b="1" dirty="0">
                <a:cs typeface="Akhbar MT" pitchFamily="2" charset="-78"/>
              </a:rPr>
              <a:t>لغات البرمجة تنقسم إلى قسمين </a:t>
            </a:r>
            <a:r>
              <a:rPr lang="ar-SA" sz="4000" b="1" dirty="0" smtClean="0">
                <a:cs typeface="Akhbar MT" pitchFamily="2" charset="-78"/>
              </a:rPr>
              <a:t>:</a:t>
            </a:r>
          </a:p>
          <a:p>
            <a:pPr marL="0" indent="0" algn="ctr">
              <a:buNone/>
            </a:pPr>
            <a:r>
              <a:rPr lang="ar-SA" sz="4000" b="1" dirty="0">
                <a:cs typeface="Akhbar MT" pitchFamily="2" charset="-78"/>
              </a:rPr>
              <a:t/>
            </a:r>
            <a:br>
              <a:rPr lang="ar-SA" sz="4000" b="1" dirty="0">
                <a:cs typeface="Akhbar MT" pitchFamily="2" charset="-78"/>
              </a:rPr>
            </a:br>
            <a:r>
              <a:rPr lang="ar-SA" sz="4000" b="1" dirty="0">
                <a:cs typeface="Akhbar MT" pitchFamily="2" charset="-78"/>
              </a:rPr>
              <a:t>أ –  اللغات البسيطة       ب - اللغات العالية</a:t>
            </a:r>
          </a:p>
          <a:p>
            <a:pPr algn="ctr"/>
            <a:endParaRPr lang="ar-SA" sz="4000" b="1" dirty="0"/>
          </a:p>
        </p:txBody>
      </p:sp>
    </p:spTree>
    <p:extLst>
      <p:ext uri="{BB962C8B-B14F-4D97-AF65-F5344CB8AC3E}">
        <p14:creationId xmlns:p14="http://schemas.microsoft.com/office/powerpoint/2010/main" val="358166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5611372"/>
              </p:ext>
            </p:extLst>
          </p:nvPr>
        </p:nvGraphicFramePr>
        <p:xfrm>
          <a:off x="698500" y="2247900"/>
          <a:ext cx="7747000" cy="26212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3873500"/>
                <a:gridCol w="3873500"/>
              </a:tblGrid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ar-SA" sz="2000" b="1" dirty="0" smtClean="0">
                          <a:cs typeface="Akhbar MT" pitchFamily="2" charset="-78"/>
                        </a:rPr>
                        <a:t>1 – لغة الآلة    : </a:t>
                      </a:r>
                      <a:endParaRPr lang="ar-SA" sz="2000" dirty="0">
                        <a:cs typeface="Akhbar MT" pitchFamily="2" charset="-78"/>
                      </a:endParaRPr>
                    </a:p>
                  </a:txBody>
                  <a:tcPr marL="86078" marR="86078"/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2000" b="1" dirty="0" smtClean="0">
                          <a:cs typeface="Akhbar MT" pitchFamily="2" charset="-78"/>
                        </a:rPr>
                        <a:t>2 – لغة التجميع أو اللغة الرمزية : </a:t>
                      </a:r>
                      <a:endParaRPr lang="ar-SA" sz="2000" dirty="0">
                        <a:cs typeface="Akhbar MT" pitchFamily="2" charset="-78"/>
                      </a:endParaRPr>
                    </a:p>
                  </a:txBody>
                  <a:tcPr marL="86078" marR="86078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SA" sz="2000" b="1" dirty="0" smtClean="0">
                          <a:cs typeface="Akhbar MT" pitchFamily="2" charset="-78"/>
                        </a:rPr>
                        <a:t>وهي لغة الحاسب ومكونة من رقم ثنائي(صفر ، واحد) </a:t>
                      </a:r>
                      <a:endParaRPr lang="en-US" sz="2000" dirty="0" smtClean="0">
                        <a:cs typeface="Akhbar MT" pitchFamily="2" charset="-78"/>
                      </a:endParaRPr>
                    </a:p>
                    <a:p>
                      <a:r>
                        <a:rPr lang="ar-SA" sz="2000" b="1" dirty="0" smtClean="0">
                          <a:cs typeface="Akhbar MT" pitchFamily="2" charset="-78"/>
                        </a:rPr>
                        <a:t> </a:t>
                      </a:r>
                    </a:p>
                    <a:p>
                      <a:endParaRPr lang="ar-SA" sz="2000" b="1" dirty="0" smtClean="0">
                        <a:cs typeface="Akhbar MT" pitchFamily="2" charset="-78"/>
                      </a:endParaRPr>
                    </a:p>
                    <a:p>
                      <a:r>
                        <a:rPr lang="ar-SA" sz="2000" b="1" dirty="0" smtClean="0">
                          <a:cs typeface="Akhbar MT" pitchFamily="2" charset="-78"/>
                        </a:rPr>
                        <a:t>خصائصها :</a:t>
                      </a:r>
                    </a:p>
                    <a:p>
                      <a:r>
                        <a:rPr lang="ar-SA" sz="2000" b="1" dirty="0" smtClean="0">
                          <a:cs typeface="Akhbar MT" pitchFamily="2" charset="-78"/>
                        </a:rPr>
                        <a:t>سهلة الفهم للحاسب الآلي وصعبة الفهم للمبرمج .</a:t>
                      </a:r>
                      <a:endParaRPr lang="en-US" sz="2000" dirty="0" smtClean="0">
                        <a:cs typeface="Akhbar MT" pitchFamily="2" charset="-78"/>
                      </a:endParaRPr>
                    </a:p>
                  </a:txBody>
                  <a:tcPr marL="86078" marR="86078"/>
                </a:tc>
                <a:tc>
                  <a:txBody>
                    <a:bodyPr/>
                    <a:lstStyle/>
                    <a:p>
                      <a:r>
                        <a:rPr lang="ar-SA" sz="2000" b="1" dirty="0" smtClean="0">
                          <a:cs typeface="Akhbar MT" pitchFamily="2" charset="-78"/>
                        </a:rPr>
                        <a:t>وهي لغة قريبة من لغة الآلة وتستخدم بعض الرموز</a:t>
                      </a:r>
                      <a:r>
                        <a:rPr lang="ar-SA" sz="2000" b="0" baseline="0" dirty="0" smtClean="0">
                          <a:cs typeface="Akhbar MT" pitchFamily="2" charset="-78"/>
                        </a:rPr>
                        <a:t> </a:t>
                      </a:r>
                      <a:r>
                        <a:rPr lang="ar-SA" sz="2000" b="1" dirty="0" smtClean="0">
                          <a:cs typeface="Akhbar MT" pitchFamily="2" charset="-78"/>
                        </a:rPr>
                        <a:t>الخاصة  فمثلاً نستعمل الرمز ( </a:t>
                      </a:r>
                      <a:r>
                        <a:rPr lang="en-US" sz="2000" b="1" dirty="0" smtClean="0">
                          <a:cs typeface="Akhbar MT" pitchFamily="2" charset="-78"/>
                        </a:rPr>
                        <a:t>ADD</a:t>
                      </a:r>
                      <a:r>
                        <a:rPr lang="ar-SA" sz="2000" b="1" dirty="0" smtClean="0">
                          <a:cs typeface="Akhbar MT" pitchFamily="2" charset="-78"/>
                        </a:rPr>
                        <a:t> ) لعملية الجمع والرمز ( </a:t>
                      </a:r>
                      <a:r>
                        <a:rPr lang="en-US" sz="2000" b="1" dirty="0" smtClean="0">
                          <a:cs typeface="Akhbar MT" pitchFamily="2" charset="-78"/>
                        </a:rPr>
                        <a:t>SUB</a:t>
                      </a:r>
                      <a:r>
                        <a:rPr lang="ar-SA" sz="2000" b="1" dirty="0" smtClean="0">
                          <a:cs typeface="Akhbar MT" pitchFamily="2" charset="-78"/>
                        </a:rPr>
                        <a:t> ) لعملية الطرح وهكذا</a:t>
                      </a:r>
                      <a:r>
                        <a:rPr lang="ar-SA" sz="2000" b="0" dirty="0" smtClean="0">
                          <a:cs typeface="Akhbar MT" pitchFamily="2" charset="-78"/>
                        </a:rPr>
                        <a:t>.</a:t>
                      </a:r>
                      <a:endParaRPr lang="en-US" sz="2000" dirty="0" smtClean="0">
                        <a:cs typeface="Akhbar MT" pitchFamily="2" charset="-78"/>
                      </a:endParaRPr>
                    </a:p>
                    <a:p>
                      <a:endParaRPr lang="ar-SA" sz="2000" b="1" dirty="0" smtClean="0">
                        <a:cs typeface="Akhbar MT" pitchFamily="2" charset="-78"/>
                      </a:endParaRPr>
                    </a:p>
                    <a:p>
                      <a:r>
                        <a:rPr lang="ar-SA" sz="2000" b="1" dirty="0" smtClean="0">
                          <a:cs typeface="Akhbar MT" pitchFamily="2" charset="-78"/>
                        </a:rPr>
                        <a:t>خصائصها   : هذه الرموز مكتوبة بحروف اللغة الانجليزية وتجعل المبرمج أكثر فهماً وأسهل قراءة من  لغة الآلة .</a:t>
                      </a:r>
                      <a:endParaRPr lang="en-US" sz="2000" dirty="0" smtClean="0">
                        <a:cs typeface="Akhbar MT" pitchFamily="2" charset="-78"/>
                      </a:endParaRPr>
                    </a:p>
                  </a:txBody>
                  <a:tcPr marL="86078" marR="86078"/>
                </a:tc>
              </a:tr>
            </a:tbl>
          </a:graphicData>
        </a:graphic>
      </p:graphicFrame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>
                <a:cs typeface="Akhbar MT" pitchFamily="2" charset="-78"/>
              </a:rPr>
              <a:t>أ – اللغات البسيطة</a:t>
            </a:r>
            <a:endParaRPr lang="ar-SA" dirty="0">
              <a:cs typeface="Akhbar MT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7567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ar-SA" sz="2000" b="1" dirty="0" smtClean="0"/>
          </a:p>
          <a:p>
            <a:pPr marL="0" indent="0">
              <a:buNone/>
            </a:pPr>
            <a:endParaRPr lang="ar-SA" sz="2000" b="1" dirty="0" smtClean="0"/>
          </a:p>
          <a:p>
            <a:pPr marL="0" indent="0">
              <a:buNone/>
            </a:pPr>
            <a:r>
              <a:rPr lang="ar-SA" sz="2800" b="1" dirty="0" smtClean="0">
                <a:cs typeface="Akhbar MT" pitchFamily="2" charset="-78"/>
              </a:rPr>
              <a:t> 1/البرمجة الإجرائية</a:t>
            </a:r>
            <a:r>
              <a:rPr lang="ar-SA" b="1" dirty="0" smtClean="0">
                <a:cs typeface="Akhbar MT" pitchFamily="2" charset="-78"/>
              </a:rPr>
              <a:t>: تعتمد </a:t>
            </a:r>
            <a:r>
              <a:rPr lang="ar-SA" b="1" dirty="0">
                <a:cs typeface="Akhbar MT" pitchFamily="2" charset="-78"/>
              </a:rPr>
              <a:t>عل قيام المستخدم بكتابة البرنامج مفصلاً إجراء بعد </a:t>
            </a:r>
            <a:r>
              <a:rPr lang="ar-SA" b="1" dirty="0" smtClean="0">
                <a:cs typeface="Akhbar MT" pitchFamily="2" charset="-78"/>
              </a:rPr>
              <a:t>إجراء</a:t>
            </a:r>
            <a:r>
              <a:rPr lang="ar-SA" sz="2800" b="1" dirty="0" smtClean="0">
                <a:cs typeface="Akhbar MT" pitchFamily="2" charset="-78"/>
              </a:rPr>
              <a:t>.</a:t>
            </a:r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A" b="1" dirty="0">
                <a:cs typeface="Akhbar MT" pitchFamily="2" charset="-78"/>
              </a:rPr>
              <a:t>ب- اللغات </a:t>
            </a:r>
            <a:r>
              <a:rPr lang="ar-SA" b="1" dirty="0" smtClean="0">
                <a:cs typeface="Akhbar MT" pitchFamily="2" charset="-78"/>
              </a:rPr>
              <a:t>العالية</a:t>
            </a:r>
            <a:endParaRPr lang="ar-SA" dirty="0">
              <a:cs typeface="Akhbar MT" pitchFamily="2" charset="-78"/>
            </a:endParaRPr>
          </a:p>
        </p:txBody>
      </p:sp>
      <p:graphicFrame>
        <p:nvGraphicFramePr>
          <p:cNvPr id="8" name="جدول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8286021"/>
              </p:ext>
            </p:extLst>
          </p:nvPr>
        </p:nvGraphicFramePr>
        <p:xfrm>
          <a:off x="834981" y="4005064"/>
          <a:ext cx="7632848" cy="2119567"/>
        </p:xfrm>
        <a:graphic>
          <a:graphicData uri="http://schemas.openxmlformats.org/drawingml/2006/table">
            <a:tbl>
              <a:tblPr rtl="1">
                <a:tableStyleId>{69CF1AB2-1976-4502-BF36-3FF5EA218861}</a:tableStyleId>
              </a:tblPr>
              <a:tblGrid>
                <a:gridCol w="1499603"/>
                <a:gridCol w="6133245"/>
              </a:tblGrid>
              <a:tr h="792088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dirty="0">
                          <a:effectLst/>
                          <a:cs typeface="Akhbar MT" pitchFamily="2" charset="-78"/>
                        </a:rPr>
                        <a:t>لغة البيسك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SA" sz="2000" b="1" dirty="0">
                          <a:effectLst/>
                          <a:cs typeface="Akhbar MT" pitchFamily="2" charset="-78"/>
                        </a:rPr>
                        <a:t>للمدارس والجامعات والمبتدئين في البرمجة ، وقد تعددت استخداماتها بعد التطوير إلى الأعمال التجارية والبرامج التعليمية</a:t>
                      </a:r>
                      <a:r>
                        <a:rPr lang="ar-SA" sz="1800" b="1" dirty="0">
                          <a:effectLst/>
                          <a:cs typeface="Akhbar MT" pitchFamily="2" charset="-78"/>
                        </a:rPr>
                        <a:t> .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</a:tr>
              <a:tr h="66373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>
                          <a:effectLst/>
                          <a:cs typeface="Akhbar MT" pitchFamily="2" charset="-78"/>
                        </a:rPr>
                        <a:t>فورتران</a:t>
                      </a:r>
                      <a:endParaRPr lang="en-US" sz="1400" b="1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SA" sz="2000" b="1" dirty="0">
                          <a:effectLst/>
                          <a:cs typeface="Akhbar MT" pitchFamily="2" charset="-78"/>
                        </a:rPr>
                        <a:t>تستخدم لكتابة برامج للعمليات الحسابية المعقدة والمجالات الهندسية .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</a:tr>
              <a:tr h="33187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>
                          <a:effectLst/>
                          <a:cs typeface="Akhbar MT" pitchFamily="2" charset="-78"/>
                        </a:rPr>
                        <a:t>كوبول</a:t>
                      </a:r>
                      <a:endParaRPr lang="en-US" sz="1400" b="1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SA" sz="2000" b="1" dirty="0">
                          <a:effectLst/>
                          <a:cs typeface="Akhbar MT" pitchFamily="2" charset="-78"/>
                        </a:rPr>
                        <a:t>تستخدم لكتابة برامج للتطبيقات التجارية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</a:tr>
              <a:tr h="33187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dirty="0">
                          <a:effectLst/>
                          <a:cs typeface="Akhbar MT" pitchFamily="2" charset="-78"/>
                        </a:rPr>
                        <a:t>سي ( </a:t>
                      </a:r>
                      <a:r>
                        <a:rPr lang="en-US" sz="2000" b="1" dirty="0">
                          <a:effectLst/>
                          <a:cs typeface="Akhbar MT" pitchFamily="2" charset="-78"/>
                        </a:rPr>
                        <a:t>C</a:t>
                      </a:r>
                      <a:r>
                        <a:rPr lang="ar-SA" sz="2000" b="1" dirty="0">
                          <a:effectLst/>
                          <a:cs typeface="Akhbar MT" pitchFamily="2" charset="-78"/>
                        </a:rPr>
                        <a:t> )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SA" sz="2000" b="1" dirty="0">
                          <a:effectLst/>
                          <a:cs typeface="Akhbar MT" pitchFamily="2" charset="-78"/>
                        </a:rPr>
                        <a:t>تستخدم لكتابة برامج أنظمة التشغيل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0" name="مستطيل 9"/>
          <p:cNvSpPr/>
          <p:nvPr/>
        </p:nvSpPr>
        <p:spPr>
          <a:xfrm>
            <a:off x="3059831" y="2132856"/>
            <a:ext cx="318314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4000" b="1" dirty="0" smtClean="0">
                <a:cs typeface="Akhbar MT" pitchFamily="2" charset="-78"/>
              </a:rPr>
              <a:t>وتنقسم إلى قسمين:</a:t>
            </a:r>
            <a:endParaRPr lang="ar-SA" sz="4000" dirty="0"/>
          </a:p>
        </p:txBody>
      </p:sp>
    </p:spTree>
    <p:extLst>
      <p:ext uri="{BB962C8B-B14F-4D97-AF65-F5344CB8AC3E}">
        <p14:creationId xmlns:p14="http://schemas.microsoft.com/office/powerpoint/2010/main" val="215080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ar-SA" b="1" dirty="0" smtClean="0">
                <a:cs typeface="Akhbar MT" pitchFamily="2" charset="-78"/>
              </a:rPr>
              <a:t>لا </a:t>
            </a:r>
            <a:r>
              <a:rPr lang="ar-SA" b="1" dirty="0">
                <a:cs typeface="Akhbar MT" pitchFamily="2" charset="-78"/>
              </a:rPr>
              <a:t>تتطلب كتابة البرنامج بشكل مفصل وإنما  يقوم المبرمج باستخدام </a:t>
            </a:r>
            <a:r>
              <a:rPr lang="ar-SA" b="1" dirty="0" smtClean="0">
                <a:cs typeface="Akhbar MT" pitchFamily="2" charset="-78"/>
              </a:rPr>
              <a:t>الفارة </a:t>
            </a:r>
            <a:r>
              <a:rPr lang="ar-SA" b="1" dirty="0">
                <a:cs typeface="Akhbar MT" pitchFamily="2" charset="-78"/>
              </a:rPr>
              <a:t>لتحريك كائنات البرنامج. </a:t>
            </a:r>
            <a:endParaRPr lang="ar-SA" b="1" dirty="0" smtClean="0">
              <a:cs typeface="Akhbar MT" pitchFamily="2" charset="-78"/>
            </a:endParaRPr>
          </a:p>
          <a:p>
            <a:r>
              <a:rPr lang="ar-SA" b="1" dirty="0" smtClean="0">
                <a:cs typeface="Akhbar MT" pitchFamily="2" charset="-78"/>
              </a:rPr>
              <a:t>تعتبر </a:t>
            </a:r>
            <a:r>
              <a:rPr lang="ar-SA" b="1" dirty="0">
                <a:cs typeface="Akhbar MT" pitchFamily="2" charset="-78"/>
              </a:rPr>
              <a:t>لغات تطورية للغات البرمجة الإجرائية لتعمل في </a:t>
            </a:r>
            <a:r>
              <a:rPr lang="ar-SA" b="1" dirty="0" smtClean="0">
                <a:cs typeface="Akhbar MT" pitchFamily="2" charset="-78"/>
              </a:rPr>
              <a:t>بيئة</a:t>
            </a:r>
            <a:r>
              <a:rPr lang="ar-SA" dirty="0" smtClean="0">
                <a:cs typeface="Akhbar MT" pitchFamily="2" charset="-78"/>
              </a:rPr>
              <a:t> </a:t>
            </a:r>
            <a:r>
              <a:rPr lang="en-US" b="1" dirty="0">
                <a:latin typeface="Bradley Hand ITC" panose="03070402050302030203" pitchFamily="66" charset="0"/>
                <a:cs typeface="Akhbar MT" pitchFamily="2" charset="-78"/>
              </a:rPr>
              <a:t>WINDOWS</a:t>
            </a:r>
            <a:r>
              <a:rPr lang="en-US" b="1" dirty="0">
                <a:cs typeface="Akhbar MT" pitchFamily="2" charset="-78"/>
              </a:rPr>
              <a:t> </a:t>
            </a:r>
            <a:r>
              <a:rPr lang="ar-SA" b="1" dirty="0">
                <a:cs typeface="Akhbar MT" pitchFamily="2" charset="-78"/>
              </a:rPr>
              <a:t> مثل لغة بيسك  أصبحت فيجول بيسك </a:t>
            </a:r>
            <a:r>
              <a:rPr lang="ar-SA" b="1" dirty="0" smtClean="0">
                <a:cs typeface="Akhbar MT" pitchFamily="2" charset="-78"/>
              </a:rPr>
              <a:t>وغيرها.</a:t>
            </a:r>
            <a:endParaRPr lang="en-US" dirty="0">
              <a:cs typeface="Akhbar MT" pitchFamily="2" charset="-78"/>
            </a:endParaRPr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A" sz="3600" b="1" dirty="0" smtClean="0">
                <a:cs typeface="Akhbar MT" pitchFamily="2" charset="-78"/>
              </a:rPr>
              <a:t>2 – لغة البرمجة بالعناصر:</a:t>
            </a:r>
            <a:endParaRPr lang="ar-SA" sz="3600" dirty="0">
              <a:cs typeface="Akhbar MT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94175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ar-SA" b="1" dirty="0" smtClean="0">
                <a:cs typeface="Akhbar MT" pitchFamily="2" charset="-78"/>
              </a:rPr>
              <a:t>الحاسب </a:t>
            </a:r>
            <a:r>
              <a:rPr lang="ar-SA" b="1" dirty="0">
                <a:cs typeface="Akhbar MT" pitchFamily="2" charset="-78"/>
              </a:rPr>
              <a:t>الآلي  يتعامل مع أنواع مختلفة من البيانات أرقام ، حروف ، رموز </a:t>
            </a:r>
            <a:r>
              <a:rPr lang="ar-SA" b="1" dirty="0" smtClean="0">
                <a:cs typeface="Akhbar MT" pitchFamily="2" charset="-78"/>
              </a:rPr>
              <a:t>وغيرها.    فتخزين </a:t>
            </a:r>
            <a:r>
              <a:rPr lang="ar-SA" b="1" dirty="0">
                <a:cs typeface="Akhbar MT" pitchFamily="2" charset="-78"/>
              </a:rPr>
              <a:t>البيانات ( ثوابت ) تحتاج إلى أماكن معينة بذاكرة الحاسب لتتم معالجتها وتسمى ( متغيرات ) .</a:t>
            </a:r>
            <a:endParaRPr lang="ar-SA" dirty="0">
              <a:cs typeface="Akhbar MT" pitchFamily="2" charset="-78"/>
            </a:endParaRPr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A" b="1" dirty="0" smtClean="0">
                <a:cs typeface="Akhbar MT" pitchFamily="2" charset="-78"/>
              </a:rPr>
              <a:t>ثانياً : التعامل مع البيانات  :</a:t>
            </a:r>
            <a:endParaRPr lang="ar-SA" dirty="0">
              <a:cs typeface="Akhbar MT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10342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A" b="1" dirty="0">
                <a:cs typeface="Akhbar MT" pitchFamily="2" charset="-78"/>
              </a:rPr>
              <a:t>الثوابت : هي البيانات التي يتعامل معها البرنامج وهي قيم ثابتة لا تغير أثناء عمل البرنامج </a:t>
            </a:r>
            <a:r>
              <a:rPr lang="ar-SA" b="1" dirty="0" smtClean="0">
                <a:cs typeface="Akhbar MT" pitchFamily="2" charset="-78"/>
              </a:rPr>
              <a:t>.</a:t>
            </a:r>
            <a:endParaRPr lang="en-US" dirty="0" smtClean="0">
              <a:cs typeface="Akhbar MT" pitchFamily="2" charset="-78"/>
            </a:endParaRPr>
          </a:p>
          <a:p>
            <a:pPr marL="0" indent="0">
              <a:buNone/>
            </a:pPr>
            <a:endParaRPr lang="ar-SA" b="1" dirty="0" smtClean="0">
              <a:cs typeface="Akhbar MT" pitchFamily="2" charset="-78"/>
            </a:endParaRPr>
          </a:p>
          <a:p>
            <a:r>
              <a:rPr lang="ar-SA" b="1" dirty="0" smtClean="0">
                <a:cs typeface="Akhbar MT" pitchFamily="2" charset="-78"/>
              </a:rPr>
              <a:t>تنقسم </a:t>
            </a:r>
            <a:r>
              <a:rPr lang="ar-SA" b="1" dirty="0">
                <a:cs typeface="Akhbar MT" pitchFamily="2" charset="-78"/>
              </a:rPr>
              <a:t>الى قسمين :</a:t>
            </a:r>
            <a:endParaRPr lang="en-US" dirty="0">
              <a:cs typeface="Akhbar MT" pitchFamily="2" charset="-78"/>
            </a:endParaRPr>
          </a:p>
          <a:p>
            <a:endParaRPr lang="ar-SA" dirty="0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b="1" dirty="0">
                <a:cs typeface="Akhbar MT" pitchFamily="2" charset="-78"/>
              </a:rPr>
              <a:t>الثوابت والمتغيرات :</a:t>
            </a:r>
            <a:endParaRPr lang="ar-SA" dirty="0">
              <a:cs typeface="Akhbar MT" pitchFamily="2" charset="-78"/>
            </a:endParaRPr>
          </a:p>
        </p:txBody>
      </p:sp>
      <p:graphicFrame>
        <p:nvGraphicFramePr>
          <p:cNvPr id="6" name="جدول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482485"/>
              </p:ext>
            </p:extLst>
          </p:nvPr>
        </p:nvGraphicFramePr>
        <p:xfrm>
          <a:off x="899592" y="4221088"/>
          <a:ext cx="7416824" cy="1097280"/>
        </p:xfrm>
        <a:graphic>
          <a:graphicData uri="http://schemas.openxmlformats.org/drawingml/2006/table">
            <a:tbl>
              <a:tblPr rtl="1">
                <a:tableStyleId>{5C22544A-7EE6-4342-B048-85BDC9FD1C3A}</a:tableStyleId>
              </a:tblPr>
              <a:tblGrid>
                <a:gridCol w="577429"/>
                <a:gridCol w="6839395"/>
              </a:tblGrid>
              <a:tr h="0">
                <a:tc>
                  <a:txBody>
                    <a:bodyPr/>
                    <a:lstStyle/>
                    <a:p>
                      <a:pPr algn="r" rtl="1"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ar-SA" sz="2400" dirty="0">
                          <a:effectLst/>
                          <a:cs typeface="Akhbar MT" pitchFamily="2" charset="-78"/>
                        </a:rPr>
                        <a:t>1 -</a:t>
                      </a:r>
                      <a:endParaRPr lang="en-US" sz="1200" b="1" i="1" dirty="0">
                        <a:effectLst/>
                        <a:latin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2400">
                          <a:effectLst/>
                          <a:cs typeface="Akhbar MT" pitchFamily="2" charset="-78"/>
                        </a:rPr>
                        <a:t>ثابت عددي : عبارة عن ( أرقام ، أعداد ، كسور ) مثل ( 6 ، 187 ، 1.5 ) .</a:t>
                      </a:r>
                      <a:endParaRPr lang="en-US" sz="1800" b="1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400">
                          <a:effectLst/>
                          <a:cs typeface="Akhbar MT" pitchFamily="2" charset="-78"/>
                        </a:rPr>
                        <a:t>2 -</a:t>
                      </a:r>
                      <a:endParaRPr lang="en-US" sz="1800" b="1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SA" sz="2400" dirty="0">
                          <a:effectLst/>
                          <a:cs typeface="Akhbar MT" pitchFamily="2" charset="-78"/>
                        </a:rPr>
                        <a:t>ثابت حرفي : عبارة عن ( أرقام أو حروف أو رموز ) بشرط أن توضع بين علامتي تنصيص "   "  مثل   " أحمد "    ،  "صالة 5  " ، "12345678  "</a:t>
                      </a:r>
                      <a:endParaRPr lang="en-US" sz="1800" b="1" dirty="0">
                        <a:effectLst/>
                        <a:latin typeface="Times New Roman"/>
                        <a:ea typeface="Times New Roman"/>
                        <a:cs typeface="Akhbar MT" pitchFamily="2" charset="-78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9201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غلاف فني">
  <a:themeElements>
    <a:clrScheme name="غلاف فني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غلاف فني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غلاف فني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108</TotalTime>
  <Words>867</Words>
  <Application>Microsoft Office PowerPoint</Application>
  <PresentationFormat>عرض على الشاشة (3:4)‏</PresentationFormat>
  <Paragraphs>129</Paragraphs>
  <Slides>14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14</vt:i4>
      </vt:variant>
    </vt:vector>
  </HeadingPairs>
  <TitlesOfParts>
    <vt:vector size="15" baseType="lpstr">
      <vt:lpstr>غلاف فني</vt:lpstr>
      <vt:lpstr>مقدمة في البرمجة والتعامل مع البيانات</vt:lpstr>
      <vt:lpstr>أولاً : مقدمة في البرمجة  :</vt:lpstr>
      <vt:lpstr>البرمجة</vt:lpstr>
      <vt:lpstr>لغات البرمجة</vt:lpstr>
      <vt:lpstr>أ – اللغات البسيطة</vt:lpstr>
      <vt:lpstr>ب- اللغات العالية</vt:lpstr>
      <vt:lpstr>2 – لغة البرمجة بالعناصر:</vt:lpstr>
      <vt:lpstr>ثانياً : التعامل مع البيانات  :</vt:lpstr>
      <vt:lpstr>الثوابت والمتغيرات :</vt:lpstr>
      <vt:lpstr>المتغيرات :</vt:lpstr>
      <vt:lpstr>شروط تسمية المتغيرات :</vt:lpstr>
      <vt:lpstr>مثال : أجب بصح أو خطا مع ذكر السبب ؟</vt:lpstr>
      <vt:lpstr> أنواع البيانات في المتغيرات :</vt:lpstr>
      <vt:lpstr>أولاً : مقدمة في البرمجة  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مقدمة في البرمجة والتعامل مع البيانات</dc:title>
  <dc:creator>ASUS</dc:creator>
  <cp:lastModifiedBy>ASUS</cp:lastModifiedBy>
  <cp:revision>17</cp:revision>
  <dcterms:created xsi:type="dcterms:W3CDTF">2013-09-23T20:49:44Z</dcterms:created>
  <dcterms:modified xsi:type="dcterms:W3CDTF">2013-09-23T22:37:56Z</dcterms:modified>
</cp:coreProperties>
</file>