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sldIdLst>
    <p:sldId id="256" r:id="rId2"/>
    <p:sldId id="257" r:id="rId3"/>
    <p:sldId id="258" r:id="rId4"/>
    <p:sldId id="267" r:id="rId5"/>
    <p:sldId id="280" r:id="rId6"/>
    <p:sldId id="268" r:id="rId7"/>
    <p:sldId id="281" r:id="rId8"/>
    <p:sldId id="269" r:id="rId9"/>
    <p:sldId id="282" r:id="rId10"/>
    <p:sldId id="270" r:id="rId11"/>
    <p:sldId id="283" r:id="rId12"/>
    <p:sldId id="271" r:id="rId13"/>
    <p:sldId id="284" r:id="rId14"/>
    <p:sldId id="272" r:id="rId15"/>
    <p:sldId id="285" r:id="rId16"/>
    <p:sldId id="273" r:id="rId17"/>
    <p:sldId id="286" r:id="rId18"/>
    <p:sldId id="265" r:id="rId19"/>
    <p:sldId id="274" r:id="rId20"/>
    <p:sldId id="287" r:id="rId21"/>
    <p:sldId id="275" r:id="rId22"/>
    <p:sldId id="288" r:id="rId23"/>
    <p:sldId id="276" r:id="rId24"/>
    <p:sldId id="289" r:id="rId25"/>
    <p:sldId id="277" r:id="rId26"/>
    <p:sldId id="293" r:id="rId27"/>
    <p:sldId id="290" r:id="rId28"/>
    <p:sldId id="278" r:id="rId29"/>
    <p:sldId id="291" r:id="rId30"/>
    <p:sldId id="279" r:id="rId31"/>
    <p:sldId id="292" r:id="rId3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381" autoAdjust="0"/>
    <p:restoredTop sz="85519" autoAdjust="0"/>
  </p:normalViewPr>
  <p:slideViewPr>
    <p:cSldViewPr>
      <p:cViewPr varScale="1">
        <p:scale>
          <a:sx n="47" d="100"/>
          <a:sy n="47" d="100"/>
        </p:scale>
        <p:origin x="60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27/08/35</a:t>
            </a:fld>
            <a:endParaRPr lang="ar-SA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27/08/35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27/08/35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27/08/35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شكل حر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27/08/35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27/08/35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27/08/35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27/08/35</a:t>
            </a:fld>
            <a:endParaRPr lang="ar-SA"/>
          </a:p>
        </p:txBody>
      </p:sp>
      <p:sp>
        <p:nvSpPr>
          <p:cNvPr id="8" name="عنصر نائب لرقم الشريحة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9" name="عنصر نائب للتذييل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AutoShape 32">
            <a:hlinkClick r:id="rId2" action="ppaction://hlinksldjump" highlightClick="1"/>
          </p:cNvPr>
          <p:cNvSpPr>
            <a:spLocks noChangeArrowheads="1"/>
          </p:cNvSpPr>
          <p:nvPr userDrawn="1"/>
        </p:nvSpPr>
        <p:spPr bwMode="auto">
          <a:xfrm>
            <a:off x="467544" y="0"/>
            <a:ext cx="504056" cy="504056"/>
          </a:xfrm>
          <a:prstGeom prst="actionButtonBlank">
            <a:avLst/>
          </a:prstGeom>
          <a:solidFill>
            <a:schemeClr val="bg2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52400" h="152400" prst="softRound"/>
          </a:sp3d>
        </p:spPr>
        <p:txBody>
          <a:bodyPr wrap="none" anchor="ctr"/>
          <a:lstStyle/>
          <a:p>
            <a:pPr algn="ctr">
              <a:defRPr/>
            </a:pPr>
            <a:r>
              <a:rPr lang="ar-SA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ف</a:t>
            </a:r>
            <a:endParaRPr lang="en-GB" b="1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10" name="AutoShape 32">
            <a:hlinkClick r:id="" action="ppaction://hlinkshowjump?jump=endshow" highlightClick="1"/>
          </p:cNvPr>
          <p:cNvSpPr>
            <a:spLocks noChangeArrowheads="1"/>
          </p:cNvSpPr>
          <p:nvPr userDrawn="1"/>
        </p:nvSpPr>
        <p:spPr bwMode="auto">
          <a:xfrm>
            <a:off x="0" y="0"/>
            <a:ext cx="504056" cy="504056"/>
          </a:xfrm>
          <a:prstGeom prst="actionButtonBlank">
            <a:avLst/>
          </a:prstGeom>
          <a:solidFill>
            <a:schemeClr val="bg2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52400" h="152400" prst="softRound"/>
          </a:sp3d>
        </p:spPr>
        <p:txBody>
          <a:bodyPr wrap="none" anchor="ctr"/>
          <a:lstStyle/>
          <a:p>
            <a:pPr algn="ctr">
              <a:defRPr/>
            </a:pPr>
            <a:r>
              <a:rPr lang="ar-SA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خ</a:t>
            </a:r>
            <a:endParaRPr lang="en-GB" b="1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27/08/35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27/08/35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B8ABB09-4A1D-463E-8065-109CC2B7EFAA}" type="datetimeFigureOut">
              <a:rPr lang="ar-SA" smtClean="0"/>
              <a:pPr/>
              <a:t>27/08/35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شكل حر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شكل حر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27/08/35</a:t>
            </a:fld>
            <a:endParaRPr lang="ar-SA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1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r" rtl="1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r" rtl="1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r" rtl="1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r" rtl="1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r" rtl="1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tx2">
                    <a:lumMod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بسم الله الرحمن الرحيم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678194"/>
            <a:ext cx="9144000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الطاقة وحفظها</a:t>
            </a:r>
            <a:endParaRPr lang="ar-SA" sz="6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785786" y="5221444"/>
            <a:ext cx="755819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الفصل الرابع</a:t>
            </a:r>
            <a:endParaRPr lang="ar-SA" sz="40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tx2">
                    <a:lumMod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وحفظها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الطاقة المختزنة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tx2">
                    <a:lumMod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26876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تزداد سرعة الجسم الساقط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بفعل تحول الطاقة المختزنة إلى طاقة حركية ، مثل :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الطاقة المختزنة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2780928"/>
            <a:ext cx="6876256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 الصخور الساقطة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4149080"/>
            <a:ext cx="6876256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 </a:t>
            </a:r>
            <a:r>
              <a:rPr kumimoji="0" lang="ar-SA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النوابض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5445224"/>
            <a:ext cx="6876256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(3) طاقة كيميائية (البنزين)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tx2">
                    <a:lumMod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وحفظها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564904"/>
            <a:ext cx="9143999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72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طاقة وضع الجاذبية</a:t>
            </a:r>
          </a:p>
          <a:p>
            <a:pPr algn="ctr"/>
            <a:r>
              <a:rPr lang="ar-SA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(</a:t>
            </a:r>
            <a:r>
              <a:rPr lang="en-US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PE</a:t>
            </a:r>
            <a:r>
              <a:rPr lang="ar-SA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)</a:t>
            </a:r>
            <a:endParaRPr lang="ar-SA" sz="7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tx2">
                    <a:lumMod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76470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هي حاصل ضرب كتلته</a:t>
            </a:r>
            <a:r>
              <a:rPr kumimoji="0" lang="ar-SA" sz="2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في تسارع الجاذبية الأرضية في ارتفاعه الرأسي عن مستوى </a:t>
            </a:r>
            <a:r>
              <a:rPr kumimoji="0" lang="ar-SA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الاسناد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</a:t>
            </a:r>
            <a:r>
              <a:rPr kumimoji="0" lang="en-US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PE</a:t>
            </a:r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2713484"/>
            <a:ext cx="9144000" cy="208366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 = </a:t>
            </a:r>
            <a:r>
              <a:rPr kumimoji="0" lang="en-US" sz="1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mgh</a:t>
            </a:r>
            <a:endParaRPr kumimoji="0" lang="ar-SA" sz="120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1115616" y="4365104"/>
            <a:ext cx="1835696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طاقة وضع الجاذبية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1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(</a:t>
            </a:r>
            <a:r>
              <a:rPr lang="en-US" sz="1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J</a:t>
            </a:r>
            <a:r>
              <a:rPr lang="ar-SA" sz="1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)</a:t>
            </a:r>
            <a:endParaRPr kumimoji="0" lang="ar-SA" sz="1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4139952" y="4302224"/>
            <a:ext cx="1835696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كتلة الجسم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1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(</a:t>
            </a:r>
            <a:r>
              <a:rPr lang="en-US" sz="1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kg</a:t>
            </a:r>
            <a:r>
              <a:rPr lang="ar-SA" sz="1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)</a:t>
            </a:r>
            <a:endParaRPr kumimoji="0" lang="ar-SA" sz="1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5724128" y="2276872"/>
            <a:ext cx="1835696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تسارع الجاذبية الأرضية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1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(</a:t>
            </a:r>
            <a:r>
              <a:rPr lang="en-US" sz="1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9.8 m/s2</a:t>
            </a:r>
            <a:r>
              <a:rPr lang="ar-SA" sz="1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)</a:t>
            </a:r>
            <a:endParaRPr kumimoji="0" lang="ar-SA" sz="1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عنوان 1"/>
          <p:cNvSpPr txBox="1">
            <a:spLocks/>
          </p:cNvSpPr>
          <p:nvPr/>
        </p:nvSpPr>
        <p:spPr>
          <a:xfrm>
            <a:off x="7020272" y="4365104"/>
            <a:ext cx="1835696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ارتفاع</a:t>
            </a:r>
            <a:r>
              <a:rPr kumimoji="0" lang="ar-SA" sz="1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الجسم عن مستوى </a:t>
            </a:r>
            <a:r>
              <a:rPr kumimoji="0" lang="ar-SA" sz="1600" b="1" i="0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الاسناد</a:t>
            </a:r>
            <a:endParaRPr kumimoji="0" lang="ar-SA" sz="1600" b="1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1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(</a:t>
            </a:r>
            <a:r>
              <a:rPr lang="en-US" sz="1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m</a:t>
            </a:r>
            <a:r>
              <a:rPr lang="ar-SA" sz="1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)</a:t>
            </a:r>
            <a:endParaRPr kumimoji="0" lang="ar-SA" sz="1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  <p:bldP spid="10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tx2">
                    <a:lumMod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وحفظها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564904"/>
            <a:ext cx="9143999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72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الطاقة الحركية وطاقة</a:t>
            </a:r>
            <a:r>
              <a:rPr kumimoji="0" lang="ar-SA" sz="72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الوضع لنظام</a:t>
            </a:r>
            <a:endParaRPr lang="ar-SA" sz="7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tx2">
                    <a:lumMod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3707904" y="1268760"/>
            <a:ext cx="5436096" cy="525658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في </a:t>
            </a:r>
            <a:r>
              <a:rPr lang="ar-SA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صعود الجسم (</a:t>
            </a:r>
            <a:r>
              <a:rPr lang="en-US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KE</a:t>
            </a:r>
            <a:r>
              <a:rPr lang="ar-SA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) تقل (</a:t>
            </a:r>
            <a:r>
              <a:rPr lang="en-US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PE</a:t>
            </a:r>
            <a:r>
              <a:rPr lang="ar-SA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) تزداد ، والعكس في الهبوط ، ويبقى مجموع الطاقتين ثابتاً في جميع الأوقات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طاقتي الحركة والوضع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234280" y="5715000"/>
            <a:ext cx="1169368" cy="59432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X1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27" name="مجموعة 26"/>
          <p:cNvGrpSpPr/>
          <p:nvPr/>
        </p:nvGrpSpPr>
        <p:grpSpPr>
          <a:xfrm>
            <a:off x="1259632" y="1412776"/>
            <a:ext cx="1296144" cy="4824536"/>
            <a:chOff x="1259632" y="1412776"/>
            <a:chExt cx="1296144" cy="4824536"/>
          </a:xfrm>
        </p:grpSpPr>
        <p:sp>
          <p:nvSpPr>
            <p:cNvPr id="11" name="شكل بيضاوي 10"/>
            <p:cNvSpPr/>
            <p:nvPr/>
          </p:nvSpPr>
          <p:spPr>
            <a:xfrm>
              <a:off x="1259632" y="5949280"/>
              <a:ext cx="288032" cy="288032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2" name="شكل بيضاوي 11"/>
            <p:cNvSpPr/>
            <p:nvPr/>
          </p:nvSpPr>
          <p:spPr>
            <a:xfrm>
              <a:off x="2267744" y="5949280"/>
              <a:ext cx="288032" cy="288032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3" name="شكل بيضاوي 12"/>
            <p:cNvSpPr/>
            <p:nvPr/>
          </p:nvSpPr>
          <p:spPr>
            <a:xfrm>
              <a:off x="1259632" y="3573016"/>
              <a:ext cx="288032" cy="288032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4" name="شكل بيضاوي 13"/>
            <p:cNvSpPr/>
            <p:nvPr/>
          </p:nvSpPr>
          <p:spPr>
            <a:xfrm>
              <a:off x="2267744" y="3573016"/>
              <a:ext cx="288032" cy="288032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5" name="شكل بيضاوي 14"/>
            <p:cNvSpPr/>
            <p:nvPr/>
          </p:nvSpPr>
          <p:spPr>
            <a:xfrm>
              <a:off x="1763688" y="1412776"/>
              <a:ext cx="288032" cy="288032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cxnSp>
          <p:nvCxnSpPr>
            <p:cNvPr id="22" name="رابط كسهم مستقيم 21"/>
            <p:cNvCxnSpPr/>
            <p:nvPr/>
          </p:nvCxnSpPr>
          <p:spPr>
            <a:xfrm flipV="1">
              <a:off x="1403648" y="3933056"/>
              <a:ext cx="0" cy="1872208"/>
            </a:xfrm>
            <a:prstGeom prst="straightConnector1">
              <a:avLst/>
            </a:prstGeom>
            <a:ln w="63500">
              <a:solidFill>
                <a:srgbClr val="FFFF00"/>
              </a:solidFill>
              <a:prstDash val="sys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رابط كسهم مستقيم 22"/>
            <p:cNvCxnSpPr/>
            <p:nvPr/>
          </p:nvCxnSpPr>
          <p:spPr>
            <a:xfrm flipV="1">
              <a:off x="1403648" y="1772816"/>
              <a:ext cx="360040" cy="1728192"/>
            </a:xfrm>
            <a:prstGeom prst="straightConnector1">
              <a:avLst/>
            </a:prstGeom>
            <a:ln w="63500">
              <a:solidFill>
                <a:srgbClr val="FFFF00"/>
              </a:solidFill>
              <a:prstDash val="sys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رابط كسهم مستقيم 24"/>
            <p:cNvCxnSpPr/>
            <p:nvPr/>
          </p:nvCxnSpPr>
          <p:spPr>
            <a:xfrm>
              <a:off x="1979712" y="1772816"/>
              <a:ext cx="360040" cy="1728192"/>
            </a:xfrm>
            <a:prstGeom prst="straightConnector1">
              <a:avLst/>
            </a:prstGeom>
            <a:ln w="63500">
              <a:solidFill>
                <a:srgbClr val="FFFF00"/>
              </a:solidFill>
              <a:prstDash val="sys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رابط كسهم مستقيم 28"/>
            <p:cNvCxnSpPr/>
            <p:nvPr/>
          </p:nvCxnSpPr>
          <p:spPr>
            <a:xfrm>
              <a:off x="2411760" y="3933056"/>
              <a:ext cx="0" cy="1872208"/>
            </a:xfrm>
            <a:prstGeom prst="straightConnector1">
              <a:avLst/>
            </a:prstGeom>
            <a:ln w="63500">
              <a:solidFill>
                <a:srgbClr val="FFFF00"/>
              </a:solidFill>
              <a:prstDash val="sys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عنوان 1"/>
          <p:cNvSpPr txBox="1">
            <a:spLocks/>
          </p:cNvSpPr>
          <p:nvPr/>
        </p:nvSpPr>
        <p:spPr>
          <a:xfrm>
            <a:off x="35496" y="3410744"/>
            <a:ext cx="1169368" cy="59432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X1/2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3" name="عنوان 1"/>
          <p:cNvSpPr txBox="1">
            <a:spLocks/>
          </p:cNvSpPr>
          <p:nvPr/>
        </p:nvSpPr>
        <p:spPr>
          <a:xfrm>
            <a:off x="251520" y="1556792"/>
            <a:ext cx="1169368" cy="59432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0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4" name="عنوان 1"/>
          <p:cNvSpPr txBox="1">
            <a:spLocks/>
          </p:cNvSpPr>
          <p:nvPr/>
        </p:nvSpPr>
        <p:spPr>
          <a:xfrm>
            <a:off x="2305272" y="5715000"/>
            <a:ext cx="1169368" cy="59432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0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5" name="عنوان 1"/>
          <p:cNvSpPr txBox="1">
            <a:spLocks/>
          </p:cNvSpPr>
          <p:nvPr/>
        </p:nvSpPr>
        <p:spPr>
          <a:xfrm>
            <a:off x="2538536" y="3410744"/>
            <a:ext cx="1169368" cy="59432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X1/2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6" name="عنوان 1"/>
          <p:cNvSpPr txBox="1">
            <a:spLocks/>
          </p:cNvSpPr>
          <p:nvPr/>
        </p:nvSpPr>
        <p:spPr>
          <a:xfrm>
            <a:off x="2322512" y="1556792"/>
            <a:ext cx="1169368" cy="59432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X1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26" name="مجموعة 25"/>
          <p:cNvGrpSpPr/>
          <p:nvPr/>
        </p:nvGrpSpPr>
        <p:grpSpPr>
          <a:xfrm>
            <a:off x="395536" y="908720"/>
            <a:ext cx="2880320" cy="5949280"/>
            <a:chOff x="395536" y="908720"/>
            <a:chExt cx="2880320" cy="5949280"/>
          </a:xfrm>
        </p:grpSpPr>
        <p:sp>
          <p:nvSpPr>
            <p:cNvPr id="8" name="عنوان 1"/>
            <p:cNvSpPr txBox="1">
              <a:spLocks/>
            </p:cNvSpPr>
            <p:nvPr/>
          </p:nvSpPr>
          <p:spPr>
            <a:xfrm>
              <a:off x="467544" y="908720"/>
              <a:ext cx="1296144" cy="566936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3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(</a:t>
              </a:r>
              <a:r>
                <a:rPr kumimoji="0" lang="en-US" sz="3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KE</a:t>
              </a:r>
              <a:r>
                <a:rPr kumimoji="0" lang="ar-SA" sz="3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)</a:t>
              </a:r>
              <a:endPara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cxnSp>
          <p:nvCxnSpPr>
            <p:cNvPr id="10" name="رابط مستقيم 9"/>
            <p:cNvCxnSpPr/>
            <p:nvPr/>
          </p:nvCxnSpPr>
          <p:spPr>
            <a:xfrm>
              <a:off x="395536" y="6309320"/>
              <a:ext cx="2880320" cy="0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رابط مستقيم 15"/>
            <p:cNvCxnSpPr/>
            <p:nvPr/>
          </p:nvCxnSpPr>
          <p:spPr>
            <a:xfrm>
              <a:off x="395536" y="1543144"/>
              <a:ext cx="2880320" cy="13648"/>
            </a:xfrm>
            <a:prstGeom prst="line">
              <a:avLst/>
            </a:prstGeom>
            <a:ln w="63500">
              <a:solidFill>
                <a:srgbClr val="FFFF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عنوان 1"/>
            <p:cNvSpPr txBox="1">
              <a:spLocks/>
            </p:cNvSpPr>
            <p:nvPr/>
          </p:nvSpPr>
          <p:spPr>
            <a:xfrm>
              <a:off x="1979712" y="908720"/>
              <a:ext cx="1296144" cy="566936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3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(</a:t>
              </a:r>
              <a:r>
                <a:rPr kumimoji="0" lang="en-US" sz="3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PE</a:t>
              </a:r>
              <a:r>
                <a:rPr kumimoji="0" lang="ar-SA" sz="3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)</a:t>
              </a:r>
              <a:endPara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37" name="عنوان 1"/>
            <p:cNvSpPr txBox="1">
              <a:spLocks/>
            </p:cNvSpPr>
            <p:nvPr/>
          </p:nvSpPr>
          <p:spPr>
            <a:xfrm>
              <a:off x="467544" y="6263680"/>
              <a:ext cx="2736304" cy="594320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A" sz="2800" b="1" noProof="0" dirty="0" smtClean="0">
                  <a:solidFill>
                    <a:srgbClr val="FFFF00"/>
                  </a:solidFill>
                  <a:latin typeface="+mj-lt"/>
                  <a:ea typeface="+mj-ea"/>
                  <a:cs typeface="+mj-cs"/>
                </a:rPr>
                <a:t>مستوى الإسناد</a:t>
              </a:r>
              <a:endPara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9" grpId="0"/>
      <p:bldP spid="32" grpId="0"/>
      <p:bldP spid="33" grpId="0"/>
      <p:bldP spid="34" grpId="0"/>
      <p:bldP spid="35" grpId="0"/>
      <p:bldP spid="3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tx2">
                    <a:lumMod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وحفظها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492896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طاقة الوضع المرونية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tx2">
                    <a:lumMod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917848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هي كتلة الجسم مضروبة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في مربع سرعة الضوء ، وتظهر في الطاقة النووية ، مثل :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طاقة</a:t>
            </a:r>
            <a:r>
              <a:rPr kumimoji="0" lang="ar-SA" sz="4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الوضع المرونية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5220072" y="2132856"/>
            <a:ext cx="3923928" cy="71095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 الوتر المشدود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2736304" y="2780928"/>
            <a:ext cx="3923928" cy="71095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 كرات المطاط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3356992"/>
            <a:ext cx="3923928" cy="71095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(3) منصات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القفز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2339752" y="4365104"/>
            <a:ext cx="4716016" cy="122413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</a:t>
            </a:r>
            <a:r>
              <a:rPr kumimoji="0" lang="en-US" sz="96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</a:t>
            </a: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=mc</a:t>
            </a:r>
            <a:r>
              <a:rPr kumimoji="0" lang="en-US" sz="9600" b="1" i="0" u="none" strike="noStrike" kern="1200" cap="none" spc="0" normalizeH="0" baseline="3000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  <a:endParaRPr kumimoji="0" lang="ar-SA" sz="9600" b="1" i="0" u="none" strike="noStrike" kern="1200" cap="none" spc="0" normalizeH="0" baseline="3000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عنوان 1"/>
          <p:cNvSpPr txBox="1">
            <a:spLocks/>
          </p:cNvSpPr>
          <p:nvPr/>
        </p:nvSpPr>
        <p:spPr>
          <a:xfrm>
            <a:off x="5508104" y="5958408"/>
            <a:ext cx="3384376" cy="71095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c = 3x10</a:t>
            </a:r>
            <a:r>
              <a:rPr lang="en-US" sz="3600" b="1" baseline="300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8</a:t>
            </a:r>
            <a:r>
              <a:rPr lang="en-US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m/s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  <p:bldP spid="10" grpId="0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tx2">
                    <a:lumMod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وحفظها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492896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8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(2-4)</a:t>
            </a:r>
          </a:p>
          <a:p>
            <a:pPr algn="ctr"/>
            <a:r>
              <a:rPr lang="ar-SA" sz="8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حفظ الطاقة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tx2">
                    <a:lumMod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وحفظها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حفظ الطاقة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tx2">
                    <a:lumMod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8" name="تمرير أفقي 7"/>
          <p:cNvSpPr/>
          <p:nvPr/>
        </p:nvSpPr>
        <p:spPr>
          <a:xfrm>
            <a:off x="3714744" y="214290"/>
            <a:ext cx="1714512" cy="714380"/>
          </a:xfrm>
          <a:prstGeom prst="horizontalScroll">
            <a:avLst>
              <a:gd name="adj" fmla="val 14333"/>
            </a:avLst>
          </a:prstGeom>
          <a:solidFill>
            <a:schemeClr val="bg1">
              <a:lumMod val="50000"/>
              <a:lumOff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الفهرس</a:t>
            </a:r>
          </a:p>
        </p:txBody>
      </p:sp>
      <p:sp>
        <p:nvSpPr>
          <p:cNvPr id="10" name="AutoShape 2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142977" y="1503024"/>
            <a:ext cx="6858048" cy="2142000"/>
          </a:xfrm>
          <a:prstGeom prst="actionButtonBlank">
            <a:avLst/>
          </a:prstGeom>
          <a:solidFill>
            <a:schemeClr val="bg2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52400" h="152400" prst="softRound"/>
          </a:sp3d>
        </p:spPr>
        <p:txBody>
          <a:bodyPr wrap="none" anchor="ctr"/>
          <a:lstStyle/>
          <a:p>
            <a:pPr algn="ctr">
              <a:defRPr/>
            </a:pPr>
            <a:r>
              <a:rPr lang="ar-SA" sz="36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(1-4) </a:t>
            </a:r>
            <a:r>
              <a:rPr lang="ar-SA" sz="3600" b="1" i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الاشكال</a:t>
            </a:r>
            <a:r>
              <a:rPr lang="ar-SA" sz="36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المتعددة للطاقة</a:t>
            </a:r>
            <a:endParaRPr lang="en-GB" sz="3600" b="1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12" name="AutoShape 3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142977" y="4095312"/>
            <a:ext cx="6858048" cy="2142000"/>
          </a:xfrm>
          <a:prstGeom prst="actionButtonBlank">
            <a:avLst/>
          </a:prstGeom>
          <a:solidFill>
            <a:schemeClr val="bg2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52400" h="152400" prst="softRound"/>
          </a:sp3d>
        </p:spPr>
        <p:txBody>
          <a:bodyPr wrap="none" anchor="ctr"/>
          <a:lstStyle/>
          <a:p>
            <a:pPr algn="ctr">
              <a:defRPr/>
            </a:pPr>
            <a:r>
              <a:rPr lang="ar-SA" sz="36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(2-4) حفظ الطاقة</a:t>
            </a:r>
            <a:endParaRPr lang="en-GB" sz="3600" b="1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tx2">
                    <a:lumMod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844824"/>
            <a:ext cx="9144000" cy="158417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نص : في النظام المعزول المغلق لاتفنى الطاقة ولا </a:t>
            </a:r>
            <a:r>
              <a:rPr lang="ar-SA" sz="3600" b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تستحدث بإذن الله 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حفظ الطاقة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437423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وتتحول من شكل لآخر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tx2">
                    <a:lumMod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وحفظها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الطاقة الميكانيكية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tx2">
                    <a:lumMod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052736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تساوي مجموع الطاقة الحركية</a:t>
            </a:r>
            <a:r>
              <a:rPr kumimoji="0" lang="ar-SA" sz="32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وطاقة الوضع إذا لم يكن هناك أنواع أخرى من الطاقة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الطاقة الميكانيكية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284984"/>
            <a:ext cx="9144000" cy="186764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 = KE + PE</a:t>
            </a:r>
            <a:endParaRPr kumimoji="0" lang="ar-SA" sz="120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tx2">
                    <a:lumMod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وحفظها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492896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حفظ الطاقة الميكانيكية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tx2">
                    <a:lumMod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83671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نص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 مجموع الطاقة الحركية وطاقة الوضع في نظام قبل وقوع الحدث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حفظ الطاقة الميكانيكية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184482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تساوي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2852936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ar-SA" sz="3600" b="1" dirty="0" smtClean="0">
                <a:solidFill>
                  <a:srgbClr val="FFFF00"/>
                </a:solidFill>
              </a:rPr>
              <a:t>مجموع الطاقة الحركية وطاقة الوضع في النظام بعد الحدث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486916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7200" b="1" dirty="0" err="1" smtClean="0">
                <a:solidFill>
                  <a:srgbClr val="FFC000"/>
                </a:solidFill>
              </a:rPr>
              <a:t>KE</a:t>
            </a:r>
            <a:r>
              <a:rPr lang="en-US" sz="7200" b="1" baseline="-25000" dirty="0" err="1" smtClean="0">
                <a:solidFill>
                  <a:srgbClr val="FFC000"/>
                </a:solidFill>
              </a:rPr>
              <a:t>i</a:t>
            </a:r>
            <a:r>
              <a:rPr lang="en-US" sz="7200" b="1" dirty="0" smtClean="0">
                <a:solidFill>
                  <a:srgbClr val="FFC000"/>
                </a:solidFill>
              </a:rPr>
              <a:t> + </a:t>
            </a:r>
            <a:r>
              <a:rPr lang="en-US" sz="7200" b="1" dirty="0" err="1" smtClean="0">
                <a:solidFill>
                  <a:srgbClr val="FFC000"/>
                </a:solidFill>
              </a:rPr>
              <a:t>PE</a:t>
            </a:r>
            <a:r>
              <a:rPr lang="en-US" sz="7200" b="1" baseline="-25000" dirty="0" err="1" smtClean="0">
                <a:solidFill>
                  <a:srgbClr val="FFC000"/>
                </a:solidFill>
              </a:rPr>
              <a:t>i</a:t>
            </a:r>
            <a:r>
              <a:rPr lang="en-US" sz="7200" b="1" dirty="0" smtClean="0">
                <a:solidFill>
                  <a:srgbClr val="FFC000"/>
                </a:solidFill>
              </a:rPr>
              <a:t> = </a:t>
            </a:r>
            <a:r>
              <a:rPr lang="en-US" sz="7200" b="1" dirty="0" err="1" smtClean="0">
                <a:solidFill>
                  <a:srgbClr val="FFC000"/>
                </a:solidFill>
              </a:rPr>
              <a:t>KE</a:t>
            </a:r>
            <a:r>
              <a:rPr lang="en-US" sz="7200" b="1" baseline="-25000" dirty="0" err="1" smtClean="0">
                <a:solidFill>
                  <a:srgbClr val="FFC000"/>
                </a:solidFill>
              </a:rPr>
              <a:t>f</a:t>
            </a:r>
            <a:r>
              <a:rPr lang="en-US" sz="7200" b="1" dirty="0" smtClean="0">
                <a:solidFill>
                  <a:srgbClr val="FFC000"/>
                </a:solidFill>
              </a:rPr>
              <a:t> + </a:t>
            </a:r>
            <a:r>
              <a:rPr lang="en-US" sz="7200" b="1" dirty="0" err="1" smtClean="0">
                <a:solidFill>
                  <a:srgbClr val="FFC000"/>
                </a:solidFill>
              </a:rPr>
              <a:t>PE</a:t>
            </a:r>
            <a:r>
              <a:rPr lang="en-US" sz="7200" b="1" baseline="-25000" dirty="0" err="1" smtClean="0">
                <a:solidFill>
                  <a:srgbClr val="FFC000"/>
                </a:solidFill>
              </a:rPr>
              <a:t>f</a:t>
            </a:r>
            <a:endParaRPr kumimoji="0" lang="ar-SA" sz="7200" b="1" i="0" u="none" strike="noStrike" kern="1200" cap="none" spc="0" normalizeH="0" baseline="-2500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tx2">
                    <a:lumMod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وحفظها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564904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طاقة الوضع والارتفاع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tx2">
                    <a:lumMod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5436096" y="1700808"/>
            <a:ext cx="1331640" cy="50405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10 N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مثال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6516216" y="5949280"/>
            <a:ext cx="1259632" cy="71095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20 J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شكل بيضاوي 9"/>
          <p:cNvSpPr/>
          <p:nvPr/>
        </p:nvSpPr>
        <p:spPr>
          <a:xfrm>
            <a:off x="6876256" y="1628800"/>
            <a:ext cx="576064" cy="648072"/>
          </a:xfrm>
          <a:prstGeom prst="ellipse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عنوان 1"/>
          <p:cNvSpPr txBox="1">
            <a:spLocks/>
          </p:cNvSpPr>
          <p:nvPr/>
        </p:nvSpPr>
        <p:spPr>
          <a:xfrm>
            <a:off x="1259632" y="5949280"/>
            <a:ext cx="1259632" cy="71095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20 J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23" name="رابط مستقيم 22"/>
          <p:cNvCxnSpPr/>
          <p:nvPr/>
        </p:nvCxnSpPr>
        <p:spPr>
          <a:xfrm flipH="1">
            <a:off x="2051720" y="2348880"/>
            <a:ext cx="5112568" cy="3600400"/>
          </a:xfrm>
          <a:prstGeom prst="line">
            <a:avLst/>
          </a:prstGeom>
          <a:ln w="1016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رابط مستقيم 23"/>
          <p:cNvCxnSpPr>
            <a:endCxn id="19" idx="0"/>
          </p:cNvCxnSpPr>
          <p:nvPr/>
        </p:nvCxnSpPr>
        <p:spPr>
          <a:xfrm>
            <a:off x="7164288" y="2348880"/>
            <a:ext cx="0" cy="3024336"/>
          </a:xfrm>
          <a:prstGeom prst="line">
            <a:avLst/>
          </a:prstGeom>
          <a:ln w="101600">
            <a:solidFill>
              <a:srgbClr val="FFFF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رابط مستقيم 26"/>
          <p:cNvCxnSpPr>
            <a:stCxn id="21" idx="0"/>
          </p:cNvCxnSpPr>
          <p:nvPr/>
        </p:nvCxnSpPr>
        <p:spPr>
          <a:xfrm>
            <a:off x="1889448" y="5949280"/>
            <a:ext cx="5274840" cy="72008"/>
          </a:xfrm>
          <a:prstGeom prst="line">
            <a:avLst/>
          </a:prstGeom>
          <a:ln w="101600">
            <a:solidFill>
              <a:srgbClr val="FFFF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شكل بيضاوي 19"/>
          <p:cNvSpPr/>
          <p:nvPr/>
        </p:nvSpPr>
        <p:spPr>
          <a:xfrm>
            <a:off x="1619672" y="5373216"/>
            <a:ext cx="576064" cy="648072"/>
          </a:xfrm>
          <a:prstGeom prst="ellipse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شكل بيضاوي 18"/>
          <p:cNvSpPr/>
          <p:nvPr/>
        </p:nvSpPr>
        <p:spPr>
          <a:xfrm>
            <a:off x="6876256" y="5373216"/>
            <a:ext cx="576064" cy="648072"/>
          </a:xfrm>
          <a:prstGeom prst="ellipse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33" name="مجموعة 32"/>
          <p:cNvGrpSpPr/>
          <p:nvPr/>
        </p:nvGrpSpPr>
        <p:grpSpPr>
          <a:xfrm>
            <a:off x="7596336" y="2348880"/>
            <a:ext cx="1547664" cy="3600400"/>
            <a:chOff x="7596336" y="2348880"/>
            <a:chExt cx="1547664" cy="3600400"/>
          </a:xfrm>
        </p:grpSpPr>
        <p:sp>
          <p:nvSpPr>
            <p:cNvPr id="8" name="عنوان 1"/>
            <p:cNvSpPr txBox="1">
              <a:spLocks/>
            </p:cNvSpPr>
            <p:nvPr/>
          </p:nvSpPr>
          <p:spPr>
            <a:xfrm>
              <a:off x="7956376" y="3793604"/>
              <a:ext cx="1187624" cy="643508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2 m</a:t>
              </a:r>
              <a:endPara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32" name="قوس كبير أيمن 31"/>
            <p:cNvSpPr/>
            <p:nvPr/>
          </p:nvSpPr>
          <p:spPr>
            <a:xfrm>
              <a:off x="7596336" y="2348880"/>
              <a:ext cx="360040" cy="3600400"/>
            </a:xfrm>
            <a:prstGeom prst="rightBrac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9" grpId="0"/>
      <p:bldP spid="10" grpId="0" animBg="1"/>
      <p:bldP spid="21" grpId="0"/>
      <p:bldP spid="20" grpId="0" animBg="1"/>
      <p:bldP spid="1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tx2">
                    <a:lumMod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26876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إن المسار الذي يسلكه الجسم ليس له تأثير الأهم في طاقة الوضع الارتفاع ، مثل :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طاقة الوضع والارتفاع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2016224" y="2924944"/>
            <a:ext cx="5364088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(1) عربة قطار الملاهي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2016224" y="3942184"/>
            <a:ext cx="5364088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 التزلج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2016224" y="4941168"/>
            <a:ext cx="5364088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(3) البندول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tx2">
                    <a:lumMod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وحفظها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492896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فقدان الطاقة الميكانيكية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tx2">
                    <a:lumMod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2708920"/>
            <a:ext cx="9144000" cy="165618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يتعرض أي جسم يتحرك </a:t>
            </a:r>
            <a:r>
              <a:rPr lang="ar-SA" sz="6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لقوى مقاومة</a:t>
            </a:r>
            <a:endParaRPr kumimoji="0" lang="ar-SA" sz="6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فقدان الطاقة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tx2">
                    <a:lumMod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وحفظها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916832"/>
            <a:ext cx="9143999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(1-4)</a:t>
            </a:r>
          </a:p>
          <a:p>
            <a:pPr algn="ctr"/>
            <a:r>
              <a:rPr lang="ar-SA" sz="8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الأشكال المتعددة للطاقة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tx2">
                    <a:lumMod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وحفظها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تحليل التصادمات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tx2">
                    <a:lumMod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908720"/>
            <a:ext cx="9144000" cy="50405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إذا كان النظام معزولاً فإن الزخم والطاقة محفوظان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التحليل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1844824"/>
            <a:ext cx="4572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Batang"/>
                <a:ea typeface="Batang"/>
                <a:cs typeface="+mj-cs"/>
              </a:rPr>
              <a:t>∑</a:t>
            </a:r>
            <a:r>
              <a:rPr kumimoji="0" lang="en-US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</a:t>
            </a:r>
            <a:r>
              <a:rPr kumimoji="0" lang="en-US" sz="66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</a:t>
            </a:r>
            <a:r>
              <a:rPr kumimoji="0" lang="en-US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</a:t>
            </a:r>
            <a:r>
              <a:rPr kumimoji="0" lang="en-US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Batang"/>
                <a:ea typeface="Batang"/>
                <a:cs typeface="+mj-cs"/>
              </a:rPr>
              <a:t>∑</a:t>
            </a:r>
            <a:r>
              <a:rPr kumimoji="0" lang="en-US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</a:t>
            </a:r>
            <a:r>
              <a:rPr kumimoji="0" lang="en-US" sz="66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endParaRPr kumimoji="0" lang="ar-SA" sz="6600" b="1" i="0" u="none" strike="noStrike" kern="1200" cap="none" spc="0" normalizeH="0" baseline="-2500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3645024"/>
            <a:ext cx="4572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Batang"/>
                <a:ea typeface="Batang"/>
                <a:cs typeface="+mj-cs"/>
              </a:rPr>
              <a:t>∑</a:t>
            </a:r>
            <a:r>
              <a:rPr kumimoji="0" 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KE</a:t>
            </a:r>
            <a:r>
              <a:rPr kumimoji="0" lang="en-US" sz="54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</a:t>
            </a: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</a:t>
            </a: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Batang"/>
                <a:ea typeface="Batang"/>
                <a:cs typeface="+mj-cs"/>
              </a:rPr>
              <a:t>∑</a:t>
            </a:r>
            <a:r>
              <a:rPr kumimoji="0" 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KE</a:t>
            </a:r>
            <a:r>
              <a:rPr kumimoji="0" lang="en-US" sz="54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endParaRPr kumimoji="0" lang="ar-SA" sz="5400" b="1" i="0" u="none" strike="noStrike" kern="1200" cap="none" spc="0" normalizeH="0" baseline="-2500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0" y="5445224"/>
            <a:ext cx="4572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 b="1" dirty="0" err="1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E</a:t>
            </a:r>
            <a:r>
              <a:rPr lang="en-US" sz="6600" b="1" baseline="-25000" dirty="0" err="1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i</a:t>
            </a:r>
            <a:r>
              <a:rPr lang="en-US" sz="66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 = </a:t>
            </a:r>
            <a:r>
              <a:rPr lang="en-US" sz="6600" b="1" dirty="0" err="1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E</a:t>
            </a:r>
            <a:r>
              <a:rPr lang="en-US" sz="6600" b="1" baseline="-25000" dirty="0" err="1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f</a:t>
            </a:r>
            <a:endParaRPr kumimoji="0" lang="ar-SA" sz="6600" b="1" i="0" u="none" strike="noStrike" kern="1200" cap="none" spc="0" normalizeH="0" baseline="-2500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عنوان 1"/>
          <p:cNvSpPr txBox="1">
            <a:spLocks/>
          </p:cNvSpPr>
          <p:nvPr/>
        </p:nvSpPr>
        <p:spPr>
          <a:xfrm>
            <a:off x="4572000" y="1916832"/>
            <a:ext cx="4572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∆KE = ∆PE</a:t>
            </a:r>
            <a:endParaRPr kumimoji="0" lang="ar-SA" sz="66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عنوان 1"/>
          <p:cNvSpPr txBox="1">
            <a:spLocks/>
          </p:cNvSpPr>
          <p:nvPr/>
        </p:nvSpPr>
        <p:spPr>
          <a:xfrm>
            <a:off x="4536504" y="5445224"/>
            <a:ext cx="4572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 b="1" dirty="0" err="1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PE</a:t>
            </a:r>
            <a:r>
              <a:rPr lang="en-US" sz="6600" b="1" baseline="-25000" dirty="0" err="1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i</a:t>
            </a:r>
            <a:r>
              <a:rPr lang="en-US" sz="66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 = </a:t>
            </a:r>
            <a:r>
              <a:rPr lang="en-US" sz="6600" b="1" dirty="0" err="1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KE</a:t>
            </a:r>
            <a:r>
              <a:rPr lang="en-US" sz="6600" b="1" baseline="-25000" dirty="0" err="1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f</a:t>
            </a:r>
            <a:endParaRPr kumimoji="0" lang="ar-SA" sz="6600" b="1" i="0" u="none" strike="noStrike" kern="1200" cap="none" spc="0" normalizeH="0" baseline="-2500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عنوان 1"/>
          <p:cNvSpPr txBox="1">
            <a:spLocks/>
          </p:cNvSpPr>
          <p:nvPr/>
        </p:nvSpPr>
        <p:spPr>
          <a:xfrm>
            <a:off x="4572000" y="3645024"/>
            <a:ext cx="4572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 b="1" dirty="0" err="1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KE</a:t>
            </a:r>
            <a:r>
              <a:rPr lang="en-US" sz="6600" b="1" baseline="-25000" dirty="0" err="1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i</a:t>
            </a:r>
            <a:r>
              <a:rPr lang="en-US" sz="66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 = </a:t>
            </a:r>
            <a:r>
              <a:rPr lang="en-US" sz="6600" b="1" dirty="0" err="1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PE</a:t>
            </a:r>
            <a:r>
              <a:rPr lang="en-US" sz="6600" b="1" baseline="-25000" dirty="0" err="1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f</a:t>
            </a:r>
            <a:endParaRPr kumimoji="0" lang="ar-SA" sz="6600" b="1" i="0" u="none" strike="noStrike" kern="1200" cap="none" spc="0" normalizeH="0" baseline="-2500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7" grpId="0"/>
      <p:bldP spid="10" grpId="0"/>
      <p:bldP spid="11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tx2">
                    <a:lumMod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وحفظها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564904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علاق</a:t>
            </a:r>
            <a:r>
              <a:rPr lang="ar-SA" sz="8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ة الارتفاع بالسقوط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tx2">
                    <a:lumMod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709936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علاقة عكسية</a:t>
            </a:r>
            <a:endParaRPr kumimoji="0" lang="ar-SA" sz="6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الارتفاع والسقوط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937620"/>
            <a:ext cx="9144000" cy="136358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فكلما زاد الارتفاع عند السقوط قل مقدار الارتفاع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عند الارتداد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tx2">
                    <a:lumMod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وحفظها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420888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نموذج لنظرية</a:t>
            </a:r>
          </a:p>
          <a:p>
            <a:pPr algn="ctr"/>
            <a:r>
              <a:rPr lang="ar-SA" sz="8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(الشغل – الطاقة)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tx2">
                    <a:lumMod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980728"/>
            <a:ext cx="9144000" cy="64807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تتبع الطاقة يشبه إلى حد</a:t>
            </a:r>
            <a:r>
              <a:rPr kumimoji="0" lang="ar-SA" sz="32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كبير تتبع إنفاق المال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النموذج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1484784"/>
            <a:ext cx="9144000" cy="85953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فالطاقة إما أن </a:t>
            </a:r>
            <a:r>
              <a:rPr lang="ar-SA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يبذلها النظام أو تبذل عليه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5301208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 = ∆KE</a:t>
            </a:r>
            <a:endParaRPr kumimoji="0" lang="ar-SA" sz="96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2924944"/>
            <a:ext cx="4932040" cy="86409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(بعد)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KE</a:t>
            </a: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</a:t>
            </a:r>
            <a:r>
              <a:rPr lang="en-US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W</a:t>
            </a:r>
            <a:r>
              <a:rPr lang="ar-SA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+ </a:t>
            </a:r>
            <a:r>
              <a:rPr lang="ar-SA" sz="3600" b="1" baseline="-250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(قبل)</a:t>
            </a:r>
            <a:r>
              <a:rPr lang="en-US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KE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0" y="4077072"/>
            <a:ext cx="4932040" cy="86409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(بعد)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KE</a:t>
            </a: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</a:t>
            </a:r>
            <a:r>
              <a:rPr lang="en-US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W</a:t>
            </a:r>
            <a:r>
              <a:rPr lang="ar-SA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- </a:t>
            </a:r>
            <a:r>
              <a:rPr lang="ar-SA" sz="3600" b="1" baseline="-250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(قبل)</a:t>
            </a:r>
            <a:r>
              <a:rPr lang="en-US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KE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عنوان 1"/>
          <p:cNvSpPr txBox="1">
            <a:spLocks/>
          </p:cNvSpPr>
          <p:nvPr/>
        </p:nvSpPr>
        <p:spPr>
          <a:xfrm>
            <a:off x="5076056" y="2348880"/>
            <a:ext cx="4067944" cy="85953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 قذف الكرة :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عنوان 1"/>
          <p:cNvSpPr txBox="1">
            <a:spLocks/>
          </p:cNvSpPr>
          <p:nvPr/>
        </p:nvSpPr>
        <p:spPr>
          <a:xfrm>
            <a:off x="5076056" y="3645024"/>
            <a:ext cx="4067944" cy="85953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 التقاط الكرة :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tx2">
                    <a:lumMod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الطاقة وحفظها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492896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الطاقة الحركية</a:t>
            </a:r>
          </a:p>
          <a:p>
            <a:pPr algn="ctr"/>
            <a:r>
              <a:rPr lang="ar-SA" sz="8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(</a:t>
            </a:r>
            <a:r>
              <a:rPr lang="en-US" sz="8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KE</a:t>
            </a:r>
            <a:r>
              <a:rPr lang="ar-SA" sz="8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)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59700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tx2">
                    <a:lumMod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26876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 يولد الشغل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طاقة حركية خطية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</a:t>
            </a:r>
            <a:r>
              <a:rPr kumimoji="0" lang="en-US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KE</a:t>
            </a:r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14553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 يولد الشغل طاقة حركية </a:t>
            </a:r>
            <a:r>
              <a:rPr kumimoji="0" lang="ar-SA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دورانية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502230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مثل : قفز السباح والدوران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تقنية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قنية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تقنية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>
    <a:lnDef>
      <a:spPr>
        <a:ln w="101600">
          <a:solidFill>
            <a:srgbClr val="FFFF00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399</TotalTime>
  <Words>664</Words>
  <Application>Microsoft Office PowerPoint</Application>
  <PresentationFormat>عرض على الشاشة (3:4)‏</PresentationFormat>
  <Paragraphs>152</Paragraphs>
  <Slides>31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31</vt:i4>
      </vt:variant>
    </vt:vector>
  </HeadingPairs>
  <TitlesOfParts>
    <vt:vector size="37" baseType="lpstr">
      <vt:lpstr>Batang</vt:lpstr>
      <vt:lpstr>Arial</vt:lpstr>
      <vt:lpstr>Franklin Gothic Book</vt:lpstr>
      <vt:lpstr>Tahoma</vt:lpstr>
      <vt:lpstr>Wingdings 2</vt:lpstr>
      <vt:lpstr>تقنية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الحركة على خط مستقيم</dc:title>
  <cp:lastModifiedBy>abuTala almfrrj</cp:lastModifiedBy>
  <cp:revision>81</cp:revision>
  <dcterms:modified xsi:type="dcterms:W3CDTF">2014-06-25T00:15:26Z</dcterms:modified>
</cp:coreProperties>
</file>