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59" r:id="rId5"/>
    <p:sldId id="258" r:id="rId6"/>
    <p:sldId id="262" r:id="rId7"/>
    <p:sldId id="261" r:id="rId8"/>
    <p:sldId id="263" r:id="rId9"/>
    <p:sldId id="269" r:id="rId10"/>
    <p:sldId id="271" r:id="rId11"/>
    <p:sldId id="264" r:id="rId12"/>
    <p:sldId id="265" r:id="rId13"/>
    <p:sldId id="266" r:id="rId14"/>
    <p:sldId id="267" r:id="rId15"/>
    <p:sldId id="268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7A6B4-9175-4B0E-ADE5-F901AD8110C3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986D6-C222-4081-BBAD-F5ADB8066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986D6-C222-4081-BBAD-F5ADB8066B0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986D6-C222-4081-BBAD-F5ADB8066B0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79D1-4001-4B9E-885E-457E4512E151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80E6-8C30-4055-AC7B-F03B772AE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79D1-4001-4B9E-885E-457E4512E151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80E6-8C30-4055-AC7B-F03B772AE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79D1-4001-4B9E-885E-457E4512E151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80E6-8C30-4055-AC7B-F03B772AE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79D1-4001-4B9E-885E-457E4512E151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80E6-8C30-4055-AC7B-F03B772AE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79D1-4001-4B9E-885E-457E4512E151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80E6-8C30-4055-AC7B-F03B772AE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79D1-4001-4B9E-885E-457E4512E151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80E6-8C30-4055-AC7B-F03B772AE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79D1-4001-4B9E-885E-457E4512E151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80E6-8C30-4055-AC7B-F03B772AE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79D1-4001-4B9E-885E-457E4512E151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80E6-8C30-4055-AC7B-F03B772AE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79D1-4001-4B9E-885E-457E4512E151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80E6-8C30-4055-AC7B-F03B772AE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79D1-4001-4B9E-885E-457E4512E151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80E6-8C30-4055-AC7B-F03B772AE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79D1-4001-4B9E-885E-457E4512E151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80E6-8C30-4055-AC7B-F03B772AE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79D1-4001-4B9E-885E-457E4512E151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A80E6-8C30-4055-AC7B-F03B772AE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oleObject" Target="../embeddings/oleObject2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8.png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png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46.png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7.jpe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8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28868"/>
            <a:ext cx="6972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428596" y="5415993"/>
            <a:ext cx="400052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4" name="صورة 3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500042"/>
            <a:ext cx="528641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86058"/>
            <a:ext cx="6858047" cy="95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4071934" y="571480"/>
            <a:ext cx="1296144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التقويم</a:t>
            </a:r>
            <a:endParaRPr lang="ar-SA" sz="3600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142976" y="642918"/>
            <a:ext cx="1296144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جدول 15"/>
          <p:cNvGraphicFramePr>
            <a:graphicFrameLocks noGrp="1"/>
          </p:cNvGraphicFramePr>
          <p:nvPr/>
        </p:nvGraphicFramePr>
        <p:xfrm>
          <a:off x="214282" y="2500306"/>
          <a:ext cx="3817157" cy="4191040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14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143116"/>
            <a:ext cx="454379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رابط مستقيم 4"/>
          <p:cNvCxnSpPr/>
          <p:nvPr/>
        </p:nvCxnSpPr>
        <p:spPr>
          <a:xfrm rot="10800000" flipV="1">
            <a:off x="0" y="1357297"/>
            <a:ext cx="214314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10800000" flipV="1">
            <a:off x="6715140" y="1643050"/>
            <a:ext cx="214314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143116"/>
            <a:ext cx="1652596" cy="3571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7637" y="2714620"/>
            <a:ext cx="4986363" cy="50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رابط مستقيم 8"/>
          <p:cNvCxnSpPr/>
          <p:nvPr/>
        </p:nvCxnSpPr>
        <p:spPr>
          <a:xfrm rot="10800000" flipV="1">
            <a:off x="2428860" y="1714488"/>
            <a:ext cx="214314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2571744"/>
            <a:ext cx="1500197" cy="4286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شكل بيضاوي 10"/>
          <p:cNvSpPr/>
          <p:nvPr/>
        </p:nvSpPr>
        <p:spPr>
          <a:xfrm>
            <a:off x="2071670" y="928670"/>
            <a:ext cx="1928826" cy="432000"/>
          </a:xfrm>
          <a:prstGeom prst="ellipse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714876" y="428604"/>
            <a:ext cx="1928826" cy="571504"/>
          </a:xfrm>
          <a:prstGeom prst="ellipse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3286124"/>
            <a:ext cx="492919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رابط كسهم مستقيم 16"/>
          <p:cNvCxnSpPr/>
          <p:nvPr/>
        </p:nvCxnSpPr>
        <p:spPr>
          <a:xfrm rot="10800000">
            <a:off x="285722" y="6357958"/>
            <a:ext cx="4214841" cy="1588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5400000">
            <a:off x="-1571656" y="4500558"/>
            <a:ext cx="4714884" cy="1588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1142976" y="637010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643042" y="637010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143108" y="635795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2714612" y="637010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16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286116" y="635795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500034" y="56314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00034" y="50006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28596" y="44291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57158" y="37861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16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285720" y="32025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357158" y="26310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24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7" name="رابط كسهم مستقيم 36"/>
          <p:cNvCxnSpPr/>
          <p:nvPr/>
        </p:nvCxnSpPr>
        <p:spPr>
          <a:xfrm rot="5400000">
            <a:off x="-327177" y="4328443"/>
            <a:ext cx="4083314" cy="0"/>
          </a:xfrm>
          <a:prstGeom prst="straightConnector1">
            <a:avLst/>
          </a:prstGeom>
          <a:ln w="47625">
            <a:solidFill>
              <a:srgbClr val="0070C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 rot="5400000">
            <a:off x="571471" y="4357694"/>
            <a:ext cx="4142610" cy="794"/>
          </a:xfrm>
          <a:prstGeom prst="straightConnector1">
            <a:avLst/>
          </a:prstGeom>
          <a:ln w="47625">
            <a:solidFill>
              <a:srgbClr val="0070C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/>
          <p:cNvCxnSpPr/>
          <p:nvPr/>
        </p:nvCxnSpPr>
        <p:spPr>
          <a:xfrm flipV="1">
            <a:off x="714348" y="5214950"/>
            <a:ext cx="3418706" cy="10318"/>
          </a:xfrm>
          <a:prstGeom prst="straightConnector1">
            <a:avLst/>
          </a:prstGeom>
          <a:ln w="47625">
            <a:solidFill>
              <a:srgbClr val="009900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V="1">
            <a:off x="785786" y="4572008"/>
            <a:ext cx="3418706" cy="10318"/>
          </a:xfrm>
          <a:prstGeom prst="straightConnector1">
            <a:avLst/>
          </a:prstGeom>
          <a:ln w="47625">
            <a:solidFill>
              <a:srgbClr val="009900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/>
          <p:nvPr/>
        </p:nvCxnSpPr>
        <p:spPr>
          <a:xfrm rot="16200000" flipH="1">
            <a:off x="642910" y="3143248"/>
            <a:ext cx="3429024" cy="3143272"/>
          </a:xfrm>
          <a:prstGeom prst="straightConnector1">
            <a:avLst/>
          </a:prstGeom>
          <a:ln w="47625">
            <a:solidFill>
              <a:srgbClr val="7030A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4071942"/>
            <a:ext cx="1809761" cy="4286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33" name="جدول 32"/>
          <p:cNvGraphicFramePr>
            <a:graphicFrameLocks noGrp="1"/>
          </p:cNvGraphicFramePr>
          <p:nvPr/>
        </p:nvGraphicFramePr>
        <p:xfrm>
          <a:off x="7000892" y="4957716"/>
          <a:ext cx="1357322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428628"/>
                <a:gridCol w="428628"/>
              </a:tblGrid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7143768" y="4957718"/>
          <a:ext cx="285752" cy="285750"/>
        </p:xfrm>
        <a:graphic>
          <a:graphicData uri="http://schemas.openxmlformats.org/presentationml/2006/ole">
            <p:oleObj spid="_x0000_s23554" name="Equation" r:id="rId11" imgW="152280" imgH="126720" progId="Equation.DSMT4">
              <p:embed/>
            </p:oleObj>
          </a:graphicData>
        </a:graphic>
      </p:graphicFrame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7143768" y="5529220"/>
          <a:ext cx="255587" cy="373063"/>
        </p:xfrm>
        <a:graphic>
          <a:graphicData uri="http://schemas.openxmlformats.org/presentationml/2006/ole">
            <p:oleObj spid="_x0000_s23555" name="Equation" r:id="rId12" imgW="164880" imgH="164880" progId="Equation.DSMT4">
              <p:embed/>
            </p:oleObj>
          </a:graphicData>
        </a:graphic>
      </p:graphicFrame>
      <p:graphicFrame>
        <p:nvGraphicFramePr>
          <p:cNvPr id="38" name="Object 11"/>
          <p:cNvGraphicFramePr>
            <a:graphicFrameLocks noChangeAspect="1"/>
          </p:cNvGraphicFramePr>
          <p:nvPr/>
        </p:nvGraphicFramePr>
        <p:xfrm>
          <a:off x="7607300" y="5613400"/>
          <a:ext cx="357188" cy="258763"/>
        </p:xfrm>
        <a:graphic>
          <a:graphicData uri="http://schemas.openxmlformats.org/presentationml/2006/ole">
            <p:oleObj spid="_x0000_s23556" name="Equation" r:id="rId13" imgW="190440" imgH="177480" progId="Equation.DSMT4">
              <p:embed/>
            </p:oleObj>
          </a:graphicData>
        </a:graphic>
      </p:graphicFrame>
      <p:graphicFrame>
        <p:nvGraphicFramePr>
          <p:cNvPr id="39" name="Object 14"/>
          <p:cNvGraphicFramePr>
            <a:graphicFrameLocks noChangeAspect="1"/>
          </p:cNvGraphicFramePr>
          <p:nvPr/>
        </p:nvGraphicFramePr>
        <p:xfrm>
          <a:off x="7999413" y="4956175"/>
          <a:ext cx="277812" cy="301625"/>
        </p:xfrm>
        <a:graphic>
          <a:graphicData uri="http://schemas.openxmlformats.org/presentationml/2006/ole">
            <p:oleObj spid="_x0000_s23557" name="Equation" r:id="rId14" imgW="190440" imgH="177480" progId="Equation.DSMT4">
              <p:embed/>
            </p:oleObj>
          </a:graphicData>
        </a:graphic>
      </p:graphicFrame>
      <p:graphicFrame>
        <p:nvGraphicFramePr>
          <p:cNvPr id="40" name="Object 8"/>
          <p:cNvGraphicFramePr>
            <a:graphicFrameLocks noChangeAspect="1"/>
          </p:cNvGraphicFramePr>
          <p:nvPr/>
        </p:nvGraphicFramePr>
        <p:xfrm>
          <a:off x="5500688" y="4529138"/>
          <a:ext cx="1309687" cy="317500"/>
        </p:xfrm>
        <a:graphic>
          <a:graphicData uri="http://schemas.openxmlformats.org/presentationml/2006/ole">
            <p:oleObj spid="_x0000_s23558" name="Equation" r:id="rId15" imgW="698400" imgH="203040" progId="Equation.DSMT4">
              <p:embed/>
            </p:oleObj>
          </a:graphicData>
        </a:graphic>
      </p:graphicFrame>
      <p:sp>
        <p:nvSpPr>
          <p:cNvPr id="43" name="مربع نص 42"/>
          <p:cNvSpPr txBox="1"/>
          <p:nvPr/>
        </p:nvSpPr>
        <p:spPr>
          <a:xfrm>
            <a:off x="6929454" y="445765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نرسم المستقيم الحدي</a:t>
            </a:r>
            <a:endParaRPr lang="en-US" sz="2000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7072330" y="610072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نختبر منطقة الحل</a:t>
            </a:r>
            <a:endParaRPr lang="en-US" sz="2000" dirty="0"/>
          </a:p>
        </p:txBody>
      </p:sp>
      <p:graphicFrame>
        <p:nvGraphicFramePr>
          <p:cNvPr id="47" name="Object 9"/>
          <p:cNvGraphicFramePr>
            <a:graphicFrameLocks noChangeAspect="1"/>
          </p:cNvGraphicFramePr>
          <p:nvPr/>
        </p:nvGraphicFramePr>
        <p:xfrm>
          <a:off x="4179888" y="6100763"/>
          <a:ext cx="2405062" cy="317500"/>
        </p:xfrm>
        <a:graphic>
          <a:graphicData uri="http://schemas.openxmlformats.org/presentationml/2006/ole">
            <p:oleObj spid="_x0000_s23559" name="Equation" r:id="rId16" imgW="1282680" imgH="203040" progId="Equation.DSMT4">
              <p:embed/>
            </p:oleObj>
          </a:graphicData>
        </a:graphic>
      </p:graphicFrame>
      <p:sp>
        <p:nvSpPr>
          <p:cNvPr id="48" name="مربع نص 47"/>
          <p:cNvSpPr txBox="1"/>
          <p:nvPr/>
        </p:nvSpPr>
        <p:spPr>
          <a:xfrm>
            <a:off x="4929190" y="6457914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نظلل المنطقة التي</a:t>
            </a:r>
            <a:r>
              <a:rPr lang="en-US" sz="2000" dirty="0" smtClean="0"/>
              <a:t> </a:t>
            </a:r>
            <a:r>
              <a:rPr lang="ar-SA" sz="2000" dirty="0" smtClean="0"/>
              <a:t>تقع فيها النقطة </a:t>
            </a:r>
            <a:r>
              <a:rPr lang="en-US" sz="2000" dirty="0" smtClean="0"/>
              <a:t>(0,0)</a:t>
            </a:r>
            <a:endParaRPr lang="en-US" sz="2000" dirty="0"/>
          </a:p>
        </p:txBody>
      </p:sp>
      <p:grpSp>
        <p:nvGrpSpPr>
          <p:cNvPr id="110" name="مجموعة 109"/>
          <p:cNvGrpSpPr/>
          <p:nvPr/>
        </p:nvGrpSpPr>
        <p:grpSpPr>
          <a:xfrm>
            <a:off x="1714480" y="2928933"/>
            <a:ext cx="928697" cy="3357587"/>
            <a:chOff x="1928793" y="2786057"/>
            <a:chExt cx="714383" cy="3357587"/>
          </a:xfrm>
        </p:grpSpPr>
        <p:cxnSp>
          <p:nvCxnSpPr>
            <p:cNvPr id="50" name="رابط مستقيم 49"/>
            <p:cNvCxnSpPr/>
            <p:nvPr/>
          </p:nvCxnSpPr>
          <p:spPr>
            <a:xfrm rot="10800000">
              <a:off x="2451880" y="3015912"/>
              <a:ext cx="191294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ستقيم 50"/>
            <p:cNvCxnSpPr/>
            <p:nvPr/>
          </p:nvCxnSpPr>
          <p:spPr>
            <a:xfrm>
              <a:off x="2428860" y="3355974"/>
              <a:ext cx="214314" cy="1588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51"/>
            <p:cNvCxnSpPr/>
            <p:nvPr/>
          </p:nvCxnSpPr>
          <p:spPr>
            <a:xfrm rot="10800000">
              <a:off x="2428860" y="3714752"/>
              <a:ext cx="214314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رابط مستقيم 52"/>
            <p:cNvCxnSpPr/>
            <p:nvPr/>
          </p:nvCxnSpPr>
          <p:spPr>
            <a:xfrm rot="10800000" flipV="1">
              <a:off x="1928796" y="2786057"/>
              <a:ext cx="142875" cy="1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رابط مستقيم 87"/>
            <p:cNvCxnSpPr/>
            <p:nvPr/>
          </p:nvCxnSpPr>
          <p:spPr>
            <a:xfrm rot="10800000">
              <a:off x="2428861" y="4000502"/>
              <a:ext cx="214314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رابط مستقيم 89"/>
            <p:cNvCxnSpPr/>
            <p:nvPr/>
          </p:nvCxnSpPr>
          <p:spPr>
            <a:xfrm>
              <a:off x="2428860" y="4284669"/>
              <a:ext cx="214314" cy="1588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رابط مستقيم 90"/>
            <p:cNvCxnSpPr/>
            <p:nvPr/>
          </p:nvCxnSpPr>
          <p:spPr>
            <a:xfrm rot="10800000">
              <a:off x="2428860" y="4643447"/>
              <a:ext cx="214314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رابط مستقيم 91"/>
            <p:cNvCxnSpPr/>
            <p:nvPr/>
          </p:nvCxnSpPr>
          <p:spPr>
            <a:xfrm rot="10800000">
              <a:off x="2428860" y="4929197"/>
              <a:ext cx="214314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رابط مستقيم 92"/>
            <p:cNvCxnSpPr/>
            <p:nvPr/>
          </p:nvCxnSpPr>
          <p:spPr>
            <a:xfrm>
              <a:off x="2428861" y="5213363"/>
              <a:ext cx="214314" cy="1588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رابط مستقيم 93"/>
            <p:cNvCxnSpPr/>
            <p:nvPr/>
          </p:nvCxnSpPr>
          <p:spPr>
            <a:xfrm rot="10800000">
              <a:off x="2428861" y="5500702"/>
              <a:ext cx="214314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رابط مستقيم 94"/>
            <p:cNvCxnSpPr/>
            <p:nvPr/>
          </p:nvCxnSpPr>
          <p:spPr>
            <a:xfrm rot="10800000">
              <a:off x="2428862" y="5786454"/>
              <a:ext cx="214314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رابط مستقيم 95"/>
            <p:cNvCxnSpPr/>
            <p:nvPr/>
          </p:nvCxnSpPr>
          <p:spPr>
            <a:xfrm rot="10800000">
              <a:off x="1951815" y="3143248"/>
              <a:ext cx="191294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رابط مستقيم 96"/>
            <p:cNvCxnSpPr/>
            <p:nvPr/>
          </p:nvCxnSpPr>
          <p:spPr>
            <a:xfrm>
              <a:off x="1928795" y="3483310"/>
              <a:ext cx="214314" cy="1588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رابط مستقيم 97"/>
            <p:cNvCxnSpPr/>
            <p:nvPr/>
          </p:nvCxnSpPr>
          <p:spPr>
            <a:xfrm rot="10800000">
              <a:off x="1928795" y="3842088"/>
              <a:ext cx="214314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رابط مستقيم 98"/>
            <p:cNvCxnSpPr/>
            <p:nvPr/>
          </p:nvCxnSpPr>
          <p:spPr>
            <a:xfrm rot="10800000">
              <a:off x="1928796" y="4127838"/>
              <a:ext cx="214314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رابط مستقيم 99"/>
            <p:cNvCxnSpPr/>
            <p:nvPr/>
          </p:nvCxnSpPr>
          <p:spPr>
            <a:xfrm>
              <a:off x="1928795" y="4412005"/>
              <a:ext cx="214314" cy="1588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رابط مستقيم 100"/>
            <p:cNvCxnSpPr/>
            <p:nvPr/>
          </p:nvCxnSpPr>
          <p:spPr>
            <a:xfrm rot="10800000">
              <a:off x="1928795" y="4770783"/>
              <a:ext cx="214314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رابط مستقيم 101"/>
            <p:cNvCxnSpPr/>
            <p:nvPr/>
          </p:nvCxnSpPr>
          <p:spPr>
            <a:xfrm rot="10800000">
              <a:off x="1928795" y="5056533"/>
              <a:ext cx="214314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رابط مستقيم 102"/>
            <p:cNvCxnSpPr/>
            <p:nvPr/>
          </p:nvCxnSpPr>
          <p:spPr>
            <a:xfrm>
              <a:off x="1928796" y="5340699"/>
              <a:ext cx="214314" cy="1588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رابط مستقيم 103"/>
            <p:cNvCxnSpPr/>
            <p:nvPr/>
          </p:nvCxnSpPr>
          <p:spPr>
            <a:xfrm rot="10800000">
              <a:off x="1928796" y="5628038"/>
              <a:ext cx="214314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رابط مستقيم 104"/>
            <p:cNvCxnSpPr/>
            <p:nvPr/>
          </p:nvCxnSpPr>
          <p:spPr>
            <a:xfrm rot="10800000">
              <a:off x="1928797" y="5913790"/>
              <a:ext cx="214314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رابط مستقيم 105"/>
            <p:cNvCxnSpPr/>
            <p:nvPr/>
          </p:nvCxnSpPr>
          <p:spPr>
            <a:xfrm rot="10800000">
              <a:off x="2428860" y="6072206"/>
              <a:ext cx="214314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رابط مستقيم 106"/>
            <p:cNvCxnSpPr/>
            <p:nvPr/>
          </p:nvCxnSpPr>
          <p:spPr>
            <a:xfrm rot="10800000">
              <a:off x="1928793" y="6143644"/>
              <a:ext cx="214314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مجموعة 110"/>
          <p:cNvGrpSpPr/>
          <p:nvPr/>
        </p:nvGrpSpPr>
        <p:grpSpPr>
          <a:xfrm rot="16200000">
            <a:off x="2156912" y="3272319"/>
            <a:ext cx="615335" cy="3214712"/>
            <a:chOff x="1928793" y="2786057"/>
            <a:chExt cx="714383" cy="3357587"/>
          </a:xfrm>
        </p:grpSpPr>
        <p:cxnSp>
          <p:nvCxnSpPr>
            <p:cNvPr id="112" name="رابط مستقيم 111"/>
            <p:cNvCxnSpPr/>
            <p:nvPr/>
          </p:nvCxnSpPr>
          <p:spPr>
            <a:xfrm rot="10800000">
              <a:off x="2451880" y="3015912"/>
              <a:ext cx="19129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رابط مستقيم 112"/>
            <p:cNvCxnSpPr/>
            <p:nvPr/>
          </p:nvCxnSpPr>
          <p:spPr>
            <a:xfrm>
              <a:off x="2428860" y="3355974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رابط مستقيم 113"/>
            <p:cNvCxnSpPr/>
            <p:nvPr/>
          </p:nvCxnSpPr>
          <p:spPr>
            <a:xfrm rot="10800000">
              <a:off x="2428860" y="3714752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رابط مستقيم 114"/>
            <p:cNvCxnSpPr/>
            <p:nvPr/>
          </p:nvCxnSpPr>
          <p:spPr>
            <a:xfrm rot="10800000" flipV="1">
              <a:off x="1928796" y="2786057"/>
              <a:ext cx="142875" cy="1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رابط مستقيم 115"/>
            <p:cNvCxnSpPr/>
            <p:nvPr/>
          </p:nvCxnSpPr>
          <p:spPr>
            <a:xfrm rot="10800000">
              <a:off x="2428861" y="4000502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رابط مستقيم 116"/>
            <p:cNvCxnSpPr/>
            <p:nvPr/>
          </p:nvCxnSpPr>
          <p:spPr>
            <a:xfrm>
              <a:off x="2428860" y="4284669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رابط مستقيم 117"/>
            <p:cNvCxnSpPr/>
            <p:nvPr/>
          </p:nvCxnSpPr>
          <p:spPr>
            <a:xfrm rot="10800000">
              <a:off x="2428860" y="4643447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رابط مستقيم 118"/>
            <p:cNvCxnSpPr/>
            <p:nvPr/>
          </p:nvCxnSpPr>
          <p:spPr>
            <a:xfrm rot="10800000">
              <a:off x="2428860" y="4929197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رابط مستقيم 119"/>
            <p:cNvCxnSpPr/>
            <p:nvPr/>
          </p:nvCxnSpPr>
          <p:spPr>
            <a:xfrm>
              <a:off x="2428861" y="5213363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رابط مستقيم 120"/>
            <p:cNvCxnSpPr/>
            <p:nvPr/>
          </p:nvCxnSpPr>
          <p:spPr>
            <a:xfrm rot="10800000">
              <a:off x="2428861" y="5500702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رابط مستقيم 121"/>
            <p:cNvCxnSpPr/>
            <p:nvPr/>
          </p:nvCxnSpPr>
          <p:spPr>
            <a:xfrm rot="10800000">
              <a:off x="2428862" y="5786454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رابط مستقيم 122"/>
            <p:cNvCxnSpPr/>
            <p:nvPr/>
          </p:nvCxnSpPr>
          <p:spPr>
            <a:xfrm rot="10800000">
              <a:off x="1951815" y="3143248"/>
              <a:ext cx="19129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رابط مستقيم 123"/>
            <p:cNvCxnSpPr/>
            <p:nvPr/>
          </p:nvCxnSpPr>
          <p:spPr>
            <a:xfrm>
              <a:off x="1928795" y="3483310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رابط مستقيم 124"/>
            <p:cNvCxnSpPr/>
            <p:nvPr/>
          </p:nvCxnSpPr>
          <p:spPr>
            <a:xfrm rot="10800000">
              <a:off x="1928795" y="3842088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رابط مستقيم 125"/>
            <p:cNvCxnSpPr/>
            <p:nvPr/>
          </p:nvCxnSpPr>
          <p:spPr>
            <a:xfrm rot="10800000">
              <a:off x="1928796" y="4127838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رابط مستقيم 126"/>
            <p:cNvCxnSpPr/>
            <p:nvPr/>
          </p:nvCxnSpPr>
          <p:spPr>
            <a:xfrm>
              <a:off x="1928795" y="4412005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رابط مستقيم 127"/>
            <p:cNvCxnSpPr/>
            <p:nvPr/>
          </p:nvCxnSpPr>
          <p:spPr>
            <a:xfrm rot="10800000">
              <a:off x="1928795" y="4770783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رابط مستقيم 128"/>
            <p:cNvCxnSpPr/>
            <p:nvPr/>
          </p:nvCxnSpPr>
          <p:spPr>
            <a:xfrm rot="10800000">
              <a:off x="1928795" y="5056533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رابط مستقيم 129"/>
            <p:cNvCxnSpPr/>
            <p:nvPr/>
          </p:nvCxnSpPr>
          <p:spPr>
            <a:xfrm>
              <a:off x="1928796" y="5340699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رابط مستقيم 130"/>
            <p:cNvCxnSpPr/>
            <p:nvPr/>
          </p:nvCxnSpPr>
          <p:spPr>
            <a:xfrm rot="10800000">
              <a:off x="1928796" y="5628038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رابط مستقيم 131"/>
            <p:cNvCxnSpPr/>
            <p:nvPr/>
          </p:nvCxnSpPr>
          <p:spPr>
            <a:xfrm rot="10800000">
              <a:off x="1928797" y="5913790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رابط مستقيم 132"/>
            <p:cNvCxnSpPr/>
            <p:nvPr/>
          </p:nvCxnSpPr>
          <p:spPr>
            <a:xfrm rot="10800000">
              <a:off x="2428860" y="6072206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رابط مستقيم 133"/>
            <p:cNvCxnSpPr/>
            <p:nvPr/>
          </p:nvCxnSpPr>
          <p:spPr>
            <a:xfrm rot="10800000">
              <a:off x="1928793" y="6143644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مجموعة 158"/>
          <p:cNvGrpSpPr/>
          <p:nvPr/>
        </p:nvGrpSpPr>
        <p:grpSpPr>
          <a:xfrm rot="19106806">
            <a:off x="2132343" y="2606537"/>
            <a:ext cx="203650" cy="4234412"/>
            <a:chOff x="3786179" y="2938457"/>
            <a:chExt cx="214318" cy="3357587"/>
          </a:xfrm>
        </p:grpSpPr>
        <p:cxnSp>
          <p:nvCxnSpPr>
            <p:cNvPr id="139" name="رابط مستقيم 138"/>
            <p:cNvCxnSpPr/>
            <p:nvPr/>
          </p:nvCxnSpPr>
          <p:spPr>
            <a:xfrm rot="10800000" flipV="1">
              <a:off x="3786182" y="2938457"/>
              <a:ext cx="142875" cy="1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رابط مستقيم 146"/>
            <p:cNvCxnSpPr/>
            <p:nvPr/>
          </p:nvCxnSpPr>
          <p:spPr>
            <a:xfrm rot="10800000">
              <a:off x="3809201" y="3295648"/>
              <a:ext cx="191294" cy="0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رابط مستقيم 147"/>
            <p:cNvCxnSpPr/>
            <p:nvPr/>
          </p:nvCxnSpPr>
          <p:spPr>
            <a:xfrm>
              <a:off x="3786181" y="3635710"/>
              <a:ext cx="214314" cy="1588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رابط مستقيم 148"/>
            <p:cNvCxnSpPr/>
            <p:nvPr/>
          </p:nvCxnSpPr>
          <p:spPr>
            <a:xfrm rot="10800000">
              <a:off x="3786181" y="3994488"/>
              <a:ext cx="214314" cy="0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رابط مستقيم 149"/>
            <p:cNvCxnSpPr/>
            <p:nvPr/>
          </p:nvCxnSpPr>
          <p:spPr>
            <a:xfrm rot="10800000">
              <a:off x="3786182" y="4280238"/>
              <a:ext cx="214314" cy="0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رابط مستقيم 150"/>
            <p:cNvCxnSpPr/>
            <p:nvPr/>
          </p:nvCxnSpPr>
          <p:spPr>
            <a:xfrm>
              <a:off x="3786181" y="4564405"/>
              <a:ext cx="214314" cy="1588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رابط مستقيم 151"/>
            <p:cNvCxnSpPr/>
            <p:nvPr/>
          </p:nvCxnSpPr>
          <p:spPr>
            <a:xfrm rot="10800000">
              <a:off x="3786181" y="4923183"/>
              <a:ext cx="214314" cy="0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رابط مستقيم 152"/>
            <p:cNvCxnSpPr/>
            <p:nvPr/>
          </p:nvCxnSpPr>
          <p:spPr>
            <a:xfrm rot="10800000">
              <a:off x="3786181" y="5208933"/>
              <a:ext cx="214314" cy="0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رابط مستقيم 153"/>
            <p:cNvCxnSpPr/>
            <p:nvPr/>
          </p:nvCxnSpPr>
          <p:spPr>
            <a:xfrm>
              <a:off x="3786182" y="5493099"/>
              <a:ext cx="214314" cy="1588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رابط مستقيم 154"/>
            <p:cNvCxnSpPr/>
            <p:nvPr/>
          </p:nvCxnSpPr>
          <p:spPr>
            <a:xfrm rot="10800000">
              <a:off x="3786182" y="5780438"/>
              <a:ext cx="214314" cy="0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رابط مستقيم 155"/>
            <p:cNvCxnSpPr/>
            <p:nvPr/>
          </p:nvCxnSpPr>
          <p:spPr>
            <a:xfrm rot="10800000">
              <a:off x="3786183" y="6066190"/>
              <a:ext cx="214314" cy="0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رابط مستقيم 157"/>
            <p:cNvCxnSpPr/>
            <p:nvPr/>
          </p:nvCxnSpPr>
          <p:spPr>
            <a:xfrm rot="10800000">
              <a:off x="3786179" y="6296044"/>
              <a:ext cx="214314" cy="0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شكل حر 135"/>
          <p:cNvSpPr/>
          <p:nvPr/>
        </p:nvSpPr>
        <p:spPr>
          <a:xfrm>
            <a:off x="1663148" y="4541078"/>
            <a:ext cx="1012500" cy="750623"/>
          </a:xfrm>
          <a:custGeom>
            <a:avLst/>
            <a:gdLst>
              <a:gd name="connsiteX0" fmla="*/ 86139 w 1012500"/>
              <a:gd name="connsiteY0" fmla="*/ 57426 h 750623"/>
              <a:gd name="connsiteX1" fmla="*/ 72887 w 1012500"/>
              <a:gd name="connsiteY1" fmla="*/ 415235 h 750623"/>
              <a:gd name="connsiteX2" fmla="*/ 86139 w 1012500"/>
              <a:gd name="connsiteY2" fmla="*/ 667026 h 750623"/>
              <a:gd name="connsiteX3" fmla="*/ 722243 w 1012500"/>
              <a:gd name="connsiteY3" fmla="*/ 693531 h 750623"/>
              <a:gd name="connsiteX4" fmla="*/ 987287 w 1012500"/>
              <a:gd name="connsiteY4" fmla="*/ 680279 h 750623"/>
              <a:gd name="connsiteX5" fmla="*/ 974035 w 1012500"/>
              <a:gd name="connsiteY5" fmla="*/ 600765 h 750623"/>
              <a:gd name="connsiteX6" fmla="*/ 907774 w 1012500"/>
              <a:gd name="connsiteY6" fmla="*/ 494748 h 750623"/>
              <a:gd name="connsiteX7" fmla="*/ 881269 w 1012500"/>
              <a:gd name="connsiteY7" fmla="*/ 468244 h 750623"/>
              <a:gd name="connsiteX8" fmla="*/ 854765 w 1012500"/>
              <a:gd name="connsiteY8" fmla="*/ 362226 h 750623"/>
              <a:gd name="connsiteX9" fmla="*/ 841513 w 1012500"/>
              <a:gd name="connsiteY9" fmla="*/ 322470 h 750623"/>
              <a:gd name="connsiteX10" fmla="*/ 762000 w 1012500"/>
              <a:gd name="connsiteY10" fmla="*/ 295965 h 750623"/>
              <a:gd name="connsiteX11" fmla="*/ 735495 w 1012500"/>
              <a:gd name="connsiteY11" fmla="*/ 269461 h 750623"/>
              <a:gd name="connsiteX12" fmla="*/ 695739 w 1012500"/>
              <a:gd name="connsiteY12" fmla="*/ 242957 h 750623"/>
              <a:gd name="connsiteX13" fmla="*/ 669235 w 1012500"/>
              <a:gd name="connsiteY13" fmla="*/ 163444 h 750623"/>
              <a:gd name="connsiteX14" fmla="*/ 629478 w 1012500"/>
              <a:gd name="connsiteY14" fmla="*/ 83931 h 750623"/>
              <a:gd name="connsiteX15" fmla="*/ 589722 w 1012500"/>
              <a:gd name="connsiteY15" fmla="*/ 70679 h 750623"/>
              <a:gd name="connsiteX16" fmla="*/ 86139 w 1012500"/>
              <a:gd name="connsiteY16" fmla="*/ 57426 h 75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2500" h="750623">
                <a:moveTo>
                  <a:pt x="86139" y="57426"/>
                </a:moveTo>
                <a:cubicBezTo>
                  <a:pt x="0" y="114852"/>
                  <a:pt x="72887" y="295884"/>
                  <a:pt x="72887" y="415235"/>
                </a:cubicBezTo>
                <a:cubicBezTo>
                  <a:pt x="72887" y="499281"/>
                  <a:pt x="8888" y="633918"/>
                  <a:pt x="86139" y="667026"/>
                </a:cubicBezTo>
                <a:cubicBezTo>
                  <a:pt x="281199" y="750623"/>
                  <a:pt x="722243" y="693531"/>
                  <a:pt x="722243" y="693531"/>
                </a:cubicBezTo>
                <a:cubicBezTo>
                  <a:pt x="810591" y="689114"/>
                  <a:pt x="904283" y="710860"/>
                  <a:pt x="987287" y="680279"/>
                </a:cubicBezTo>
                <a:cubicBezTo>
                  <a:pt x="1012500" y="670990"/>
                  <a:pt x="980552" y="626833"/>
                  <a:pt x="974035" y="600765"/>
                </a:cubicBezTo>
                <a:cubicBezTo>
                  <a:pt x="947746" y="495611"/>
                  <a:pt x="967781" y="542753"/>
                  <a:pt x="907774" y="494748"/>
                </a:cubicBezTo>
                <a:cubicBezTo>
                  <a:pt x="898018" y="486943"/>
                  <a:pt x="890104" y="477079"/>
                  <a:pt x="881269" y="468244"/>
                </a:cubicBezTo>
                <a:cubicBezTo>
                  <a:pt x="872434" y="432905"/>
                  <a:pt x="866284" y="396784"/>
                  <a:pt x="854765" y="362226"/>
                </a:cubicBezTo>
                <a:cubicBezTo>
                  <a:pt x="850348" y="348974"/>
                  <a:pt x="852880" y="330589"/>
                  <a:pt x="841513" y="322470"/>
                </a:cubicBezTo>
                <a:cubicBezTo>
                  <a:pt x="818779" y="306231"/>
                  <a:pt x="762000" y="295965"/>
                  <a:pt x="762000" y="295965"/>
                </a:cubicBezTo>
                <a:cubicBezTo>
                  <a:pt x="753165" y="287130"/>
                  <a:pt x="745251" y="277266"/>
                  <a:pt x="735495" y="269461"/>
                </a:cubicBezTo>
                <a:cubicBezTo>
                  <a:pt x="723058" y="259512"/>
                  <a:pt x="704180" y="256463"/>
                  <a:pt x="695739" y="242957"/>
                </a:cubicBezTo>
                <a:cubicBezTo>
                  <a:pt x="680932" y="219266"/>
                  <a:pt x="678070" y="189948"/>
                  <a:pt x="669235" y="163444"/>
                </a:cubicBezTo>
                <a:cubicBezTo>
                  <a:pt x="660505" y="137255"/>
                  <a:pt x="652831" y="102613"/>
                  <a:pt x="629478" y="83931"/>
                </a:cubicBezTo>
                <a:cubicBezTo>
                  <a:pt x="618570" y="75205"/>
                  <a:pt x="603687" y="71020"/>
                  <a:pt x="589722" y="70679"/>
                </a:cubicBezTo>
                <a:cubicBezTo>
                  <a:pt x="421911" y="66586"/>
                  <a:pt x="172278" y="0"/>
                  <a:pt x="86139" y="57426"/>
                </a:cubicBezTo>
                <a:close/>
              </a:path>
            </a:pathLst>
          </a:cu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6" grpId="0"/>
      <p:bldP spid="43" grpId="0"/>
      <p:bldP spid="46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1285860"/>
            <a:ext cx="61436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71406" y="2595546"/>
          <a:ext cx="3817157" cy="4191040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48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00"/>
                            </p:stCondLst>
                            <p:childTnLst>
                              <p:par>
                                <p:cTn id="1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79296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550069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285860"/>
            <a:ext cx="2252672" cy="34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28926" cy="25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714488"/>
            <a:ext cx="4729183" cy="86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643182"/>
            <a:ext cx="48672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714752"/>
            <a:ext cx="3276613" cy="82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4500570"/>
            <a:ext cx="3238513" cy="47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5000636"/>
            <a:ext cx="2381250" cy="45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9190" y="5500702"/>
            <a:ext cx="3462339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2786058"/>
            <a:ext cx="3071834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34" y="3714752"/>
            <a:ext cx="2676527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910" y="4286256"/>
            <a:ext cx="2414599" cy="3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5720" y="4857760"/>
            <a:ext cx="3952877" cy="46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428736"/>
            <a:ext cx="6357981" cy="168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596" y="3214686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000628" y="3238508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-15"/>
            <a:ext cx="1905000" cy="1428750"/>
          </a:xfrm>
          <a:prstGeom prst="rect">
            <a:avLst/>
          </a:prstGeom>
          <a:noFill/>
        </p:spPr>
      </p:pic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71462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-26815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-25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48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00"/>
                            </p:stCondLst>
                            <p:childTnLst>
                              <p:par>
                                <p:cTn id="2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557193"/>
            <a:ext cx="938217" cy="44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071546"/>
            <a:ext cx="6000792" cy="148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28596" y="3071810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5000628" y="3095632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995936" y="188640"/>
            <a:ext cx="1296144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3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071934" y="571480"/>
            <a:ext cx="1296144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التقويم</a:t>
            </a:r>
            <a:endParaRPr lang="ar-SA" sz="3600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142976" y="642918"/>
            <a:ext cx="1296144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pic>
        <p:nvPicPr>
          <p:cNvPr id="27649" name="صورة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863" y="-1484313"/>
            <a:ext cx="2543175" cy="1336675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2352674"/>
            <a:ext cx="7256490" cy="25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642918"/>
            <a:ext cx="2424124" cy="16430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928934"/>
            <a:ext cx="2290773" cy="26432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14752"/>
            <a:ext cx="3071829" cy="14287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وسيلة شرح على شكل سحابة 4"/>
          <p:cNvSpPr/>
          <p:nvPr/>
        </p:nvSpPr>
        <p:spPr>
          <a:xfrm>
            <a:off x="1357290" y="1428736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عددي خطوات حل نظام معادلتين خطيتين.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1357290" y="1500174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عددي خطوات حل متباينة خطي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ة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71480"/>
            <a:ext cx="51435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23812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وسيلة شرح على شكل سحابة 3"/>
          <p:cNvSpPr/>
          <p:nvPr/>
        </p:nvSpPr>
        <p:spPr>
          <a:xfrm>
            <a:off x="4286248" y="2643182"/>
            <a:ext cx="4572032" cy="178595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لماذا تم تمثيل المستقيمات الرأسية بخط متقطع والأفقي بخط متصل 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14282" y="3571876"/>
            <a:ext cx="5357850" cy="235745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هل الشرط درجة الحرارة  </a:t>
            </a:r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r>
              <a:rPr lang="ar-SA" sz="24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</a:t>
            </a:r>
            <a:endParaRPr lang="ar-SA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 سرعة الرياح 30 عقدة يقع في المنطقة المظللة ؟ برري إجابتك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857232"/>
            <a:ext cx="5000647" cy="94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8286808" cy="22145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7000892" y="1857364"/>
          <a:ext cx="1357322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428628"/>
                <a:gridCol w="428628"/>
              </a:tblGrid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143768" y="1857366"/>
          <a:ext cx="285752" cy="285750"/>
        </p:xfrm>
        <a:graphic>
          <a:graphicData uri="http://schemas.openxmlformats.org/presentationml/2006/ole">
            <p:oleObj spid="_x0000_s1027" name="Equation" r:id="rId4" imgW="152280" imgH="12672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143768" y="2428868"/>
          <a:ext cx="255587" cy="373063"/>
        </p:xfrm>
        <a:graphic>
          <a:graphicData uri="http://schemas.openxmlformats.org/presentationml/2006/ole">
            <p:oleObj spid="_x0000_s1028" name="Equation" r:id="rId5" imgW="164880" imgH="164880" progId="Equation.DSMT4">
              <p:embed/>
            </p:oleObj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7596188" y="2522538"/>
          <a:ext cx="381000" cy="239712"/>
        </p:xfrm>
        <a:graphic>
          <a:graphicData uri="http://schemas.openxmlformats.org/presentationml/2006/ole">
            <p:oleObj spid="_x0000_s1029" name="Equation" r:id="rId6" imgW="203040" imgH="164880" progId="Equation.DSMT4">
              <p:embed/>
            </p:oleObj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8047038" y="1866900"/>
          <a:ext cx="184150" cy="279400"/>
        </p:xfrm>
        <a:graphic>
          <a:graphicData uri="http://schemas.openxmlformats.org/presentationml/2006/ole">
            <p:oleObj spid="_x0000_s1030" name="Equation" r:id="rId7" imgW="126720" imgH="164880" progId="Equation.DSMT4">
              <p:embed/>
            </p:oleObj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0"/>
            <a:ext cx="421481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5715008" y="1500174"/>
          <a:ext cx="1309687" cy="317500"/>
        </p:xfrm>
        <a:graphic>
          <a:graphicData uri="http://schemas.openxmlformats.org/presentationml/2006/ole">
            <p:oleObj spid="_x0000_s1032" name="Equation" r:id="rId9" imgW="698400" imgH="203040" progId="Equation.DSMT4">
              <p:embed/>
            </p:oleObj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7000892" y="142873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نرسم المستقيم الحدي</a:t>
            </a:r>
            <a:endParaRPr lang="en-US" sz="2000" dirty="0"/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214282" y="1916887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2" name="رابط كسهم مستقيم 11"/>
          <p:cNvCxnSpPr/>
          <p:nvPr/>
        </p:nvCxnSpPr>
        <p:spPr>
          <a:xfrm rot="10800000">
            <a:off x="428576" y="3417068"/>
            <a:ext cx="3643312" cy="1587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5400000">
            <a:off x="107137" y="3738551"/>
            <a:ext cx="3500437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5400000">
            <a:off x="107125" y="2750339"/>
            <a:ext cx="4357718" cy="1857388"/>
          </a:xfrm>
          <a:prstGeom prst="straightConnector1">
            <a:avLst/>
          </a:prstGeom>
          <a:ln w="47625">
            <a:solidFill>
              <a:srgbClr val="0070C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/>
          <p:cNvSpPr txBox="1"/>
          <p:nvPr/>
        </p:nvSpPr>
        <p:spPr>
          <a:xfrm>
            <a:off x="1714480" y="4334540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2214546" y="3143248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7072330" y="300037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نختبر منطقة الحل</a:t>
            </a:r>
            <a:endParaRPr lang="en-US" sz="2000" dirty="0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143372" y="3000372"/>
          <a:ext cx="2476500" cy="317500"/>
        </p:xfrm>
        <a:graphic>
          <a:graphicData uri="http://schemas.openxmlformats.org/presentationml/2006/ole">
            <p:oleObj spid="_x0000_s1033" name="Equation" r:id="rId10" imgW="1320480" imgH="203040" progId="Equation.DSMT4">
              <p:embed/>
            </p:oleObj>
          </a:graphicData>
        </a:graphic>
      </p:graphicFrame>
      <p:sp>
        <p:nvSpPr>
          <p:cNvPr id="42" name="مربع نص 41"/>
          <p:cNvSpPr txBox="1"/>
          <p:nvPr/>
        </p:nvSpPr>
        <p:spPr>
          <a:xfrm>
            <a:off x="4929190" y="3357562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نظلل المنطقة التي تقع فيها النقطة </a:t>
            </a:r>
            <a:r>
              <a:rPr lang="en-US" sz="2000" dirty="0" smtClean="0"/>
              <a:t>(0,0)</a:t>
            </a:r>
            <a:endParaRPr lang="en-US" sz="2000" dirty="0"/>
          </a:p>
        </p:txBody>
      </p:sp>
      <p:grpSp>
        <p:nvGrpSpPr>
          <p:cNvPr id="44" name="مجموعة 43"/>
          <p:cNvGrpSpPr/>
          <p:nvPr/>
        </p:nvGrpSpPr>
        <p:grpSpPr>
          <a:xfrm>
            <a:off x="1131934" y="1883420"/>
            <a:ext cx="1857388" cy="3662664"/>
            <a:chOff x="1131934" y="1883420"/>
            <a:chExt cx="1857388" cy="3662664"/>
          </a:xfrm>
        </p:grpSpPr>
        <p:cxnSp>
          <p:nvCxnSpPr>
            <p:cNvPr id="16" name="رابط مستقيم 15"/>
            <p:cNvCxnSpPr/>
            <p:nvPr/>
          </p:nvCxnSpPr>
          <p:spPr>
            <a:xfrm rot="11462887">
              <a:off x="2632132" y="2105201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1462887">
              <a:off x="2520948" y="2301853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rot="11462887">
              <a:off x="2409764" y="2498505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 rot="11462887">
              <a:off x="2271201" y="2835385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1462887">
              <a:off x="2132066" y="3088462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11462887">
              <a:off x="2060628" y="3355228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/>
            <p:cNvCxnSpPr/>
            <p:nvPr/>
          </p:nvCxnSpPr>
          <p:spPr>
            <a:xfrm rot="11462887">
              <a:off x="1917752" y="3688696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/>
            <p:cNvCxnSpPr/>
            <p:nvPr/>
          </p:nvCxnSpPr>
          <p:spPr>
            <a:xfrm rot="11462887">
              <a:off x="1774876" y="4045886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/>
            <p:cNvCxnSpPr/>
            <p:nvPr/>
          </p:nvCxnSpPr>
          <p:spPr>
            <a:xfrm rot="11462887">
              <a:off x="1560562" y="4403076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/>
            <p:cNvCxnSpPr/>
            <p:nvPr/>
          </p:nvCxnSpPr>
          <p:spPr>
            <a:xfrm rot="11462887">
              <a:off x="1489124" y="4688828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/>
            <p:cNvCxnSpPr/>
            <p:nvPr/>
          </p:nvCxnSpPr>
          <p:spPr>
            <a:xfrm rot="11462887">
              <a:off x="1346248" y="5046018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/>
            <p:cNvCxnSpPr/>
            <p:nvPr/>
          </p:nvCxnSpPr>
          <p:spPr>
            <a:xfrm rot="11462887">
              <a:off x="1131934" y="5403208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/>
            <p:cNvCxnSpPr/>
            <p:nvPr/>
          </p:nvCxnSpPr>
          <p:spPr>
            <a:xfrm rot="11462887">
              <a:off x="2703570" y="1883420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جدول 44"/>
          <p:cNvGraphicFramePr>
            <a:graphicFrameLocks noGrp="1"/>
          </p:cNvGraphicFramePr>
          <p:nvPr/>
        </p:nvGraphicFramePr>
        <p:xfrm>
          <a:off x="7000892" y="4314774"/>
          <a:ext cx="1357322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428628"/>
                <a:gridCol w="428628"/>
              </a:tblGrid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Object 3"/>
          <p:cNvGraphicFramePr>
            <a:graphicFrameLocks noChangeAspect="1"/>
          </p:cNvGraphicFramePr>
          <p:nvPr/>
        </p:nvGraphicFramePr>
        <p:xfrm>
          <a:off x="7143768" y="4314776"/>
          <a:ext cx="285752" cy="285750"/>
        </p:xfrm>
        <a:graphic>
          <a:graphicData uri="http://schemas.openxmlformats.org/presentationml/2006/ole">
            <p:oleObj spid="_x0000_s1034" name="Equation" r:id="rId11" imgW="152280" imgH="126720" progId="Equation.DSMT4">
              <p:embed/>
            </p:oleObj>
          </a:graphicData>
        </a:graphic>
      </p:graphicFrame>
      <p:graphicFrame>
        <p:nvGraphicFramePr>
          <p:cNvPr id="47" name="Object 4"/>
          <p:cNvGraphicFramePr>
            <a:graphicFrameLocks noChangeAspect="1"/>
          </p:cNvGraphicFramePr>
          <p:nvPr/>
        </p:nvGraphicFramePr>
        <p:xfrm>
          <a:off x="7143768" y="4886278"/>
          <a:ext cx="255587" cy="373063"/>
        </p:xfrm>
        <a:graphic>
          <a:graphicData uri="http://schemas.openxmlformats.org/presentationml/2006/ole">
            <p:oleObj spid="_x0000_s1035" name="Equation" r:id="rId12" imgW="164880" imgH="164880" progId="Equation.DSMT4">
              <p:embed/>
            </p:oleObj>
          </a:graphicData>
        </a:graphic>
      </p:graphicFrame>
      <p:graphicFrame>
        <p:nvGraphicFramePr>
          <p:cNvPr id="48" name="Object 11"/>
          <p:cNvGraphicFramePr>
            <a:graphicFrameLocks noChangeAspect="1"/>
          </p:cNvGraphicFramePr>
          <p:nvPr/>
        </p:nvGraphicFramePr>
        <p:xfrm>
          <a:off x="7678738" y="4970463"/>
          <a:ext cx="214312" cy="258762"/>
        </p:xfrm>
        <a:graphic>
          <a:graphicData uri="http://schemas.openxmlformats.org/presentationml/2006/ole">
            <p:oleObj spid="_x0000_s1036" name="Equation" r:id="rId13" imgW="114120" imgH="177480" progId="Equation.DSMT4">
              <p:embed/>
            </p:oleObj>
          </a:graphicData>
        </a:graphic>
      </p:graphicFrame>
      <p:graphicFrame>
        <p:nvGraphicFramePr>
          <p:cNvPr id="49" name="Object 14"/>
          <p:cNvGraphicFramePr>
            <a:graphicFrameLocks noChangeAspect="1"/>
          </p:cNvGraphicFramePr>
          <p:nvPr/>
        </p:nvGraphicFramePr>
        <p:xfrm>
          <a:off x="8047038" y="4314825"/>
          <a:ext cx="184150" cy="300038"/>
        </p:xfrm>
        <a:graphic>
          <a:graphicData uri="http://schemas.openxmlformats.org/presentationml/2006/ole">
            <p:oleObj spid="_x0000_s1037" name="Equation" r:id="rId14" imgW="126720" imgH="177480" progId="Equation.DSMT4">
              <p:embed/>
            </p:oleObj>
          </a:graphicData>
        </a:graphic>
      </p:graphicFrame>
      <p:graphicFrame>
        <p:nvGraphicFramePr>
          <p:cNvPr id="50" name="Object 8"/>
          <p:cNvGraphicFramePr>
            <a:graphicFrameLocks noChangeAspect="1"/>
          </p:cNvGraphicFramePr>
          <p:nvPr/>
        </p:nvGraphicFramePr>
        <p:xfrm>
          <a:off x="5214942" y="3957638"/>
          <a:ext cx="1666875" cy="317500"/>
        </p:xfrm>
        <a:graphic>
          <a:graphicData uri="http://schemas.openxmlformats.org/presentationml/2006/ole">
            <p:oleObj spid="_x0000_s1038" name="Equation" r:id="rId15" imgW="888840" imgH="203040" progId="Equation.DSMT4">
              <p:embed/>
            </p:oleObj>
          </a:graphicData>
        </a:graphic>
      </p:graphicFrame>
      <p:sp>
        <p:nvSpPr>
          <p:cNvPr id="51" name="مربع نص 50"/>
          <p:cNvSpPr txBox="1"/>
          <p:nvPr/>
        </p:nvSpPr>
        <p:spPr>
          <a:xfrm>
            <a:off x="7000892" y="388614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نرسم المستقيم الحدي</a:t>
            </a:r>
            <a:endParaRPr lang="en-US" sz="2000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7072330" y="545778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نختبر منطقة الحل</a:t>
            </a:r>
            <a:endParaRPr lang="en-US" sz="2000" dirty="0"/>
          </a:p>
        </p:txBody>
      </p:sp>
      <p:graphicFrame>
        <p:nvGraphicFramePr>
          <p:cNvPr id="53" name="Object 9"/>
          <p:cNvGraphicFramePr>
            <a:graphicFrameLocks noChangeAspect="1"/>
          </p:cNvGraphicFramePr>
          <p:nvPr/>
        </p:nvGraphicFramePr>
        <p:xfrm>
          <a:off x="4154488" y="5457825"/>
          <a:ext cx="2452687" cy="317500"/>
        </p:xfrm>
        <a:graphic>
          <a:graphicData uri="http://schemas.openxmlformats.org/presentationml/2006/ole">
            <p:oleObj spid="_x0000_s1039" name="Equation" r:id="rId16" imgW="1307880" imgH="203040" progId="Equation.DSMT4">
              <p:embed/>
            </p:oleObj>
          </a:graphicData>
        </a:graphic>
      </p:graphicFrame>
      <p:sp>
        <p:nvSpPr>
          <p:cNvPr id="54" name="مربع نص 53"/>
          <p:cNvSpPr txBox="1"/>
          <p:nvPr/>
        </p:nvSpPr>
        <p:spPr>
          <a:xfrm>
            <a:off x="4929190" y="5814972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نظلل المنطقة التي تقع فيها النقطة </a:t>
            </a:r>
            <a:r>
              <a:rPr lang="en-US" sz="2000" dirty="0" smtClean="0"/>
              <a:t>(0,0)</a:t>
            </a:r>
            <a:endParaRPr lang="en-US" sz="2000" dirty="0"/>
          </a:p>
        </p:txBody>
      </p:sp>
      <p:cxnSp>
        <p:nvCxnSpPr>
          <p:cNvPr id="55" name="رابط كسهم مستقيم 54"/>
          <p:cNvCxnSpPr/>
          <p:nvPr/>
        </p:nvCxnSpPr>
        <p:spPr>
          <a:xfrm>
            <a:off x="785786" y="1857364"/>
            <a:ext cx="3714776" cy="2214578"/>
          </a:xfrm>
          <a:prstGeom prst="straightConnector1">
            <a:avLst/>
          </a:prstGeom>
          <a:ln w="47625">
            <a:solidFill>
              <a:srgbClr val="0099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ربع نص 55"/>
          <p:cNvSpPr txBox="1"/>
          <p:nvPr/>
        </p:nvSpPr>
        <p:spPr>
          <a:xfrm>
            <a:off x="3286116" y="3191532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1714480" y="2262838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grpSp>
        <p:nvGrpSpPr>
          <p:cNvPr id="62" name="مجموعة 61"/>
          <p:cNvGrpSpPr/>
          <p:nvPr/>
        </p:nvGrpSpPr>
        <p:grpSpPr>
          <a:xfrm rot="16661381">
            <a:off x="1346986" y="1119983"/>
            <a:ext cx="1857388" cy="3662664"/>
            <a:chOff x="1131934" y="1883420"/>
            <a:chExt cx="1857388" cy="3662664"/>
          </a:xfrm>
        </p:grpSpPr>
        <p:cxnSp>
          <p:nvCxnSpPr>
            <p:cNvPr id="63" name="رابط مستقيم 62"/>
            <p:cNvCxnSpPr/>
            <p:nvPr/>
          </p:nvCxnSpPr>
          <p:spPr>
            <a:xfrm rot="11462887">
              <a:off x="2632132" y="2105201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رابط مستقيم 63"/>
            <p:cNvCxnSpPr/>
            <p:nvPr/>
          </p:nvCxnSpPr>
          <p:spPr>
            <a:xfrm rot="11462887">
              <a:off x="2520948" y="2301853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رابط مستقيم 64"/>
            <p:cNvCxnSpPr/>
            <p:nvPr/>
          </p:nvCxnSpPr>
          <p:spPr>
            <a:xfrm rot="11462887">
              <a:off x="2409764" y="2498505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رابط مستقيم 65"/>
            <p:cNvCxnSpPr/>
            <p:nvPr/>
          </p:nvCxnSpPr>
          <p:spPr>
            <a:xfrm rot="11462887">
              <a:off x="2271201" y="2835385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رابط مستقيم 66"/>
            <p:cNvCxnSpPr/>
            <p:nvPr/>
          </p:nvCxnSpPr>
          <p:spPr>
            <a:xfrm rot="11462887">
              <a:off x="2132066" y="3088462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رابط مستقيم 67"/>
            <p:cNvCxnSpPr/>
            <p:nvPr/>
          </p:nvCxnSpPr>
          <p:spPr>
            <a:xfrm rot="11462887">
              <a:off x="2060628" y="3355228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رابط مستقيم 68"/>
            <p:cNvCxnSpPr/>
            <p:nvPr/>
          </p:nvCxnSpPr>
          <p:spPr>
            <a:xfrm rot="11462887">
              <a:off x="1917752" y="3688696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رابط مستقيم 69"/>
            <p:cNvCxnSpPr/>
            <p:nvPr/>
          </p:nvCxnSpPr>
          <p:spPr>
            <a:xfrm rot="11462887">
              <a:off x="1774876" y="4045886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رابط مستقيم 70"/>
            <p:cNvCxnSpPr/>
            <p:nvPr/>
          </p:nvCxnSpPr>
          <p:spPr>
            <a:xfrm rot="11462887">
              <a:off x="1560562" y="4403076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رابط مستقيم 71"/>
            <p:cNvCxnSpPr/>
            <p:nvPr/>
          </p:nvCxnSpPr>
          <p:spPr>
            <a:xfrm rot="11462887">
              <a:off x="1489124" y="4688828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رابط مستقيم 72"/>
            <p:cNvCxnSpPr/>
            <p:nvPr/>
          </p:nvCxnSpPr>
          <p:spPr>
            <a:xfrm rot="11462887">
              <a:off x="1346248" y="5046018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رابط مستقيم 73"/>
            <p:cNvCxnSpPr/>
            <p:nvPr/>
          </p:nvCxnSpPr>
          <p:spPr>
            <a:xfrm rot="11462887">
              <a:off x="1131934" y="5403208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رابط مستقيم 74"/>
            <p:cNvCxnSpPr/>
            <p:nvPr/>
          </p:nvCxnSpPr>
          <p:spPr>
            <a:xfrm rot="11462887">
              <a:off x="2703570" y="1883420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مربع نص 60"/>
          <p:cNvSpPr txBox="1"/>
          <p:nvPr/>
        </p:nvSpPr>
        <p:spPr>
          <a:xfrm>
            <a:off x="357158" y="2955193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منطقة الحل المشتركة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6" name="شكل حر 75"/>
          <p:cNvSpPr/>
          <p:nvPr/>
        </p:nvSpPr>
        <p:spPr>
          <a:xfrm>
            <a:off x="112040" y="1855304"/>
            <a:ext cx="2474873" cy="3723861"/>
          </a:xfrm>
          <a:custGeom>
            <a:avLst/>
            <a:gdLst>
              <a:gd name="connsiteX0" fmla="*/ 775856 w 2474873"/>
              <a:gd name="connsiteY0" fmla="*/ 0 h 3723861"/>
              <a:gd name="connsiteX1" fmla="*/ 895125 w 2474873"/>
              <a:gd name="connsiteY1" fmla="*/ 92766 h 3723861"/>
              <a:gd name="connsiteX2" fmla="*/ 934882 w 2474873"/>
              <a:gd name="connsiteY2" fmla="*/ 106018 h 3723861"/>
              <a:gd name="connsiteX3" fmla="*/ 974638 w 2474873"/>
              <a:gd name="connsiteY3" fmla="*/ 132522 h 3723861"/>
              <a:gd name="connsiteX4" fmla="*/ 1014395 w 2474873"/>
              <a:gd name="connsiteY4" fmla="*/ 145774 h 3723861"/>
              <a:gd name="connsiteX5" fmla="*/ 1040899 w 2474873"/>
              <a:gd name="connsiteY5" fmla="*/ 172279 h 3723861"/>
              <a:gd name="connsiteX6" fmla="*/ 1080656 w 2474873"/>
              <a:gd name="connsiteY6" fmla="*/ 198783 h 3723861"/>
              <a:gd name="connsiteX7" fmla="*/ 1146917 w 2474873"/>
              <a:gd name="connsiteY7" fmla="*/ 265044 h 3723861"/>
              <a:gd name="connsiteX8" fmla="*/ 1266186 w 2474873"/>
              <a:gd name="connsiteY8" fmla="*/ 331305 h 3723861"/>
              <a:gd name="connsiteX9" fmla="*/ 1305943 w 2474873"/>
              <a:gd name="connsiteY9" fmla="*/ 357809 h 3723861"/>
              <a:gd name="connsiteX10" fmla="*/ 1411960 w 2474873"/>
              <a:gd name="connsiteY10" fmla="*/ 410818 h 3723861"/>
              <a:gd name="connsiteX11" fmla="*/ 1478221 w 2474873"/>
              <a:gd name="connsiteY11" fmla="*/ 477079 h 3723861"/>
              <a:gd name="connsiteX12" fmla="*/ 1531230 w 2474873"/>
              <a:gd name="connsiteY12" fmla="*/ 516835 h 3723861"/>
              <a:gd name="connsiteX13" fmla="*/ 1570986 w 2474873"/>
              <a:gd name="connsiteY13" fmla="*/ 543339 h 3723861"/>
              <a:gd name="connsiteX14" fmla="*/ 1623995 w 2474873"/>
              <a:gd name="connsiteY14" fmla="*/ 596348 h 3723861"/>
              <a:gd name="connsiteX15" fmla="*/ 1743264 w 2474873"/>
              <a:gd name="connsiteY15" fmla="*/ 636105 h 3723861"/>
              <a:gd name="connsiteX16" fmla="*/ 1783021 w 2474873"/>
              <a:gd name="connsiteY16" fmla="*/ 649357 h 3723861"/>
              <a:gd name="connsiteX17" fmla="*/ 1836030 w 2474873"/>
              <a:gd name="connsiteY17" fmla="*/ 662609 h 3723861"/>
              <a:gd name="connsiteX18" fmla="*/ 1928795 w 2474873"/>
              <a:gd name="connsiteY18" fmla="*/ 755374 h 3723861"/>
              <a:gd name="connsiteX19" fmla="*/ 1968551 w 2474873"/>
              <a:gd name="connsiteY19" fmla="*/ 781879 h 3723861"/>
              <a:gd name="connsiteX20" fmla="*/ 1995056 w 2474873"/>
              <a:gd name="connsiteY20" fmla="*/ 808383 h 3723861"/>
              <a:gd name="connsiteX21" fmla="*/ 2114325 w 2474873"/>
              <a:gd name="connsiteY21" fmla="*/ 874644 h 3723861"/>
              <a:gd name="connsiteX22" fmla="*/ 2246847 w 2474873"/>
              <a:gd name="connsiteY22" fmla="*/ 993913 h 3723861"/>
              <a:gd name="connsiteX23" fmla="*/ 2326360 w 2474873"/>
              <a:gd name="connsiteY23" fmla="*/ 1020418 h 3723861"/>
              <a:gd name="connsiteX24" fmla="*/ 2405873 w 2474873"/>
              <a:gd name="connsiteY24" fmla="*/ 1046922 h 3723861"/>
              <a:gd name="connsiteX25" fmla="*/ 2445630 w 2474873"/>
              <a:gd name="connsiteY25" fmla="*/ 1060174 h 3723861"/>
              <a:gd name="connsiteX26" fmla="*/ 2472134 w 2474873"/>
              <a:gd name="connsiteY26" fmla="*/ 1086679 h 3723861"/>
              <a:gd name="connsiteX27" fmla="*/ 2458882 w 2474873"/>
              <a:gd name="connsiteY27" fmla="*/ 1126435 h 3723861"/>
              <a:gd name="connsiteX28" fmla="*/ 2432377 w 2474873"/>
              <a:gd name="connsiteY28" fmla="*/ 1166192 h 3723861"/>
              <a:gd name="connsiteX29" fmla="*/ 2379369 w 2474873"/>
              <a:gd name="connsiteY29" fmla="*/ 1245705 h 3723861"/>
              <a:gd name="connsiteX30" fmla="*/ 2339612 w 2474873"/>
              <a:gd name="connsiteY30" fmla="*/ 1325218 h 3723861"/>
              <a:gd name="connsiteX31" fmla="*/ 2326360 w 2474873"/>
              <a:gd name="connsiteY31" fmla="*/ 1364974 h 3723861"/>
              <a:gd name="connsiteX32" fmla="*/ 2299856 w 2474873"/>
              <a:gd name="connsiteY32" fmla="*/ 1404731 h 3723861"/>
              <a:gd name="connsiteX33" fmla="*/ 2220343 w 2474873"/>
              <a:gd name="connsiteY33" fmla="*/ 1524000 h 3723861"/>
              <a:gd name="connsiteX34" fmla="*/ 2180586 w 2474873"/>
              <a:gd name="connsiteY34" fmla="*/ 1630018 h 3723861"/>
              <a:gd name="connsiteX35" fmla="*/ 2127577 w 2474873"/>
              <a:gd name="connsiteY35" fmla="*/ 1696279 h 3723861"/>
              <a:gd name="connsiteX36" fmla="*/ 2087821 w 2474873"/>
              <a:gd name="connsiteY36" fmla="*/ 1789044 h 3723861"/>
              <a:gd name="connsiteX37" fmla="*/ 2061317 w 2474873"/>
              <a:gd name="connsiteY37" fmla="*/ 1828800 h 3723861"/>
              <a:gd name="connsiteX38" fmla="*/ 2034812 w 2474873"/>
              <a:gd name="connsiteY38" fmla="*/ 1855305 h 3723861"/>
              <a:gd name="connsiteX39" fmla="*/ 1981803 w 2474873"/>
              <a:gd name="connsiteY39" fmla="*/ 1934818 h 3723861"/>
              <a:gd name="connsiteX40" fmla="*/ 1955299 w 2474873"/>
              <a:gd name="connsiteY40" fmla="*/ 1974574 h 3723861"/>
              <a:gd name="connsiteX41" fmla="*/ 1928795 w 2474873"/>
              <a:gd name="connsiteY41" fmla="*/ 2040835 h 3723861"/>
              <a:gd name="connsiteX42" fmla="*/ 1915543 w 2474873"/>
              <a:gd name="connsiteY42" fmla="*/ 2080592 h 3723861"/>
              <a:gd name="connsiteX43" fmla="*/ 1889038 w 2474873"/>
              <a:gd name="connsiteY43" fmla="*/ 2120348 h 3723861"/>
              <a:gd name="connsiteX44" fmla="*/ 1875786 w 2474873"/>
              <a:gd name="connsiteY44" fmla="*/ 2186609 h 3723861"/>
              <a:gd name="connsiteX45" fmla="*/ 1875786 w 2474873"/>
              <a:gd name="connsiteY45" fmla="*/ 2226366 h 3723861"/>
              <a:gd name="connsiteX46" fmla="*/ 1942047 w 2474873"/>
              <a:gd name="connsiteY46" fmla="*/ 2107096 h 3723861"/>
              <a:gd name="connsiteX47" fmla="*/ 1889038 w 2474873"/>
              <a:gd name="connsiteY47" fmla="*/ 2332383 h 3723861"/>
              <a:gd name="connsiteX48" fmla="*/ 1849282 w 2474873"/>
              <a:gd name="connsiteY48" fmla="*/ 2425148 h 3723861"/>
              <a:gd name="connsiteX49" fmla="*/ 1836030 w 2474873"/>
              <a:gd name="connsiteY49" fmla="*/ 2464905 h 3723861"/>
              <a:gd name="connsiteX50" fmla="*/ 1809525 w 2474873"/>
              <a:gd name="connsiteY50" fmla="*/ 2517913 h 3723861"/>
              <a:gd name="connsiteX51" fmla="*/ 1796273 w 2474873"/>
              <a:gd name="connsiteY51" fmla="*/ 2557670 h 3723861"/>
              <a:gd name="connsiteX52" fmla="*/ 1769769 w 2474873"/>
              <a:gd name="connsiteY52" fmla="*/ 2597426 h 3723861"/>
              <a:gd name="connsiteX53" fmla="*/ 1730012 w 2474873"/>
              <a:gd name="connsiteY53" fmla="*/ 2690192 h 3723861"/>
              <a:gd name="connsiteX54" fmla="*/ 1716760 w 2474873"/>
              <a:gd name="connsiteY54" fmla="*/ 2743200 h 3723861"/>
              <a:gd name="connsiteX55" fmla="*/ 1690256 w 2474873"/>
              <a:gd name="connsiteY55" fmla="*/ 2796209 h 3723861"/>
              <a:gd name="connsiteX56" fmla="*/ 1663751 w 2474873"/>
              <a:gd name="connsiteY56" fmla="*/ 2888974 h 3723861"/>
              <a:gd name="connsiteX57" fmla="*/ 1650499 w 2474873"/>
              <a:gd name="connsiteY57" fmla="*/ 2928731 h 3723861"/>
              <a:gd name="connsiteX58" fmla="*/ 1597490 w 2474873"/>
              <a:gd name="connsiteY58" fmla="*/ 3008244 h 3723861"/>
              <a:gd name="connsiteX59" fmla="*/ 1584238 w 2474873"/>
              <a:gd name="connsiteY59" fmla="*/ 3048000 h 3723861"/>
              <a:gd name="connsiteX60" fmla="*/ 1557734 w 2474873"/>
              <a:gd name="connsiteY60" fmla="*/ 3180522 h 3723861"/>
              <a:gd name="connsiteX61" fmla="*/ 1531230 w 2474873"/>
              <a:gd name="connsiteY61" fmla="*/ 3233531 h 3723861"/>
              <a:gd name="connsiteX62" fmla="*/ 1504725 w 2474873"/>
              <a:gd name="connsiteY62" fmla="*/ 3326296 h 3723861"/>
              <a:gd name="connsiteX63" fmla="*/ 1478221 w 2474873"/>
              <a:gd name="connsiteY63" fmla="*/ 3379305 h 3723861"/>
              <a:gd name="connsiteX64" fmla="*/ 1464969 w 2474873"/>
              <a:gd name="connsiteY64" fmla="*/ 3445566 h 3723861"/>
              <a:gd name="connsiteX65" fmla="*/ 1438464 w 2474873"/>
              <a:gd name="connsiteY65" fmla="*/ 3472070 h 3723861"/>
              <a:gd name="connsiteX66" fmla="*/ 1411960 w 2474873"/>
              <a:gd name="connsiteY66" fmla="*/ 3511826 h 3723861"/>
              <a:gd name="connsiteX67" fmla="*/ 1372203 w 2474873"/>
              <a:gd name="connsiteY67" fmla="*/ 3631096 h 3723861"/>
              <a:gd name="connsiteX68" fmla="*/ 1332447 w 2474873"/>
              <a:gd name="connsiteY68" fmla="*/ 3710609 h 3723861"/>
              <a:gd name="connsiteX69" fmla="*/ 1292690 w 2474873"/>
              <a:gd name="connsiteY69" fmla="*/ 3723861 h 3723861"/>
              <a:gd name="connsiteX70" fmla="*/ 1199925 w 2474873"/>
              <a:gd name="connsiteY70" fmla="*/ 3710609 h 3723861"/>
              <a:gd name="connsiteX71" fmla="*/ 1160169 w 2474873"/>
              <a:gd name="connsiteY71" fmla="*/ 3697357 h 3723861"/>
              <a:gd name="connsiteX72" fmla="*/ 630082 w 2474873"/>
              <a:gd name="connsiteY72" fmla="*/ 3684105 h 3723861"/>
              <a:gd name="connsiteX73" fmla="*/ 484308 w 2474873"/>
              <a:gd name="connsiteY73" fmla="*/ 3644348 h 3723861"/>
              <a:gd name="connsiteX74" fmla="*/ 298777 w 2474873"/>
              <a:gd name="connsiteY74" fmla="*/ 3617844 h 3723861"/>
              <a:gd name="connsiteX75" fmla="*/ 219264 w 2474873"/>
              <a:gd name="connsiteY75" fmla="*/ 3617844 h 3723861"/>
              <a:gd name="connsiteX76" fmla="*/ 139751 w 2474873"/>
              <a:gd name="connsiteY76" fmla="*/ 3670853 h 3723861"/>
              <a:gd name="connsiteX77" fmla="*/ 113247 w 2474873"/>
              <a:gd name="connsiteY77" fmla="*/ 3644348 h 3723861"/>
              <a:gd name="connsiteX78" fmla="*/ 139751 w 2474873"/>
              <a:gd name="connsiteY78" fmla="*/ 3405809 h 3723861"/>
              <a:gd name="connsiteX79" fmla="*/ 126499 w 2474873"/>
              <a:gd name="connsiteY79" fmla="*/ 3101009 h 3723861"/>
              <a:gd name="connsiteX80" fmla="*/ 99995 w 2474873"/>
              <a:gd name="connsiteY80" fmla="*/ 2981739 h 3723861"/>
              <a:gd name="connsiteX81" fmla="*/ 113247 w 2474873"/>
              <a:gd name="connsiteY81" fmla="*/ 993913 h 3723861"/>
              <a:gd name="connsiteX82" fmla="*/ 113247 w 2474873"/>
              <a:gd name="connsiteY82" fmla="*/ 106018 h 3723861"/>
              <a:gd name="connsiteX83" fmla="*/ 192760 w 2474873"/>
              <a:gd name="connsiteY83" fmla="*/ 79513 h 3723861"/>
              <a:gd name="connsiteX84" fmla="*/ 232517 w 2474873"/>
              <a:gd name="connsiteY84" fmla="*/ 66261 h 3723861"/>
              <a:gd name="connsiteX85" fmla="*/ 471056 w 2474873"/>
              <a:gd name="connsiteY85" fmla="*/ 79513 h 3723861"/>
              <a:gd name="connsiteX86" fmla="*/ 510812 w 2474873"/>
              <a:gd name="connsiteY86" fmla="*/ 92766 h 3723861"/>
              <a:gd name="connsiteX87" fmla="*/ 590325 w 2474873"/>
              <a:gd name="connsiteY87" fmla="*/ 66261 h 3723861"/>
              <a:gd name="connsiteX88" fmla="*/ 868621 w 2474873"/>
              <a:gd name="connsiteY88" fmla="*/ 53009 h 372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474873" h="3723861">
                <a:moveTo>
                  <a:pt x="775856" y="0"/>
                </a:moveTo>
                <a:cubicBezTo>
                  <a:pt x="810159" y="34303"/>
                  <a:pt x="847571" y="76915"/>
                  <a:pt x="895125" y="92766"/>
                </a:cubicBezTo>
                <a:lnTo>
                  <a:pt x="934882" y="106018"/>
                </a:lnTo>
                <a:cubicBezTo>
                  <a:pt x="948134" y="114853"/>
                  <a:pt x="960392" y="125399"/>
                  <a:pt x="974638" y="132522"/>
                </a:cubicBezTo>
                <a:cubicBezTo>
                  <a:pt x="987132" y="138769"/>
                  <a:pt x="1002417" y="138587"/>
                  <a:pt x="1014395" y="145774"/>
                </a:cubicBezTo>
                <a:cubicBezTo>
                  <a:pt x="1025109" y="152202"/>
                  <a:pt x="1031143" y="164474"/>
                  <a:pt x="1040899" y="172279"/>
                </a:cubicBezTo>
                <a:cubicBezTo>
                  <a:pt x="1053336" y="182229"/>
                  <a:pt x="1068670" y="188295"/>
                  <a:pt x="1080656" y="198783"/>
                </a:cubicBezTo>
                <a:cubicBezTo>
                  <a:pt x="1104163" y="219352"/>
                  <a:pt x="1117284" y="255166"/>
                  <a:pt x="1146917" y="265044"/>
                </a:cubicBezTo>
                <a:cubicBezTo>
                  <a:pt x="1216893" y="288369"/>
                  <a:pt x="1175048" y="270547"/>
                  <a:pt x="1266186" y="331305"/>
                </a:cubicBezTo>
                <a:cubicBezTo>
                  <a:pt x="1279438" y="340140"/>
                  <a:pt x="1290833" y="352772"/>
                  <a:pt x="1305943" y="357809"/>
                </a:cubicBezTo>
                <a:cubicBezTo>
                  <a:pt x="1351951" y="373145"/>
                  <a:pt x="1367251" y="375051"/>
                  <a:pt x="1411960" y="410818"/>
                </a:cubicBezTo>
                <a:cubicBezTo>
                  <a:pt x="1436351" y="430331"/>
                  <a:pt x="1453232" y="458338"/>
                  <a:pt x="1478221" y="477079"/>
                </a:cubicBezTo>
                <a:cubicBezTo>
                  <a:pt x="1495891" y="490331"/>
                  <a:pt x="1513257" y="503997"/>
                  <a:pt x="1531230" y="516835"/>
                </a:cubicBezTo>
                <a:cubicBezTo>
                  <a:pt x="1544190" y="526092"/>
                  <a:pt x="1558893" y="532974"/>
                  <a:pt x="1570986" y="543339"/>
                </a:cubicBezTo>
                <a:cubicBezTo>
                  <a:pt x="1589959" y="559601"/>
                  <a:pt x="1600289" y="588446"/>
                  <a:pt x="1623995" y="596348"/>
                </a:cubicBezTo>
                <a:lnTo>
                  <a:pt x="1743264" y="636105"/>
                </a:lnTo>
                <a:cubicBezTo>
                  <a:pt x="1756516" y="640522"/>
                  <a:pt x="1769469" y="645969"/>
                  <a:pt x="1783021" y="649357"/>
                </a:cubicBezTo>
                <a:lnTo>
                  <a:pt x="1836030" y="662609"/>
                </a:lnTo>
                <a:cubicBezTo>
                  <a:pt x="1866952" y="693531"/>
                  <a:pt x="1892410" y="731116"/>
                  <a:pt x="1928795" y="755374"/>
                </a:cubicBezTo>
                <a:cubicBezTo>
                  <a:pt x="1942047" y="764209"/>
                  <a:pt x="1956114" y="771929"/>
                  <a:pt x="1968551" y="781879"/>
                </a:cubicBezTo>
                <a:cubicBezTo>
                  <a:pt x="1978307" y="789684"/>
                  <a:pt x="1985061" y="800886"/>
                  <a:pt x="1995056" y="808383"/>
                </a:cubicBezTo>
                <a:cubicBezTo>
                  <a:pt x="2067966" y="863065"/>
                  <a:pt x="2052342" y="853983"/>
                  <a:pt x="2114325" y="874644"/>
                </a:cubicBezTo>
                <a:cubicBezTo>
                  <a:pt x="2144528" y="904847"/>
                  <a:pt x="2206958" y="972155"/>
                  <a:pt x="2246847" y="993913"/>
                </a:cubicBezTo>
                <a:cubicBezTo>
                  <a:pt x="2271374" y="1007291"/>
                  <a:pt x="2299856" y="1011583"/>
                  <a:pt x="2326360" y="1020418"/>
                </a:cubicBezTo>
                <a:lnTo>
                  <a:pt x="2405873" y="1046922"/>
                </a:lnTo>
                <a:lnTo>
                  <a:pt x="2445630" y="1060174"/>
                </a:lnTo>
                <a:cubicBezTo>
                  <a:pt x="2454465" y="1069009"/>
                  <a:pt x="2469684" y="1074427"/>
                  <a:pt x="2472134" y="1086679"/>
                </a:cubicBezTo>
                <a:cubicBezTo>
                  <a:pt x="2474873" y="1100377"/>
                  <a:pt x="2465129" y="1113941"/>
                  <a:pt x="2458882" y="1126435"/>
                </a:cubicBezTo>
                <a:cubicBezTo>
                  <a:pt x="2451759" y="1140681"/>
                  <a:pt x="2440279" y="1152363"/>
                  <a:pt x="2432377" y="1166192"/>
                </a:cubicBezTo>
                <a:cubicBezTo>
                  <a:pt x="2389587" y="1241074"/>
                  <a:pt x="2426608" y="1198464"/>
                  <a:pt x="2379369" y="1245705"/>
                </a:cubicBezTo>
                <a:cubicBezTo>
                  <a:pt x="2346060" y="1345632"/>
                  <a:pt x="2390992" y="1222460"/>
                  <a:pt x="2339612" y="1325218"/>
                </a:cubicBezTo>
                <a:cubicBezTo>
                  <a:pt x="2333365" y="1337712"/>
                  <a:pt x="2332607" y="1352480"/>
                  <a:pt x="2326360" y="1364974"/>
                </a:cubicBezTo>
                <a:cubicBezTo>
                  <a:pt x="2319237" y="1379220"/>
                  <a:pt x="2306325" y="1390177"/>
                  <a:pt x="2299856" y="1404731"/>
                </a:cubicBezTo>
                <a:cubicBezTo>
                  <a:pt x="2249623" y="1517755"/>
                  <a:pt x="2308938" y="1457554"/>
                  <a:pt x="2220343" y="1524000"/>
                </a:cubicBezTo>
                <a:cubicBezTo>
                  <a:pt x="2208874" y="1558404"/>
                  <a:pt x="2196429" y="1598332"/>
                  <a:pt x="2180586" y="1630018"/>
                </a:cubicBezTo>
                <a:cubicBezTo>
                  <a:pt x="2132447" y="1726297"/>
                  <a:pt x="2176879" y="1622326"/>
                  <a:pt x="2127577" y="1696279"/>
                </a:cubicBezTo>
                <a:cubicBezTo>
                  <a:pt x="2072426" y="1779004"/>
                  <a:pt x="2123159" y="1718367"/>
                  <a:pt x="2087821" y="1789044"/>
                </a:cubicBezTo>
                <a:cubicBezTo>
                  <a:pt x="2080698" y="1803290"/>
                  <a:pt x="2071266" y="1816363"/>
                  <a:pt x="2061317" y="1828800"/>
                </a:cubicBezTo>
                <a:cubicBezTo>
                  <a:pt x="2053512" y="1838557"/>
                  <a:pt x="2042309" y="1845309"/>
                  <a:pt x="2034812" y="1855305"/>
                </a:cubicBezTo>
                <a:cubicBezTo>
                  <a:pt x="2015699" y="1880788"/>
                  <a:pt x="1999473" y="1908314"/>
                  <a:pt x="1981803" y="1934818"/>
                </a:cubicBezTo>
                <a:cubicBezTo>
                  <a:pt x="1972968" y="1948070"/>
                  <a:pt x="1961214" y="1959786"/>
                  <a:pt x="1955299" y="1974574"/>
                </a:cubicBezTo>
                <a:cubicBezTo>
                  <a:pt x="1946464" y="1996661"/>
                  <a:pt x="1937148" y="2018561"/>
                  <a:pt x="1928795" y="2040835"/>
                </a:cubicBezTo>
                <a:cubicBezTo>
                  <a:pt x="1923890" y="2053915"/>
                  <a:pt x="1921790" y="2068098"/>
                  <a:pt x="1915543" y="2080592"/>
                </a:cubicBezTo>
                <a:cubicBezTo>
                  <a:pt x="1908420" y="2094838"/>
                  <a:pt x="1897873" y="2107096"/>
                  <a:pt x="1889038" y="2120348"/>
                </a:cubicBezTo>
                <a:cubicBezTo>
                  <a:pt x="1884621" y="2142435"/>
                  <a:pt x="1881712" y="2164878"/>
                  <a:pt x="1875786" y="2186609"/>
                </a:cubicBezTo>
                <a:cubicBezTo>
                  <a:pt x="1863102" y="2233119"/>
                  <a:pt x="1823035" y="2316796"/>
                  <a:pt x="1875786" y="2226366"/>
                </a:cubicBezTo>
                <a:cubicBezTo>
                  <a:pt x="1898702" y="2187081"/>
                  <a:pt x="1919960" y="2146853"/>
                  <a:pt x="1942047" y="2107096"/>
                </a:cubicBezTo>
                <a:cubicBezTo>
                  <a:pt x="1913291" y="2308393"/>
                  <a:pt x="1950196" y="2240647"/>
                  <a:pt x="1889038" y="2332383"/>
                </a:cubicBezTo>
                <a:cubicBezTo>
                  <a:pt x="1857959" y="2425621"/>
                  <a:pt x="1898410" y="2310513"/>
                  <a:pt x="1849282" y="2425148"/>
                </a:cubicBezTo>
                <a:cubicBezTo>
                  <a:pt x="1843779" y="2437988"/>
                  <a:pt x="1841533" y="2452065"/>
                  <a:pt x="1836030" y="2464905"/>
                </a:cubicBezTo>
                <a:cubicBezTo>
                  <a:pt x="1828248" y="2483063"/>
                  <a:pt x="1817307" y="2499755"/>
                  <a:pt x="1809525" y="2517913"/>
                </a:cubicBezTo>
                <a:cubicBezTo>
                  <a:pt x="1804022" y="2530753"/>
                  <a:pt x="1802520" y="2545176"/>
                  <a:pt x="1796273" y="2557670"/>
                </a:cubicBezTo>
                <a:cubicBezTo>
                  <a:pt x="1789150" y="2571916"/>
                  <a:pt x="1778604" y="2584174"/>
                  <a:pt x="1769769" y="2597426"/>
                </a:cubicBezTo>
                <a:cubicBezTo>
                  <a:pt x="1731725" y="2749606"/>
                  <a:pt x="1784923" y="2562069"/>
                  <a:pt x="1730012" y="2690192"/>
                </a:cubicBezTo>
                <a:cubicBezTo>
                  <a:pt x="1722837" y="2706932"/>
                  <a:pt x="1723155" y="2726146"/>
                  <a:pt x="1716760" y="2743200"/>
                </a:cubicBezTo>
                <a:cubicBezTo>
                  <a:pt x="1709824" y="2761697"/>
                  <a:pt x="1698038" y="2778051"/>
                  <a:pt x="1690256" y="2796209"/>
                </a:cubicBezTo>
                <a:cubicBezTo>
                  <a:pt x="1676636" y="2827989"/>
                  <a:pt x="1673360" y="2855341"/>
                  <a:pt x="1663751" y="2888974"/>
                </a:cubicBezTo>
                <a:cubicBezTo>
                  <a:pt x="1659913" y="2902406"/>
                  <a:pt x="1657283" y="2916520"/>
                  <a:pt x="1650499" y="2928731"/>
                </a:cubicBezTo>
                <a:cubicBezTo>
                  <a:pt x="1635029" y="2956577"/>
                  <a:pt x="1597490" y="3008244"/>
                  <a:pt x="1597490" y="3008244"/>
                </a:cubicBezTo>
                <a:cubicBezTo>
                  <a:pt x="1593073" y="3021496"/>
                  <a:pt x="1587379" y="3034389"/>
                  <a:pt x="1584238" y="3048000"/>
                </a:cubicBezTo>
                <a:cubicBezTo>
                  <a:pt x="1574108" y="3091895"/>
                  <a:pt x="1577880" y="3140229"/>
                  <a:pt x="1557734" y="3180522"/>
                </a:cubicBezTo>
                <a:cubicBezTo>
                  <a:pt x="1548899" y="3198192"/>
                  <a:pt x="1538167" y="3215034"/>
                  <a:pt x="1531230" y="3233531"/>
                </a:cubicBezTo>
                <a:cubicBezTo>
                  <a:pt x="1497609" y="3323187"/>
                  <a:pt x="1536760" y="3251547"/>
                  <a:pt x="1504725" y="3326296"/>
                </a:cubicBezTo>
                <a:cubicBezTo>
                  <a:pt x="1496943" y="3344454"/>
                  <a:pt x="1487056" y="3361635"/>
                  <a:pt x="1478221" y="3379305"/>
                </a:cubicBezTo>
                <a:cubicBezTo>
                  <a:pt x="1473804" y="3401392"/>
                  <a:pt x="1473842" y="3424863"/>
                  <a:pt x="1464969" y="3445566"/>
                </a:cubicBezTo>
                <a:cubicBezTo>
                  <a:pt x="1460047" y="3457050"/>
                  <a:pt x="1446269" y="3462314"/>
                  <a:pt x="1438464" y="3472070"/>
                </a:cubicBezTo>
                <a:cubicBezTo>
                  <a:pt x="1428514" y="3484507"/>
                  <a:pt x="1420795" y="3498574"/>
                  <a:pt x="1411960" y="3511826"/>
                </a:cubicBezTo>
                <a:lnTo>
                  <a:pt x="1372203" y="3631096"/>
                </a:lnTo>
                <a:cubicBezTo>
                  <a:pt x="1363473" y="3657286"/>
                  <a:pt x="1355802" y="3691925"/>
                  <a:pt x="1332447" y="3710609"/>
                </a:cubicBezTo>
                <a:cubicBezTo>
                  <a:pt x="1321539" y="3719335"/>
                  <a:pt x="1305942" y="3719444"/>
                  <a:pt x="1292690" y="3723861"/>
                </a:cubicBezTo>
                <a:cubicBezTo>
                  <a:pt x="1261768" y="3719444"/>
                  <a:pt x="1230554" y="3716735"/>
                  <a:pt x="1199925" y="3710609"/>
                </a:cubicBezTo>
                <a:cubicBezTo>
                  <a:pt x="1186227" y="3707870"/>
                  <a:pt x="1174123" y="3698006"/>
                  <a:pt x="1160169" y="3697357"/>
                </a:cubicBezTo>
                <a:cubicBezTo>
                  <a:pt x="983609" y="3689145"/>
                  <a:pt x="806778" y="3688522"/>
                  <a:pt x="630082" y="3684105"/>
                </a:cubicBezTo>
                <a:cubicBezTo>
                  <a:pt x="557078" y="3659770"/>
                  <a:pt x="555489" y="3655587"/>
                  <a:pt x="484308" y="3644348"/>
                </a:cubicBezTo>
                <a:cubicBezTo>
                  <a:pt x="422601" y="3634605"/>
                  <a:pt x="298777" y="3617844"/>
                  <a:pt x="298777" y="3617844"/>
                </a:cubicBezTo>
                <a:cubicBezTo>
                  <a:pt x="259021" y="3604592"/>
                  <a:pt x="259020" y="3595757"/>
                  <a:pt x="219264" y="3617844"/>
                </a:cubicBezTo>
                <a:cubicBezTo>
                  <a:pt x="191418" y="3633314"/>
                  <a:pt x="139751" y="3670853"/>
                  <a:pt x="139751" y="3670853"/>
                </a:cubicBezTo>
                <a:cubicBezTo>
                  <a:pt x="130916" y="3662018"/>
                  <a:pt x="114026" y="3656818"/>
                  <a:pt x="113247" y="3644348"/>
                </a:cubicBezTo>
                <a:cubicBezTo>
                  <a:pt x="105972" y="3527950"/>
                  <a:pt x="117873" y="3493323"/>
                  <a:pt x="139751" y="3405809"/>
                </a:cubicBezTo>
                <a:cubicBezTo>
                  <a:pt x="135334" y="3304209"/>
                  <a:pt x="133744" y="3202447"/>
                  <a:pt x="126499" y="3101009"/>
                </a:cubicBezTo>
                <a:cubicBezTo>
                  <a:pt x="124817" y="3077455"/>
                  <a:pt x="106466" y="3007625"/>
                  <a:pt x="99995" y="2981739"/>
                </a:cubicBezTo>
                <a:cubicBezTo>
                  <a:pt x="104412" y="2319130"/>
                  <a:pt x="113247" y="1656536"/>
                  <a:pt x="113247" y="993913"/>
                </a:cubicBezTo>
                <a:cubicBezTo>
                  <a:pt x="113247" y="531751"/>
                  <a:pt x="0" y="979644"/>
                  <a:pt x="113247" y="106018"/>
                </a:cubicBezTo>
                <a:cubicBezTo>
                  <a:pt x="116839" y="78312"/>
                  <a:pt x="166256" y="88348"/>
                  <a:pt x="192760" y="79513"/>
                </a:cubicBezTo>
                <a:lnTo>
                  <a:pt x="232517" y="66261"/>
                </a:lnTo>
                <a:cubicBezTo>
                  <a:pt x="312030" y="70678"/>
                  <a:pt x="391779" y="71963"/>
                  <a:pt x="471056" y="79513"/>
                </a:cubicBezTo>
                <a:cubicBezTo>
                  <a:pt x="484962" y="80837"/>
                  <a:pt x="496928" y="94309"/>
                  <a:pt x="510812" y="92766"/>
                </a:cubicBezTo>
                <a:cubicBezTo>
                  <a:pt x="538579" y="89681"/>
                  <a:pt x="562435" y="67902"/>
                  <a:pt x="590325" y="66261"/>
                </a:cubicBezTo>
                <a:cubicBezTo>
                  <a:pt x="833251" y="51971"/>
                  <a:pt x="740387" y="53009"/>
                  <a:pt x="868621" y="53009"/>
                </a:cubicBezTo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42" grpId="0"/>
      <p:bldP spid="51" grpId="0"/>
      <p:bldP spid="52" grpId="0"/>
      <p:bldP spid="54" grpId="0"/>
      <p:bldP spid="61" grpId="0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200138"/>
            <a:ext cx="7000924" cy="180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596" y="2976550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000628" y="3000372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48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00"/>
                            </p:stCondLst>
                            <p:childTnLst>
                              <p:par>
                                <p:cTn id="2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14282" y="1916887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3" name="رابط كسهم مستقيم 2"/>
          <p:cNvCxnSpPr/>
          <p:nvPr/>
        </p:nvCxnSpPr>
        <p:spPr>
          <a:xfrm rot="10800000">
            <a:off x="285724" y="4000504"/>
            <a:ext cx="3786211" cy="1588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رابط كسهم مستقيم 3"/>
          <p:cNvCxnSpPr/>
          <p:nvPr/>
        </p:nvCxnSpPr>
        <p:spPr>
          <a:xfrm rot="5400000">
            <a:off x="208327" y="3923113"/>
            <a:ext cx="3869562" cy="1588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rot="5400000">
            <a:off x="71406" y="1857364"/>
            <a:ext cx="3000396" cy="2571768"/>
          </a:xfrm>
          <a:prstGeom prst="straightConnector1">
            <a:avLst/>
          </a:prstGeom>
          <a:ln w="47625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/>
          <p:cNvGrpSpPr/>
          <p:nvPr/>
        </p:nvGrpSpPr>
        <p:grpSpPr>
          <a:xfrm rot="1077932">
            <a:off x="461228" y="1140812"/>
            <a:ext cx="1857388" cy="3662664"/>
            <a:chOff x="1131934" y="1883420"/>
            <a:chExt cx="1857388" cy="3662664"/>
          </a:xfrm>
        </p:grpSpPr>
        <p:cxnSp>
          <p:nvCxnSpPr>
            <p:cNvPr id="7" name="رابط مستقيم 6"/>
            <p:cNvCxnSpPr/>
            <p:nvPr/>
          </p:nvCxnSpPr>
          <p:spPr>
            <a:xfrm rot="11462887">
              <a:off x="2632132" y="2105201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1462887">
              <a:off x="2520948" y="2301853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1462887">
              <a:off x="2409764" y="2498505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1462887">
              <a:off x="2271201" y="2835385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1462887">
              <a:off x="2132066" y="3088462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1462887">
              <a:off x="2060628" y="3355228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1462887">
              <a:off x="1917752" y="3688696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1462887">
              <a:off x="1774876" y="4045886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1462887">
              <a:off x="1560562" y="4403076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1462887">
              <a:off x="1489124" y="4688828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1462887">
              <a:off x="1346248" y="5046018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rot="11462887">
              <a:off x="1131934" y="5403208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 rot="11462887">
              <a:off x="2703570" y="1883420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رابط كسهم مستقيم 19"/>
          <p:cNvCxnSpPr/>
          <p:nvPr/>
        </p:nvCxnSpPr>
        <p:spPr>
          <a:xfrm rot="5400000" flipH="1" flipV="1">
            <a:off x="928662" y="3071810"/>
            <a:ext cx="3429024" cy="3143272"/>
          </a:xfrm>
          <a:prstGeom prst="straightConnector1">
            <a:avLst/>
          </a:prstGeom>
          <a:ln w="47625">
            <a:solidFill>
              <a:srgbClr val="0099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مجموعة 20"/>
          <p:cNvGrpSpPr/>
          <p:nvPr/>
        </p:nvGrpSpPr>
        <p:grpSpPr>
          <a:xfrm rot="12045978">
            <a:off x="2017707" y="2782046"/>
            <a:ext cx="1857388" cy="3662664"/>
            <a:chOff x="1131934" y="1883420"/>
            <a:chExt cx="1857388" cy="3662664"/>
          </a:xfrm>
        </p:grpSpPr>
        <p:cxnSp>
          <p:nvCxnSpPr>
            <p:cNvPr id="22" name="رابط مستقيم 21"/>
            <p:cNvCxnSpPr/>
            <p:nvPr/>
          </p:nvCxnSpPr>
          <p:spPr>
            <a:xfrm rot="11462887">
              <a:off x="2632132" y="2105201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/>
            <p:cNvCxnSpPr/>
            <p:nvPr/>
          </p:nvCxnSpPr>
          <p:spPr>
            <a:xfrm rot="11462887">
              <a:off x="2520948" y="2301853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/>
            <p:cNvCxnSpPr/>
            <p:nvPr/>
          </p:nvCxnSpPr>
          <p:spPr>
            <a:xfrm rot="11462887">
              <a:off x="2409764" y="2498505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/>
            <p:cNvCxnSpPr/>
            <p:nvPr/>
          </p:nvCxnSpPr>
          <p:spPr>
            <a:xfrm rot="11462887">
              <a:off x="2271201" y="2835385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/>
            <p:cNvCxnSpPr/>
            <p:nvPr/>
          </p:nvCxnSpPr>
          <p:spPr>
            <a:xfrm rot="11462887">
              <a:off x="2132066" y="3088462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/>
            <p:cNvCxnSpPr/>
            <p:nvPr/>
          </p:nvCxnSpPr>
          <p:spPr>
            <a:xfrm rot="11462887">
              <a:off x="2060628" y="3355228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/>
            <p:cNvCxnSpPr/>
            <p:nvPr/>
          </p:nvCxnSpPr>
          <p:spPr>
            <a:xfrm rot="11462887">
              <a:off x="1917752" y="3688696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/>
            <p:cNvCxnSpPr/>
            <p:nvPr/>
          </p:nvCxnSpPr>
          <p:spPr>
            <a:xfrm rot="11462887">
              <a:off x="1774876" y="4045886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/>
            <p:cNvCxnSpPr/>
            <p:nvPr/>
          </p:nvCxnSpPr>
          <p:spPr>
            <a:xfrm rot="11462887">
              <a:off x="1560562" y="4403076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/>
            <p:cNvCxnSpPr/>
            <p:nvPr/>
          </p:nvCxnSpPr>
          <p:spPr>
            <a:xfrm rot="11462887">
              <a:off x="1489124" y="4688828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/>
            <p:cNvCxnSpPr/>
            <p:nvPr/>
          </p:nvCxnSpPr>
          <p:spPr>
            <a:xfrm rot="11462887">
              <a:off x="1346248" y="5046018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/>
            <p:cNvCxnSpPr/>
            <p:nvPr/>
          </p:nvCxnSpPr>
          <p:spPr>
            <a:xfrm rot="11462887">
              <a:off x="1131934" y="5403208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/>
            <p:cNvCxnSpPr/>
            <p:nvPr/>
          </p:nvCxnSpPr>
          <p:spPr>
            <a:xfrm rot="11462887">
              <a:off x="2703570" y="1883420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71540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8" name="جدول 37"/>
          <p:cNvGraphicFramePr>
            <a:graphicFrameLocks noGrp="1"/>
          </p:cNvGraphicFramePr>
          <p:nvPr/>
        </p:nvGraphicFramePr>
        <p:xfrm>
          <a:off x="7000892" y="2428868"/>
          <a:ext cx="1357322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428628"/>
                <a:gridCol w="428628"/>
              </a:tblGrid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/>
        </p:nvGraphicFramePr>
        <p:xfrm>
          <a:off x="7143768" y="2428870"/>
          <a:ext cx="285752" cy="285750"/>
        </p:xfrm>
        <a:graphic>
          <a:graphicData uri="http://schemas.openxmlformats.org/presentationml/2006/ole">
            <p:oleObj spid="_x0000_s20484" name="Equation" r:id="rId4" imgW="152280" imgH="126720" progId="Equation.DSMT4">
              <p:embed/>
            </p:oleObj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/>
        </p:nvGraphicFramePr>
        <p:xfrm>
          <a:off x="7143768" y="3000372"/>
          <a:ext cx="255587" cy="373063"/>
        </p:xfrm>
        <a:graphic>
          <a:graphicData uri="http://schemas.openxmlformats.org/presentationml/2006/ole">
            <p:oleObj spid="_x0000_s20485" name="Equation" r:id="rId5" imgW="164880" imgH="164880" progId="Equation.DSMT4">
              <p:embed/>
            </p:oleObj>
          </a:graphicData>
        </a:graphic>
      </p:graphicFrame>
      <p:graphicFrame>
        <p:nvGraphicFramePr>
          <p:cNvPr id="41" name="Object 11"/>
          <p:cNvGraphicFramePr>
            <a:graphicFrameLocks noChangeAspect="1"/>
          </p:cNvGraphicFramePr>
          <p:nvPr/>
        </p:nvGraphicFramePr>
        <p:xfrm>
          <a:off x="7678738" y="3084513"/>
          <a:ext cx="214312" cy="258762"/>
        </p:xfrm>
        <a:graphic>
          <a:graphicData uri="http://schemas.openxmlformats.org/presentationml/2006/ole">
            <p:oleObj spid="_x0000_s20486" name="Equation" r:id="rId6" imgW="114120" imgH="177480" progId="Equation.DSMT4">
              <p:embed/>
            </p:oleObj>
          </a:graphicData>
        </a:graphic>
      </p:graphicFrame>
      <p:graphicFrame>
        <p:nvGraphicFramePr>
          <p:cNvPr id="42" name="Object 14"/>
          <p:cNvGraphicFramePr>
            <a:graphicFrameLocks noChangeAspect="1"/>
          </p:cNvGraphicFramePr>
          <p:nvPr/>
        </p:nvGraphicFramePr>
        <p:xfrm>
          <a:off x="7991475" y="2427288"/>
          <a:ext cx="295275" cy="301625"/>
        </p:xfrm>
        <a:graphic>
          <a:graphicData uri="http://schemas.openxmlformats.org/presentationml/2006/ole">
            <p:oleObj spid="_x0000_s20487" name="Equation" r:id="rId7" imgW="203040" imgH="177480" progId="Equation.DSMT4">
              <p:embed/>
            </p:oleObj>
          </a:graphicData>
        </a:graphic>
      </p:graphicFrame>
      <p:graphicFrame>
        <p:nvGraphicFramePr>
          <p:cNvPr id="43" name="Object 8"/>
          <p:cNvGraphicFramePr>
            <a:graphicFrameLocks noChangeAspect="1"/>
          </p:cNvGraphicFramePr>
          <p:nvPr/>
        </p:nvGraphicFramePr>
        <p:xfrm>
          <a:off x="5572132" y="2000240"/>
          <a:ext cx="1166812" cy="317500"/>
        </p:xfrm>
        <a:graphic>
          <a:graphicData uri="http://schemas.openxmlformats.org/presentationml/2006/ole">
            <p:oleObj spid="_x0000_s20488" name="Equation" r:id="rId8" imgW="622080" imgH="203040" progId="Equation.DSMT4">
              <p:embed/>
            </p:oleObj>
          </a:graphicData>
        </a:graphic>
      </p:graphicFrame>
      <p:sp>
        <p:nvSpPr>
          <p:cNvPr id="44" name="مربع نص 43"/>
          <p:cNvSpPr txBox="1"/>
          <p:nvPr/>
        </p:nvSpPr>
        <p:spPr>
          <a:xfrm>
            <a:off x="6929454" y="192880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نرسم المستقيم الحدي</a:t>
            </a:r>
            <a:endParaRPr lang="en-US" sz="2000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7072330" y="357187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نختبر منطقة الحل</a:t>
            </a:r>
            <a:endParaRPr lang="en-US" sz="2000" dirty="0"/>
          </a:p>
        </p:txBody>
      </p:sp>
      <p:graphicFrame>
        <p:nvGraphicFramePr>
          <p:cNvPr id="46" name="Object 9"/>
          <p:cNvGraphicFramePr>
            <a:graphicFrameLocks noChangeAspect="1"/>
          </p:cNvGraphicFramePr>
          <p:nvPr/>
        </p:nvGraphicFramePr>
        <p:xfrm>
          <a:off x="4333875" y="3571875"/>
          <a:ext cx="2095500" cy="317500"/>
        </p:xfrm>
        <a:graphic>
          <a:graphicData uri="http://schemas.openxmlformats.org/presentationml/2006/ole">
            <p:oleObj spid="_x0000_s20489" name="Equation" r:id="rId9" imgW="1117440" imgH="203040" progId="Equation.DSMT4">
              <p:embed/>
            </p:oleObj>
          </a:graphicData>
        </a:graphic>
      </p:graphicFrame>
      <p:sp>
        <p:nvSpPr>
          <p:cNvPr id="47" name="مربع نص 46"/>
          <p:cNvSpPr txBox="1"/>
          <p:nvPr/>
        </p:nvSpPr>
        <p:spPr>
          <a:xfrm>
            <a:off x="4929190" y="392906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نظلل المنطقة التي</a:t>
            </a:r>
            <a:r>
              <a:rPr lang="en-US" sz="2000" dirty="0" smtClean="0"/>
              <a:t> </a:t>
            </a:r>
            <a:r>
              <a:rPr lang="ar-SA" sz="2000" dirty="0" smtClean="0"/>
              <a:t>لا تقع فيها النقطة </a:t>
            </a:r>
            <a:r>
              <a:rPr lang="en-US" sz="2000" dirty="0" smtClean="0"/>
              <a:t>(0,0)</a:t>
            </a:r>
            <a:endParaRPr lang="en-US" sz="2000" dirty="0"/>
          </a:p>
        </p:txBody>
      </p:sp>
      <p:graphicFrame>
        <p:nvGraphicFramePr>
          <p:cNvPr id="48" name="جدول 47"/>
          <p:cNvGraphicFramePr>
            <a:graphicFrameLocks noGrp="1"/>
          </p:cNvGraphicFramePr>
          <p:nvPr/>
        </p:nvGraphicFramePr>
        <p:xfrm>
          <a:off x="7000892" y="4886278"/>
          <a:ext cx="1357322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428628"/>
                <a:gridCol w="428628"/>
              </a:tblGrid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Object 3"/>
          <p:cNvGraphicFramePr>
            <a:graphicFrameLocks noChangeAspect="1"/>
          </p:cNvGraphicFramePr>
          <p:nvPr/>
        </p:nvGraphicFramePr>
        <p:xfrm>
          <a:off x="7143768" y="4886280"/>
          <a:ext cx="285752" cy="285750"/>
        </p:xfrm>
        <a:graphic>
          <a:graphicData uri="http://schemas.openxmlformats.org/presentationml/2006/ole">
            <p:oleObj spid="_x0000_s20490" name="Equation" r:id="rId10" imgW="152280" imgH="126720" progId="Equation.DSMT4">
              <p:embed/>
            </p:oleObj>
          </a:graphicData>
        </a:graphic>
      </p:graphicFrame>
      <p:graphicFrame>
        <p:nvGraphicFramePr>
          <p:cNvPr id="50" name="Object 4"/>
          <p:cNvGraphicFramePr>
            <a:graphicFrameLocks noChangeAspect="1"/>
          </p:cNvGraphicFramePr>
          <p:nvPr/>
        </p:nvGraphicFramePr>
        <p:xfrm>
          <a:off x="7143768" y="5457782"/>
          <a:ext cx="255587" cy="373063"/>
        </p:xfrm>
        <a:graphic>
          <a:graphicData uri="http://schemas.openxmlformats.org/presentationml/2006/ole">
            <p:oleObj spid="_x0000_s20491" name="Equation" r:id="rId11" imgW="164880" imgH="164880" progId="Equation.DSMT4">
              <p:embed/>
            </p:oleObj>
          </a:graphicData>
        </a:graphic>
      </p:graphicFrame>
      <p:graphicFrame>
        <p:nvGraphicFramePr>
          <p:cNvPr id="51" name="Object 11"/>
          <p:cNvGraphicFramePr>
            <a:graphicFrameLocks noChangeAspect="1"/>
          </p:cNvGraphicFramePr>
          <p:nvPr/>
        </p:nvGraphicFramePr>
        <p:xfrm>
          <a:off x="7596188" y="5551488"/>
          <a:ext cx="381000" cy="239712"/>
        </p:xfrm>
        <a:graphic>
          <a:graphicData uri="http://schemas.openxmlformats.org/presentationml/2006/ole">
            <p:oleObj spid="_x0000_s20492" name="Equation" r:id="rId12" imgW="203040" imgH="164880" progId="Equation.DSMT4">
              <p:embed/>
            </p:oleObj>
          </a:graphicData>
        </a:graphic>
      </p:graphicFrame>
      <p:graphicFrame>
        <p:nvGraphicFramePr>
          <p:cNvPr id="52" name="Object 14"/>
          <p:cNvGraphicFramePr>
            <a:graphicFrameLocks noChangeAspect="1"/>
          </p:cNvGraphicFramePr>
          <p:nvPr/>
        </p:nvGraphicFramePr>
        <p:xfrm>
          <a:off x="8047038" y="4895850"/>
          <a:ext cx="184150" cy="279400"/>
        </p:xfrm>
        <a:graphic>
          <a:graphicData uri="http://schemas.openxmlformats.org/presentationml/2006/ole">
            <p:oleObj spid="_x0000_s20493" name="Equation" r:id="rId13" imgW="126720" imgH="164880" progId="Equation.DSMT4">
              <p:embed/>
            </p:oleObj>
          </a:graphicData>
        </a:graphic>
      </p:graphicFrame>
      <p:graphicFrame>
        <p:nvGraphicFramePr>
          <p:cNvPr id="53" name="Object 8"/>
          <p:cNvGraphicFramePr>
            <a:graphicFrameLocks noChangeAspect="1"/>
          </p:cNvGraphicFramePr>
          <p:nvPr/>
        </p:nvGraphicFramePr>
        <p:xfrm>
          <a:off x="5464175" y="4529138"/>
          <a:ext cx="1166813" cy="317500"/>
        </p:xfrm>
        <a:graphic>
          <a:graphicData uri="http://schemas.openxmlformats.org/presentationml/2006/ole">
            <p:oleObj spid="_x0000_s20494" name="Equation" r:id="rId14" imgW="622080" imgH="203040" progId="Equation.DSMT4">
              <p:embed/>
            </p:oleObj>
          </a:graphicData>
        </a:graphic>
      </p:graphicFrame>
      <p:sp>
        <p:nvSpPr>
          <p:cNvPr id="54" name="مربع نص 53"/>
          <p:cNvSpPr txBox="1"/>
          <p:nvPr/>
        </p:nvSpPr>
        <p:spPr>
          <a:xfrm>
            <a:off x="7000892" y="445765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نرسم المستقيم الحدي</a:t>
            </a:r>
            <a:endParaRPr lang="en-US" sz="2000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7072330" y="602928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نختبر منطقة الحل</a:t>
            </a:r>
            <a:endParaRPr lang="en-US" sz="2000" dirty="0"/>
          </a:p>
        </p:txBody>
      </p:sp>
      <p:graphicFrame>
        <p:nvGraphicFramePr>
          <p:cNvPr id="56" name="Object 9"/>
          <p:cNvGraphicFramePr>
            <a:graphicFrameLocks noChangeAspect="1"/>
          </p:cNvGraphicFramePr>
          <p:nvPr/>
        </p:nvGraphicFramePr>
        <p:xfrm>
          <a:off x="4225925" y="6029325"/>
          <a:ext cx="2309813" cy="317500"/>
        </p:xfrm>
        <a:graphic>
          <a:graphicData uri="http://schemas.openxmlformats.org/presentationml/2006/ole">
            <p:oleObj spid="_x0000_s20495" name="Equation" r:id="rId15" imgW="1231560" imgH="203040" progId="Equation.DSMT4">
              <p:embed/>
            </p:oleObj>
          </a:graphicData>
        </a:graphic>
      </p:graphicFrame>
      <p:sp>
        <p:nvSpPr>
          <p:cNvPr id="57" name="مربع نص 56"/>
          <p:cNvSpPr txBox="1"/>
          <p:nvPr/>
        </p:nvSpPr>
        <p:spPr>
          <a:xfrm>
            <a:off x="4929190" y="638647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نظلل المنطقة التي  لا تقع فيها النقطة </a:t>
            </a:r>
            <a:r>
              <a:rPr lang="en-US" sz="2000" dirty="0" smtClean="0"/>
              <a:t>(0,0)</a:t>
            </a:r>
            <a:endParaRPr lang="en-US" sz="20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19513" y="0"/>
            <a:ext cx="5224487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مربع نص 57"/>
          <p:cNvSpPr txBox="1"/>
          <p:nvPr/>
        </p:nvSpPr>
        <p:spPr>
          <a:xfrm>
            <a:off x="1928794" y="2262838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571472" y="3763036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3000364" y="378619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2000232" y="4906044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42918"/>
            <a:ext cx="247174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5643578"/>
            <a:ext cx="4076700" cy="110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54" grpId="0"/>
      <p:bldP spid="55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643050"/>
            <a:ext cx="7286676" cy="14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596" y="2976550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000628" y="3000372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71424"/>
            <a:ext cx="1905000" cy="1428750"/>
          </a:xfrm>
          <a:prstGeom prst="rect">
            <a:avLst/>
          </a:prstGeom>
          <a:noFill/>
        </p:spPr>
      </p:pic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48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00"/>
                            </p:stCondLst>
                            <p:childTnLst>
                              <p:par>
                                <p:cTn id="2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557193"/>
            <a:ext cx="938217" cy="44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285860"/>
            <a:ext cx="4429156" cy="139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28596" y="3071810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5000628" y="3095632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995936" y="188640"/>
            <a:ext cx="1296144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3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186</Words>
  <Application>Microsoft Office PowerPoint</Application>
  <PresentationFormat>عرض على الشاشة (3:4)‏</PresentationFormat>
  <Paragraphs>72</Paragraphs>
  <Slides>17</Slides>
  <Notes>2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9" baseType="lpstr">
      <vt:lpstr>سمة Office</vt:lpstr>
      <vt:lpstr>Equation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Emachines</dc:creator>
  <cp:lastModifiedBy>TOSHIBA</cp:lastModifiedBy>
  <cp:revision>49</cp:revision>
  <dcterms:created xsi:type="dcterms:W3CDTF">2015-09-10T06:31:21Z</dcterms:created>
  <dcterms:modified xsi:type="dcterms:W3CDTF">2015-09-26T02:10:12Z</dcterms:modified>
</cp:coreProperties>
</file>