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Lst>
  <p:notesMasterIdLst>
    <p:notesMasterId r:id="rId22"/>
  </p:notesMasterIdLst>
  <p:sldIdLst>
    <p:sldId id="260" r:id="rId4"/>
    <p:sldId id="304" r:id="rId5"/>
    <p:sldId id="309" r:id="rId6"/>
    <p:sldId id="264" r:id="rId7"/>
    <p:sldId id="317" r:id="rId8"/>
    <p:sldId id="263" r:id="rId9"/>
    <p:sldId id="321" r:id="rId10"/>
    <p:sldId id="311" r:id="rId11"/>
    <p:sldId id="305" r:id="rId12"/>
    <p:sldId id="316" r:id="rId13"/>
    <p:sldId id="320" r:id="rId14"/>
    <p:sldId id="270" r:id="rId15"/>
    <p:sldId id="312" r:id="rId16"/>
    <p:sldId id="271" r:id="rId17"/>
    <p:sldId id="319" r:id="rId18"/>
    <p:sldId id="307" r:id="rId19"/>
    <p:sldId id="303" r:id="rId20"/>
    <p:sldId id="273" r:id="rId2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BF43604-C250-48E5-9A18-27A740882A47}" type="datetimeFigureOut">
              <a:rPr lang="ar-SA" smtClean="0"/>
              <a:t>12/03/43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98E56CB-CF88-4824-9A73-0F2CA77B3B51}" type="slidenum">
              <a:rPr lang="ar-SA" smtClean="0"/>
              <a:t>‹#›</a:t>
            </a:fld>
            <a:endParaRPr lang="ar-SA"/>
          </a:p>
        </p:txBody>
      </p:sp>
    </p:spTree>
    <p:extLst>
      <p:ext uri="{BB962C8B-B14F-4D97-AF65-F5344CB8AC3E}">
        <p14:creationId xmlns:p14="http://schemas.microsoft.com/office/powerpoint/2010/main" val="378979929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algn="r" defTabSz="914400" rtl="1" eaLnBrk="1" latinLnBrk="0" hangingPunct="1"/>
            <a:endParaRPr lang="x-none"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1942DBA-FF9A-A547-BC47-534D4B2B8E91}"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57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A51D99-BA2B-485D-B66A-7C127A0A56A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B096E6B-4097-4340-8050-08EC84241D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87704E2E-3AA3-49C2-9F74-4A08451EC484}"/>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5" name="عنصر نائب للتذييل 4">
            <a:extLst>
              <a:ext uri="{FF2B5EF4-FFF2-40B4-BE49-F238E27FC236}">
                <a16:creationId xmlns:a16="http://schemas.microsoft.com/office/drawing/2014/main" id="{E273CFC1-1663-446F-8B56-5CE89C76A8D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6FA1338-6CE7-481C-B798-FAF8C641C323}"/>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185434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D158C3-A9C9-4E12-B7D8-993DA1B2A238}"/>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7E7F4F8-1CFD-49BB-8371-B40A7C84D0F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0E7F81B-E541-4870-9EA5-E13D1D798E09}"/>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5" name="عنصر نائب للتذييل 4">
            <a:extLst>
              <a:ext uri="{FF2B5EF4-FFF2-40B4-BE49-F238E27FC236}">
                <a16:creationId xmlns:a16="http://schemas.microsoft.com/office/drawing/2014/main" id="{8EF25E19-4267-4349-8542-AEFB2E65303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8923F27-8B9E-4514-957F-F5BB2DF0D3AA}"/>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370633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AEF40BED-AE9B-4526-A999-3260E981447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23DD690-7CF8-4C8A-A9DD-995432E4F8A8}"/>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22740EC-8541-49C0-8E83-7934A867AEA8}"/>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5" name="عنصر نائب للتذييل 4">
            <a:extLst>
              <a:ext uri="{FF2B5EF4-FFF2-40B4-BE49-F238E27FC236}">
                <a16:creationId xmlns:a16="http://schemas.microsoft.com/office/drawing/2014/main" id="{1E7FAEF4-BC22-4793-8F9B-648A65EF251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57BE36C-B3E3-413A-AC8C-12FD2EE3DA6E}"/>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2272017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5535886-4D11-4D50-BACB-3FF608FCC18A}" type="datetimeFigureOut">
              <a:rPr lang="ar-SA" smtClean="0"/>
              <a:t>12/03/43</a:t>
            </a:fld>
            <a:endParaRPr lang="ar-SA"/>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ar-SA"/>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9FBED8AE-19E6-4390-A592-F6412A2D5F17}" type="slidenum">
              <a:rPr lang="ar-SA" smtClean="0"/>
              <a:t>‹#›</a:t>
            </a:fld>
            <a:endParaRPr lang="ar-SA"/>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8177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5535886-4D11-4D50-BACB-3FF608FCC18A}" type="datetimeFigureOut">
              <a:rPr lang="ar-SA" smtClean="0"/>
              <a:t>12/03/43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227435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5535886-4D11-4D50-BACB-3FF608FCC18A}" type="datetimeFigureOut">
              <a:rPr lang="ar-SA" smtClean="0"/>
              <a:t>12/03/43</a:t>
            </a:fld>
            <a:endParaRPr lang="ar-SA"/>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ar-SA"/>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9FBED8AE-19E6-4390-A592-F6412A2D5F17}" type="slidenum">
              <a:rPr lang="ar-SA" smtClean="0"/>
              <a:t>‹#›</a:t>
            </a:fld>
            <a:endParaRPr lang="ar-SA"/>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5926138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45535886-4D11-4D50-BACB-3FF608FCC18A}" type="datetimeFigureOut">
              <a:rPr lang="ar-SA" smtClean="0"/>
              <a:t>12/03/43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322987143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257300" y="2909102"/>
            <a:ext cx="4800600" cy="299639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633864" y="2909102"/>
            <a:ext cx="4800600" cy="299639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45535886-4D11-4D50-BACB-3FF608FCC18A}" type="datetimeFigureOut">
              <a:rPr lang="ar-SA" smtClean="0"/>
              <a:t>12/03/43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74910203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45535886-4D11-4D50-BACB-3FF608FCC18A}" type="datetimeFigureOut">
              <a:rPr lang="ar-SA" smtClean="0"/>
              <a:t>12/03/43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3914657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535886-4D11-4D50-BACB-3FF608FCC18A}" type="datetimeFigureOut">
              <a:rPr lang="ar-SA" smtClean="0"/>
              <a:t>12/03/43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1732398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765051" y="6375679"/>
            <a:ext cx="1233355" cy="348462"/>
          </a:xfrm>
        </p:spPr>
        <p:txBody>
          <a:bodyPr/>
          <a:lstStyle/>
          <a:p>
            <a:fld id="{45535886-4D11-4D50-BACB-3FF608FCC18A}" type="datetimeFigureOut">
              <a:rPr lang="ar-SA" smtClean="0"/>
              <a:t>12/03/43</a:t>
            </a:fld>
            <a:endParaRPr lang="ar-SA"/>
          </a:p>
        </p:txBody>
      </p:sp>
      <p:sp>
        <p:nvSpPr>
          <p:cNvPr id="6" name="Footer Placeholder 5"/>
          <p:cNvSpPr>
            <a:spLocks noGrp="1"/>
          </p:cNvSpPr>
          <p:nvPr>
            <p:ph type="ftr" sz="quarter" idx="11"/>
          </p:nvPr>
        </p:nvSpPr>
        <p:spPr>
          <a:xfrm>
            <a:off x="2103620" y="6375679"/>
            <a:ext cx="3482179" cy="345796"/>
          </a:xfrm>
        </p:spPr>
        <p:txBody>
          <a:bodyPr/>
          <a:lstStyle/>
          <a:p>
            <a:endParaRPr lang="ar-SA"/>
          </a:p>
        </p:txBody>
      </p:sp>
      <p:sp>
        <p:nvSpPr>
          <p:cNvPr id="7" name="Slide Number Placeholder 6"/>
          <p:cNvSpPr>
            <a:spLocks noGrp="1"/>
          </p:cNvSpPr>
          <p:nvPr>
            <p:ph type="sldNum" sz="quarter" idx="12"/>
          </p:nvPr>
        </p:nvSpPr>
        <p:spPr>
          <a:xfrm>
            <a:off x="5691014" y="6375679"/>
            <a:ext cx="1232456" cy="345796"/>
          </a:xfrm>
        </p:spPr>
        <p:txBody>
          <a:bodyPr/>
          <a:lstStyle/>
          <a:p>
            <a:fld id="{9FBED8AE-19E6-4390-A592-F6412A2D5F17}" type="slidenum">
              <a:rPr lang="ar-SA" smtClean="0"/>
              <a:t>‹#›</a:t>
            </a:fld>
            <a:endParaRPr lang="ar-SA"/>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5969046"/>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EED39FF-993C-483F-B5F0-09B7E681472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51BB686-453D-428F-BBEB-8D53AE5EC31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941AA9F-EF94-43DA-81E6-3BCD79719A26}"/>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5" name="عنصر نائب للتذييل 4">
            <a:extLst>
              <a:ext uri="{FF2B5EF4-FFF2-40B4-BE49-F238E27FC236}">
                <a16:creationId xmlns:a16="http://schemas.microsoft.com/office/drawing/2014/main" id="{1A09F03A-2012-4549-BD69-BE1F35BB7C1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8D1AD91-2866-4C26-B8E1-6F901E95A953}"/>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242615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ar-SA"/>
              <a:t>انقر لتحرير نمط عنوان الشكل الرئيسي</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a:xfrm>
            <a:off x="765950" y="6375679"/>
            <a:ext cx="1232456" cy="348462"/>
          </a:xfrm>
        </p:spPr>
        <p:txBody>
          <a:bodyPr/>
          <a:lstStyle/>
          <a:p>
            <a:fld id="{45535886-4D11-4D50-BACB-3FF608FCC18A}" type="datetimeFigureOut">
              <a:rPr lang="ar-SA" smtClean="0"/>
              <a:t>12/03/43</a:t>
            </a:fld>
            <a:endParaRPr lang="ar-SA"/>
          </a:p>
        </p:txBody>
      </p:sp>
      <p:sp>
        <p:nvSpPr>
          <p:cNvPr id="6" name="Footer Placeholder 5"/>
          <p:cNvSpPr>
            <a:spLocks noGrp="1"/>
          </p:cNvSpPr>
          <p:nvPr>
            <p:ph type="ftr" sz="quarter" idx="11"/>
          </p:nvPr>
        </p:nvSpPr>
        <p:spPr>
          <a:xfrm>
            <a:off x="2103621" y="6375679"/>
            <a:ext cx="3482178" cy="345796"/>
          </a:xfrm>
        </p:spPr>
        <p:txBody>
          <a:bodyPr/>
          <a:lstStyle/>
          <a:p>
            <a:endParaRPr lang="ar-SA"/>
          </a:p>
        </p:txBody>
      </p:sp>
      <p:sp>
        <p:nvSpPr>
          <p:cNvPr id="7" name="Slide Number Placeholder 6"/>
          <p:cNvSpPr>
            <a:spLocks noGrp="1"/>
          </p:cNvSpPr>
          <p:nvPr>
            <p:ph type="sldNum" sz="quarter" idx="12"/>
          </p:nvPr>
        </p:nvSpPr>
        <p:spPr>
          <a:xfrm>
            <a:off x="5687568" y="6375679"/>
            <a:ext cx="1234440" cy="345796"/>
          </a:xfrm>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1634867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5535886-4D11-4D50-BACB-3FF608FCC18A}" type="datetimeFigureOut">
              <a:rPr lang="ar-SA" smtClean="0"/>
              <a:t>12/03/43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3696574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45535886-4D11-4D50-BACB-3FF608FCC18A}" type="datetimeFigureOut">
              <a:rPr lang="ar-SA" smtClean="0"/>
              <a:t>12/03/43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9FBED8AE-19E6-4390-A592-F6412A2D5F17}" type="slidenum">
              <a:rPr lang="ar-SA" smtClean="0"/>
              <a:t>‹#›</a:t>
            </a:fld>
            <a:endParaRPr lang="ar-SA"/>
          </a:p>
        </p:txBody>
      </p:sp>
    </p:spTree>
    <p:extLst>
      <p:ext uri="{BB962C8B-B14F-4D97-AF65-F5344CB8AC3E}">
        <p14:creationId xmlns:p14="http://schemas.microsoft.com/office/powerpoint/2010/main" val="437304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764600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1750193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3F1AC4-FF22-4B18-BE4C-D05D23D08AF1}"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100528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3F1AC4-FF22-4B18-BE4C-D05D23D08AF1}"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759641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3F1AC4-FF22-4B18-BE4C-D05D23D08AF1}"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2288314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3F1AC4-FF22-4B18-BE4C-D05D23D08AF1}"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3338938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F1AC4-FF22-4B18-BE4C-D05D23D08AF1}"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32687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4B136F-2EBF-47FA-ACEA-F0C8791AA993}"/>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B5D1457-C6E2-401C-82F0-D7867FF33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246196F-A29D-4F63-A9A5-FBF8B33E4CB6}"/>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5" name="عنصر نائب للتذييل 4">
            <a:extLst>
              <a:ext uri="{FF2B5EF4-FFF2-40B4-BE49-F238E27FC236}">
                <a16:creationId xmlns:a16="http://schemas.microsoft.com/office/drawing/2014/main" id="{8E484E88-510C-4981-9CFA-F79A174C86A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296F0C5-6721-4621-A7A9-4A1017A2F754}"/>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3176209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F1AC4-FF22-4B18-BE4C-D05D23D08AF1}"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3061385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F1AC4-FF22-4B18-BE4C-D05D23D08AF1}"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96401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3466677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3F1AC4-FF22-4B18-BE4C-D05D23D08AF1}"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9B305-DE4B-4971-AEC6-1FC0D2E66460}" type="slidenum">
              <a:rPr lang="en-US" smtClean="0"/>
              <a:t>‹#›</a:t>
            </a:fld>
            <a:endParaRPr lang="en-US"/>
          </a:p>
        </p:txBody>
      </p:sp>
    </p:spTree>
    <p:extLst>
      <p:ext uri="{BB962C8B-B14F-4D97-AF65-F5344CB8AC3E}">
        <p14:creationId xmlns:p14="http://schemas.microsoft.com/office/powerpoint/2010/main" val="2101195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E8EEBF8-98D2-438B-827E-1E80E609FF5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EFFA9D0-AA6C-4AC0-AA2B-E94B332FE952}"/>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CA6CCA4A-218E-4AA4-AF7B-B6ADFB76183D}"/>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1C361482-E688-4DC0-9CD9-35711B19E2CC}"/>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6" name="عنصر نائب للتذييل 5">
            <a:extLst>
              <a:ext uri="{FF2B5EF4-FFF2-40B4-BE49-F238E27FC236}">
                <a16:creationId xmlns:a16="http://schemas.microsoft.com/office/drawing/2014/main" id="{3ED8BFAD-C905-4AB0-8905-268F6CE83C6E}"/>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1F30ACF-38AC-41DD-ACD2-9B45D6325253}"/>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330521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0A6EBD3-62BF-44F6-A7C3-D9A00D0B696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37A9F9E-0D15-4ECB-B826-01FD5B5F9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52D6449-AF35-4748-A291-9C7E14E71440}"/>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15756F5C-AF92-4668-A8B5-F0A056BBD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3245A63A-54D5-4432-8767-B93A84AF401C}"/>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E63C1B16-699C-4A30-83FD-4E97DEE33D50}"/>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8" name="عنصر نائب للتذييل 7">
            <a:extLst>
              <a:ext uri="{FF2B5EF4-FFF2-40B4-BE49-F238E27FC236}">
                <a16:creationId xmlns:a16="http://schemas.microsoft.com/office/drawing/2014/main" id="{66E78FB2-14EE-4389-A552-1337ABA64567}"/>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2512D628-9570-4D60-9639-40EB0D6DCD5E}"/>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392323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8DA270-98A7-4197-909A-7B5656A1D04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BCBEB1B-89F9-4FF6-9952-78478B1D8644}"/>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4" name="عنصر نائب للتذييل 3">
            <a:extLst>
              <a:ext uri="{FF2B5EF4-FFF2-40B4-BE49-F238E27FC236}">
                <a16:creationId xmlns:a16="http://schemas.microsoft.com/office/drawing/2014/main" id="{E3453280-CE2F-4792-AFFC-12D376B03408}"/>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ABE2A5F4-4A8F-4253-8577-F4A84CAD7448}"/>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763798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5961C29D-808F-45C2-8B74-72FD2176A8BC}"/>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3" name="عنصر نائب للتذييل 2">
            <a:extLst>
              <a:ext uri="{FF2B5EF4-FFF2-40B4-BE49-F238E27FC236}">
                <a16:creationId xmlns:a16="http://schemas.microsoft.com/office/drawing/2014/main" id="{6E746C60-6547-442C-A537-04A9AD74D7FC}"/>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D2807241-43E7-4F4A-B5C9-5BA8A89D13A9}"/>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38539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22EBF68-AF82-4E2D-82C6-6DFF68E662D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445FC66-2613-4484-9A45-98205CE2E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18C740CA-E9C2-4F6D-9B20-2C6B982BE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78F38B1-CCCC-4D49-AF92-FC377C8AAEE0}"/>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6" name="عنصر نائب للتذييل 5">
            <a:extLst>
              <a:ext uri="{FF2B5EF4-FFF2-40B4-BE49-F238E27FC236}">
                <a16:creationId xmlns:a16="http://schemas.microsoft.com/office/drawing/2014/main" id="{E7031637-AB37-449C-ACF2-F66CB8E9AFA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EA2462E-82C1-4CDC-BC7F-E7325A383665}"/>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103299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301E59-EC85-442C-BB59-80368D41C2C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88AB3DD-DA2F-4C41-8325-5BB2DBC980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C1EE3842-E23B-4235-8BA5-CDC664E08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3F7CC03-F53A-4D30-B6C8-064D9B6DA1E8}"/>
              </a:ext>
            </a:extLst>
          </p:cNvPr>
          <p:cNvSpPr>
            <a:spLocks noGrp="1"/>
          </p:cNvSpPr>
          <p:nvPr>
            <p:ph type="dt" sz="half" idx="10"/>
          </p:nvPr>
        </p:nvSpPr>
        <p:spPr/>
        <p:txBody>
          <a:bodyPr/>
          <a:lstStyle/>
          <a:p>
            <a:fld id="{3B397612-57AA-4295-8E2B-6E6AA3A62A2B}" type="datetimeFigureOut">
              <a:rPr lang="ar-SA" smtClean="0"/>
              <a:t>12/03/43</a:t>
            </a:fld>
            <a:endParaRPr lang="ar-SA"/>
          </a:p>
        </p:txBody>
      </p:sp>
      <p:sp>
        <p:nvSpPr>
          <p:cNvPr id="6" name="عنصر نائب للتذييل 5">
            <a:extLst>
              <a:ext uri="{FF2B5EF4-FFF2-40B4-BE49-F238E27FC236}">
                <a16:creationId xmlns:a16="http://schemas.microsoft.com/office/drawing/2014/main" id="{E174808F-F443-414A-964C-6E41AF6DAA5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1BA463C-F3BD-40B2-B376-192ADB5FA36A}"/>
              </a:ext>
            </a:extLst>
          </p:cNvPr>
          <p:cNvSpPr>
            <a:spLocks noGrp="1"/>
          </p:cNvSpPr>
          <p:nvPr>
            <p:ph type="sldNum" sz="quarter" idx="12"/>
          </p:nvPr>
        </p:nvSpPr>
        <p:spPr/>
        <p:txBody>
          <a:bodyPr/>
          <a:lstStyle/>
          <a:p>
            <a:fld id="{0268A7C2-C169-4575-9039-478A433AED39}" type="slidenum">
              <a:rPr lang="ar-SA" smtClean="0"/>
              <a:t>‹#›</a:t>
            </a:fld>
            <a:endParaRPr lang="ar-SA"/>
          </a:p>
        </p:txBody>
      </p:sp>
    </p:spTree>
    <p:extLst>
      <p:ext uri="{BB962C8B-B14F-4D97-AF65-F5344CB8AC3E}">
        <p14:creationId xmlns:p14="http://schemas.microsoft.com/office/powerpoint/2010/main" val="160280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BA910E6F-9785-468B-B673-5FE3A8BB603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06F2CE5-E99C-4424-BB54-FAF7956D0CE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9186BC4-067B-4431-A24C-6F22C2968E1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B397612-57AA-4295-8E2B-6E6AA3A62A2B}" type="datetimeFigureOut">
              <a:rPr lang="ar-SA" smtClean="0"/>
              <a:t>12/03/43</a:t>
            </a:fld>
            <a:endParaRPr lang="ar-SA"/>
          </a:p>
        </p:txBody>
      </p:sp>
      <p:sp>
        <p:nvSpPr>
          <p:cNvPr id="5" name="عنصر نائب للتذييل 4">
            <a:extLst>
              <a:ext uri="{FF2B5EF4-FFF2-40B4-BE49-F238E27FC236}">
                <a16:creationId xmlns:a16="http://schemas.microsoft.com/office/drawing/2014/main" id="{F08875EA-1391-407C-821C-0EF43B78E6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79EEEA65-1C83-4325-84F0-DAC1B90534A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268A7C2-C169-4575-9039-478A433AED39}" type="slidenum">
              <a:rPr lang="ar-SA" smtClean="0"/>
              <a:t>‹#›</a:t>
            </a:fld>
            <a:endParaRPr lang="ar-SA"/>
          </a:p>
        </p:txBody>
      </p:sp>
    </p:spTree>
    <p:extLst>
      <p:ext uri="{BB962C8B-B14F-4D97-AF65-F5344CB8AC3E}">
        <p14:creationId xmlns:p14="http://schemas.microsoft.com/office/powerpoint/2010/main" val="3848798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5535886-4D11-4D50-BACB-3FF608FCC18A}" type="datetimeFigureOut">
              <a:rPr lang="ar-SA" smtClean="0"/>
              <a:t>12/03/43</a:t>
            </a:fld>
            <a:endParaRPr lang="ar-SA"/>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ar-SA"/>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9FBED8AE-19E6-4390-A592-F6412A2D5F17}" type="slidenum">
              <a:rPr lang="ar-SA" smtClean="0"/>
              <a:t>‹#›</a:t>
            </a:fld>
            <a:endParaRPr lang="ar-SA"/>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656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r" defTabSz="914400" rtl="1"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r" defTabSz="914400" rtl="1"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r" defTabSz="914400" rtl="1"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r" defTabSz="914400" rtl="1"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r" defTabSz="914400" rtl="1"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F1AC4-FF22-4B18-BE4C-D05D23D08AF1}" type="datetimeFigureOut">
              <a:rPr lang="en-US" smtClean="0"/>
              <a:t>10/18/2021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9B305-DE4B-4971-AEC6-1FC0D2E66460}" type="slidenum">
              <a:rPr lang="en-US" smtClean="0"/>
              <a:t>‹#›</a:t>
            </a:fld>
            <a:endParaRPr lang="en-US"/>
          </a:p>
        </p:txBody>
      </p:sp>
    </p:spTree>
    <p:extLst>
      <p:ext uri="{BB962C8B-B14F-4D97-AF65-F5344CB8AC3E}">
        <p14:creationId xmlns:p14="http://schemas.microsoft.com/office/powerpoint/2010/main" val="2251808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18" Type="http://schemas.openxmlformats.org/officeDocument/2006/relationships/hyperlink" Target="https://pixabay.com/en/hanging-sign-red-board-161395/" TargetMode="External"/><Relationship Id="rId26" Type="http://schemas.openxmlformats.org/officeDocument/2006/relationships/slide" Target="slide12.xml"/><Relationship Id="rId39" Type="http://schemas.openxmlformats.org/officeDocument/2006/relationships/slide" Target="slide16.xml"/><Relationship Id="rId3" Type="http://schemas.microsoft.com/office/2007/relationships/media" Target="../media/media2.mp4"/><Relationship Id="rId21" Type="http://schemas.openxmlformats.org/officeDocument/2006/relationships/slide" Target="slide8.xml"/><Relationship Id="rId34" Type="http://schemas.openxmlformats.org/officeDocument/2006/relationships/slide" Target="slide15.xml"/><Relationship Id="rId7" Type="http://schemas.openxmlformats.org/officeDocument/2006/relationships/image" Target="../media/image3.pn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slide" Target="slide11.xml"/><Relationship Id="rId33" Type="http://schemas.openxmlformats.org/officeDocument/2006/relationships/slide" Target="slide14.xml"/><Relationship Id="rId38"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slide" Target="slide18.xml"/><Relationship Id="rId29"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2.jpg"/><Relationship Id="rId11" Type="http://schemas.openxmlformats.org/officeDocument/2006/relationships/image" Target="../media/image6.png"/><Relationship Id="rId24" Type="http://schemas.openxmlformats.org/officeDocument/2006/relationships/slide" Target="slide9.xml"/><Relationship Id="rId32" Type="http://schemas.openxmlformats.org/officeDocument/2006/relationships/image" Target="../media/image14.png"/><Relationship Id="rId37" Type="http://schemas.openxmlformats.org/officeDocument/2006/relationships/slide" Target="slide10.xml"/><Relationship Id="rId5" Type="http://schemas.openxmlformats.org/officeDocument/2006/relationships/slideLayout" Target="../slideLayouts/slideLayout1.xml"/><Relationship Id="rId15" Type="http://schemas.openxmlformats.org/officeDocument/2006/relationships/slide" Target="slide2.xml"/><Relationship Id="rId23" Type="http://schemas.openxmlformats.org/officeDocument/2006/relationships/slide" Target="slide5.xml"/><Relationship Id="rId28" Type="http://schemas.openxmlformats.org/officeDocument/2006/relationships/slide" Target="slide3.xml"/><Relationship Id="rId36" Type="http://schemas.openxmlformats.org/officeDocument/2006/relationships/slide" Target="slide4.xml"/><Relationship Id="rId10" Type="http://schemas.openxmlformats.org/officeDocument/2006/relationships/hyperlink" Target="http://www.pngall.com/floor-mat-png" TargetMode="External"/><Relationship Id="rId19" Type="http://schemas.openxmlformats.org/officeDocument/2006/relationships/slide" Target="slide17.xml"/><Relationship Id="rId31" Type="http://schemas.openxmlformats.org/officeDocument/2006/relationships/image" Target="../media/image13.png"/><Relationship Id="rId4" Type="http://schemas.openxmlformats.org/officeDocument/2006/relationships/video" Target="../media/media2.mp4"/><Relationship Id="rId9" Type="http://schemas.openxmlformats.org/officeDocument/2006/relationships/image" Target="../media/image5.png"/><Relationship Id="rId14" Type="http://schemas.openxmlformats.org/officeDocument/2006/relationships/hyperlink" Target="http://www.pngall.com/television-png" TargetMode="External"/><Relationship Id="rId22" Type="http://schemas.openxmlformats.org/officeDocument/2006/relationships/slide" Target="slide6.xml"/><Relationship Id="rId27" Type="http://schemas.openxmlformats.org/officeDocument/2006/relationships/image" Target="../media/image11.png"/><Relationship Id="rId30" Type="http://schemas.microsoft.com/office/2007/relationships/hdphoto" Target="../media/hdphoto1.wdp"/><Relationship Id="rId35" Type="http://schemas.openxmlformats.org/officeDocument/2006/relationships/slide" Target="slide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tafsir.app" TargetMode="External"/><Relationship Id="rId5" Type="http://schemas.openxmlformats.org/officeDocument/2006/relationships/image" Target="../media/image26.jpe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fabiusmaximus.com/2017/11/13/ali-shihabi-explains-events-in-saudi-arabia/" TargetMode="External"/><Relationship Id="rId5" Type="http://schemas.openxmlformats.org/officeDocument/2006/relationships/image" Target="../media/image33.gif"/><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heelofnames.com/ar/"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tamheen-jeddah.com/"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8" Type="http://schemas.openxmlformats.org/officeDocument/2006/relationships/hyperlink" Target="https://ar.wikipedia.org/wiki/%D9%85%D9%84%D9%81:P_Cinema.svg" TargetMode="External"/><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svgsilh.com/ar/image/1458416.html" TargetMode="External"/><Relationship Id="rId5" Type="http://schemas.openxmlformats.org/officeDocument/2006/relationships/image" Target="../media/image17.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2;p17">
            <a:extLst>
              <a:ext uri="{FF2B5EF4-FFF2-40B4-BE49-F238E27FC236}">
                <a16:creationId xmlns:a16="http://schemas.microsoft.com/office/drawing/2014/main" id="{914B7D76-99AB-42E9-9DB2-8F72B2D2A586}"/>
              </a:ext>
            </a:extLst>
          </p:cNvPr>
          <p:cNvPicPr preferRelativeResize="0"/>
          <p:nvPr/>
        </p:nvPicPr>
        <p:blipFill rotWithShape="1">
          <a:blip r:embed="rId6">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5" name="Picture 14" descr="A close - up of a solar panel&#10;&#10;Description automatically generated with medium confidence">
            <a:extLst>
              <a:ext uri="{FF2B5EF4-FFF2-40B4-BE49-F238E27FC236}">
                <a16:creationId xmlns:a16="http://schemas.microsoft.com/office/drawing/2014/main" id="{FD586BDD-C8EA-4BED-8FB5-020BF0522FD5}"/>
              </a:ext>
            </a:extLst>
          </p:cNvPr>
          <p:cNvPicPr>
            <a:picLocks noChangeAspect="1"/>
          </p:cNvPicPr>
          <p:nvPr/>
        </p:nvPicPr>
        <p:blipFill rotWithShape="1">
          <a:blip r:embed="rId7">
            <a:extLst>
              <a:ext uri="{28A0092B-C50C-407E-A947-70E740481C1C}">
                <a14:useLocalDpi xmlns:a14="http://schemas.microsoft.com/office/drawing/2010/main" val="0"/>
              </a:ext>
            </a:extLst>
          </a:blip>
          <a:srcRect b="25297"/>
          <a:stretch/>
        </p:blipFill>
        <p:spPr>
          <a:xfrm>
            <a:off x="0" y="4092783"/>
            <a:ext cx="12192000" cy="2765217"/>
          </a:xfrm>
          <a:prstGeom prst="rect">
            <a:avLst/>
          </a:prstGeom>
        </p:spPr>
      </p:pic>
      <p:pic>
        <p:nvPicPr>
          <p:cNvPr id="6" name="Google Shape;227;p12">
            <a:extLst>
              <a:ext uri="{FF2B5EF4-FFF2-40B4-BE49-F238E27FC236}">
                <a16:creationId xmlns:a16="http://schemas.microsoft.com/office/drawing/2014/main" id="{E88D8C07-EAFE-4DDC-AAF7-7112CDCD7CBB}"/>
              </a:ext>
            </a:extLst>
          </p:cNvPr>
          <p:cNvPicPr preferRelativeResize="0"/>
          <p:nvPr/>
        </p:nvPicPr>
        <p:blipFill rotWithShape="1">
          <a:blip r:embed="rId8">
            <a:alphaModFix/>
          </a:blip>
          <a:srcRect/>
          <a:stretch/>
        </p:blipFill>
        <p:spPr>
          <a:xfrm>
            <a:off x="1347666" y="497477"/>
            <a:ext cx="6666169" cy="3799541"/>
          </a:xfrm>
          <a:prstGeom prst="rect">
            <a:avLst/>
          </a:prstGeom>
          <a:noFill/>
          <a:ln>
            <a:noFill/>
          </a:ln>
        </p:spPr>
      </p:pic>
      <p:pic>
        <p:nvPicPr>
          <p:cNvPr id="14" name="صورة 13">
            <a:extLst>
              <a:ext uri="{FF2B5EF4-FFF2-40B4-BE49-F238E27FC236}">
                <a16:creationId xmlns:a16="http://schemas.microsoft.com/office/drawing/2014/main" id="{1DCBE50A-1EC8-4F97-A252-CAD4D64B3EA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485779" y="5657627"/>
            <a:ext cx="5297413" cy="1342133"/>
          </a:xfrm>
          <a:prstGeom prst="rect">
            <a:avLst/>
          </a:prstGeom>
        </p:spPr>
      </p:pic>
      <p:pic>
        <p:nvPicPr>
          <p:cNvPr id="16" name="Google Shape;75;p14">
            <a:extLst>
              <a:ext uri="{FF2B5EF4-FFF2-40B4-BE49-F238E27FC236}">
                <a16:creationId xmlns:a16="http://schemas.microsoft.com/office/drawing/2014/main" id="{6E6DD354-F250-47F6-ADE5-46BDB35CDBB3}"/>
              </a:ext>
            </a:extLst>
          </p:cNvPr>
          <p:cNvPicPr preferRelativeResize="0"/>
          <p:nvPr/>
        </p:nvPicPr>
        <p:blipFill>
          <a:blip r:embed="rId11">
            <a:alphaModFix/>
          </a:blip>
          <a:stretch>
            <a:fillRect/>
          </a:stretch>
        </p:blipFill>
        <p:spPr>
          <a:xfrm>
            <a:off x="10966280" y="4197353"/>
            <a:ext cx="1173692" cy="1860993"/>
          </a:xfrm>
          <a:prstGeom prst="rect">
            <a:avLst/>
          </a:prstGeom>
          <a:noFill/>
          <a:ln>
            <a:noFill/>
          </a:ln>
        </p:spPr>
      </p:pic>
      <p:pic>
        <p:nvPicPr>
          <p:cNvPr id="17" name="Google Shape;64;p14">
            <a:extLst>
              <a:ext uri="{FF2B5EF4-FFF2-40B4-BE49-F238E27FC236}">
                <a16:creationId xmlns:a16="http://schemas.microsoft.com/office/drawing/2014/main" id="{F1E370B3-4743-4EE7-87F0-4AA80DCA8B03}"/>
              </a:ext>
            </a:extLst>
          </p:cNvPr>
          <p:cNvPicPr preferRelativeResize="0"/>
          <p:nvPr/>
        </p:nvPicPr>
        <p:blipFill>
          <a:blip r:embed="rId12">
            <a:alphaModFix/>
          </a:blip>
          <a:stretch>
            <a:fillRect/>
          </a:stretch>
        </p:blipFill>
        <p:spPr>
          <a:xfrm>
            <a:off x="213785" y="356091"/>
            <a:ext cx="1055769" cy="1047014"/>
          </a:xfrm>
          <a:prstGeom prst="rect">
            <a:avLst/>
          </a:prstGeom>
          <a:noFill/>
          <a:ln>
            <a:noFill/>
          </a:ln>
        </p:spPr>
      </p:pic>
      <p:pic>
        <p:nvPicPr>
          <p:cNvPr id="13" name="صورة 12">
            <a:extLst>
              <a:ext uri="{FF2B5EF4-FFF2-40B4-BE49-F238E27FC236}">
                <a16:creationId xmlns:a16="http://schemas.microsoft.com/office/drawing/2014/main" id="{D84BDAFA-B506-45EE-8407-5A521CCD6831}"/>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901717" y="288803"/>
            <a:ext cx="4390835" cy="3293126"/>
          </a:xfrm>
          <a:prstGeom prst="rect">
            <a:avLst/>
          </a:prstGeom>
        </p:spPr>
      </p:pic>
      <p:pic>
        <p:nvPicPr>
          <p:cNvPr id="15" name="صورة 14">
            <a:hlinkClick r:id="rId15" action="ppaction://hlinksldjump"/>
            <a:extLst>
              <a:ext uri="{FF2B5EF4-FFF2-40B4-BE49-F238E27FC236}">
                <a16:creationId xmlns:a16="http://schemas.microsoft.com/office/drawing/2014/main" id="{B279D957-D837-476E-863D-EECA1E1C4059}"/>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9819" r="30384" b="70319"/>
          <a:stretch/>
        </p:blipFill>
        <p:spPr>
          <a:xfrm rot="20863270">
            <a:off x="6643056" y="4133766"/>
            <a:ext cx="1406296" cy="1048807"/>
          </a:xfrm>
          <a:prstGeom prst="rect">
            <a:avLst/>
          </a:prstGeom>
        </p:spPr>
      </p:pic>
      <p:pic>
        <p:nvPicPr>
          <p:cNvPr id="24" name="صورة 23">
            <a:extLst>
              <a:ext uri="{FF2B5EF4-FFF2-40B4-BE49-F238E27FC236}">
                <a16:creationId xmlns:a16="http://schemas.microsoft.com/office/drawing/2014/main" id="{E1AE85B2-A6A3-4F01-B26B-5B88D8275FD0}"/>
              </a:ext>
            </a:extLst>
          </p:cNvPr>
          <p:cNvPicPr>
            <a:picLocks noChangeAspect="1"/>
          </p:cNvPicPr>
          <p:nvPr/>
        </p:nvPicPr>
        <p:blipFill>
          <a:blip r:embed="rId17">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5310839" y="4163500"/>
            <a:ext cx="1385617" cy="1120183"/>
          </a:xfrm>
          <a:prstGeom prst="rect">
            <a:avLst/>
          </a:prstGeom>
        </p:spPr>
      </p:pic>
      <p:sp>
        <p:nvSpPr>
          <p:cNvPr id="25" name="مربع نص 24">
            <a:hlinkClick r:id="rId19" action="ppaction://hlinksldjump"/>
            <a:extLst>
              <a:ext uri="{FF2B5EF4-FFF2-40B4-BE49-F238E27FC236}">
                <a16:creationId xmlns:a16="http://schemas.microsoft.com/office/drawing/2014/main" id="{4A72A2F1-7915-4E7D-B997-0E0584593349}"/>
              </a:ext>
            </a:extLst>
          </p:cNvPr>
          <p:cNvSpPr txBox="1"/>
          <p:nvPr/>
        </p:nvSpPr>
        <p:spPr>
          <a:xfrm rot="20991263">
            <a:off x="5638584" y="4659321"/>
            <a:ext cx="748429" cy="369332"/>
          </a:xfrm>
          <a:prstGeom prst="rect">
            <a:avLst/>
          </a:prstGeom>
          <a:noFill/>
        </p:spPr>
        <p:txBody>
          <a:bodyPr wrap="square" rtlCol="1">
            <a:spAutoFit/>
          </a:bodyPr>
          <a:lstStyle/>
          <a:p>
            <a:pPr algn="r"/>
            <a:r>
              <a:rPr lang="ar-SA" dirty="0">
                <a:solidFill>
                  <a:schemeClr val="bg1"/>
                </a:solidFill>
                <a:latin typeface="Afsaneh Font" panose="02000700000000000000" pitchFamily="2" charset="-78"/>
                <a:cs typeface="Afsaneh Font" panose="02000700000000000000" pitchFamily="2" charset="-78"/>
              </a:rPr>
              <a:t>مسابقة</a:t>
            </a:r>
          </a:p>
        </p:txBody>
      </p:sp>
      <p:pic>
        <p:nvPicPr>
          <p:cNvPr id="26" name="صورة 25">
            <a:extLst>
              <a:ext uri="{FF2B5EF4-FFF2-40B4-BE49-F238E27FC236}">
                <a16:creationId xmlns:a16="http://schemas.microsoft.com/office/drawing/2014/main" id="{A13075B4-2AEB-4038-9C39-C86463A84DCF}"/>
              </a:ext>
            </a:extLst>
          </p:cNvPr>
          <p:cNvPicPr>
            <a:picLocks noChangeAspect="1"/>
          </p:cNvPicPr>
          <p:nvPr/>
        </p:nvPicPr>
        <p:blipFill>
          <a:blip r:embed="rId17">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749490" y="4181717"/>
            <a:ext cx="1728490" cy="1198526"/>
          </a:xfrm>
          <a:prstGeom prst="rect">
            <a:avLst/>
          </a:prstGeom>
        </p:spPr>
      </p:pic>
      <p:sp>
        <p:nvSpPr>
          <p:cNvPr id="27" name="مربع نص 26">
            <a:hlinkClick r:id="rId20" action="ppaction://hlinksldjump"/>
            <a:extLst>
              <a:ext uri="{FF2B5EF4-FFF2-40B4-BE49-F238E27FC236}">
                <a16:creationId xmlns:a16="http://schemas.microsoft.com/office/drawing/2014/main" id="{18D102DC-EFC2-4326-A5E8-9E2A25AE55BE}"/>
              </a:ext>
            </a:extLst>
          </p:cNvPr>
          <p:cNvSpPr txBox="1"/>
          <p:nvPr/>
        </p:nvSpPr>
        <p:spPr>
          <a:xfrm rot="21117598">
            <a:off x="3852621" y="4662129"/>
            <a:ext cx="1404269" cy="369332"/>
          </a:xfrm>
          <a:prstGeom prst="rect">
            <a:avLst/>
          </a:prstGeom>
          <a:noFill/>
        </p:spPr>
        <p:txBody>
          <a:bodyPr wrap="square" rtlCol="1">
            <a:spAutoFit/>
          </a:bodyPr>
          <a:lstStyle/>
          <a:p>
            <a:pPr algn="r"/>
            <a:r>
              <a:rPr lang="ar-SA" dirty="0">
                <a:solidFill>
                  <a:schemeClr val="bg1"/>
                </a:solidFill>
                <a:latin typeface="Afsaneh Font" panose="02000700000000000000" pitchFamily="2" charset="-78"/>
                <a:cs typeface="Afsaneh Font" panose="02000700000000000000" pitchFamily="2" charset="-78"/>
              </a:rPr>
              <a:t>الواجب المنزلي</a:t>
            </a:r>
          </a:p>
        </p:txBody>
      </p:sp>
      <p:sp>
        <p:nvSpPr>
          <p:cNvPr id="28" name="مربع نص 27">
            <a:extLst>
              <a:ext uri="{FF2B5EF4-FFF2-40B4-BE49-F238E27FC236}">
                <a16:creationId xmlns:a16="http://schemas.microsoft.com/office/drawing/2014/main" id="{D46A44DB-A037-4BE7-AC78-82D7E0BD1E1B}"/>
              </a:ext>
            </a:extLst>
          </p:cNvPr>
          <p:cNvSpPr txBox="1"/>
          <p:nvPr/>
        </p:nvSpPr>
        <p:spPr>
          <a:xfrm>
            <a:off x="1470107" y="765510"/>
            <a:ext cx="4250275" cy="707886"/>
          </a:xfrm>
          <a:prstGeom prst="rect">
            <a:avLst/>
          </a:prstGeom>
          <a:noFill/>
        </p:spPr>
        <p:txBody>
          <a:bodyPr wrap="square" rtlCol="1">
            <a:spAutoFit/>
          </a:bodyPr>
          <a:lstStyle/>
          <a:p>
            <a:pPr algn="ctr"/>
            <a:r>
              <a:rPr lang="ar-SA" sz="2000" dirty="0">
                <a:solidFill>
                  <a:srgbClr val="FFFF00"/>
                </a:solidFill>
                <a:latin typeface="Afsaneh Font" panose="02000700000000000000" pitchFamily="2" charset="-78"/>
                <a:cs typeface="Afsaneh Font" panose="02000700000000000000" pitchFamily="2" charset="-78"/>
              </a:rPr>
              <a:t>الموضوع:  </a:t>
            </a:r>
            <a:r>
              <a:rPr lang="ar-SA" sz="2000" dirty="0">
                <a:solidFill>
                  <a:schemeClr val="bg1"/>
                </a:solidFill>
                <a:latin typeface="Afsaneh Font" panose="02000700000000000000" pitchFamily="2" charset="-78"/>
                <a:cs typeface="Afsaneh Font" panose="02000700000000000000" pitchFamily="2" charset="-78"/>
              </a:rPr>
              <a:t>هدي النبي صلى الله عليه وسلم </a:t>
            </a:r>
          </a:p>
          <a:p>
            <a:pPr algn="ctr"/>
            <a:r>
              <a:rPr lang="ar-SA" sz="2000" dirty="0">
                <a:solidFill>
                  <a:schemeClr val="bg1"/>
                </a:solidFill>
                <a:latin typeface="Afsaneh Font" panose="02000700000000000000" pitchFamily="2" charset="-78"/>
                <a:cs typeface="Afsaneh Font" panose="02000700000000000000" pitchFamily="2" charset="-78"/>
              </a:rPr>
              <a:t>                   في تعامله مع جيرانه</a:t>
            </a:r>
          </a:p>
        </p:txBody>
      </p:sp>
      <p:sp>
        <p:nvSpPr>
          <p:cNvPr id="29" name="مربع نص 28">
            <a:extLst>
              <a:ext uri="{FF2B5EF4-FFF2-40B4-BE49-F238E27FC236}">
                <a16:creationId xmlns:a16="http://schemas.microsoft.com/office/drawing/2014/main" id="{ED5047EE-85C4-4B4D-8974-02C1F51179CA}"/>
              </a:ext>
            </a:extLst>
          </p:cNvPr>
          <p:cNvSpPr txBox="1"/>
          <p:nvPr/>
        </p:nvSpPr>
        <p:spPr>
          <a:xfrm>
            <a:off x="5720382" y="742330"/>
            <a:ext cx="1793341" cy="400110"/>
          </a:xfrm>
          <a:prstGeom prst="rect">
            <a:avLst/>
          </a:prstGeom>
          <a:noFill/>
        </p:spPr>
        <p:txBody>
          <a:bodyPr wrap="square">
            <a:spAutoFit/>
          </a:bodyPr>
          <a:lstStyle/>
          <a:p>
            <a:pPr algn="r"/>
            <a:r>
              <a:rPr lang="ar-SA" sz="2000" dirty="0">
                <a:solidFill>
                  <a:srgbClr val="FFFF00"/>
                </a:solidFill>
                <a:latin typeface="Afsaneh Font" panose="02000700000000000000" pitchFamily="2" charset="-78"/>
                <a:cs typeface="Afsaneh Font" panose="02000700000000000000" pitchFamily="2" charset="-78"/>
              </a:rPr>
              <a:t>  المادة:  </a:t>
            </a:r>
            <a:r>
              <a:rPr lang="ar-SA" sz="2000" dirty="0">
                <a:solidFill>
                  <a:schemeClr val="bg1"/>
                </a:solidFill>
                <a:latin typeface="Afsaneh Font" panose="02000700000000000000" pitchFamily="2" charset="-78"/>
                <a:cs typeface="Afsaneh Font" panose="02000700000000000000" pitchFamily="2" charset="-78"/>
              </a:rPr>
              <a:t>حديث </a:t>
            </a:r>
          </a:p>
        </p:txBody>
      </p:sp>
      <p:sp>
        <p:nvSpPr>
          <p:cNvPr id="32" name="مربع نص 31">
            <a:hlinkClick r:id="rId21" action="ppaction://hlinksldjump"/>
            <a:extLst>
              <a:ext uri="{FF2B5EF4-FFF2-40B4-BE49-F238E27FC236}">
                <a16:creationId xmlns:a16="http://schemas.microsoft.com/office/drawing/2014/main" id="{17C00357-41E8-4FF9-A154-BE7CB087A6C4}"/>
              </a:ext>
            </a:extLst>
          </p:cNvPr>
          <p:cNvSpPr txBox="1"/>
          <p:nvPr/>
        </p:nvSpPr>
        <p:spPr>
          <a:xfrm rot="10800000" flipV="1">
            <a:off x="5949285" y="3621858"/>
            <a:ext cx="1614841" cy="400110"/>
          </a:xfrm>
          <a:prstGeom prst="rect">
            <a:avLst/>
          </a:prstGeom>
          <a:noFill/>
        </p:spPr>
        <p:txBody>
          <a:bodyPr wrap="square">
            <a:spAutoFit/>
          </a:bodyPr>
          <a:lstStyle/>
          <a:p>
            <a:pPr algn="ctr"/>
            <a:r>
              <a:rPr lang="ar-SA" sz="2000" dirty="0">
                <a:solidFill>
                  <a:schemeClr val="accent4"/>
                </a:solidFill>
                <a:latin typeface="Afsaneh Font" panose="02000700000000000000" pitchFamily="2" charset="-78"/>
                <a:cs typeface="Afsaneh Font" panose="02000700000000000000" pitchFamily="2" charset="-78"/>
              </a:rPr>
              <a:t>الإهداء إليهم</a:t>
            </a:r>
          </a:p>
        </p:txBody>
      </p:sp>
      <p:sp>
        <p:nvSpPr>
          <p:cNvPr id="33" name="مربع نص 32">
            <a:hlinkClick r:id="rId22" action="ppaction://hlinksldjump"/>
            <a:extLst>
              <a:ext uri="{FF2B5EF4-FFF2-40B4-BE49-F238E27FC236}">
                <a16:creationId xmlns:a16="http://schemas.microsoft.com/office/drawing/2014/main" id="{5F424A5E-D71A-47B9-A354-4C507D5A512D}"/>
              </a:ext>
            </a:extLst>
          </p:cNvPr>
          <p:cNvSpPr txBox="1"/>
          <p:nvPr/>
        </p:nvSpPr>
        <p:spPr>
          <a:xfrm>
            <a:off x="6221152" y="3167882"/>
            <a:ext cx="871234" cy="400110"/>
          </a:xfrm>
          <a:prstGeom prst="rect">
            <a:avLst/>
          </a:prstGeom>
          <a:noFill/>
        </p:spPr>
        <p:txBody>
          <a:bodyPr wrap="square">
            <a:spAutoFit/>
          </a:bodyPr>
          <a:lstStyle/>
          <a:p>
            <a:pPr algn="r"/>
            <a:r>
              <a:rPr lang="ar-SA" sz="2000" dirty="0">
                <a:solidFill>
                  <a:schemeClr val="accent2">
                    <a:lumMod val="60000"/>
                    <a:lumOff val="40000"/>
                  </a:schemeClr>
                </a:solidFill>
                <a:latin typeface="Afsaneh Font" panose="02000700000000000000" pitchFamily="2" charset="-78"/>
                <a:cs typeface="Afsaneh Font" panose="02000700000000000000" pitchFamily="2" charset="-78"/>
              </a:rPr>
              <a:t>تمهيد </a:t>
            </a:r>
          </a:p>
        </p:txBody>
      </p:sp>
      <p:sp>
        <p:nvSpPr>
          <p:cNvPr id="34" name="مربع نص 33">
            <a:hlinkClick r:id="rId23" action="ppaction://hlinksldjump"/>
            <a:extLst>
              <a:ext uri="{FF2B5EF4-FFF2-40B4-BE49-F238E27FC236}">
                <a16:creationId xmlns:a16="http://schemas.microsoft.com/office/drawing/2014/main" id="{34309CEE-8F52-475B-9D79-490947B49F35}"/>
              </a:ext>
            </a:extLst>
          </p:cNvPr>
          <p:cNvSpPr txBox="1"/>
          <p:nvPr/>
        </p:nvSpPr>
        <p:spPr>
          <a:xfrm>
            <a:off x="6106353" y="2685991"/>
            <a:ext cx="1327391" cy="400110"/>
          </a:xfrm>
          <a:prstGeom prst="rect">
            <a:avLst/>
          </a:prstGeom>
          <a:noFill/>
        </p:spPr>
        <p:txBody>
          <a:bodyPr wrap="square">
            <a:spAutoFit/>
          </a:bodyPr>
          <a:lstStyle/>
          <a:p>
            <a:pPr algn="r"/>
            <a:r>
              <a:rPr lang="ar-SA" sz="2000" dirty="0">
                <a:solidFill>
                  <a:schemeClr val="accent5">
                    <a:lumMod val="60000"/>
                    <a:lumOff val="40000"/>
                  </a:schemeClr>
                </a:solidFill>
                <a:latin typeface="Afsaneh Font" panose="02000700000000000000" pitchFamily="2" charset="-78"/>
                <a:cs typeface="Afsaneh Font" panose="02000700000000000000" pitchFamily="2" charset="-78"/>
              </a:rPr>
              <a:t>أهداف الدرس </a:t>
            </a:r>
          </a:p>
        </p:txBody>
      </p:sp>
      <p:sp>
        <p:nvSpPr>
          <p:cNvPr id="36" name="مربع نص 35">
            <a:hlinkClick r:id="rId24" action="ppaction://hlinksldjump"/>
            <a:extLst>
              <a:ext uri="{FF2B5EF4-FFF2-40B4-BE49-F238E27FC236}">
                <a16:creationId xmlns:a16="http://schemas.microsoft.com/office/drawing/2014/main" id="{C399AB05-CD28-443B-B3B8-97E4A2ED5764}"/>
              </a:ext>
            </a:extLst>
          </p:cNvPr>
          <p:cNvSpPr txBox="1"/>
          <p:nvPr/>
        </p:nvSpPr>
        <p:spPr>
          <a:xfrm>
            <a:off x="3968198" y="1679385"/>
            <a:ext cx="1517210" cy="400110"/>
          </a:xfrm>
          <a:prstGeom prst="rect">
            <a:avLst/>
          </a:prstGeom>
          <a:noFill/>
        </p:spPr>
        <p:txBody>
          <a:bodyPr wrap="square">
            <a:spAutoFit/>
          </a:bodyPr>
          <a:lstStyle/>
          <a:p>
            <a:pPr algn="ctr"/>
            <a:r>
              <a:rPr lang="ar-SA" sz="2000" dirty="0">
                <a:solidFill>
                  <a:schemeClr val="accent1">
                    <a:lumMod val="60000"/>
                    <a:lumOff val="40000"/>
                  </a:schemeClr>
                </a:solidFill>
                <a:latin typeface="Afsaneh Font" panose="02000700000000000000" pitchFamily="2" charset="-78"/>
                <a:cs typeface="Afsaneh Font" panose="02000700000000000000" pitchFamily="2" charset="-78"/>
              </a:rPr>
              <a:t>عيادة مريضهم</a:t>
            </a:r>
          </a:p>
        </p:txBody>
      </p:sp>
      <p:sp>
        <p:nvSpPr>
          <p:cNvPr id="37" name="مربع نص 36">
            <a:hlinkClick r:id="rId25" action="ppaction://hlinksldjump"/>
            <a:extLst>
              <a:ext uri="{FF2B5EF4-FFF2-40B4-BE49-F238E27FC236}">
                <a16:creationId xmlns:a16="http://schemas.microsoft.com/office/drawing/2014/main" id="{0D3119F0-C45F-4199-9CE7-F1A17D38BA6E}"/>
              </a:ext>
            </a:extLst>
          </p:cNvPr>
          <p:cNvSpPr txBox="1"/>
          <p:nvPr/>
        </p:nvSpPr>
        <p:spPr>
          <a:xfrm>
            <a:off x="3733529" y="2764667"/>
            <a:ext cx="1845166" cy="400110"/>
          </a:xfrm>
          <a:prstGeom prst="rect">
            <a:avLst/>
          </a:prstGeom>
          <a:noFill/>
        </p:spPr>
        <p:txBody>
          <a:bodyPr wrap="square">
            <a:spAutoFit/>
          </a:bodyPr>
          <a:lstStyle/>
          <a:p>
            <a:pPr algn="ctr"/>
            <a:r>
              <a:rPr lang="ar-SA" sz="2000" dirty="0">
                <a:solidFill>
                  <a:schemeClr val="bg1"/>
                </a:solidFill>
                <a:latin typeface="Afsaneh Font" panose="02000700000000000000" pitchFamily="2" charset="-78"/>
                <a:cs typeface="Afsaneh Font" panose="02000700000000000000" pitchFamily="2" charset="-78"/>
              </a:rPr>
              <a:t>النهي عن إيذاء الجار</a:t>
            </a:r>
          </a:p>
        </p:txBody>
      </p:sp>
      <p:sp>
        <p:nvSpPr>
          <p:cNvPr id="38" name="مربع نص 37">
            <a:hlinkClick r:id="rId26" action="ppaction://hlinksldjump"/>
            <a:extLst>
              <a:ext uri="{FF2B5EF4-FFF2-40B4-BE49-F238E27FC236}">
                <a16:creationId xmlns:a16="http://schemas.microsoft.com/office/drawing/2014/main" id="{5F33585D-2A9A-4EA9-AF42-8705C5DB0286}"/>
              </a:ext>
            </a:extLst>
          </p:cNvPr>
          <p:cNvSpPr txBox="1"/>
          <p:nvPr/>
        </p:nvSpPr>
        <p:spPr>
          <a:xfrm>
            <a:off x="3576759" y="3277266"/>
            <a:ext cx="1870845" cy="400110"/>
          </a:xfrm>
          <a:prstGeom prst="rect">
            <a:avLst/>
          </a:prstGeom>
          <a:noFill/>
        </p:spPr>
        <p:txBody>
          <a:bodyPr wrap="square">
            <a:spAutoFit/>
          </a:bodyPr>
          <a:lstStyle/>
          <a:p>
            <a:pPr algn="r"/>
            <a:r>
              <a:rPr lang="ar-SA" sz="2000" dirty="0">
                <a:solidFill>
                  <a:schemeClr val="accent2"/>
                </a:solidFill>
                <a:latin typeface="Afsaneh Font" panose="02000700000000000000" pitchFamily="2" charset="-78"/>
                <a:cs typeface="Afsaneh Font" panose="02000700000000000000" pitchFamily="2" charset="-78"/>
              </a:rPr>
              <a:t>صبره على أذى الجار</a:t>
            </a:r>
          </a:p>
        </p:txBody>
      </p:sp>
      <p:pic>
        <p:nvPicPr>
          <p:cNvPr id="43" name="Google Shape;75;p14">
            <a:extLst>
              <a:ext uri="{FF2B5EF4-FFF2-40B4-BE49-F238E27FC236}">
                <a16:creationId xmlns:a16="http://schemas.microsoft.com/office/drawing/2014/main" id="{D9C24C08-CD89-4C7A-B819-549901B3F086}"/>
              </a:ext>
            </a:extLst>
          </p:cNvPr>
          <p:cNvPicPr preferRelativeResize="0"/>
          <p:nvPr/>
        </p:nvPicPr>
        <p:blipFill>
          <a:blip r:embed="rId11">
            <a:alphaModFix/>
          </a:blip>
          <a:stretch>
            <a:fillRect/>
          </a:stretch>
        </p:blipFill>
        <p:spPr>
          <a:xfrm>
            <a:off x="8171106" y="4166332"/>
            <a:ext cx="1173692" cy="1860993"/>
          </a:xfrm>
          <a:prstGeom prst="rect">
            <a:avLst/>
          </a:prstGeom>
          <a:noFill/>
          <a:ln>
            <a:noFill/>
          </a:ln>
        </p:spPr>
      </p:pic>
      <p:pic>
        <p:nvPicPr>
          <p:cNvPr id="30" name="Google Shape;130;p17">
            <a:extLst>
              <a:ext uri="{FF2B5EF4-FFF2-40B4-BE49-F238E27FC236}">
                <a16:creationId xmlns:a16="http://schemas.microsoft.com/office/drawing/2014/main" id="{68E73612-F4F0-4CF4-BC58-C625F6F33632}"/>
              </a:ext>
            </a:extLst>
          </p:cNvPr>
          <p:cNvPicPr preferRelativeResize="0"/>
          <p:nvPr/>
        </p:nvPicPr>
        <p:blipFill rotWithShape="1">
          <a:blip r:embed="rId27">
            <a:alphaModFix/>
          </a:blip>
          <a:srcRect l="25795" t="21646" r="23909" b="15282"/>
          <a:stretch/>
        </p:blipFill>
        <p:spPr>
          <a:xfrm>
            <a:off x="8959901" y="3224835"/>
            <a:ext cx="2286032" cy="2866667"/>
          </a:xfrm>
          <a:prstGeom prst="rect">
            <a:avLst/>
          </a:prstGeom>
          <a:noFill/>
          <a:ln>
            <a:noFill/>
          </a:ln>
        </p:spPr>
      </p:pic>
      <p:sp>
        <p:nvSpPr>
          <p:cNvPr id="42" name="مربع نص 41">
            <a:hlinkClick r:id="rId28" action="ppaction://hlinksldjump"/>
            <a:extLst>
              <a:ext uri="{FF2B5EF4-FFF2-40B4-BE49-F238E27FC236}">
                <a16:creationId xmlns:a16="http://schemas.microsoft.com/office/drawing/2014/main" id="{B75C69B4-4E04-4DE7-8A25-0924F2D7C323}"/>
              </a:ext>
            </a:extLst>
          </p:cNvPr>
          <p:cNvSpPr txBox="1"/>
          <p:nvPr/>
        </p:nvSpPr>
        <p:spPr>
          <a:xfrm>
            <a:off x="5895711" y="1685554"/>
            <a:ext cx="1834866" cy="400110"/>
          </a:xfrm>
          <a:prstGeom prst="rect">
            <a:avLst/>
          </a:prstGeom>
          <a:noFill/>
        </p:spPr>
        <p:txBody>
          <a:bodyPr wrap="square">
            <a:spAutoFit/>
          </a:bodyPr>
          <a:lstStyle/>
          <a:p>
            <a:pPr algn="r"/>
            <a:r>
              <a:rPr lang="ar-SA" sz="2000" dirty="0">
                <a:solidFill>
                  <a:srgbClr val="92D050"/>
                </a:solidFill>
                <a:latin typeface="Afsaneh Font" panose="02000700000000000000" pitchFamily="2" charset="-78"/>
                <a:cs typeface="Afsaneh Font" panose="02000700000000000000" pitchFamily="2" charset="-78"/>
              </a:rPr>
              <a:t>مراجعة الدرس السابق </a:t>
            </a:r>
          </a:p>
        </p:txBody>
      </p:sp>
      <p:pic>
        <p:nvPicPr>
          <p:cNvPr id="44" name="صورة 43">
            <a:extLst>
              <a:ext uri="{FF2B5EF4-FFF2-40B4-BE49-F238E27FC236}">
                <a16:creationId xmlns:a16="http://schemas.microsoft.com/office/drawing/2014/main" id="{46D92912-7D47-4240-A2B9-270DC2D7A04B}"/>
              </a:ext>
            </a:extLst>
          </p:cNvPr>
          <p:cNvPicPr>
            <a:picLocks noChangeAspect="1"/>
          </p:cNvPicPr>
          <p:nvPr/>
        </p:nvPicPr>
        <p:blipFill rotWithShape="1">
          <a:blip r:embed="rId29">
            <a:clrChange>
              <a:clrFrom>
                <a:srgbClr val="000000"/>
              </a:clrFrom>
              <a:clrTo>
                <a:srgbClr val="000000">
                  <a:alpha val="0"/>
                </a:srgbClr>
              </a:clrTo>
            </a:clrChange>
            <a:extLst>
              <a:ext uri="{BEBA8EAE-BF5A-486C-A8C5-ECC9F3942E4B}">
                <a14:imgProps xmlns:a14="http://schemas.microsoft.com/office/drawing/2010/main">
                  <a14:imgLayer r:embed="rId30">
                    <a14:imgEffect>
                      <a14:backgroundRemoval t="10000" b="90000" l="14500" r="54200">
                        <a14:foregroundMark x1="37167" y1="33917" x2="37167" y2="33917"/>
                        <a14:foregroundMark x1="29000" y1="35583" x2="29000" y2="35583"/>
                        <a14:foregroundMark x1="29583" y1="86667" x2="29583" y2="86667"/>
                      </a14:backgroundRemoval>
                    </a14:imgEffect>
                  </a14:imgLayer>
                </a14:imgProps>
              </a:ext>
              <a:ext uri="{28A0092B-C50C-407E-A947-70E740481C1C}">
                <a14:useLocalDpi xmlns:a14="http://schemas.microsoft.com/office/drawing/2010/main" val="0"/>
              </a:ext>
            </a:extLst>
          </a:blip>
          <a:srcRect l="15622" t="6351" r="44172" b="9256"/>
          <a:stretch/>
        </p:blipFill>
        <p:spPr>
          <a:xfrm>
            <a:off x="-134179" y="1203050"/>
            <a:ext cx="2239468" cy="4735069"/>
          </a:xfrm>
          <a:prstGeom prst="rect">
            <a:avLst/>
          </a:prstGeom>
        </p:spPr>
      </p:pic>
      <p:pic>
        <p:nvPicPr>
          <p:cNvPr id="45" name="النشيد_الوطني_السّعودي_بدون_موسيقى">
            <a:hlinkClick r:id="" action="ppaction://media"/>
            <a:extLst>
              <a:ext uri="{FF2B5EF4-FFF2-40B4-BE49-F238E27FC236}">
                <a16:creationId xmlns:a16="http://schemas.microsoft.com/office/drawing/2014/main" id="{FE864152-A80A-4A44-8845-6BEAAF711303}"/>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0793" y="2225190"/>
            <a:ext cx="416267" cy="416267"/>
          </a:xfrm>
          <a:prstGeom prst="rect">
            <a:avLst/>
          </a:prstGeom>
        </p:spPr>
      </p:pic>
      <p:pic>
        <p:nvPicPr>
          <p:cNvPr id="7" name="Google Shape;124;p17">
            <a:extLst>
              <a:ext uri="{FF2B5EF4-FFF2-40B4-BE49-F238E27FC236}">
                <a16:creationId xmlns:a16="http://schemas.microsoft.com/office/drawing/2014/main" id="{10C27B5F-47B9-4D20-AAA9-9766E196A500}"/>
              </a:ext>
            </a:extLst>
          </p:cNvPr>
          <p:cNvPicPr preferRelativeResize="0"/>
          <p:nvPr/>
        </p:nvPicPr>
        <p:blipFill rotWithShape="1">
          <a:blip r:embed="rId32">
            <a:alphaModFix/>
          </a:blip>
          <a:srcRect t="12093" b="14915"/>
          <a:stretch/>
        </p:blipFill>
        <p:spPr>
          <a:xfrm>
            <a:off x="10375" y="3751453"/>
            <a:ext cx="3390879" cy="3118637"/>
          </a:xfrm>
          <a:prstGeom prst="rect">
            <a:avLst/>
          </a:prstGeom>
          <a:noFill/>
          <a:ln>
            <a:noFill/>
          </a:ln>
        </p:spPr>
      </p:pic>
      <p:sp>
        <p:nvSpPr>
          <p:cNvPr id="39" name="مربع نص 38">
            <a:hlinkClick r:id="rId33" action="ppaction://hlinksldjump"/>
            <a:extLst>
              <a:ext uri="{FF2B5EF4-FFF2-40B4-BE49-F238E27FC236}">
                <a16:creationId xmlns:a16="http://schemas.microsoft.com/office/drawing/2014/main" id="{6AA81511-046B-4A32-802F-5A5C3D24903B}"/>
              </a:ext>
            </a:extLst>
          </p:cNvPr>
          <p:cNvSpPr txBox="1"/>
          <p:nvPr/>
        </p:nvSpPr>
        <p:spPr>
          <a:xfrm>
            <a:off x="1850756" y="2254164"/>
            <a:ext cx="1316350" cy="400110"/>
          </a:xfrm>
          <a:prstGeom prst="rect">
            <a:avLst/>
          </a:prstGeom>
          <a:noFill/>
        </p:spPr>
        <p:txBody>
          <a:bodyPr wrap="square">
            <a:spAutoFit/>
          </a:bodyPr>
          <a:lstStyle/>
          <a:p>
            <a:pPr algn="r"/>
            <a:r>
              <a:rPr lang="ar-SA" sz="2000" dirty="0">
                <a:solidFill>
                  <a:schemeClr val="accent2">
                    <a:lumMod val="60000"/>
                    <a:lumOff val="40000"/>
                  </a:schemeClr>
                </a:solidFill>
                <a:latin typeface="Afsaneh Font" panose="02000700000000000000" pitchFamily="2" charset="-78"/>
                <a:cs typeface="Afsaneh Font" panose="02000700000000000000" pitchFamily="2" charset="-78"/>
              </a:rPr>
              <a:t>نتعلم لنعمل </a:t>
            </a:r>
          </a:p>
        </p:txBody>
      </p:sp>
      <p:sp>
        <p:nvSpPr>
          <p:cNvPr id="40" name="مربع نص 39">
            <a:hlinkClick r:id="rId34" action="ppaction://hlinksldjump"/>
            <a:extLst>
              <a:ext uri="{FF2B5EF4-FFF2-40B4-BE49-F238E27FC236}">
                <a16:creationId xmlns:a16="http://schemas.microsoft.com/office/drawing/2014/main" id="{E6C7AEC6-FC89-4F80-83DE-3189F07ABB29}"/>
              </a:ext>
            </a:extLst>
          </p:cNvPr>
          <p:cNvSpPr txBox="1"/>
          <p:nvPr/>
        </p:nvSpPr>
        <p:spPr>
          <a:xfrm>
            <a:off x="1875316" y="2807682"/>
            <a:ext cx="1327391" cy="400110"/>
          </a:xfrm>
          <a:prstGeom prst="rect">
            <a:avLst/>
          </a:prstGeom>
          <a:noFill/>
        </p:spPr>
        <p:txBody>
          <a:bodyPr wrap="square">
            <a:spAutoFit/>
          </a:bodyPr>
          <a:lstStyle/>
          <a:p>
            <a:pPr algn="r"/>
            <a:r>
              <a:rPr lang="ar-SA" sz="2000" dirty="0">
                <a:solidFill>
                  <a:srgbClr val="92D050"/>
                </a:solidFill>
                <a:latin typeface="Afsaneh Font" panose="02000700000000000000" pitchFamily="2" charset="-78"/>
                <a:cs typeface="Afsaneh Font" panose="02000700000000000000" pitchFamily="2" charset="-78"/>
              </a:rPr>
              <a:t>الهدف الوطني </a:t>
            </a:r>
          </a:p>
        </p:txBody>
      </p:sp>
      <p:sp>
        <p:nvSpPr>
          <p:cNvPr id="46" name="مربع نص 45">
            <a:hlinkClick r:id="rId35" action="ppaction://hlinksldjump"/>
            <a:extLst>
              <a:ext uri="{FF2B5EF4-FFF2-40B4-BE49-F238E27FC236}">
                <a16:creationId xmlns:a16="http://schemas.microsoft.com/office/drawing/2014/main" id="{B50CFC19-7B91-4C96-B5DC-13B6E6C98A47}"/>
              </a:ext>
            </a:extLst>
          </p:cNvPr>
          <p:cNvSpPr txBox="1"/>
          <p:nvPr/>
        </p:nvSpPr>
        <p:spPr>
          <a:xfrm>
            <a:off x="2041339" y="1729055"/>
            <a:ext cx="871234" cy="400110"/>
          </a:xfrm>
          <a:prstGeom prst="rect">
            <a:avLst/>
          </a:prstGeom>
          <a:noFill/>
        </p:spPr>
        <p:txBody>
          <a:bodyPr wrap="square">
            <a:spAutoFit/>
          </a:bodyPr>
          <a:lstStyle/>
          <a:p>
            <a:pPr algn="r"/>
            <a:r>
              <a:rPr lang="ar-SA" sz="2000" dirty="0">
                <a:solidFill>
                  <a:schemeClr val="bg1">
                    <a:lumMod val="65000"/>
                  </a:schemeClr>
                </a:solidFill>
                <a:latin typeface="Afsaneh Font" panose="02000700000000000000" pitchFamily="2" charset="-78"/>
                <a:cs typeface="Afsaneh Font" panose="02000700000000000000" pitchFamily="2" charset="-78"/>
              </a:rPr>
              <a:t>نشاط</a:t>
            </a:r>
          </a:p>
        </p:txBody>
      </p:sp>
      <p:sp>
        <p:nvSpPr>
          <p:cNvPr id="41" name="مربع نص 40">
            <a:hlinkClick r:id="rId36" action="ppaction://hlinksldjump"/>
            <a:extLst>
              <a:ext uri="{FF2B5EF4-FFF2-40B4-BE49-F238E27FC236}">
                <a16:creationId xmlns:a16="http://schemas.microsoft.com/office/drawing/2014/main" id="{2C435271-68FA-4154-9503-C8CAA6F86620}"/>
              </a:ext>
            </a:extLst>
          </p:cNvPr>
          <p:cNvSpPr txBox="1"/>
          <p:nvPr/>
        </p:nvSpPr>
        <p:spPr>
          <a:xfrm>
            <a:off x="6259961" y="2175137"/>
            <a:ext cx="871234" cy="400110"/>
          </a:xfrm>
          <a:prstGeom prst="rect">
            <a:avLst/>
          </a:prstGeom>
          <a:noFill/>
        </p:spPr>
        <p:txBody>
          <a:bodyPr wrap="square">
            <a:spAutoFit/>
          </a:bodyPr>
          <a:lstStyle/>
          <a:p>
            <a:pPr algn="r"/>
            <a:r>
              <a:rPr lang="ar-SA" sz="2000" dirty="0">
                <a:solidFill>
                  <a:schemeClr val="accent2">
                    <a:lumMod val="60000"/>
                    <a:lumOff val="40000"/>
                  </a:schemeClr>
                </a:solidFill>
                <a:latin typeface="Afsaneh Font" panose="02000700000000000000" pitchFamily="2" charset="-78"/>
                <a:cs typeface="Afsaneh Font" panose="02000700000000000000" pitchFamily="2" charset="-78"/>
              </a:rPr>
              <a:t>مقدمة </a:t>
            </a:r>
          </a:p>
        </p:txBody>
      </p:sp>
      <p:sp>
        <p:nvSpPr>
          <p:cNvPr id="47" name="مربع نص 46">
            <a:hlinkClick r:id="rId37" action="ppaction://hlinksldjump"/>
            <a:extLst>
              <a:ext uri="{FF2B5EF4-FFF2-40B4-BE49-F238E27FC236}">
                <a16:creationId xmlns:a16="http://schemas.microsoft.com/office/drawing/2014/main" id="{D3134DB8-38D5-4468-B086-C236989F8333}"/>
              </a:ext>
            </a:extLst>
          </p:cNvPr>
          <p:cNvSpPr txBox="1"/>
          <p:nvPr/>
        </p:nvSpPr>
        <p:spPr>
          <a:xfrm>
            <a:off x="3817271" y="2218590"/>
            <a:ext cx="1614841" cy="400110"/>
          </a:xfrm>
          <a:prstGeom prst="rect">
            <a:avLst/>
          </a:prstGeom>
          <a:noFill/>
        </p:spPr>
        <p:txBody>
          <a:bodyPr wrap="square">
            <a:spAutoFit/>
          </a:bodyPr>
          <a:lstStyle/>
          <a:p>
            <a:pPr algn="r"/>
            <a:r>
              <a:rPr lang="ar-SA" sz="2000" dirty="0">
                <a:solidFill>
                  <a:srgbClr val="92D050"/>
                </a:solidFill>
                <a:latin typeface="Afsaneh Font" panose="02000700000000000000" pitchFamily="2" charset="-78"/>
                <a:cs typeface="Afsaneh Font" panose="02000700000000000000" pitchFamily="2" charset="-78"/>
              </a:rPr>
              <a:t>كثرة الوصية بالجار </a:t>
            </a:r>
          </a:p>
        </p:txBody>
      </p:sp>
      <p:pic>
        <p:nvPicPr>
          <p:cNvPr id="35" name="VideoEditor_٢٠٢١١٠١٨_١١٤٥٤٩">
            <a:hlinkClick r:id="" action="ppaction://media"/>
            <a:extLst>
              <a:ext uri="{FF2B5EF4-FFF2-40B4-BE49-F238E27FC236}">
                <a16:creationId xmlns:a16="http://schemas.microsoft.com/office/drawing/2014/main" id="{D31222F2-3941-4728-AD3D-FAFBD666EA83}"/>
              </a:ext>
            </a:extLst>
          </p:cNvPr>
          <p:cNvPicPr>
            <a:picLocks noChangeAspect="1"/>
          </p:cNvPicPr>
          <p:nvPr>
            <a:videoFile r:link="rId4"/>
            <p:extLst>
              <p:ext uri="{DAA4B4D4-6D71-4841-9C94-3DE7FCFB9230}">
                <p14:media xmlns:p14="http://schemas.microsoft.com/office/powerpoint/2010/main" r:embed="rId3"/>
              </p:ext>
            </p:extLst>
          </p:nvPr>
        </p:nvPicPr>
        <p:blipFill>
          <a:blip r:embed="rId38"/>
          <a:stretch>
            <a:fillRect/>
          </a:stretch>
        </p:blipFill>
        <p:spPr>
          <a:xfrm>
            <a:off x="8207168" y="744345"/>
            <a:ext cx="3754618" cy="2111973"/>
          </a:xfrm>
          <a:prstGeom prst="rect">
            <a:avLst/>
          </a:prstGeom>
        </p:spPr>
      </p:pic>
      <p:sp>
        <p:nvSpPr>
          <p:cNvPr id="48" name="مربع نص 47">
            <a:hlinkClick r:id="rId39" action="ppaction://hlinksldjump"/>
            <a:extLst>
              <a:ext uri="{FF2B5EF4-FFF2-40B4-BE49-F238E27FC236}">
                <a16:creationId xmlns:a16="http://schemas.microsoft.com/office/drawing/2014/main" id="{1872AEB1-3D61-4A3B-ABBB-237A906DC7FB}"/>
              </a:ext>
            </a:extLst>
          </p:cNvPr>
          <p:cNvSpPr txBox="1"/>
          <p:nvPr/>
        </p:nvSpPr>
        <p:spPr>
          <a:xfrm rot="10800000" flipV="1">
            <a:off x="1771290" y="3351343"/>
            <a:ext cx="1614841" cy="400110"/>
          </a:xfrm>
          <a:prstGeom prst="rect">
            <a:avLst/>
          </a:prstGeom>
          <a:noFill/>
        </p:spPr>
        <p:txBody>
          <a:bodyPr wrap="square">
            <a:spAutoFit/>
          </a:bodyPr>
          <a:lstStyle/>
          <a:p>
            <a:pPr algn="ctr"/>
            <a:r>
              <a:rPr lang="ar-SA" sz="2000" dirty="0">
                <a:solidFill>
                  <a:schemeClr val="accent4"/>
                </a:solidFill>
                <a:latin typeface="Afsaneh Font" panose="02000700000000000000" pitchFamily="2" charset="-78"/>
                <a:cs typeface="Afsaneh Font" panose="02000700000000000000" pitchFamily="2" charset="-78"/>
              </a:rPr>
              <a:t>مهمة أدائية</a:t>
            </a:r>
          </a:p>
        </p:txBody>
      </p:sp>
    </p:spTree>
    <p:extLst>
      <p:ext uri="{BB962C8B-B14F-4D97-AF65-F5344CB8AC3E}">
        <p14:creationId xmlns:p14="http://schemas.microsoft.com/office/powerpoint/2010/main" val="2258593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75" fill="hold"/>
                                        <p:tgtEl>
                                          <p:spTgt spid="45"/>
                                        </p:tgtEl>
                                      </p:cBhvr>
                                    </p:cmd>
                                  </p:childTnLst>
                                </p:cTn>
                              </p:par>
                            </p:childTnLst>
                          </p:cTn>
                        </p:par>
                      </p:childTnLst>
                    </p:cTn>
                  </p:par>
                </p:childTnLst>
              </p:cTn>
              <p:nextCondLst>
                <p:cond evt="onClick" delay="0">
                  <p:tgtEl>
                    <p:spTgt spid="45"/>
                  </p:tgtEl>
                </p:cond>
              </p:nextCondLst>
            </p:seq>
            <p:audio>
              <p:cMediaNode vol="80000">
                <p:cTn id="7" fill="hold" display="0">
                  <p:stCondLst>
                    <p:cond delay="indefinite"/>
                  </p:stCondLst>
                  <p:endCondLst>
                    <p:cond evt="onStopAudio" delay="0">
                      <p:tgtEl>
                        <p:sldTgt/>
                      </p:tgtEl>
                    </p:cond>
                  </p:endCondLst>
                </p:cTn>
                <p:tgtEl>
                  <p:spTgt spid="45"/>
                </p:tgtEl>
              </p:cMediaNode>
            </p:audi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video>
              <p:cMediaNode vol="80000">
                <p:cTn id="13" fill="hold" display="0">
                  <p:stCondLst>
                    <p:cond delay="indefinite"/>
                  </p:stCondLst>
                </p:cTn>
                <p:tgtEl>
                  <p:spTgt spid="3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15" name="مربع نص 14">
            <a:extLst>
              <a:ext uri="{FF2B5EF4-FFF2-40B4-BE49-F238E27FC236}">
                <a16:creationId xmlns:a16="http://schemas.microsoft.com/office/drawing/2014/main" id="{21EEE22D-DD88-4CD1-9424-E88FBCD73B67}"/>
              </a:ext>
            </a:extLst>
          </p:cNvPr>
          <p:cNvSpPr txBox="1"/>
          <p:nvPr/>
        </p:nvSpPr>
        <p:spPr>
          <a:xfrm>
            <a:off x="747845" y="4740194"/>
            <a:ext cx="8398420" cy="1246495"/>
          </a:xfrm>
          <a:prstGeom prst="rect">
            <a:avLst/>
          </a:prstGeom>
          <a:noFill/>
        </p:spPr>
        <p:txBody>
          <a:bodyPr wrap="square" rtlCol="1">
            <a:spAutoFit/>
          </a:bodyPr>
          <a:lstStyle/>
          <a:p>
            <a:pPr>
              <a:lnSpc>
                <a:spcPct val="200000"/>
              </a:lnSpc>
            </a:pPr>
            <a:r>
              <a:rPr lang="ar-SA" sz="2000" dirty="0">
                <a:solidFill>
                  <a:schemeClr val="accent4"/>
                </a:solidFill>
                <a:cs typeface="PT Bold Heading" panose="02010400000000000000" pitchFamily="2" charset="-78"/>
              </a:rPr>
              <a:t>الوصية بالجار وردت أيضا في القرآن الكريم  بالرجوع إلى برنامج </a:t>
            </a:r>
          </a:p>
          <a:p>
            <a:pPr>
              <a:lnSpc>
                <a:spcPct val="200000"/>
              </a:lnSpc>
            </a:pPr>
            <a:r>
              <a:rPr lang="ar-SA" sz="2000" dirty="0">
                <a:solidFill>
                  <a:schemeClr val="accent4"/>
                </a:solidFill>
                <a:cs typeface="PT Bold Heading" panose="02010400000000000000" pitchFamily="2" charset="-78"/>
              </a:rPr>
              <a:t>الباحث القرآني             استنبطي الآية التي أوصت بالجار.</a:t>
            </a:r>
          </a:p>
        </p:txBody>
      </p:sp>
      <p:sp>
        <p:nvSpPr>
          <p:cNvPr id="18" name="زر الإجراء: الانتقال للصفحة الرئيسية 17">
            <a:hlinkClick r:id="rId4" action="ppaction://hlinksldjump" highlightClick="1"/>
            <a:extLst>
              <a:ext uri="{FF2B5EF4-FFF2-40B4-BE49-F238E27FC236}">
                <a16:creationId xmlns:a16="http://schemas.microsoft.com/office/drawing/2014/main" id="{092F8730-B7F5-4C63-9878-F237ECB65799}"/>
              </a:ext>
            </a:extLst>
          </p:cNvPr>
          <p:cNvSpPr/>
          <p:nvPr/>
        </p:nvSpPr>
        <p:spPr>
          <a:xfrm>
            <a:off x="136075" y="5831568"/>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3" name="صورة 3">
            <a:extLst>
              <a:ext uri="{FF2B5EF4-FFF2-40B4-BE49-F238E27FC236}">
                <a16:creationId xmlns:a16="http://schemas.microsoft.com/office/drawing/2014/main" id="{BABEF481-7F93-424F-A712-55401C02F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790" y="747147"/>
            <a:ext cx="8398420" cy="4130182"/>
          </a:xfrm>
          <a:prstGeom prst="rect">
            <a:avLst/>
          </a:prstGeom>
        </p:spPr>
      </p:pic>
      <p:sp>
        <p:nvSpPr>
          <p:cNvPr id="4" name="مربع نص 3">
            <a:extLst>
              <a:ext uri="{FF2B5EF4-FFF2-40B4-BE49-F238E27FC236}">
                <a16:creationId xmlns:a16="http://schemas.microsoft.com/office/drawing/2014/main" id="{C313BF83-8BE0-B548-AE16-E1E7F3C01FD6}"/>
              </a:ext>
            </a:extLst>
          </p:cNvPr>
          <p:cNvSpPr txBox="1"/>
          <p:nvPr/>
        </p:nvSpPr>
        <p:spPr>
          <a:xfrm>
            <a:off x="1896790" y="5812555"/>
            <a:ext cx="1828800" cy="369332"/>
          </a:xfrm>
          <a:prstGeom prst="rect">
            <a:avLst/>
          </a:prstGeom>
          <a:noFill/>
        </p:spPr>
        <p:txBody>
          <a:bodyPr wrap="square" rtlCol="1">
            <a:spAutoFit/>
          </a:bodyPr>
          <a:lstStyle/>
          <a:p>
            <a:pPr algn="r"/>
            <a:r>
              <a:rPr lang="af-ZA" dirty="0">
                <a:solidFill>
                  <a:schemeClr val="bg1"/>
                </a:solidFill>
              </a:rPr>
              <a:t>https://tafsir.app</a:t>
            </a:r>
            <a:endParaRPr lang="ar-AE" dirty="0">
              <a:solidFill>
                <a:schemeClr val="bg1"/>
              </a:solidFill>
            </a:endParaRPr>
          </a:p>
        </p:txBody>
      </p:sp>
      <p:pic>
        <p:nvPicPr>
          <p:cNvPr id="5" name="صورة 5">
            <a:hlinkClick r:id="rId6"/>
            <a:extLst>
              <a:ext uri="{FF2B5EF4-FFF2-40B4-BE49-F238E27FC236}">
                <a16:creationId xmlns:a16="http://schemas.microsoft.com/office/drawing/2014/main" id="{AD380230-B2D4-B140-B999-BD4944C35E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0459" y="5376304"/>
            <a:ext cx="610385" cy="610385"/>
          </a:xfrm>
          <a:prstGeom prst="rect">
            <a:avLst/>
          </a:prstGeom>
        </p:spPr>
      </p:pic>
    </p:spTree>
    <p:extLst>
      <p:ext uri="{BB962C8B-B14F-4D97-AF65-F5344CB8AC3E}">
        <p14:creationId xmlns:p14="http://schemas.microsoft.com/office/powerpoint/2010/main" val="334797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4">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5">
            <a:alphaModFix/>
          </a:blip>
          <a:srcRect/>
          <a:stretch/>
        </p:blipFill>
        <p:spPr>
          <a:xfrm>
            <a:off x="883920" y="470304"/>
            <a:ext cx="10424160" cy="5917391"/>
          </a:xfrm>
          <a:prstGeom prst="rect">
            <a:avLst/>
          </a:prstGeom>
          <a:noFill/>
          <a:ln>
            <a:noFill/>
          </a:ln>
        </p:spPr>
      </p:pic>
      <p:sp>
        <p:nvSpPr>
          <p:cNvPr id="15" name="مربع نص 14">
            <a:extLst>
              <a:ext uri="{FF2B5EF4-FFF2-40B4-BE49-F238E27FC236}">
                <a16:creationId xmlns:a16="http://schemas.microsoft.com/office/drawing/2014/main" id="{21EEE22D-DD88-4CD1-9424-E88FBCD73B67}"/>
              </a:ext>
            </a:extLst>
          </p:cNvPr>
          <p:cNvSpPr txBox="1"/>
          <p:nvPr/>
        </p:nvSpPr>
        <p:spPr>
          <a:xfrm>
            <a:off x="7079585" y="3921715"/>
            <a:ext cx="3495257" cy="977191"/>
          </a:xfrm>
          <a:prstGeom prst="rect">
            <a:avLst/>
          </a:prstGeom>
          <a:noFill/>
        </p:spPr>
        <p:txBody>
          <a:bodyPr wrap="square" rtlCol="1">
            <a:spAutoFit/>
          </a:bodyPr>
          <a:lstStyle/>
          <a:p>
            <a:pPr algn="ctr">
              <a:lnSpc>
                <a:spcPct val="150000"/>
              </a:lnSpc>
            </a:pPr>
            <a:r>
              <a:rPr lang="ar-SA" sz="2000" dirty="0">
                <a:solidFill>
                  <a:schemeClr val="accent4"/>
                </a:solidFill>
                <a:cs typeface="PT Bold Heading" panose="02010400000000000000" pitchFamily="2" charset="-78"/>
              </a:rPr>
              <a:t>طالبتي النجيبة  شاهدي المقطع التالي ثم وضحي حكم أذية الجار؟</a:t>
            </a:r>
          </a:p>
        </p:txBody>
      </p:sp>
      <p:sp>
        <p:nvSpPr>
          <p:cNvPr id="18" name="زر الإجراء: الانتقال للصفحة الرئيسية 17">
            <a:hlinkClick r:id="rId6" action="ppaction://hlinksldjump" highlightClick="1"/>
            <a:extLst>
              <a:ext uri="{FF2B5EF4-FFF2-40B4-BE49-F238E27FC236}">
                <a16:creationId xmlns:a16="http://schemas.microsoft.com/office/drawing/2014/main" id="{092F8730-B7F5-4C63-9878-F237ECB65799}"/>
              </a:ext>
            </a:extLst>
          </p:cNvPr>
          <p:cNvSpPr/>
          <p:nvPr/>
        </p:nvSpPr>
        <p:spPr>
          <a:xfrm>
            <a:off x="136075" y="5831568"/>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2" name="صورة 3">
            <a:extLst>
              <a:ext uri="{FF2B5EF4-FFF2-40B4-BE49-F238E27FC236}">
                <a16:creationId xmlns:a16="http://schemas.microsoft.com/office/drawing/2014/main" id="{20124863-8734-2F40-AFC2-86FCB0BF0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1214" y="850113"/>
            <a:ext cx="8267869" cy="1946013"/>
          </a:xfrm>
          <a:prstGeom prst="rect">
            <a:avLst/>
          </a:prstGeom>
        </p:spPr>
      </p:pic>
      <p:pic>
        <p:nvPicPr>
          <p:cNvPr id="4" name="VideoEditor_٢٠٢١١٠١٧_٠٤٣١٢٦.mp4">
            <a:hlinkClick r:id="" action="ppaction://media"/>
            <a:extLst>
              <a:ext uri="{FF2B5EF4-FFF2-40B4-BE49-F238E27FC236}">
                <a16:creationId xmlns:a16="http://schemas.microsoft.com/office/drawing/2014/main" id="{F546C31D-4483-6E4C-B0AD-4C47EA5E920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41214" y="3036663"/>
            <a:ext cx="5254654" cy="2955743"/>
          </a:xfrm>
          <a:prstGeom prst="rect">
            <a:avLst/>
          </a:prstGeom>
        </p:spPr>
      </p:pic>
    </p:spTree>
    <p:extLst>
      <p:ext uri="{BB962C8B-B14F-4D97-AF65-F5344CB8AC3E}">
        <p14:creationId xmlns:p14="http://schemas.microsoft.com/office/powerpoint/2010/main" val="400547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cTn>
                <p:tgtEl>
                  <p:spTgt spid="4"/>
                </p:tgtEl>
              </p:cMediaNode>
            </p:video>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srcRect/>
          <a:stretch/>
        </p:blipFill>
        <p:spPr>
          <a:xfrm>
            <a:off x="883920" y="66260"/>
            <a:ext cx="10424160" cy="6725480"/>
          </a:xfrm>
          <a:prstGeom prst="rect">
            <a:avLst/>
          </a:prstGeom>
        </p:spPr>
      </p:pic>
      <p:sp>
        <p:nvSpPr>
          <p:cNvPr id="10" name="زر الإجراء: الانتقال للصفحة الرئيسية 9">
            <a:hlinkClick r:id="rId4" action="ppaction://hlinksldjump" highlightClick="1"/>
            <a:extLst>
              <a:ext uri="{FF2B5EF4-FFF2-40B4-BE49-F238E27FC236}">
                <a16:creationId xmlns:a16="http://schemas.microsoft.com/office/drawing/2014/main" id="{F40AED60-4626-49FA-954D-2FE506FF5E70}"/>
              </a:ext>
            </a:extLst>
          </p:cNvPr>
          <p:cNvSpPr/>
          <p:nvPr/>
        </p:nvSpPr>
        <p:spPr>
          <a:xfrm>
            <a:off x="27215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sp>
        <p:nvSpPr>
          <p:cNvPr id="7" name="مستطيل 6">
            <a:extLst>
              <a:ext uri="{FF2B5EF4-FFF2-40B4-BE49-F238E27FC236}">
                <a16:creationId xmlns:a16="http://schemas.microsoft.com/office/drawing/2014/main" id="{3CA51DD4-5560-456A-B769-AD1E9C2A27B7}"/>
              </a:ext>
            </a:extLst>
          </p:cNvPr>
          <p:cNvSpPr/>
          <p:nvPr/>
        </p:nvSpPr>
        <p:spPr>
          <a:xfrm>
            <a:off x="2041044" y="4630151"/>
            <a:ext cx="8109912" cy="107721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3200" b="1" dirty="0">
                <a:solidFill>
                  <a:schemeClr val="accent4"/>
                </a:solidFill>
                <a:latin typeface="STC-Regular"/>
              </a:rPr>
              <a:t>مثلي ل</a:t>
            </a:r>
            <a:r>
              <a:rPr lang="ar-AE" sz="3200" b="1" i="0" dirty="0">
                <a:solidFill>
                  <a:schemeClr val="accent4"/>
                </a:solidFill>
                <a:effectLst/>
                <a:latin typeface="STC-Regular"/>
              </a:rPr>
              <a:t>بعض التصرفات الخاطئة لجيران اليوم</a:t>
            </a:r>
            <a:r>
              <a:rPr lang="ar-SA" sz="3200" b="1" dirty="0">
                <a:solidFill>
                  <a:schemeClr val="accent4"/>
                </a:solidFill>
                <a:latin typeface="STC-Regular"/>
              </a:rPr>
              <a:t>، وما هو واجبك</a:t>
            </a:r>
          </a:p>
          <a:p>
            <a:pPr algn="ctr"/>
            <a:r>
              <a:rPr lang="ar-SA" sz="3200" b="1" cap="none" spc="0" dirty="0">
                <a:ln/>
                <a:solidFill>
                  <a:schemeClr val="accent4"/>
                </a:solidFill>
                <a:effectLst/>
                <a:latin typeface="STC-Regular"/>
              </a:rPr>
              <a:t>كمسلمة تجاه تلك التصرفات؟</a:t>
            </a:r>
            <a:r>
              <a:rPr lang="ar-SA" sz="3200" b="1" cap="none" spc="0" dirty="0">
                <a:ln/>
                <a:solidFill>
                  <a:schemeClr val="accent4"/>
                </a:solidFill>
                <a:effectLst/>
              </a:rPr>
              <a:t>    </a:t>
            </a:r>
          </a:p>
        </p:txBody>
      </p:sp>
      <p:pic>
        <p:nvPicPr>
          <p:cNvPr id="2" name="صورة 2">
            <a:extLst>
              <a:ext uri="{FF2B5EF4-FFF2-40B4-BE49-F238E27FC236}">
                <a16:creationId xmlns:a16="http://schemas.microsoft.com/office/drawing/2014/main" id="{C5B5FC9A-201F-6E4C-B1B8-834B236E3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978" y="877021"/>
            <a:ext cx="9900043" cy="3441760"/>
          </a:xfrm>
          <a:prstGeom prst="rect">
            <a:avLst/>
          </a:prstGeom>
        </p:spPr>
      </p:pic>
    </p:spTree>
    <p:extLst>
      <p:ext uri="{BB962C8B-B14F-4D97-AF65-F5344CB8AC3E}">
        <p14:creationId xmlns:p14="http://schemas.microsoft.com/office/powerpoint/2010/main" val="26810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srcRect/>
          <a:stretch/>
        </p:blipFill>
        <p:spPr>
          <a:xfrm>
            <a:off x="883920" y="66260"/>
            <a:ext cx="10424160" cy="6725480"/>
          </a:xfrm>
          <a:prstGeom prst="rect">
            <a:avLst/>
          </a:prstGeom>
        </p:spPr>
      </p:pic>
      <p:sp>
        <p:nvSpPr>
          <p:cNvPr id="10" name="زر الإجراء: الانتقال للصفحة الرئيسية 9">
            <a:hlinkClick r:id="rId4" action="ppaction://hlinksldjump" highlightClick="1"/>
            <a:extLst>
              <a:ext uri="{FF2B5EF4-FFF2-40B4-BE49-F238E27FC236}">
                <a16:creationId xmlns:a16="http://schemas.microsoft.com/office/drawing/2014/main" id="{F40AED60-4626-49FA-954D-2FE506FF5E70}"/>
              </a:ext>
            </a:extLst>
          </p:cNvPr>
          <p:cNvSpPr/>
          <p:nvPr/>
        </p:nvSpPr>
        <p:spPr>
          <a:xfrm>
            <a:off x="27215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2" name="صورة 3">
            <a:extLst>
              <a:ext uri="{FF2B5EF4-FFF2-40B4-BE49-F238E27FC236}">
                <a16:creationId xmlns:a16="http://schemas.microsoft.com/office/drawing/2014/main" id="{3479E999-6BA6-6647-B738-BDE8FF293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4766" y="758995"/>
            <a:ext cx="8282467" cy="5058958"/>
          </a:xfrm>
          <a:prstGeom prst="rect">
            <a:avLst/>
          </a:prstGeom>
        </p:spPr>
      </p:pic>
      <p:sp>
        <p:nvSpPr>
          <p:cNvPr id="12" name="مستطيل 11">
            <a:extLst>
              <a:ext uri="{FF2B5EF4-FFF2-40B4-BE49-F238E27FC236}">
                <a16:creationId xmlns:a16="http://schemas.microsoft.com/office/drawing/2014/main" id="{0B36A554-4FBC-4A24-8CC8-4D8D3E2A8CE4}"/>
              </a:ext>
            </a:extLst>
          </p:cNvPr>
          <p:cNvSpPr/>
          <p:nvPr/>
        </p:nvSpPr>
        <p:spPr>
          <a:xfrm>
            <a:off x="4751717" y="2254001"/>
            <a:ext cx="2688557" cy="584775"/>
          </a:xfrm>
          <a:prstGeom prst="rect">
            <a:avLst/>
          </a:prstGeom>
          <a:noFill/>
        </p:spPr>
        <p:txBody>
          <a:bodyPr wrap="none" lIns="91440" tIns="45720" rIns="91440" bIns="45720">
            <a:spAutoFit/>
          </a:bodyPr>
          <a:lstStyle/>
          <a:p>
            <a:pPr algn="ctr"/>
            <a:r>
              <a:rPr lang="ar-SA" sz="3200" b="0" cap="none" spc="0">
                <a:ln w="0"/>
                <a:solidFill>
                  <a:srgbClr val="C00000"/>
                </a:solidFill>
                <a:effectLst>
                  <a:outerShdw blurRad="38100" dist="19050" dir="2700000" algn="tl" rotWithShape="0">
                    <a:schemeClr val="dk1">
                      <a:alpha val="40000"/>
                    </a:schemeClr>
                  </a:outerShdw>
                </a:effectLst>
              </a:rPr>
              <a:t>أزوره وأخفف عنه.</a:t>
            </a:r>
            <a:endParaRPr lang="ar-SA" sz="3200" b="0" cap="none" spc="0" dirty="0">
              <a:ln w="0"/>
              <a:solidFill>
                <a:srgbClr val="C00000"/>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EEEF10D4-7FB9-48A3-9299-AAFD1F250AA4}"/>
              </a:ext>
            </a:extLst>
          </p:cNvPr>
          <p:cNvSpPr/>
          <p:nvPr/>
        </p:nvSpPr>
        <p:spPr>
          <a:xfrm>
            <a:off x="4394844" y="3107928"/>
            <a:ext cx="3571812" cy="584775"/>
          </a:xfrm>
          <a:prstGeom prst="rect">
            <a:avLst/>
          </a:prstGeom>
          <a:noFill/>
        </p:spPr>
        <p:txBody>
          <a:bodyPr wrap="none" lIns="91440" tIns="45720" rIns="91440" bIns="45720">
            <a:spAutoFit/>
          </a:bodyPr>
          <a:lstStyle/>
          <a:p>
            <a:pPr algn="ctr"/>
            <a:r>
              <a:rPr lang="ar-SA" sz="3200" b="0" cap="none" spc="0">
                <a:ln w="0"/>
                <a:solidFill>
                  <a:schemeClr val="accent2"/>
                </a:solidFill>
                <a:effectLst>
                  <a:outerShdw blurRad="38100" dist="19050" dir="2700000" algn="tl" rotWithShape="0">
                    <a:schemeClr val="dk1">
                      <a:alpha val="40000"/>
                    </a:schemeClr>
                  </a:outerShdw>
                </a:effectLst>
              </a:rPr>
              <a:t>أدعو جيراني لتلك الوليمة.</a:t>
            </a:r>
            <a:endParaRPr lang="ar-SA" sz="3200" b="0" cap="none" spc="0" dirty="0">
              <a:ln w="0"/>
              <a:solidFill>
                <a:schemeClr val="accent2"/>
              </a:solidFill>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4F35510B-5423-4F50-870F-4B09E86CD450}"/>
              </a:ext>
            </a:extLst>
          </p:cNvPr>
          <p:cNvSpPr/>
          <p:nvPr/>
        </p:nvSpPr>
        <p:spPr>
          <a:xfrm>
            <a:off x="5012206" y="3998226"/>
            <a:ext cx="2167581" cy="584775"/>
          </a:xfrm>
          <a:prstGeom prst="rect">
            <a:avLst/>
          </a:prstGeom>
          <a:noFill/>
        </p:spPr>
        <p:txBody>
          <a:bodyPr wrap="none" lIns="91440" tIns="45720" rIns="91440" bIns="45720">
            <a:spAutoFit/>
          </a:bodyPr>
          <a:lstStyle/>
          <a:p>
            <a:pPr algn="ctr"/>
            <a:r>
              <a:rPr lang="ar-SA" sz="3200" b="0" cap="none" spc="0">
                <a:ln w="0"/>
                <a:solidFill>
                  <a:schemeClr val="accent1"/>
                </a:solidFill>
                <a:effectLst>
                  <a:outerShdw blurRad="38100" dist="19050" dir="2700000" algn="tl" rotWithShape="0">
                    <a:schemeClr val="dk1">
                      <a:alpha val="40000"/>
                    </a:schemeClr>
                  </a:outerShdw>
                </a:effectLst>
              </a:rPr>
              <a:t>أشاركه أحزانه.</a:t>
            </a:r>
            <a:endParaRPr lang="ar-SA" sz="3200" b="0" cap="none" spc="0" dirty="0">
              <a:ln w="0"/>
              <a:solidFill>
                <a:schemeClr val="accent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B62A2990-E70C-C845-B0DA-0B031429DB06}"/>
              </a:ext>
            </a:extLst>
          </p:cNvPr>
          <p:cNvSpPr/>
          <p:nvPr/>
        </p:nvSpPr>
        <p:spPr>
          <a:xfrm>
            <a:off x="5026529" y="4858950"/>
            <a:ext cx="2177199" cy="584775"/>
          </a:xfrm>
          <a:prstGeom prst="rect">
            <a:avLst/>
          </a:prstGeom>
          <a:noFill/>
        </p:spPr>
        <p:txBody>
          <a:bodyPr wrap="none" lIns="91440" tIns="45720" rIns="91440" bIns="45720">
            <a:spAutoFit/>
          </a:bodyPr>
          <a:lstStyle/>
          <a:p>
            <a:pPr algn="ctr"/>
            <a:r>
              <a:rPr lang="ar-SA" sz="3200" b="0" cap="none" spc="0">
                <a:ln w="0"/>
                <a:solidFill>
                  <a:srgbClr val="7030A0"/>
                </a:solidFill>
                <a:effectLst>
                  <a:outerShdw blurRad="38100" dist="19050" dir="2700000" algn="tl" rotWithShape="0">
                    <a:schemeClr val="dk1">
                      <a:alpha val="40000"/>
                    </a:schemeClr>
                  </a:outerShdw>
                </a:effectLst>
              </a:rPr>
              <a:t>أشاركه أفراحه.</a:t>
            </a:r>
            <a:endParaRPr lang="ar-SA" sz="3200" b="0" cap="none" spc="0" dirty="0">
              <a:ln w="0"/>
              <a:solidFill>
                <a:srgbClr val="7030A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020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sp>
        <p:nvSpPr>
          <p:cNvPr id="7" name="زر الإجراء: الانتقال للصفحة الرئيسية 6">
            <a:hlinkClick r:id="rId3" action="ppaction://hlinksldjump" highlightClick="1"/>
            <a:extLst>
              <a:ext uri="{FF2B5EF4-FFF2-40B4-BE49-F238E27FC236}">
                <a16:creationId xmlns:a16="http://schemas.microsoft.com/office/drawing/2014/main" id="{5AF21E39-4497-49EC-B407-19F936EA3782}"/>
              </a:ext>
            </a:extLst>
          </p:cNvPr>
          <p:cNvSpPr/>
          <p:nvPr/>
        </p:nvSpPr>
        <p:spPr>
          <a:xfrm>
            <a:off x="257557" y="6237299"/>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24" name="Google Shape;227;p12">
            <a:extLst>
              <a:ext uri="{FF2B5EF4-FFF2-40B4-BE49-F238E27FC236}">
                <a16:creationId xmlns:a16="http://schemas.microsoft.com/office/drawing/2014/main" id="{82FB612D-6D9B-4D78-B021-0359B2E2B4A0}"/>
              </a:ext>
            </a:extLst>
          </p:cNvPr>
          <p:cNvPicPr preferRelativeResize="0"/>
          <p:nvPr/>
        </p:nvPicPr>
        <p:blipFill rotWithShape="1">
          <a:blip r:embed="rId4"/>
          <a:srcRect/>
          <a:stretch/>
        </p:blipFill>
        <p:spPr>
          <a:xfrm>
            <a:off x="1126884" y="37576"/>
            <a:ext cx="10424160" cy="6725480"/>
          </a:xfrm>
          <a:prstGeom prst="rect">
            <a:avLst/>
          </a:prstGeom>
        </p:spPr>
      </p:pic>
      <p:pic>
        <p:nvPicPr>
          <p:cNvPr id="2" name="صورة 3">
            <a:extLst>
              <a:ext uri="{FF2B5EF4-FFF2-40B4-BE49-F238E27FC236}">
                <a16:creationId xmlns:a16="http://schemas.microsoft.com/office/drawing/2014/main" id="{1103B6CB-1B01-2F42-A612-F8032223E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744" y="2138135"/>
            <a:ext cx="8052439" cy="2775253"/>
          </a:xfrm>
          <a:prstGeom prst="rect">
            <a:avLst/>
          </a:prstGeom>
        </p:spPr>
      </p:pic>
    </p:spTree>
    <p:extLst>
      <p:ext uri="{BB962C8B-B14F-4D97-AF65-F5344CB8AC3E}">
        <p14:creationId xmlns:p14="http://schemas.microsoft.com/office/powerpoint/2010/main" val="1836955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7" name="زر الإجراء: الانتقال للصفحة الرئيسية 6">
            <a:hlinkClick r:id="rId4" action="ppaction://hlinksldjump" highlightClick="1"/>
            <a:extLst>
              <a:ext uri="{FF2B5EF4-FFF2-40B4-BE49-F238E27FC236}">
                <a16:creationId xmlns:a16="http://schemas.microsoft.com/office/drawing/2014/main" id="{5AF21E39-4497-49EC-B407-19F936EA3782}"/>
              </a:ext>
            </a:extLst>
          </p:cNvPr>
          <p:cNvSpPr/>
          <p:nvPr/>
        </p:nvSpPr>
        <p:spPr>
          <a:xfrm>
            <a:off x="16421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sp>
        <p:nvSpPr>
          <p:cNvPr id="2" name="مستطيل 1">
            <a:extLst>
              <a:ext uri="{FF2B5EF4-FFF2-40B4-BE49-F238E27FC236}">
                <a16:creationId xmlns:a16="http://schemas.microsoft.com/office/drawing/2014/main" id="{1DC6C80D-E927-4904-9078-204A82C8F47D}"/>
              </a:ext>
            </a:extLst>
          </p:cNvPr>
          <p:cNvSpPr/>
          <p:nvPr/>
        </p:nvSpPr>
        <p:spPr>
          <a:xfrm>
            <a:off x="2594892" y="3140297"/>
            <a:ext cx="6815204" cy="267765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800" b="1" cap="none" spc="0">
                <a:ln/>
                <a:solidFill>
                  <a:schemeClr val="bg1"/>
                </a:solidFill>
                <a:effectLst/>
              </a:rPr>
              <a:t>للمملكة العربية السعودية أيادي بيضاء امتدت لتساعد الدول المجاورة لها في أي أزمة تمر بها تلك الدول تمسح دموع اليتامى والأرامل وتواسي الفقراء والمساكين وترسل المساعدات الطبية وغيرها ظهر ذلك جليا في أزمة كورونا وغيرها من الأزمات فلا نملك لمملكتنا الحبيبة إلا الدعاء بالأمن والرخاء وأن يكفيها الله شر الأعداء.</a:t>
            </a:r>
            <a:endParaRPr lang="ar-SA" sz="2800" b="1" cap="none" spc="0" dirty="0">
              <a:ln/>
              <a:solidFill>
                <a:schemeClr val="bg1"/>
              </a:solidFill>
              <a:effectLst/>
            </a:endParaRPr>
          </a:p>
        </p:txBody>
      </p:sp>
      <p:pic>
        <p:nvPicPr>
          <p:cNvPr id="4" name="صورة 3">
            <a:extLst>
              <a:ext uri="{FF2B5EF4-FFF2-40B4-BE49-F238E27FC236}">
                <a16:creationId xmlns:a16="http://schemas.microsoft.com/office/drawing/2014/main" id="{81D677A6-5B30-4DC0-978C-4A9E3E5C19D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09576" y="1079626"/>
            <a:ext cx="2571491" cy="1845359"/>
          </a:xfrm>
          <a:prstGeom prst="rect">
            <a:avLst/>
          </a:prstGeom>
        </p:spPr>
      </p:pic>
    </p:spTree>
    <p:extLst>
      <p:ext uri="{BB962C8B-B14F-4D97-AF65-F5344CB8AC3E}">
        <p14:creationId xmlns:p14="http://schemas.microsoft.com/office/powerpoint/2010/main" val="366746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7" name="زر الإجراء: الانتقال للصفحة الرئيسية 6">
            <a:hlinkClick r:id="rId4" action="ppaction://hlinksldjump" highlightClick="1"/>
            <a:extLst>
              <a:ext uri="{FF2B5EF4-FFF2-40B4-BE49-F238E27FC236}">
                <a16:creationId xmlns:a16="http://schemas.microsoft.com/office/drawing/2014/main" id="{5AF21E39-4497-49EC-B407-19F936EA3782}"/>
              </a:ext>
            </a:extLst>
          </p:cNvPr>
          <p:cNvSpPr/>
          <p:nvPr/>
        </p:nvSpPr>
        <p:spPr>
          <a:xfrm>
            <a:off x="16421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3" name="صورة 3">
            <a:extLst>
              <a:ext uri="{FF2B5EF4-FFF2-40B4-BE49-F238E27FC236}">
                <a16:creationId xmlns:a16="http://schemas.microsoft.com/office/drawing/2014/main" id="{5A6E1A35-C175-2842-BF46-6DC539981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173" y="1105430"/>
            <a:ext cx="4107849" cy="2740856"/>
          </a:xfrm>
          <a:prstGeom prst="rect">
            <a:avLst/>
          </a:prstGeom>
        </p:spPr>
      </p:pic>
      <p:sp>
        <p:nvSpPr>
          <p:cNvPr id="4" name="مربع نص 3">
            <a:extLst>
              <a:ext uri="{FF2B5EF4-FFF2-40B4-BE49-F238E27FC236}">
                <a16:creationId xmlns:a16="http://schemas.microsoft.com/office/drawing/2014/main" id="{8CF3EFBA-2EED-174B-8911-288E57670D2E}"/>
              </a:ext>
            </a:extLst>
          </p:cNvPr>
          <p:cNvSpPr txBox="1"/>
          <p:nvPr/>
        </p:nvSpPr>
        <p:spPr>
          <a:xfrm>
            <a:off x="4267200" y="1752583"/>
            <a:ext cx="1828800" cy="1446550"/>
          </a:xfrm>
          <a:prstGeom prst="rect">
            <a:avLst/>
          </a:prstGeom>
          <a:noFill/>
        </p:spPr>
        <p:txBody>
          <a:bodyPr wrap="square" rtlCol="1">
            <a:spAutoFit/>
          </a:bodyPr>
          <a:lstStyle/>
          <a:p>
            <a:pPr algn="ctr"/>
            <a:r>
              <a:rPr lang="ar-SA" sz="4400" b="1"/>
              <a:t>المهام الأدائية</a:t>
            </a:r>
            <a:endParaRPr lang="ar-AE" sz="4400" b="1"/>
          </a:p>
        </p:txBody>
      </p:sp>
      <p:sp>
        <p:nvSpPr>
          <p:cNvPr id="5" name="مربع نص 4">
            <a:extLst>
              <a:ext uri="{FF2B5EF4-FFF2-40B4-BE49-F238E27FC236}">
                <a16:creationId xmlns:a16="http://schemas.microsoft.com/office/drawing/2014/main" id="{1EC1FEBD-EF89-0B47-9803-1BF53E6F8733}"/>
              </a:ext>
            </a:extLst>
          </p:cNvPr>
          <p:cNvSpPr txBox="1"/>
          <p:nvPr/>
        </p:nvSpPr>
        <p:spPr>
          <a:xfrm>
            <a:off x="2417211" y="4146247"/>
            <a:ext cx="7687771" cy="1323439"/>
          </a:xfrm>
          <a:prstGeom prst="rect">
            <a:avLst/>
          </a:prstGeom>
          <a:noFill/>
        </p:spPr>
        <p:txBody>
          <a:bodyPr wrap="square" rtlCol="1">
            <a:spAutoFit/>
          </a:bodyPr>
          <a:lstStyle/>
          <a:p>
            <a:pPr algn="ctr"/>
            <a:r>
              <a:rPr lang="ar-SA" sz="4000" b="1" dirty="0">
                <a:solidFill>
                  <a:schemeClr val="bg1"/>
                </a:solidFill>
              </a:rPr>
              <a:t>مبدعتي قومي بتصميم خريطة مفاهيم لدرس اليوم لخصي فيها هدي النبي </a:t>
            </a:r>
            <a:r>
              <a:rPr lang="ar-SA" sz="4000" b="1" dirty="0">
                <a:solidFill>
                  <a:schemeClr val="bg1"/>
                </a:solidFill>
                <a:sym typeface="AGA Arabesque" panose="05010101010101010101" pitchFamily="2" charset="2"/>
              </a:rPr>
              <a:t></a:t>
            </a:r>
            <a:r>
              <a:rPr lang="ar-SA" sz="4000" b="1" dirty="0">
                <a:solidFill>
                  <a:schemeClr val="bg1"/>
                </a:solidFill>
              </a:rPr>
              <a:t> مع جيرانه.</a:t>
            </a:r>
            <a:endParaRPr lang="ar-AE" sz="4000" b="1" dirty="0">
              <a:solidFill>
                <a:schemeClr val="bg1"/>
              </a:solidFill>
            </a:endParaRPr>
          </a:p>
        </p:txBody>
      </p:sp>
    </p:spTree>
    <p:extLst>
      <p:ext uri="{BB962C8B-B14F-4D97-AF65-F5344CB8AC3E}">
        <p14:creationId xmlns:p14="http://schemas.microsoft.com/office/powerpoint/2010/main" val="3203682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veal 1"/>
          <p:cNvSpPr>
            <a:spLocks/>
          </p:cNvSpPr>
          <p:nvPr/>
        </p:nvSpPr>
        <p:spPr>
          <a:xfrm>
            <a:off x="2077503" y="1794467"/>
            <a:ext cx="2160000" cy="5036820"/>
          </a:xfrm>
          <a:custGeom>
            <a:avLst/>
            <a:gdLst>
              <a:gd name="connsiteX0" fmla="*/ 1620000 w 3240000"/>
              <a:gd name="connsiteY0" fmla="*/ 0 h 5185566"/>
              <a:gd name="connsiteX1" fmla="*/ 3231636 w 3240000"/>
              <a:gd name="connsiteY1" fmla="*/ 1454364 h 5185566"/>
              <a:gd name="connsiteX2" fmla="*/ 3238261 w 3240000"/>
              <a:gd name="connsiteY2" fmla="*/ 1585566 h 5185566"/>
              <a:gd name="connsiteX3" fmla="*/ 3240000 w 3240000"/>
              <a:gd name="connsiteY3" fmla="*/ 1585566 h 5185566"/>
              <a:gd name="connsiteX4" fmla="*/ 3240000 w 3240000"/>
              <a:gd name="connsiteY4" fmla="*/ 1620000 h 5185566"/>
              <a:gd name="connsiteX5" fmla="*/ 3240000 w 3240000"/>
              <a:gd name="connsiteY5" fmla="*/ 5185566 h 5185566"/>
              <a:gd name="connsiteX6" fmla="*/ 0 w 3240000"/>
              <a:gd name="connsiteY6" fmla="*/ 5185566 h 5185566"/>
              <a:gd name="connsiteX7" fmla="*/ 0 w 3240000"/>
              <a:gd name="connsiteY7" fmla="*/ 1620000 h 5185566"/>
              <a:gd name="connsiteX8" fmla="*/ 0 w 3240000"/>
              <a:gd name="connsiteY8" fmla="*/ 1585566 h 5185566"/>
              <a:gd name="connsiteX9" fmla="*/ 1739 w 3240000"/>
              <a:gd name="connsiteY9" fmla="*/ 1585566 h 5185566"/>
              <a:gd name="connsiteX10" fmla="*/ 8364 w 3240000"/>
              <a:gd name="connsiteY10" fmla="*/ 1454364 h 5185566"/>
              <a:gd name="connsiteX11" fmla="*/ 1620000 w 3240000"/>
              <a:gd name="connsiteY11" fmla="*/ 0 h 518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0000" h="5185566">
                <a:moveTo>
                  <a:pt x="1620000" y="0"/>
                </a:moveTo>
                <a:cubicBezTo>
                  <a:pt x="2458782" y="0"/>
                  <a:pt x="3148676" y="637470"/>
                  <a:pt x="3231636" y="1454364"/>
                </a:cubicBezTo>
                <a:lnTo>
                  <a:pt x="3238261" y="1585566"/>
                </a:lnTo>
                <a:lnTo>
                  <a:pt x="3240000" y="1585566"/>
                </a:lnTo>
                <a:lnTo>
                  <a:pt x="3240000" y="1620000"/>
                </a:lnTo>
                <a:lnTo>
                  <a:pt x="3240000" y="5185566"/>
                </a:lnTo>
                <a:lnTo>
                  <a:pt x="0" y="5185566"/>
                </a:lnTo>
                <a:lnTo>
                  <a:pt x="0" y="1620000"/>
                </a:lnTo>
                <a:lnTo>
                  <a:pt x="0" y="1585566"/>
                </a:lnTo>
                <a:lnTo>
                  <a:pt x="1739" y="1585566"/>
                </a:lnTo>
                <a:lnTo>
                  <a:pt x="8364" y="1454364"/>
                </a:lnTo>
                <a:cubicBezTo>
                  <a:pt x="91324" y="637470"/>
                  <a:pt x="781218"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400" dirty="0">
                <a:solidFill>
                  <a:srgbClr val="FF0000"/>
                </a:solidFill>
                <a:latin typeface="Arial" panose="020B0604020202020204" pitchFamily="34" charset="0"/>
                <a:cs typeface="Arial" panose="020B0604020202020204" pitchFamily="34" charset="0"/>
              </a:rPr>
              <a:t>صواب أم </a:t>
            </a:r>
            <a:r>
              <a:rPr lang="ar-SA" sz="2400">
                <a:solidFill>
                  <a:srgbClr val="FF0000"/>
                </a:solidFill>
                <a:latin typeface="Arial" panose="020B0604020202020204" pitchFamily="34" charset="0"/>
                <a:cs typeface="Arial" panose="020B0604020202020204" pitchFamily="34" charset="0"/>
              </a:rPr>
              <a:t>خطأ:</a:t>
            </a:r>
            <a:endParaRPr lang="ar-SA" sz="2400"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a:ln>
                  <a:noFill/>
                </a:ln>
                <a:solidFill>
                  <a:prstClr val="white"/>
                </a:solidFill>
                <a:effectLst/>
                <a:uLnTx/>
                <a:uFillTx/>
                <a:latin typeface="Arial" panose="020B0604020202020204" pitchFamily="34" charset="0"/>
              </a:rPr>
              <a:t>أحسن إلى جيراني ، و أهدي إليهم.</a:t>
            </a:r>
            <a:endParaRPr kumimoji="0" lang="ar-SA" sz="2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Doorway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003" y="1504013"/>
            <a:ext cx="2835000" cy="5353987"/>
          </a:xfrm>
          <a:prstGeom prst="rect">
            <a:avLst/>
          </a:prstGeom>
        </p:spPr>
      </p:pic>
      <p:pic>
        <p:nvPicPr>
          <p:cNvPr id="224" name="Door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003" y="1828426"/>
            <a:ext cx="2241000" cy="5016218"/>
          </a:xfrm>
          <a:prstGeom prst="rect">
            <a:avLst/>
          </a:prstGeom>
        </p:spPr>
      </p:pic>
      <p:sp>
        <p:nvSpPr>
          <p:cNvPr id="336" name="Number 1"/>
          <p:cNvSpPr/>
          <p:nvPr/>
        </p:nvSpPr>
        <p:spPr>
          <a:xfrm>
            <a:off x="2734756" y="2726275"/>
            <a:ext cx="760144"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8000" b="1" i="0" u="none" strike="noStrike" kern="1200" cap="none" spc="0" normalizeH="0" baseline="0" noProof="0" dirty="0">
                <a:ln/>
                <a:solidFill>
                  <a:prstClr val="white"/>
                </a:solidFill>
                <a:effectLst/>
                <a:uLnTx/>
                <a:uFillTx/>
                <a:latin typeface="HGMaruGothicMPRO" panose="020F0600000000000000" pitchFamily="34" charset="-128"/>
                <a:ea typeface="HGMaruGothicMPRO" panose="020F0600000000000000" pitchFamily="34" charset="-128"/>
                <a:cs typeface="Arial" panose="020B0604020202020204" pitchFamily="34" charset="0"/>
              </a:rPr>
              <a:t>٣</a:t>
            </a:r>
            <a:endParaRPr kumimoji="0" lang="en-US" sz="8000" b="1" i="0" u="none" strike="noStrike" kern="1200" cap="none" spc="0" normalizeH="0" baseline="0" noProof="0" dirty="0">
              <a:ln/>
              <a:solidFill>
                <a:prstClr val="white"/>
              </a:solidFill>
              <a:effectLst/>
              <a:uLnTx/>
              <a:uFillTx/>
              <a:latin typeface="HGMaruGothicMPRO" panose="020F0600000000000000" pitchFamily="34" charset="-128"/>
              <a:ea typeface="HGMaruGothicMPRO" panose="020F0600000000000000" pitchFamily="34" charset="-128"/>
              <a:cs typeface="+mn-cs"/>
            </a:endParaRPr>
          </a:p>
        </p:txBody>
      </p:sp>
      <p:sp>
        <p:nvSpPr>
          <p:cNvPr id="263" name="Reveal 2"/>
          <p:cNvSpPr>
            <a:spLocks/>
          </p:cNvSpPr>
          <p:nvPr/>
        </p:nvSpPr>
        <p:spPr>
          <a:xfrm>
            <a:off x="5013551" y="1821180"/>
            <a:ext cx="2160000" cy="5036820"/>
          </a:xfrm>
          <a:custGeom>
            <a:avLst/>
            <a:gdLst>
              <a:gd name="connsiteX0" fmla="*/ 1620000 w 3240000"/>
              <a:gd name="connsiteY0" fmla="*/ 0 h 5185566"/>
              <a:gd name="connsiteX1" fmla="*/ 3231636 w 3240000"/>
              <a:gd name="connsiteY1" fmla="*/ 1454364 h 5185566"/>
              <a:gd name="connsiteX2" fmla="*/ 3238261 w 3240000"/>
              <a:gd name="connsiteY2" fmla="*/ 1585566 h 5185566"/>
              <a:gd name="connsiteX3" fmla="*/ 3240000 w 3240000"/>
              <a:gd name="connsiteY3" fmla="*/ 1585566 h 5185566"/>
              <a:gd name="connsiteX4" fmla="*/ 3240000 w 3240000"/>
              <a:gd name="connsiteY4" fmla="*/ 1620000 h 5185566"/>
              <a:gd name="connsiteX5" fmla="*/ 3240000 w 3240000"/>
              <a:gd name="connsiteY5" fmla="*/ 5185566 h 5185566"/>
              <a:gd name="connsiteX6" fmla="*/ 0 w 3240000"/>
              <a:gd name="connsiteY6" fmla="*/ 5185566 h 5185566"/>
              <a:gd name="connsiteX7" fmla="*/ 0 w 3240000"/>
              <a:gd name="connsiteY7" fmla="*/ 1620000 h 5185566"/>
              <a:gd name="connsiteX8" fmla="*/ 0 w 3240000"/>
              <a:gd name="connsiteY8" fmla="*/ 1585566 h 5185566"/>
              <a:gd name="connsiteX9" fmla="*/ 1739 w 3240000"/>
              <a:gd name="connsiteY9" fmla="*/ 1585566 h 5185566"/>
              <a:gd name="connsiteX10" fmla="*/ 8364 w 3240000"/>
              <a:gd name="connsiteY10" fmla="*/ 1454364 h 5185566"/>
              <a:gd name="connsiteX11" fmla="*/ 1620000 w 3240000"/>
              <a:gd name="connsiteY11" fmla="*/ 0 h 518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0000" h="5185566">
                <a:moveTo>
                  <a:pt x="1620000" y="0"/>
                </a:moveTo>
                <a:cubicBezTo>
                  <a:pt x="2458782" y="0"/>
                  <a:pt x="3148676" y="637470"/>
                  <a:pt x="3231636" y="1454364"/>
                </a:cubicBezTo>
                <a:lnTo>
                  <a:pt x="3238261" y="1585566"/>
                </a:lnTo>
                <a:lnTo>
                  <a:pt x="3240000" y="1585566"/>
                </a:lnTo>
                <a:lnTo>
                  <a:pt x="3240000" y="1620000"/>
                </a:lnTo>
                <a:lnTo>
                  <a:pt x="3240000" y="5185566"/>
                </a:lnTo>
                <a:lnTo>
                  <a:pt x="0" y="5185566"/>
                </a:lnTo>
                <a:lnTo>
                  <a:pt x="0" y="1620000"/>
                </a:lnTo>
                <a:lnTo>
                  <a:pt x="0" y="1585566"/>
                </a:lnTo>
                <a:lnTo>
                  <a:pt x="1739" y="1585566"/>
                </a:lnTo>
                <a:lnTo>
                  <a:pt x="8364" y="1454364"/>
                </a:lnTo>
                <a:cubicBezTo>
                  <a:pt x="91324" y="637470"/>
                  <a:pt x="781218"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ar-SA" sz="2400"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صواب </a:t>
            </a:r>
            <a:r>
              <a:rPr kumimoji="0" lang="ar-SA"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أم </a:t>
            </a:r>
            <a:r>
              <a:rPr kumimoji="0" lang="ar-SA"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خطأ:</a:t>
            </a:r>
            <a:endParaRPr kumimoji="0" lang="ar-SA"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400">
                <a:solidFill>
                  <a:prstClr val="white"/>
                </a:solidFill>
                <a:latin typeface="Arial" panose="020B0604020202020204" pitchFamily="34" charset="0"/>
              </a:rPr>
              <a:t>كان النبي صلى الله عليه و سلم يحسن إلى جيرانه و يتفقد أحوالهم.</a:t>
            </a:r>
            <a:endParaRPr lang="ar-SA" sz="2400" dirty="0">
              <a:solidFill>
                <a:prstClr val="white"/>
              </a:solidFill>
              <a:latin typeface="Arial" panose="020B0604020202020204" pitchFamily="34" charset="0"/>
            </a:endParaRPr>
          </a:p>
        </p:txBody>
      </p:sp>
      <p:pic>
        <p:nvPicPr>
          <p:cNvPr id="264" name="Doorway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116" y="1504013"/>
            <a:ext cx="2835000" cy="5353987"/>
          </a:xfrm>
          <a:prstGeom prst="rect">
            <a:avLst/>
          </a:prstGeom>
        </p:spPr>
      </p:pic>
      <p:pic>
        <p:nvPicPr>
          <p:cNvPr id="265" name="Doo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693" y="1853149"/>
            <a:ext cx="2241000" cy="5016218"/>
          </a:xfrm>
          <a:prstGeom prst="rect">
            <a:avLst/>
          </a:prstGeom>
        </p:spPr>
      </p:pic>
      <p:sp>
        <p:nvSpPr>
          <p:cNvPr id="266" name="Number 2"/>
          <p:cNvSpPr/>
          <p:nvPr/>
        </p:nvSpPr>
        <p:spPr>
          <a:xfrm>
            <a:off x="5714827" y="2726275"/>
            <a:ext cx="760144"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8000" b="1" i="0" u="none" strike="noStrike" kern="1200" cap="none" spc="0" normalizeH="0" baseline="0" noProof="0" dirty="0">
                <a:ln/>
                <a:solidFill>
                  <a:prstClr val="white"/>
                </a:solidFill>
                <a:effectLst/>
                <a:uLnTx/>
                <a:uFillTx/>
                <a:latin typeface="HGMaruGothicMPRO" panose="020F0600000000000000" pitchFamily="34" charset="-128"/>
                <a:ea typeface="HGMaruGothicMPRO" panose="020F0600000000000000" pitchFamily="34" charset="-128"/>
                <a:cs typeface="Arial" panose="020B0604020202020204" pitchFamily="34" charset="0"/>
              </a:rPr>
              <a:t>٢</a:t>
            </a:r>
            <a:endParaRPr kumimoji="0" lang="en-US" sz="8000" b="1" i="0" u="none" strike="noStrike" kern="1200" cap="none" spc="0" normalizeH="0" baseline="0" noProof="0" dirty="0">
              <a:ln/>
              <a:solidFill>
                <a:prstClr val="white"/>
              </a:solidFill>
              <a:effectLst/>
              <a:uLnTx/>
              <a:uFillTx/>
              <a:latin typeface="HGMaruGothicMPRO" panose="020F0600000000000000" pitchFamily="34" charset="-128"/>
              <a:ea typeface="HGMaruGothicMPRO" panose="020F0600000000000000" pitchFamily="34" charset="-128"/>
              <a:cs typeface="+mn-cs"/>
            </a:endParaRPr>
          </a:p>
        </p:txBody>
      </p:sp>
      <p:sp>
        <p:nvSpPr>
          <p:cNvPr id="267" name="Reveal 3"/>
          <p:cNvSpPr>
            <a:spLocks/>
          </p:cNvSpPr>
          <p:nvPr/>
        </p:nvSpPr>
        <p:spPr>
          <a:xfrm>
            <a:off x="7906116" y="1853149"/>
            <a:ext cx="2160000" cy="5036820"/>
          </a:xfrm>
          <a:custGeom>
            <a:avLst/>
            <a:gdLst>
              <a:gd name="connsiteX0" fmla="*/ 1620000 w 3240000"/>
              <a:gd name="connsiteY0" fmla="*/ 0 h 5185566"/>
              <a:gd name="connsiteX1" fmla="*/ 3231636 w 3240000"/>
              <a:gd name="connsiteY1" fmla="*/ 1454364 h 5185566"/>
              <a:gd name="connsiteX2" fmla="*/ 3238261 w 3240000"/>
              <a:gd name="connsiteY2" fmla="*/ 1585566 h 5185566"/>
              <a:gd name="connsiteX3" fmla="*/ 3240000 w 3240000"/>
              <a:gd name="connsiteY3" fmla="*/ 1585566 h 5185566"/>
              <a:gd name="connsiteX4" fmla="*/ 3240000 w 3240000"/>
              <a:gd name="connsiteY4" fmla="*/ 1620000 h 5185566"/>
              <a:gd name="connsiteX5" fmla="*/ 3240000 w 3240000"/>
              <a:gd name="connsiteY5" fmla="*/ 5185566 h 5185566"/>
              <a:gd name="connsiteX6" fmla="*/ 0 w 3240000"/>
              <a:gd name="connsiteY6" fmla="*/ 5185566 h 5185566"/>
              <a:gd name="connsiteX7" fmla="*/ 0 w 3240000"/>
              <a:gd name="connsiteY7" fmla="*/ 1620000 h 5185566"/>
              <a:gd name="connsiteX8" fmla="*/ 0 w 3240000"/>
              <a:gd name="connsiteY8" fmla="*/ 1585566 h 5185566"/>
              <a:gd name="connsiteX9" fmla="*/ 1739 w 3240000"/>
              <a:gd name="connsiteY9" fmla="*/ 1585566 h 5185566"/>
              <a:gd name="connsiteX10" fmla="*/ 8364 w 3240000"/>
              <a:gd name="connsiteY10" fmla="*/ 1454364 h 5185566"/>
              <a:gd name="connsiteX11" fmla="*/ 1620000 w 3240000"/>
              <a:gd name="connsiteY11" fmla="*/ 0 h 518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0000" h="5185566">
                <a:moveTo>
                  <a:pt x="1620000" y="0"/>
                </a:moveTo>
                <a:cubicBezTo>
                  <a:pt x="2458782" y="0"/>
                  <a:pt x="3148676" y="637470"/>
                  <a:pt x="3231636" y="1454364"/>
                </a:cubicBezTo>
                <a:lnTo>
                  <a:pt x="3238261" y="1585566"/>
                </a:lnTo>
                <a:lnTo>
                  <a:pt x="3240000" y="1585566"/>
                </a:lnTo>
                <a:lnTo>
                  <a:pt x="3240000" y="1620000"/>
                </a:lnTo>
                <a:lnTo>
                  <a:pt x="3240000" y="5185566"/>
                </a:lnTo>
                <a:lnTo>
                  <a:pt x="0" y="5185566"/>
                </a:lnTo>
                <a:lnTo>
                  <a:pt x="0" y="1620000"/>
                </a:lnTo>
                <a:lnTo>
                  <a:pt x="0" y="1585566"/>
                </a:lnTo>
                <a:lnTo>
                  <a:pt x="1739" y="1585566"/>
                </a:lnTo>
                <a:lnTo>
                  <a:pt x="8364" y="1454364"/>
                </a:lnTo>
                <a:cubicBezTo>
                  <a:pt x="91324" y="637470"/>
                  <a:pt x="781218"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SA" sz="2400" dirty="0">
                <a:solidFill>
                  <a:srgbClr val="FF0000"/>
                </a:solidFill>
                <a:latin typeface="Arial" panose="020B0604020202020204" pitchFamily="34" charset="0"/>
                <a:cs typeface="Arial" panose="020B0604020202020204" pitchFamily="34" charset="0"/>
              </a:rPr>
              <a:t>صواب أم خطأ:</a:t>
            </a:r>
          </a:p>
          <a:p>
            <a:pPr marL="0" marR="0" lvl="0" indent="0" algn="ctr" defTabSz="914400" rtl="0" eaLnBrk="1" fontAlgn="auto" latinLnBrk="0" hangingPunct="1">
              <a:lnSpc>
                <a:spcPct val="100000"/>
              </a:lnSpc>
              <a:spcBef>
                <a:spcPts val="0"/>
              </a:spcBef>
              <a:spcAft>
                <a:spcPts val="0"/>
              </a:spcAft>
              <a:buClrTx/>
              <a:buSzTx/>
              <a:buFontTx/>
              <a:buNone/>
              <a:tabLst/>
              <a:defRPr/>
            </a:pPr>
            <a:r>
              <a:rPr lang="ar-AE" sz="2400" b="0" i="0" dirty="0">
                <a:solidFill>
                  <a:schemeClr val="bg1"/>
                </a:solidFill>
                <a:effectLst/>
                <a:latin typeface="STC-Regular"/>
              </a:rPr>
              <a:t>من أمثلة ال</a:t>
            </a:r>
            <a:r>
              <a:rPr lang="ar-SA" sz="2400" b="0" i="0" dirty="0">
                <a:solidFill>
                  <a:schemeClr val="bg1"/>
                </a:solidFill>
                <a:effectLst/>
                <a:latin typeface="STC-Regular"/>
              </a:rPr>
              <a:t>إ</a:t>
            </a:r>
            <a:r>
              <a:rPr lang="ar-AE" sz="2400" b="0" i="0" dirty="0" err="1">
                <a:solidFill>
                  <a:schemeClr val="bg1"/>
                </a:solidFill>
                <a:effectLst/>
                <a:latin typeface="STC-Regular"/>
              </a:rPr>
              <a:t>ساءه</a:t>
            </a:r>
            <a:r>
              <a:rPr lang="ar-AE" sz="2400" b="0" i="0" dirty="0">
                <a:solidFill>
                  <a:schemeClr val="bg1"/>
                </a:solidFill>
                <a:effectLst/>
                <a:latin typeface="STC-Regular"/>
              </a:rPr>
              <a:t> للجار </a:t>
            </a:r>
            <a:r>
              <a:rPr lang="ar-SA" sz="2400" b="0" i="0" dirty="0">
                <a:solidFill>
                  <a:schemeClr val="bg1"/>
                </a:solidFill>
                <a:effectLst/>
                <a:latin typeface="STC-Regular"/>
              </a:rPr>
              <a:t>رمي المخلفات أمام باب منزله.</a:t>
            </a:r>
            <a:r>
              <a:rPr lang="ar-AE" sz="2400" b="0" i="0" dirty="0">
                <a:solidFill>
                  <a:srgbClr val="000000"/>
                </a:solidFill>
                <a:effectLst/>
                <a:latin typeface="STC-Regular"/>
              </a:rPr>
              <a:t> "</a:t>
            </a:r>
            <a:endParaRPr kumimoji="0" lang="ar-SA"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68" name="Doorway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616" y="1535982"/>
            <a:ext cx="2835000" cy="5353987"/>
          </a:xfrm>
          <a:prstGeom prst="rect">
            <a:avLst/>
          </a:prstGeom>
        </p:spPr>
      </p:pic>
      <p:pic>
        <p:nvPicPr>
          <p:cNvPr id="269" name="Doo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116" y="1873751"/>
            <a:ext cx="2241000" cy="5016218"/>
          </a:xfrm>
          <a:prstGeom prst="rect">
            <a:avLst/>
          </a:prstGeom>
        </p:spPr>
      </p:pic>
      <p:sp>
        <p:nvSpPr>
          <p:cNvPr id="270" name="Number 3"/>
          <p:cNvSpPr/>
          <p:nvPr/>
        </p:nvSpPr>
        <p:spPr>
          <a:xfrm>
            <a:off x="8729963" y="2603510"/>
            <a:ext cx="760144"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8000" b="1" i="0" u="none" strike="noStrike" kern="1200" cap="none" spc="0" normalizeH="0" baseline="0" noProof="0" dirty="0">
                <a:ln/>
                <a:solidFill>
                  <a:prstClr val="white"/>
                </a:solidFill>
                <a:effectLst/>
                <a:uLnTx/>
                <a:uFillTx/>
                <a:latin typeface="HGMaruGothicMPRO" panose="020F0600000000000000" pitchFamily="34" charset="-128"/>
                <a:ea typeface="HGMaruGothicMPRO" panose="020F0600000000000000" pitchFamily="34" charset="-128"/>
                <a:cs typeface="Arial" panose="020B0604020202020204" pitchFamily="34" charset="0"/>
              </a:rPr>
              <a:t>١</a:t>
            </a:r>
            <a:endParaRPr kumimoji="0" lang="en-US" sz="8000" b="1" i="0" u="none" strike="noStrike" kern="1200" cap="none" spc="0" normalizeH="0" baseline="0" noProof="0" dirty="0">
              <a:ln/>
              <a:solidFill>
                <a:prstClr val="white"/>
              </a:solidFill>
              <a:effectLst/>
              <a:uLnTx/>
              <a:uFillTx/>
              <a:latin typeface="HGMaruGothicMPRO" panose="020F0600000000000000" pitchFamily="34" charset="-128"/>
              <a:ea typeface="HGMaruGothicMPRO" panose="020F0600000000000000" pitchFamily="34" charset="-128"/>
              <a:cs typeface="+mn-cs"/>
            </a:endParaRPr>
          </a:p>
        </p:txBody>
      </p:sp>
      <p:sp>
        <p:nvSpPr>
          <p:cNvPr id="15" name="زر الإجراء: الانتقال للصفحة الرئيسية 14">
            <a:hlinkClick r:id="rId6" action="ppaction://hlinksldjump" highlightClick="1"/>
            <a:extLst>
              <a:ext uri="{FF2B5EF4-FFF2-40B4-BE49-F238E27FC236}">
                <a16:creationId xmlns:a16="http://schemas.microsoft.com/office/drawing/2014/main" id="{A658D089-F3E9-4C1D-88C7-C7DB510EC46D}"/>
              </a:ext>
            </a:extLst>
          </p:cNvPr>
          <p:cNvSpPr/>
          <p:nvPr/>
        </p:nvSpPr>
        <p:spPr>
          <a:xfrm>
            <a:off x="948832" y="6151098"/>
            <a:ext cx="611770" cy="56974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Gill Sans MT" panose="020B0502020104020203"/>
              <a:ea typeface="+mn-ea"/>
            </a:endParaRPr>
          </a:p>
        </p:txBody>
      </p:sp>
      <p:sp>
        <p:nvSpPr>
          <p:cNvPr id="17" name="مستطيل 16">
            <a:hlinkClick r:id="rId7"/>
            <a:extLst>
              <a:ext uri="{FF2B5EF4-FFF2-40B4-BE49-F238E27FC236}">
                <a16:creationId xmlns:a16="http://schemas.microsoft.com/office/drawing/2014/main" id="{E4A5B827-D8E0-4322-A3BB-2C20CA7A4E4D}"/>
              </a:ext>
            </a:extLst>
          </p:cNvPr>
          <p:cNvSpPr/>
          <p:nvPr/>
        </p:nvSpPr>
        <p:spPr>
          <a:xfrm>
            <a:off x="3743101" y="553189"/>
            <a:ext cx="4480714" cy="52322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800" b="0" cap="none" spc="0" dirty="0">
                <a:ln w="0"/>
                <a:solidFill>
                  <a:schemeClr val="accent1"/>
                </a:solidFill>
                <a:effectLst>
                  <a:outerShdw blurRad="38100" dist="25400" dir="5400000" algn="ctr" rotWithShape="0">
                    <a:srgbClr val="6E747A">
                      <a:alpha val="43000"/>
                    </a:srgbClr>
                  </a:outerShdw>
                </a:effectLst>
              </a:rPr>
              <a:t>https://wheelofnames.com/ar/</a:t>
            </a:r>
            <a:endParaRPr lang="ar-SA" sz="2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11725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336"/>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9" restart="whenNotActive" fill="hold" evtFilter="cancelBubble" nodeType="interactiveSeq">
                <p:stCondLst>
                  <p:cond evt="onClick" delay="0">
                    <p:tgtEl>
                      <p:spTgt spid="265"/>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65"/>
                                        </p:tgtEl>
                                        <p:attrNameLst>
                                          <p:attrName>style.visibility</p:attrName>
                                        </p:attrNameLst>
                                      </p:cBhvr>
                                      <p:to>
                                        <p:strVal val="hidden"/>
                                      </p:to>
                                    </p:set>
                                  </p:childTnLst>
                                  <p:subTnLst>
                                    <p:audio>
                                      <p:cMediaNode vol="100000">
                                        <p:cTn display="0" masterRel="sameClick">
                                          <p:stCondLst>
                                            <p:cond evt="begin" delay="0">
                                              <p:tn val="12"/>
                                            </p:cond>
                                          </p:stCondLst>
                                          <p:endCondLst>
                                            <p:cond evt="onStopAudio" delay="0">
                                              <p:tgtEl>
                                                <p:sldTgt/>
                                              </p:tgtEl>
                                            </p:cond>
                                          </p:endCondLst>
                                        </p:cTn>
                                        <p:tgtEl>
                                          <p:sndTgt r:embed="rId3" name="whoosh.wav"/>
                                        </p:tgtEl>
                                      </p:cMediaNode>
                                    </p:audio>
                                  </p:subTnLst>
                                </p:cTn>
                              </p:par>
                              <p:par>
                                <p:cTn id="14" presetID="1" presetClass="exit" presetSubtype="0" fill="hold" grpId="0" nodeType="withEffect">
                                  <p:stCondLst>
                                    <p:cond delay="0"/>
                                  </p:stCondLst>
                                  <p:childTnLst>
                                    <p:set>
                                      <p:cBhvr>
                                        <p:cTn id="15" dur="1" fill="hold">
                                          <p:stCondLst>
                                            <p:cond delay="0"/>
                                          </p:stCondLst>
                                        </p:cTn>
                                        <p:tgtEl>
                                          <p:spTgt spid="266"/>
                                        </p:tgtEl>
                                        <p:attrNameLst>
                                          <p:attrName>style.visibility</p:attrName>
                                        </p:attrNameLst>
                                      </p:cBhvr>
                                      <p:to>
                                        <p:strVal val="hidden"/>
                                      </p:to>
                                    </p:set>
                                  </p:childTnLst>
                                </p:cTn>
                              </p:par>
                            </p:childTnLst>
                          </p:cTn>
                        </p:par>
                      </p:childTnLst>
                    </p:cTn>
                  </p:par>
                </p:childTnLst>
              </p:cTn>
              <p:nextCondLst>
                <p:cond evt="onClick" delay="0">
                  <p:tgtEl>
                    <p:spTgt spid="265"/>
                  </p:tgtEl>
                </p:cond>
              </p:nextCondLst>
            </p:seq>
            <p:seq concurrent="1" nextAc="seek">
              <p:cTn id="16" restart="whenNotActive" fill="hold" evtFilter="cancelBubble" nodeType="interactiveSeq">
                <p:stCondLst>
                  <p:cond evt="onClick" delay="0">
                    <p:tgtEl>
                      <p:spTgt spid="26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69"/>
                                        </p:tgtEl>
                                        <p:attrNameLst>
                                          <p:attrName>style.visibility</p:attrName>
                                        </p:attrNameLst>
                                      </p:cBhvr>
                                      <p:to>
                                        <p:strVal val="hidden"/>
                                      </p:to>
                                    </p:set>
                                  </p:childTnLst>
                                  <p:subTnLst>
                                    <p:audio>
                                      <p:cMediaNode vol="100000">
                                        <p:cTn display="0" masterRel="sameClick">
                                          <p:stCondLst>
                                            <p:cond evt="begin" delay="0">
                                              <p:tn val="19"/>
                                            </p:cond>
                                          </p:stCondLst>
                                          <p:endCondLst>
                                            <p:cond evt="onStopAudio" delay="0">
                                              <p:tgtEl>
                                                <p:sldTgt/>
                                              </p:tgtEl>
                                            </p:cond>
                                          </p:endCondLst>
                                        </p:cTn>
                                        <p:tgtEl>
                                          <p:sndTgt r:embed="rId3" name="whoosh.wav"/>
                                        </p:tgtEl>
                                      </p:cMediaNode>
                                    </p:audio>
                                  </p:subTnLst>
                                </p:cTn>
                              </p:par>
                              <p:par>
                                <p:cTn id="21" presetID="1" presetClass="exit" presetSubtype="0" fill="hold" grpId="0" nodeType="withEffect">
                                  <p:stCondLst>
                                    <p:cond delay="0"/>
                                  </p:stCondLst>
                                  <p:childTnLst>
                                    <p:set>
                                      <p:cBhvr>
                                        <p:cTn id="22" dur="1" fill="hold">
                                          <p:stCondLst>
                                            <p:cond delay="0"/>
                                          </p:stCondLst>
                                        </p:cTn>
                                        <p:tgtEl>
                                          <p:spTgt spid="270"/>
                                        </p:tgtEl>
                                        <p:attrNameLst>
                                          <p:attrName>style.visibility</p:attrName>
                                        </p:attrNameLst>
                                      </p:cBhvr>
                                      <p:to>
                                        <p:strVal val="hidden"/>
                                      </p:to>
                                    </p:set>
                                  </p:childTnLst>
                                </p:cTn>
                              </p:par>
                            </p:childTnLst>
                          </p:cTn>
                        </p:par>
                      </p:childTnLst>
                    </p:cTn>
                  </p:par>
                </p:childTnLst>
              </p:cTn>
              <p:nextCondLst>
                <p:cond evt="onClick" delay="0">
                  <p:tgtEl>
                    <p:spTgt spid="269"/>
                  </p:tgtEl>
                </p:cond>
              </p:nextCondLst>
            </p:seq>
            <p:seq concurrent="1" nextAc="seek">
              <p:cTn id="23" restart="whenNotActive" fill="hold" evtFilter="cancelBubble" nodeType="interactiveSeq">
                <p:stCondLst>
                  <p:cond evt="onClick" delay="0">
                    <p:tgtEl>
                      <p:spTgt spid="336"/>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24"/>
                                        </p:tgtEl>
                                        <p:attrNameLst>
                                          <p:attrName>style.visibility</p:attrName>
                                        </p:attrNameLst>
                                      </p:cBhvr>
                                      <p:to>
                                        <p:strVal val="hidden"/>
                                      </p:to>
                                    </p:set>
                                  </p:childTnLst>
                                  <p:subTnLst>
                                    <p:audio>
                                      <p:cMediaNode vol="100000">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336"/>
                                        </p:tgtEl>
                                        <p:attrNameLst>
                                          <p:attrName>style.visibility</p:attrName>
                                        </p:attrNameLst>
                                      </p:cBhvr>
                                      <p:to>
                                        <p:strVal val="hidden"/>
                                      </p:to>
                                    </p:set>
                                  </p:childTnLst>
                                </p:cTn>
                              </p:par>
                            </p:childTnLst>
                          </p:cTn>
                        </p:par>
                      </p:childTnLst>
                    </p:cTn>
                  </p:par>
                </p:childTnLst>
              </p:cTn>
              <p:nextCondLst>
                <p:cond evt="onClick" delay="0">
                  <p:tgtEl>
                    <p:spTgt spid="336"/>
                  </p:tgtEl>
                </p:cond>
              </p:nextCondLst>
            </p:seq>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65"/>
                                        </p:tgtEl>
                                        <p:attrNameLst>
                                          <p:attrName>style.visibility</p:attrName>
                                        </p:attrNameLst>
                                      </p:cBhvr>
                                      <p:to>
                                        <p:strVal val="hidden"/>
                                      </p:to>
                                    </p:set>
                                  </p:childTnLst>
                                  <p:subTnLst>
                                    <p:audio>
                                      <p:cMediaNode vol="100000">
                                        <p:cTn display="0" masterRel="sameClick">
                                          <p:stCondLst>
                                            <p:cond evt="begin" delay="0">
                                              <p:tn val="33"/>
                                            </p:cond>
                                          </p:stCondLst>
                                          <p:endCondLst>
                                            <p:cond evt="onStopAudio" delay="0">
                                              <p:tgtEl>
                                                <p:sldTgt/>
                                              </p:tgtEl>
                                            </p:cond>
                                          </p:endCondLst>
                                        </p:cTn>
                                        <p:tgtEl>
                                          <p:sndTgt r:embed="rId3" name="whoosh.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266"/>
                                        </p:tgtEl>
                                        <p:attrNameLst>
                                          <p:attrName>style.visibility</p:attrName>
                                        </p:attrNameLst>
                                      </p:cBhvr>
                                      <p:to>
                                        <p:strVal val="hidden"/>
                                      </p:to>
                                    </p:set>
                                  </p:childTnLst>
                                </p:cTn>
                              </p:par>
                            </p:childTnLst>
                          </p:cTn>
                        </p:par>
                      </p:childTnLst>
                    </p:cTn>
                  </p:par>
                </p:childTnLst>
              </p:cTn>
              <p:nextCondLst>
                <p:cond evt="onClick" delay="0">
                  <p:tgtEl>
                    <p:spTgt spid="266"/>
                  </p:tgtEl>
                </p:cond>
              </p:nextCondLst>
            </p:seq>
            <p:seq concurrent="1" nextAc="seek">
              <p:cTn id="37" restart="whenNotActive" fill="hold" evtFilter="cancelBubble" nodeType="interactiveSeq">
                <p:stCondLst>
                  <p:cond evt="onClick" delay="0">
                    <p:tgtEl>
                      <p:spTgt spid="27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69"/>
                                        </p:tgtEl>
                                        <p:attrNameLst>
                                          <p:attrName>style.visibility</p:attrName>
                                        </p:attrNameLst>
                                      </p:cBhvr>
                                      <p:to>
                                        <p:strVal val="hidden"/>
                                      </p:to>
                                    </p:set>
                                  </p:childTnLst>
                                  <p:subTnLst>
                                    <p:audio>
                                      <p:cMediaNode vol="100000">
                                        <p:cTn display="0" masterRel="sameClick">
                                          <p:stCondLst>
                                            <p:cond evt="begin" delay="0">
                                              <p:tn val="40"/>
                                            </p:cond>
                                          </p:stCondLst>
                                          <p:endCondLst>
                                            <p:cond evt="onStopAudio" delay="0">
                                              <p:tgtEl>
                                                <p:sldTgt/>
                                              </p:tgtEl>
                                            </p:cond>
                                          </p:endCondLst>
                                        </p:cTn>
                                        <p:tgtEl>
                                          <p:sndTgt r:embed="rId3" name="whoosh.wav"/>
                                        </p:tgtEl>
                                      </p:cMediaNode>
                                    </p:audio>
                                  </p:subTnLst>
                                </p:cTn>
                              </p:par>
                              <p:par>
                                <p:cTn id="42" presetID="1" presetClass="exit" presetSubtype="0" fill="hold" grpId="1" nodeType="withEffect">
                                  <p:stCondLst>
                                    <p:cond delay="0"/>
                                  </p:stCondLst>
                                  <p:childTnLst>
                                    <p:set>
                                      <p:cBhvr>
                                        <p:cTn id="43" dur="1" fill="hold">
                                          <p:stCondLst>
                                            <p:cond delay="0"/>
                                          </p:stCondLst>
                                        </p:cTn>
                                        <p:tgtEl>
                                          <p:spTgt spid="270"/>
                                        </p:tgtEl>
                                        <p:attrNameLst>
                                          <p:attrName>style.visibility</p:attrName>
                                        </p:attrNameLst>
                                      </p:cBhvr>
                                      <p:to>
                                        <p:strVal val="hidden"/>
                                      </p:to>
                                    </p:set>
                                  </p:childTnLst>
                                </p:cTn>
                              </p:par>
                            </p:childTnLst>
                          </p:cTn>
                        </p:par>
                      </p:childTnLst>
                    </p:cTn>
                  </p:par>
                </p:childTnLst>
              </p:cTn>
              <p:nextCondLst>
                <p:cond evt="onClick" delay="0">
                  <p:tgtEl>
                    <p:spTgt spid="270"/>
                  </p:tgtEl>
                </p:cond>
              </p:nextCondLst>
            </p:seq>
          </p:childTnLst>
        </p:cTn>
      </p:par>
    </p:tnLst>
    <p:bldLst>
      <p:bldP spid="336" grpId="0"/>
      <p:bldP spid="336" grpId="1"/>
      <p:bldP spid="266" grpId="0"/>
      <p:bldP spid="266" grpId="1"/>
      <p:bldP spid="270" grpId="0"/>
      <p:bldP spid="27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6" name="مربع نص 5">
            <a:extLst>
              <a:ext uri="{FF2B5EF4-FFF2-40B4-BE49-F238E27FC236}">
                <a16:creationId xmlns:a16="http://schemas.microsoft.com/office/drawing/2014/main" id="{FD07CD7F-13FA-4568-9930-1A0C38505992}"/>
              </a:ext>
            </a:extLst>
          </p:cNvPr>
          <p:cNvSpPr txBox="1"/>
          <p:nvPr/>
        </p:nvSpPr>
        <p:spPr>
          <a:xfrm>
            <a:off x="3684488" y="925805"/>
            <a:ext cx="4823024" cy="3590598"/>
          </a:xfrm>
          <a:prstGeom prst="rect">
            <a:avLst/>
          </a:prstGeom>
          <a:noFill/>
        </p:spPr>
        <p:txBody>
          <a:bodyPr wrap="square" rtlCol="1">
            <a:spAutoFit/>
          </a:bodyPr>
          <a:lstStyle/>
          <a:p>
            <a:pPr algn="ctr">
              <a:lnSpc>
                <a:spcPct val="200000"/>
              </a:lnSpc>
            </a:pPr>
            <a:r>
              <a:rPr lang="ar-SA" sz="3600" dirty="0">
                <a:solidFill>
                  <a:srgbClr val="FFC000"/>
                </a:solidFill>
                <a:cs typeface="PT Bold Heading" panose="02010400000000000000" pitchFamily="2" charset="-78"/>
              </a:rPr>
              <a:t>الواجب المنزلي:</a:t>
            </a:r>
          </a:p>
          <a:p>
            <a:pPr algn="ctr">
              <a:lnSpc>
                <a:spcPct val="150000"/>
              </a:lnSpc>
            </a:pPr>
            <a:r>
              <a:rPr lang="ar-SA" sz="3600" dirty="0">
                <a:cs typeface="PT Bold Heading" panose="02010400000000000000" pitchFamily="2" charset="-78"/>
              </a:rPr>
              <a:t>حل أسئلة </a:t>
            </a:r>
            <a:r>
              <a:rPr lang="ar-SA" sz="3600">
                <a:cs typeface="PT Bold Heading" panose="02010400000000000000" pitchFamily="2" charset="-78"/>
              </a:rPr>
              <a:t>التقويم ص٨٤ </a:t>
            </a:r>
          </a:p>
          <a:p>
            <a:pPr algn="ctr">
              <a:lnSpc>
                <a:spcPct val="150000"/>
              </a:lnSpc>
            </a:pPr>
            <a:r>
              <a:rPr lang="ar-SA" sz="3600">
                <a:cs typeface="PT Bold Heading" panose="02010400000000000000" pitchFamily="2" charset="-78"/>
              </a:rPr>
              <a:t>+</a:t>
            </a:r>
          </a:p>
          <a:p>
            <a:pPr algn="ctr">
              <a:lnSpc>
                <a:spcPct val="150000"/>
              </a:lnSpc>
            </a:pPr>
            <a:r>
              <a:rPr lang="ar-SA" sz="3600">
                <a:cs typeface="PT Bold Heading" panose="02010400000000000000" pitchFamily="2" charset="-78"/>
              </a:rPr>
              <a:t> </a:t>
            </a:r>
            <a:r>
              <a:rPr lang="ar-SA" sz="3600" dirty="0">
                <a:cs typeface="PT Bold Heading" panose="02010400000000000000" pitchFamily="2" charset="-78"/>
              </a:rPr>
              <a:t>واجب منصة</a:t>
            </a:r>
          </a:p>
        </p:txBody>
      </p:sp>
      <p:sp>
        <p:nvSpPr>
          <p:cNvPr id="8" name="زر الإجراء: الانتقال للصفحة الرئيسية 7">
            <a:hlinkClick r:id="rId4" action="ppaction://hlinksldjump" highlightClick="1"/>
            <a:extLst>
              <a:ext uri="{FF2B5EF4-FFF2-40B4-BE49-F238E27FC236}">
                <a16:creationId xmlns:a16="http://schemas.microsoft.com/office/drawing/2014/main" id="{CA0393EA-C5F9-4877-88E1-3AB55311ADB1}"/>
              </a:ext>
            </a:extLst>
          </p:cNvPr>
          <p:cNvSpPr/>
          <p:nvPr/>
        </p:nvSpPr>
        <p:spPr>
          <a:xfrm>
            <a:off x="27215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7" name="صورة 6">
            <a:extLst>
              <a:ext uri="{FF2B5EF4-FFF2-40B4-BE49-F238E27FC236}">
                <a16:creationId xmlns:a16="http://schemas.microsoft.com/office/drawing/2014/main" id="{B7BF9F07-8DC3-47C0-A6B9-0A3EB4D5076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20541" y="4725955"/>
            <a:ext cx="1792822" cy="726093"/>
          </a:xfrm>
          <a:prstGeom prst="rect">
            <a:avLst/>
          </a:prstGeom>
        </p:spPr>
      </p:pic>
    </p:spTree>
    <p:extLst>
      <p:ext uri="{BB962C8B-B14F-4D97-AF65-F5344CB8AC3E}">
        <p14:creationId xmlns:p14="http://schemas.microsoft.com/office/powerpoint/2010/main" val="348235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sp>
        <p:nvSpPr>
          <p:cNvPr id="8" name="زر الإجراء: الانتقال للصفحة الرئيسية 7">
            <a:hlinkClick r:id="rId3" action="ppaction://hlinksldjump" highlightClick="1"/>
            <a:extLst>
              <a:ext uri="{FF2B5EF4-FFF2-40B4-BE49-F238E27FC236}">
                <a16:creationId xmlns:a16="http://schemas.microsoft.com/office/drawing/2014/main" id="{CA0393EA-C5F9-4877-88E1-3AB55311ADB1}"/>
              </a:ext>
            </a:extLst>
          </p:cNvPr>
          <p:cNvSpPr/>
          <p:nvPr/>
        </p:nvSpPr>
        <p:spPr>
          <a:xfrm>
            <a:off x="27215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7" name="صورة 6">
            <a:extLst>
              <a:ext uri="{FF2B5EF4-FFF2-40B4-BE49-F238E27FC236}">
                <a16:creationId xmlns:a16="http://schemas.microsoft.com/office/drawing/2014/main" id="{316FF0E7-518B-48D0-A973-1B237718E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91" y="161314"/>
            <a:ext cx="6535371" cy="6535371"/>
          </a:xfrm>
          <a:prstGeom prst="rect">
            <a:avLst/>
          </a:prstGeom>
        </p:spPr>
      </p:pic>
    </p:spTree>
    <p:extLst>
      <p:ext uri="{BB962C8B-B14F-4D97-AF65-F5344CB8AC3E}">
        <p14:creationId xmlns:p14="http://schemas.microsoft.com/office/powerpoint/2010/main" val="1612554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1012874" y="497476"/>
            <a:ext cx="10424160" cy="5917391"/>
          </a:xfrm>
          <a:prstGeom prst="rect">
            <a:avLst/>
          </a:prstGeom>
          <a:noFill/>
          <a:ln>
            <a:noFill/>
          </a:ln>
        </p:spPr>
      </p:pic>
      <p:sp>
        <p:nvSpPr>
          <p:cNvPr id="18" name="زر الإجراء: الانتقال للصفحة الرئيسية 17">
            <a:hlinkClick r:id="rId4" action="ppaction://hlinksldjump" highlightClick="1"/>
            <a:extLst>
              <a:ext uri="{FF2B5EF4-FFF2-40B4-BE49-F238E27FC236}">
                <a16:creationId xmlns:a16="http://schemas.microsoft.com/office/drawing/2014/main" id="{8AE002ED-8708-4404-A606-0D4D6766C07D}"/>
              </a:ext>
            </a:extLst>
          </p:cNvPr>
          <p:cNvSpPr/>
          <p:nvPr/>
        </p:nvSpPr>
        <p:spPr>
          <a:xfrm>
            <a:off x="329420" y="5897880"/>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10" name="عنصر نائب للمحتوى 4">
            <a:extLst>
              <a:ext uri="{FF2B5EF4-FFF2-40B4-BE49-F238E27FC236}">
                <a16:creationId xmlns:a16="http://schemas.microsoft.com/office/drawing/2014/main" id="{804A9A0C-304D-48F0-95FC-86A34787A78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30702" y="3204136"/>
            <a:ext cx="9588504" cy="2197857"/>
          </a:xfrm>
          <a:prstGeom prst="rect">
            <a:avLst/>
          </a:prstGeom>
        </p:spPr>
      </p:pic>
      <p:pic>
        <p:nvPicPr>
          <p:cNvPr id="11" name="صورة 10">
            <a:extLst>
              <a:ext uri="{FF2B5EF4-FFF2-40B4-BE49-F238E27FC236}">
                <a16:creationId xmlns:a16="http://schemas.microsoft.com/office/drawing/2014/main" id="{98BB0F2B-1A37-4718-9277-B9D3E20200C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89726" y="867202"/>
            <a:ext cx="2130391" cy="1917352"/>
          </a:xfrm>
          <a:prstGeom prst="rect">
            <a:avLst/>
          </a:prstGeom>
        </p:spPr>
      </p:pic>
      <p:sp>
        <p:nvSpPr>
          <p:cNvPr id="12" name="مربع نص 11">
            <a:extLst>
              <a:ext uri="{FF2B5EF4-FFF2-40B4-BE49-F238E27FC236}">
                <a16:creationId xmlns:a16="http://schemas.microsoft.com/office/drawing/2014/main" id="{F2AF0F79-5328-4E0A-B6D4-9404051C6F52}"/>
              </a:ext>
            </a:extLst>
          </p:cNvPr>
          <p:cNvSpPr txBox="1"/>
          <p:nvPr/>
        </p:nvSpPr>
        <p:spPr>
          <a:xfrm>
            <a:off x="9320348" y="1713336"/>
            <a:ext cx="1069145" cy="707886"/>
          </a:xfrm>
          <a:prstGeom prst="rect">
            <a:avLst/>
          </a:prstGeom>
          <a:noFill/>
        </p:spPr>
        <p:txBody>
          <a:bodyPr wrap="square" rtlCol="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rPr>
              <a:t>شريط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ill Sans MT" panose="020B0502020104020203"/>
                <a:ea typeface="+mn-ea"/>
              </a:rPr>
              <a:t>الذكريات</a:t>
            </a:r>
          </a:p>
        </p:txBody>
      </p:sp>
      <p:sp>
        <p:nvSpPr>
          <p:cNvPr id="13" name="عنوان 1">
            <a:extLst>
              <a:ext uri="{FF2B5EF4-FFF2-40B4-BE49-F238E27FC236}">
                <a16:creationId xmlns:a16="http://schemas.microsoft.com/office/drawing/2014/main" id="{82023F08-BB0B-446F-9EC7-06CADFF6E779}"/>
              </a:ext>
            </a:extLst>
          </p:cNvPr>
          <p:cNvSpPr txBox="1">
            <a:spLocks/>
          </p:cNvSpPr>
          <p:nvPr/>
        </p:nvSpPr>
        <p:spPr>
          <a:xfrm>
            <a:off x="4169838" y="2183223"/>
            <a:ext cx="3852323" cy="793348"/>
          </a:xfrm>
          <a:prstGeom prst="rect">
            <a:avLst/>
          </a:prstGeom>
        </p:spPr>
        <p:txBody>
          <a:bodyPr vert="horz" lIns="91440" tIns="45720" rIns="91440" bIns="45720" rtlCol="0" anchor="ctr">
            <a:noAutofit/>
          </a:bodyPr>
          <a:lstStyle>
            <a:lvl1pPr algn="ctr" defTabSz="914400" rtl="1"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ar-SA" sz="3200" cap="none" spc="0" dirty="0">
                <a:ln w="0"/>
                <a:solidFill>
                  <a:srgbClr val="FFC000"/>
                </a:solidFill>
                <a:effectLst>
                  <a:outerShdw blurRad="38100" dist="19050" dir="2700000" algn="tl" rotWithShape="0">
                    <a:schemeClr val="dk1">
                      <a:alpha val="40000"/>
                    </a:schemeClr>
                  </a:outerShdw>
                </a:effectLst>
                <a:latin typeface="Afsaneh Font" panose="02000700000000000000" pitchFamily="2" charset="-78"/>
                <a:cs typeface="Afsaneh Font" panose="02000700000000000000" pitchFamily="2" charset="-78"/>
              </a:rPr>
              <a:t>مراجعة الدرس السابق:</a:t>
            </a:r>
          </a:p>
        </p:txBody>
      </p:sp>
      <p:sp>
        <p:nvSpPr>
          <p:cNvPr id="15" name="مربع نص 14">
            <a:extLst>
              <a:ext uri="{FF2B5EF4-FFF2-40B4-BE49-F238E27FC236}">
                <a16:creationId xmlns:a16="http://schemas.microsoft.com/office/drawing/2014/main" id="{5898B570-E896-4D81-9D55-8E00B7D03E15}"/>
              </a:ext>
            </a:extLst>
          </p:cNvPr>
          <p:cNvSpPr txBox="1"/>
          <p:nvPr/>
        </p:nvSpPr>
        <p:spPr>
          <a:xfrm>
            <a:off x="4765210" y="3778538"/>
            <a:ext cx="2690250" cy="1015663"/>
          </a:xfrm>
          <a:prstGeom prst="rect">
            <a:avLst/>
          </a:prstGeom>
          <a:noFill/>
        </p:spPr>
        <p:txBody>
          <a:bodyPr wrap="square" rtlCol="1">
            <a:spAutoFit/>
          </a:bodyPr>
          <a:lstStyle/>
          <a:p>
            <a:pPr lvl="0" algn="ctr" rtl="0">
              <a:defRPr/>
            </a:pPr>
            <a:r>
              <a:rPr kumimoji="0" lang="ar-SA" sz="20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صواب أم خطأ:</a:t>
            </a:r>
            <a:r>
              <a:rPr kumimoji="0" lang="ar-SA" sz="2000" i="0" u="none" strike="noStrike" kern="1200" cap="none" spc="0" normalizeH="0" baseline="0" noProof="0" dirty="0">
                <a:ln>
                  <a:noFill/>
                </a:ln>
                <a:effectLst/>
                <a:uLnTx/>
                <a:uFillTx/>
                <a:latin typeface="Arial" panose="020B0604020202020204" pitchFamily="34" charset="0"/>
                <a:cs typeface="Arial" panose="020B0604020202020204" pitchFamily="34" charset="0"/>
              </a:rPr>
              <a:t>
من آداب المجلس إفشاء أسرار المجالس. </a:t>
            </a:r>
            <a:endParaRPr kumimoji="0" lang="en-GB"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مربع نص 18">
            <a:extLst>
              <a:ext uri="{FF2B5EF4-FFF2-40B4-BE49-F238E27FC236}">
                <a16:creationId xmlns:a16="http://schemas.microsoft.com/office/drawing/2014/main" id="{3CE21FA1-0E41-4AEC-9E3B-F79C3B4BEF4A}"/>
              </a:ext>
            </a:extLst>
          </p:cNvPr>
          <p:cNvSpPr txBox="1"/>
          <p:nvPr/>
        </p:nvSpPr>
        <p:spPr>
          <a:xfrm>
            <a:off x="1625690" y="3778538"/>
            <a:ext cx="2836311" cy="707886"/>
          </a:xfrm>
          <a:prstGeom prst="rect">
            <a:avLst/>
          </a:prstGeom>
          <a:noFill/>
        </p:spPr>
        <p:txBody>
          <a:bodyPr wrap="square" rtlCol="1">
            <a:spAutoFit/>
          </a:bodyPr>
          <a:lstStyle/>
          <a:p>
            <a:pPr lvl="0" algn="ctr" rtl="0">
              <a:defRPr/>
            </a:pPr>
            <a:r>
              <a:rPr kumimoji="0" lang="ar-SA" sz="20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صواب أم خطأ:</a:t>
            </a:r>
            <a:r>
              <a:rPr kumimoji="0" lang="ar-SA" sz="2000" i="0" u="none" strike="noStrike" kern="1200" cap="none" spc="0" normalizeH="0" baseline="0" noProof="0">
                <a:ln>
                  <a:noFill/>
                </a:ln>
                <a:effectLst/>
                <a:uLnTx/>
                <a:uFillTx/>
                <a:latin typeface="Arial" panose="020B0604020202020204" pitchFamily="34" charset="0"/>
                <a:cs typeface="Arial" panose="020B0604020202020204" pitchFamily="34" charset="0"/>
              </a:rPr>
              <a:t>
من سبق إلى شيء مباح استحقه. </a:t>
            </a:r>
            <a:endParaRPr kumimoji="0" lang="en-GB" sz="2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0" name="عنوان 1">
            <a:extLst>
              <a:ext uri="{FF2B5EF4-FFF2-40B4-BE49-F238E27FC236}">
                <a16:creationId xmlns:a16="http://schemas.microsoft.com/office/drawing/2014/main" id="{DF29BE59-16C5-494F-8903-C8F7148BAC91}"/>
              </a:ext>
            </a:extLst>
          </p:cNvPr>
          <p:cNvSpPr txBox="1">
            <a:spLocks/>
          </p:cNvSpPr>
          <p:nvPr/>
        </p:nvSpPr>
        <p:spPr>
          <a:xfrm>
            <a:off x="4226114" y="1162310"/>
            <a:ext cx="3852323" cy="793348"/>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lvl1pPr algn="ctr" defTabSz="914400" rtl="1"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ar-SA" sz="3600" cap="none" spc="0" dirty="0">
                <a:ln w="0"/>
                <a:solidFill>
                  <a:schemeClr val="tx1"/>
                </a:solidFill>
                <a:effectLst>
                  <a:outerShdw blurRad="38100" dist="19050" dir="2700000" algn="tl" rotWithShape="0">
                    <a:schemeClr val="dk1">
                      <a:alpha val="40000"/>
                    </a:schemeClr>
                  </a:outerShdw>
                </a:effectLst>
                <a:latin typeface="Afsaneh Font" panose="02000700000000000000" pitchFamily="2" charset="-78"/>
              </a:rPr>
              <a:t>حل أسئلة </a:t>
            </a:r>
            <a:r>
              <a:rPr lang="ar-SA" sz="3600" cap="none" spc="0">
                <a:ln w="0"/>
                <a:solidFill>
                  <a:schemeClr val="tx1"/>
                </a:solidFill>
                <a:effectLst>
                  <a:outerShdw blurRad="38100" dist="19050" dir="2700000" algn="tl" rotWithShape="0">
                    <a:schemeClr val="dk1">
                      <a:alpha val="40000"/>
                    </a:schemeClr>
                  </a:outerShdw>
                </a:effectLst>
                <a:latin typeface="Afsaneh Font" panose="02000700000000000000" pitchFamily="2" charset="-78"/>
              </a:rPr>
              <a:t>التقويم ص٨١</a:t>
            </a:r>
            <a:endParaRPr lang="ar-SA" sz="3600" cap="none" spc="0" dirty="0">
              <a:ln w="0"/>
              <a:solidFill>
                <a:schemeClr val="tx1"/>
              </a:solidFill>
              <a:effectLst>
                <a:outerShdw blurRad="38100" dist="19050" dir="2700000" algn="tl" rotWithShape="0">
                  <a:schemeClr val="dk1">
                    <a:alpha val="40000"/>
                  </a:schemeClr>
                </a:outerShdw>
              </a:effectLst>
              <a:latin typeface="Afsaneh Font" panose="02000700000000000000" pitchFamily="2" charset="-78"/>
            </a:endParaRPr>
          </a:p>
        </p:txBody>
      </p:sp>
      <p:sp>
        <p:nvSpPr>
          <p:cNvPr id="21" name="مربع نص 20">
            <a:extLst>
              <a:ext uri="{FF2B5EF4-FFF2-40B4-BE49-F238E27FC236}">
                <a16:creationId xmlns:a16="http://schemas.microsoft.com/office/drawing/2014/main" id="{744BFC50-2B28-43D7-AF03-E13C3E630E69}"/>
              </a:ext>
            </a:extLst>
          </p:cNvPr>
          <p:cNvSpPr txBox="1"/>
          <p:nvPr/>
        </p:nvSpPr>
        <p:spPr>
          <a:xfrm>
            <a:off x="7873288" y="3735619"/>
            <a:ext cx="30468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000" dirty="0">
                <a:solidFill>
                  <a:srgbClr val="FF0000"/>
                </a:solidFill>
                <a:latin typeface="Arial" panose="020B0604020202020204" pitchFamily="34" charset="0"/>
                <a:cs typeface="Arial" panose="020B0604020202020204" pitchFamily="34" charset="0"/>
                <a:sym typeface="AGA Arabesque" panose="05010101010101010101" pitchFamily="2" charset="2"/>
              </a:rPr>
              <a:t>صواب أم خطأ:
</a:t>
            </a:r>
            <a:r>
              <a:rPr lang="ar-SA" sz="2000" dirty="0">
                <a:latin typeface="Arial" panose="020B0604020202020204" pitchFamily="34" charset="0"/>
                <a:cs typeface="Arial" panose="020B0604020202020204" pitchFamily="34" charset="0"/>
                <a:sym typeface="AGA Arabesque" panose="05010101010101010101" pitchFamily="2" charset="2"/>
              </a:rPr>
              <a:t>إذا دخلتُ المجلس، فمن الأدب أن أجلسُ في صدر المجلس. </a:t>
            </a:r>
            <a:endParaRPr kumimoji="0" lang="ar-SA"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95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15" name="زر الإجراء: الانتقال للصفحة الرئيسية 14">
            <a:hlinkClick r:id="rId4" action="ppaction://hlinksldjump" highlightClick="1"/>
            <a:extLst>
              <a:ext uri="{FF2B5EF4-FFF2-40B4-BE49-F238E27FC236}">
                <a16:creationId xmlns:a16="http://schemas.microsoft.com/office/drawing/2014/main" id="{CCE8EB69-8A79-42BD-86B6-79E931E458AD}"/>
              </a:ext>
            </a:extLst>
          </p:cNvPr>
          <p:cNvSpPr/>
          <p:nvPr/>
        </p:nvSpPr>
        <p:spPr>
          <a:xfrm>
            <a:off x="201539"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sp>
        <p:nvSpPr>
          <p:cNvPr id="3" name="مستطيل 2">
            <a:extLst>
              <a:ext uri="{FF2B5EF4-FFF2-40B4-BE49-F238E27FC236}">
                <a16:creationId xmlns:a16="http://schemas.microsoft.com/office/drawing/2014/main" id="{154C1B68-96A9-4AA1-AEB3-A965130192FD}"/>
              </a:ext>
            </a:extLst>
          </p:cNvPr>
          <p:cNvSpPr/>
          <p:nvPr/>
        </p:nvSpPr>
        <p:spPr>
          <a:xfrm>
            <a:off x="2466360" y="902683"/>
            <a:ext cx="746550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800" b="1" cap="none" spc="0">
                <a:ln/>
                <a:solidFill>
                  <a:schemeClr val="accent4"/>
                </a:solidFill>
                <a:effectLst/>
              </a:rPr>
              <a:t>بمن أوصى جبريل عليه السلام نبينا محمد صلى الله عليه وسلم؟</a:t>
            </a:r>
            <a:endParaRPr lang="ar-SA" sz="2800" b="1" cap="none" spc="0" dirty="0">
              <a:ln/>
              <a:solidFill>
                <a:schemeClr val="accent4"/>
              </a:solidFill>
              <a:effectLst/>
            </a:endParaRPr>
          </a:p>
        </p:txBody>
      </p:sp>
      <p:pic>
        <p:nvPicPr>
          <p:cNvPr id="4" name="صورة 4">
            <a:extLst>
              <a:ext uri="{FF2B5EF4-FFF2-40B4-BE49-F238E27FC236}">
                <a16:creationId xmlns:a16="http://schemas.microsoft.com/office/drawing/2014/main" id="{F0BA58A4-594A-4D46-A802-C20A8AC41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504" y="1594152"/>
            <a:ext cx="4223216" cy="3167412"/>
          </a:xfrm>
          <a:prstGeom prst="rect">
            <a:avLst/>
          </a:prstGeom>
        </p:spPr>
      </p:pic>
      <p:pic>
        <p:nvPicPr>
          <p:cNvPr id="5" name="صورة 3">
            <a:extLst>
              <a:ext uri="{FF2B5EF4-FFF2-40B4-BE49-F238E27FC236}">
                <a16:creationId xmlns:a16="http://schemas.microsoft.com/office/drawing/2014/main" id="{C427B86C-48CF-9044-A765-1C8036158653}"/>
              </a:ext>
            </a:extLst>
          </p:cNvPr>
          <p:cNvPicPr>
            <a:picLocks noChangeAspect="1"/>
          </p:cNvPicPr>
          <p:nvPr/>
        </p:nvPicPr>
        <p:blipFill rotWithShape="1">
          <a:blip r:embed="rId6">
            <a:extLst>
              <a:ext uri="{28A0092B-C50C-407E-A947-70E740481C1C}">
                <a14:useLocalDpi xmlns:a14="http://schemas.microsoft.com/office/drawing/2010/main" val="0"/>
              </a:ext>
            </a:extLst>
          </a:blip>
          <a:srcRect b="10628"/>
          <a:stretch/>
        </p:blipFill>
        <p:spPr>
          <a:xfrm>
            <a:off x="3421683" y="4929813"/>
            <a:ext cx="5348633" cy="1120639"/>
          </a:xfrm>
          <a:prstGeom prst="rect">
            <a:avLst/>
          </a:prstGeom>
        </p:spPr>
      </p:pic>
    </p:spTree>
    <p:extLst>
      <p:ext uri="{BB962C8B-B14F-4D97-AF65-F5344CB8AC3E}">
        <p14:creationId xmlns:p14="http://schemas.microsoft.com/office/powerpoint/2010/main" val="391298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11" name="مربع نص 10">
            <a:extLst>
              <a:ext uri="{FF2B5EF4-FFF2-40B4-BE49-F238E27FC236}">
                <a16:creationId xmlns:a16="http://schemas.microsoft.com/office/drawing/2014/main" id="{E470660C-8B85-4E66-AB29-276FB2941E85}"/>
              </a:ext>
            </a:extLst>
          </p:cNvPr>
          <p:cNvSpPr txBox="1"/>
          <p:nvPr/>
        </p:nvSpPr>
        <p:spPr>
          <a:xfrm>
            <a:off x="1571199" y="2532418"/>
            <a:ext cx="9049601" cy="2793842"/>
          </a:xfrm>
          <a:prstGeom prst="rect">
            <a:avLst/>
          </a:prstGeom>
          <a:noFill/>
        </p:spPr>
        <p:txBody>
          <a:bodyPr wrap="square">
            <a:spAutoFit/>
          </a:bodyPr>
          <a:lstStyle/>
          <a:p>
            <a:pPr marL="457200" indent="-457200">
              <a:lnSpc>
                <a:spcPct val="150000"/>
              </a:lnSpc>
              <a:buFont typeface="+mj-lt"/>
              <a:buAutoNum type="arabicPeriod"/>
            </a:pPr>
            <a:r>
              <a:rPr lang="ar-SA" sz="2400" b="1">
                <a:latin typeface="HelveticaNeue"/>
              </a:rPr>
              <a:t>أن يذكر الطالب صورة واحده من صور إحسان النبي صلى الله عليه و سلم إلى جيرانه.</a:t>
            </a:r>
          </a:p>
          <a:p>
            <a:pPr marL="457200" indent="-457200">
              <a:lnSpc>
                <a:spcPct val="150000"/>
              </a:lnSpc>
              <a:buFont typeface="+mj-lt"/>
              <a:buAutoNum type="arabicPeriod"/>
            </a:pPr>
            <a:r>
              <a:rPr lang="ar-SA" sz="2400" b="1">
                <a:latin typeface="HelveticaNeue"/>
              </a:rPr>
              <a:t> أن يميز الطالب هدي النبي صلى الله عليه وسلم مع جيرانه وبعض التصرفات الخاطئة لجيران اليوم.</a:t>
            </a:r>
          </a:p>
          <a:p>
            <a:pPr marL="457200" indent="-457200">
              <a:lnSpc>
                <a:spcPct val="150000"/>
              </a:lnSpc>
              <a:buFont typeface="+mj-lt"/>
              <a:buAutoNum type="arabicPeriod"/>
            </a:pPr>
            <a:r>
              <a:rPr lang="ar-SA" sz="2400" b="1">
                <a:latin typeface="HelveticaNeue"/>
              </a:rPr>
              <a:t> أن يبين الطالب حكم ايذاء الجار.</a:t>
            </a:r>
          </a:p>
          <a:p>
            <a:pPr marL="457200" indent="-457200">
              <a:lnSpc>
                <a:spcPct val="150000"/>
              </a:lnSpc>
              <a:buFont typeface="+mj-lt"/>
              <a:buAutoNum type="arabicPeriod"/>
            </a:pPr>
            <a:r>
              <a:rPr lang="ar-SA" sz="2400" b="1">
                <a:latin typeface="HelveticaNeue"/>
              </a:rPr>
              <a:t> أن يذكر الطالب عظم حق الجار.</a:t>
            </a:r>
            <a:endParaRPr lang="ar-SA" sz="2400" b="1" dirty="0">
              <a:latin typeface="HelveticaNeue"/>
            </a:endParaRPr>
          </a:p>
        </p:txBody>
      </p:sp>
      <p:pic>
        <p:nvPicPr>
          <p:cNvPr id="13" name="Picture 2" descr="استراتيجية الظهر بالظهر – تقنيات التعليم للجميع">
            <a:extLst>
              <a:ext uri="{FF2B5EF4-FFF2-40B4-BE49-F238E27FC236}">
                <a16:creationId xmlns:a16="http://schemas.microsoft.com/office/drawing/2014/main" id="{87F4EE61-4FED-42C1-930D-3D862A422A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518" t="25142" r="17621" b="24068"/>
          <a:stretch/>
        </p:blipFill>
        <p:spPr bwMode="auto">
          <a:xfrm>
            <a:off x="9401188" y="895985"/>
            <a:ext cx="1535270" cy="1473031"/>
          </a:xfrm>
          <a:prstGeom prst="ellipse">
            <a:avLst/>
          </a:prstGeom>
          <a:noFill/>
          <a:extLst>
            <a:ext uri="{909E8E84-426E-40DD-AFC4-6F175D3DCCD1}">
              <a14:hiddenFill xmlns:a14="http://schemas.microsoft.com/office/drawing/2010/main">
                <a:solidFill>
                  <a:srgbClr val="FFFFFF"/>
                </a:solidFill>
              </a14:hiddenFill>
            </a:ext>
          </a:extLst>
        </p:spPr>
      </p:pic>
      <p:sp>
        <p:nvSpPr>
          <p:cNvPr id="14" name="مستطيل 13">
            <a:extLst>
              <a:ext uri="{FF2B5EF4-FFF2-40B4-BE49-F238E27FC236}">
                <a16:creationId xmlns:a16="http://schemas.microsoft.com/office/drawing/2014/main" id="{A5B40F57-96F8-48F5-8036-17CDFB50307F}"/>
              </a:ext>
            </a:extLst>
          </p:cNvPr>
          <p:cNvSpPr/>
          <p:nvPr/>
        </p:nvSpPr>
        <p:spPr>
          <a:xfrm>
            <a:off x="813309" y="1047724"/>
            <a:ext cx="8464456" cy="1169551"/>
          </a:xfrm>
          <a:prstGeom prst="rect">
            <a:avLst/>
          </a:prstGeom>
          <a:noFill/>
        </p:spPr>
        <p:txBody>
          <a:bodyPr wrap="square" lIns="91440" tIns="45720" rIns="91440" bIns="45720">
            <a:spAutoFit/>
          </a:bodyPr>
          <a:lstStyle/>
          <a:p>
            <a:pPr algn="r">
              <a:lnSpc>
                <a:spcPct val="150000"/>
              </a:lnSpc>
            </a:pPr>
            <a:r>
              <a:rPr lang="ar-SA" sz="2800" dirty="0">
                <a:ln w="0"/>
                <a:solidFill>
                  <a:srgbClr val="FFFF00"/>
                </a:solidFill>
                <a:effectLst>
                  <a:outerShdw blurRad="38100" dist="25400" dir="5400000" algn="ctr" rotWithShape="0">
                    <a:srgbClr val="6E747A">
                      <a:alpha val="43000"/>
                    </a:srgbClr>
                  </a:outerShdw>
                </a:effectLst>
              </a:rPr>
              <a:t>طالباتي المبدعات: </a:t>
            </a:r>
          </a:p>
          <a:p>
            <a:pPr algn="r"/>
            <a:r>
              <a:rPr lang="ar-SA" sz="2800" dirty="0">
                <a:ln w="0"/>
                <a:solidFill>
                  <a:srgbClr val="FFFF00"/>
                </a:solidFill>
                <a:effectLst>
                  <a:outerShdw blurRad="38100" dist="25400" dir="5400000" algn="ctr" rotWithShape="0">
                    <a:srgbClr val="6E747A">
                      <a:alpha val="43000"/>
                    </a:srgbClr>
                  </a:outerShdw>
                </a:effectLst>
              </a:rPr>
              <a:t>لنفتح الكتاب </a:t>
            </a:r>
            <a:r>
              <a:rPr lang="ar-SA" sz="2800">
                <a:ln w="0"/>
                <a:solidFill>
                  <a:srgbClr val="FFFF00"/>
                </a:solidFill>
                <a:effectLst>
                  <a:outerShdw blurRad="38100" dist="25400" dir="5400000" algn="ctr" rotWithShape="0">
                    <a:srgbClr val="6E747A">
                      <a:alpha val="43000"/>
                    </a:srgbClr>
                  </a:outerShdw>
                </a:effectLst>
              </a:rPr>
              <a:t>صفحة 82 </a:t>
            </a:r>
            <a:r>
              <a:rPr lang="ar-SA" sz="2800" dirty="0">
                <a:ln w="0"/>
                <a:solidFill>
                  <a:srgbClr val="FFFF00"/>
                </a:solidFill>
                <a:effectLst>
                  <a:outerShdw blurRad="38100" dist="25400" dir="5400000" algn="ctr" rotWithShape="0">
                    <a:srgbClr val="6E747A">
                      <a:alpha val="43000"/>
                    </a:srgbClr>
                  </a:outerShdw>
                </a:effectLst>
              </a:rPr>
              <a:t>ونسجل التاريخ ونضع أهدافًا للدرس:</a:t>
            </a:r>
          </a:p>
        </p:txBody>
      </p:sp>
      <p:sp>
        <p:nvSpPr>
          <p:cNvPr id="15" name="زر الإجراء: الانتقال للصفحة الرئيسية 14">
            <a:hlinkClick r:id="rId5" action="ppaction://hlinksldjump" highlightClick="1"/>
            <a:extLst>
              <a:ext uri="{FF2B5EF4-FFF2-40B4-BE49-F238E27FC236}">
                <a16:creationId xmlns:a16="http://schemas.microsoft.com/office/drawing/2014/main" id="{CCE8EB69-8A79-42BD-86B6-79E931E458AD}"/>
              </a:ext>
            </a:extLst>
          </p:cNvPr>
          <p:cNvSpPr/>
          <p:nvPr/>
        </p:nvSpPr>
        <p:spPr>
          <a:xfrm>
            <a:off x="201539"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spTree>
    <p:extLst>
      <p:ext uri="{BB962C8B-B14F-4D97-AF65-F5344CB8AC3E}">
        <p14:creationId xmlns:p14="http://schemas.microsoft.com/office/powerpoint/2010/main" val="6476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20" name="زر الإجراء: الانتقال للصفحة الرئيسية 19">
            <a:hlinkClick r:id="rId4" action="ppaction://hlinksldjump" highlightClick="1"/>
            <a:extLst>
              <a:ext uri="{FF2B5EF4-FFF2-40B4-BE49-F238E27FC236}">
                <a16:creationId xmlns:a16="http://schemas.microsoft.com/office/drawing/2014/main" id="{E79E3EBB-ED1E-4DD3-98ED-BBFDB16F1DA5}"/>
              </a:ext>
            </a:extLst>
          </p:cNvPr>
          <p:cNvSpPr/>
          <p:nvPr/>
        </p:nvSpPr>
        <p:spPr>
          <a:xfrm>
            <a:off x="194194" y="5834575"/>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5" name="صورة 5">
            <a:extLst>
              <a:ext uri="{FF2B5EF4-FFF2-40B4-BE49-F238E27FC236}">
                <a16:creationId xmlns:a16="http://schemas.microsoft.com/office/drawing/2014/main" id="{50C8CC10-854A-C44B-8E6E-861FF8F77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891" y="896342"/>
            <a:ext cx="6996217" cy="5065314"/>
          </a:xfrm>
          <a:prstGeom prst="rect">
            <a:avLst/>
          </a:prstGeom>
        </p:spPr>
      </p:pic>
    </p:spTree>
    <p:extLst>
      <p:ext uri="{BB962C8B-B14F-4D97-AF65-F5344CB8AC3E}">
        <p14:creationId xmlns:p14="http://schemas.microsoft.com/office/powerpoint/2010/main" val="3133032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4">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5">
            <a:alphaModFix/>
          </a:blip>
          <a:srcRect/>
          <a:stretch/>
        </p:blipFill>
        <p:spPr>
          <a:xfrm>
            <a:off x="883920" y="470304"/>
            <a:ext cx="10424160" cy="5917391"/>
          </a:xfrm>
          <a:prstGeom prst="rect">
            <a:avLst/>
          </a:prstGeom>
          <a:noFill/>
          <a:ln>
            <a:noFill/>
          </a:ln>
        </p:spPr>
      </p:pic>
      <p:sp>
        <p:nvSpPr>
          <p:cNvPr id="20" name="زر الإجراء: الانتقال للصفحة الرئيسية 19">
            <a:hlinkClick r:id="rId6" action="ppaction://hlinksldjump" highlightClick="1"/>
            <a:extLst>
              <a:ext uri="{FF2B5EF4-FFF2-40B4-BE49-F238E27FC236}">
                <a16:creationId xmlns:a16="http://schemas.microsoft.com/office/drawing/2014/main" id="{E79E3EBB-ED1E-4DD3-98ED-BBFDB16F1DA5}"/>
              </a:ext>
            </a:extLst>
          </p:cNvPr>
          <p:cNvSpPr/>
          <p:nvPr/>
        </p:nvSpPr>
        <p:spPr>
          <a:xfrm>
            <a:off x="194194" y="5834575"/>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sp>
        <p:nvSpPr>
          <p:cNvPr id="2" name="مستطيل 1">
            <a:extLst>
              <a:ext uri="{FF2B5EF4-FFF2-40B4-BE49-F238E27FC236}">
                <a16:creationId xmlns:a16="http://schemas.microsoft.com/office/drawing/2014/main" id="{75D5CF53-5C0C-44D0-86E1-D4251C2450B8}"/>
              </a:ext>
            </a:extLst>
          </p:cNvPr>
          <p:cNvSpPr/>
          <p:nvPr/>
        </p:nvSpPr>
        <p:spPr>
          <a:xfrm>
            <a:off x="1921590" y="950031"/>
            <a:ext cx="860203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3600" b="1" cap="none" spc="0" dirty="0">
                <a:ln/>
                <a:solidFill>
                  <a:schemeClr val="accent4"/>
                </a:solidFill>
                <a:effectLst/>
              </a:rPr>
              <a:t>مبدعتي: من هو الجار؟ شاهدي المقطع بتركيز ثم أجيبي؟</a:t>
            </a:r>
          </a:p>
        </p:txBody>
      </p:sp>
      <p:pic>
        <p:nvPicPr>
          <p:cNvPr id="3" name="VideoEditor_٢٠٢١١٠١٨_١١٤٥٤٩">
            <a:hlinkClick r:id="" action="ppaction://media"/>
            <a:extLst>
              <a:ext uri="{FF2B5EF4-FFF2-40B4-BE49-F238E27FC236}">
                <a16:creationId xmlns:a16="http://schemas.microsoft.com/office/drawing/2014/main" id="{B199BD39-9B2D-43E7-8C38-EF40B1A766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66534" y="1827068"/>
            <a:ext cx="7512148" cy="4225583"/>
          </a:xfrm>
          <a:prstGeom prst="rect">
            <a:avLst/>
          </a:prstGeom>
        </p:spPr>
      </p:pic>
    </p:spTree>
    <p:extLst>
      <p:ext uri="{BB962C8B-B14F-4D97-AF65-F5344CB8AC3E}">
        <p14:creationId xmlns:p14="http://schemas.microsoft.com/office/powerpoint/2010/main" val="3328497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20" name="زر الإجراء: الانتقال للصفحة الرئيسية 19">
            <a:hlinkClick r:id="rId4" action="ppaction://hlinksldjump" highlightClick="1"/>
            <a:extLst>
              <a:ext uri="{FF2B5EF4-FFF2-40B4-BE49-F238E27FC236}">
                <a16:creationId xmlns:a16="http://schemas.microsoft.com/office/drawing/2014/main" id="{E79E3EBB-ED1E-4DD3-98ED-BBFDB16F1DA5}"/>
              </a:ext>
            </a:extLst>
          </p:cNvPr>
          <p:cNvSpPr/>
          <p:nvPr/>
        </p:nvSpPr>
        <p:spPr>
          <a:xfrm>
            <a:off x="194194" y="5834575"/>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pic>
        <p:nvPicPr>
          <p:cNvPr id="2" name="صورة 2">
            <a:extLst>
              <a:ext uri="{FF2B5EF4-FFF2-40B4-BE49-F238E27FC236}">
                <a16:creationId xmlns:a16="http://schemas.microsoft.com/office/drawing/2014/main" id="{1F03F73F-A6A7-F940-9F1B-344D61F453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708" y="1211850"/>
            <a:ext cx="6419847" cy="2807910"/>
          </a:xfrm>
          <a:prstGeom prst="rect">
            <a:avLst/>
          </a:prstGeom>
        </p:spPr>
      </p:pic>
      <p:pic>
        <p:nvPicPr>
          <p:cNvPr id="3" name="صورة 6">
            <a:extLst>
              <a:ext uri="{FF2B5EF4-FFF2-40B4-BE49-F238E27FC236}">
                <a16:creationId xmlns:a16="http://schemas.microsoft.com/office/drawing/2014/main" id="{A3F2DE79-034F-B44B-8BA9-20FF1F456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826" y="1211850"/>
            <a:ext cx="2604111" cy="2807911"/>
          </a:xfrm>
          <a:prstGeom prst="rect">
            <a:avLst/>
          </a:prstGeom>
        </p:spPr>
      </p:pic>
      <p:sp>
        <p:nvSpPr>
          <p:cNvPr id="7" name="مربع نص 6">
            <a:extLst>
              <a:ext uri="{FF2B5EF4-FFF2-40B4-BE49-F238E27FC236}">
                <a16:creationId xmlns:a16="http://schemas.microsoft.com/office/drawing/2014/main" id="{979C0322-014D-5C4E-8F30-DF00039074F4}"/>
              </a:ext>
            </a:extLst>
          </p:cNvPr>
          <p:cNvSpPr txBox="1"/>
          <p:nvPr/>
        </p:nvSpPr>
        <p:spPr>
          <a:xfrm rot="10800000" flipV="1">
            <a:off x="1505243" y="4263372"/>
            <a:ext cx="9439786" cy="523220"/>
          </a:xfrm>
          <a:prstGeom prst="rect">
            <a:avLst/>
          </a:prstGeom>
          <a:noFill/>
        </p:spPr>
        <p:txBody>
          <a:bodyPr wrap="square" rtlCol="1">
            <a:spAutoFit/>
          </a:bodyPr>
          <a:lstStyle/>
          <a:p>
            <a:pPr algn="ctr"/>
            <a:r>
              <a:rPr lang="ar-SA" sz="2800" dirty="0">
                <a:solidFill>
                  <a:schemeClr val="accent4"/>
                </a:solidFill>
              </a:rPr>
              <a:t>اضربي مثالا من واقعك على اهدائك لجيرانك؟ وما هو أثر تلك الهدية على نفوسهم؟</a:t>
            </a:r>
            <a:endParaRPr lang="ar-AE" sz="2800" dirty="0">
              <a:solidFill>
                <a:schemeClr val="accent4"/>
              </a:solidFill>
            </a:endParaRPr>
          </a:p>
        </p:txBody>
      </p:sp>
      <p:sp>
        <p:nvSpPr>
          <p:cNvPr id="4" name="مستطيل 3">
            <a:extLst>
              <a:ext uri="{FF2B5EF4-FFF2-40B4-BE49-F238E27FC236}">
                <a16:creationId xmlns:a16="http://schemas.microsoft.com/office/drawing/2014/main" id="{12682BFF-A136-4C8E-BEA2-F77BD8E69C96}"/>
              </a:ext>
            </a:extLst>
          </p:cNvPr>
          <p:cNvSpPr/>
          <p:nvPr/>
        </p:nvSpPr>
        <p:spPr>
          <a:xfrm>
            <a:off x="2323267" y="4833710"/>
            <a:ext cx="7803738" cy="954107"/>
          </a:xfrm>
          <a:prstGeom prst="rect">
            <a:avLst/>
          </a:prstGeom>
          <a:noFill/>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مثل إهدائهم في المناسبات وفي الأعياد وعند زيارة مريضهم </a:t>
            </a:r>
            <a:r>
              <a:rPr lang="ar-SA" sz="2800" dirty="0">
                <a:ln w="0"/>
                <a:effectLst>
                  <a:outerShdw blurRad="38100" dist="19050" dir="2700000" algn="tl" rotWithShape="0">
                    <a:schemeClr val="dk1">
                      <a:alpha val="40000"/>
                    </a:schemeClr>
                  </a:outerShdw>
                </a:effectLst>
              </a:rPr>
              <a:t>والهدية</a:t>
            </a:r>
          </a:p>
          <a:p>
            <a:pPr algn="ctr"/>
            <a:r>
              <a:rPr lang="ar-SA" sz="2800" dirty="0">
                <a:ln w="0"/>
                <a:effectLst>
                  <a:outerShdw blurRad="38100" dist="19050" dir="2700000" algn="tl" rotWithShape="0">
                    <a:schemeClr val="dk1">
                      <a:alpha val="40000"/>
                    </a:schemeClr>
                  </a:outerShdw>
                </a:effectLst>
              </a:rPr>
              <a:t> تترك أثراً جميلا في نفوسهم وتدخل البهجة والسعادة على قلوبهم.</a:t>
            </a:r>
            <a:endParaRPr lang="ar-SA"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510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22;p17">
            <a:extLst>
              <a:ext uri="{FF2B5EF4-FFF2-40B4-BE49-F238E27FC236}">
                <a16:creationId xmlns:a16="http://schemas.microsoft.com/office/drawing/2014/main" id="{A08CF7FB-0A6C-4264-B758-32DA6325C9E4}"/>
              </a:ext>
            </a:extLst>
          </p:cNvPr>
          <p:cNvPicPr preferRelativeResize="0"/>
          <p:nvPr/>
        </p:nvPicPr>
        <p:blipFill rotWithShape="1">
          <a:blip r:embed="rId2">
            <a:alphaModFix/>
            <a:duotone>
              <a:prstClr val="black"/>
              <a:schemeClr val="accent4">
                <a:lumMod val="40000"/>
                <a:lumOff val="60000"/>
                <a:tint val="45000"/>
                <a:satMod val="400000"/>
              </a:schemeClr>
            </a:duotone>
          </a:blip>
          <a:srcRect r="45137" b="7458"/>
          <a:stretch/>
        </p:blipFill>
        <p:spPr>
          <a:xfrm>
            <a:off x="0" y="8892"/>
            <a:ext cx="12192000" cy="6782848"/>
          </a:xfrm>
          <a:prstGeom prst="rect">
            <a:avLst/>
          </a:prstGeom>
          <a:noFill/>
          <a:ln>
            <a:noFill/>
          </a:ln>
        </p:spPr>
      </p:pic>
      <p:pic>
        <p:nvPicPr>
          <p:cNvPr id="17" name="Google Shape;227;p12">
            <a:extLst>
              <a:ext uri="{FF2B5EF4-FFF2-40B4-BE49-F238E27FC236}">
                <a16:creationId xmlns:a16="http://schemas.microsoft.com/office/drawing/2014/main" id="{36D88D35-8064-49EF-8B25-8E5BB7BC1197}"/>
              </a:ext>
            </a:extLst>
          </p:cNvPr>
          <p:cNvPicPr preferRelativeResize="0"/>
          <p:nvPr/>
        </p:nvPicPr>
        <p:blipFill rotWithShape="1">
          <a:blip r:embed="rId3">
            <a:alphaModFix/>
          </a:blip>
          <a:srcRect/>
          <a:stretch/>
        </p:blipFill>
        <p:spPr>
          <a:xfrm>
            <a:off x="883920" y="470304"/>
            <a:ext cx="10424160" cy="5917391"/>
          </a:xfrm>
          <a:prstGeom prst="rect">
            <a:avLst/>
          </a:prstGeom>
          <a:noFill/>
          <a:ln>
            <a:noFill/>
          </a:ln>
        </p:spPr>
      </p:pic>
      <p:sp>
        <p:nvSpPr>
          <p:cNvPr id="7" name="زر الإجراء: الانتقال للصفحة الرئيسية 6">
            <a:hlinkClick r:id="rId4" action="ppaction://hlinksldjump" highlightClick="1"/>
            <a:extLst>
              <a:ext uri="{FF2B5EF4-FFF2-40B4-BE49-F238E27FC236}">
                <a16:creationId xmlns:a16="http://schemas.microsoft.com/office/drawing/2014/main" id="{5AF21E39-4497-49EC-B407-19F936EA3782}"/>
              </a:ext>
            </a:extLst>
          </p:cNvPr>
          <p:cNvSpPr/>
          <p:nvPr/>
        </p:nvSpPr>
        <p:spPr>
          <a:xfrm>
            <a:off x="272150" y="5817953"/>
            <a:ext cx="611770" cy="569742"/>
          </a:xfrm>
          <a:prstGeom prst="actionButtonHome">
            <a:avLst/>
          </a:prstGeom>
          <a:solidFill>
            <a:srgbClr val="53AE6E"/>
          </a:solidFill>
          <a:ln w="12700" cap="flat" cmpd="sng" algn="in">
            <a:solidFill>
              <a:srgbClr val="53AE6E">
                <a:shade val="50000"/>
              </a:srgbClr>
            </a:solidFill>
            <a:prstDash val="solid"/>
          </a:ln>
          <a:effectLst/>
        </p:spPr>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Gill Sans MT" panose="020B0502020104020203"/>
              <a:ea typeface="+mn-ea"/>
            </a:endParaRPr>
          </a:p>
        </p:txBody>
      </p:sp>
      <p:sp>
        <p:nvSpPr>
          <p:cNvPr id="38" name="مستطيل 37">
            <a:extLst>
              <a:ext uri="{FF2B5EF4-FFF2-40B4-BE49-F238E27FC236}">
                <a16:creationId xmlns:a16="http://schemas.microsoft.com/office/drawing/2014/main" id="{E0262264-D1B2-4360-9180-06A8F4E81AA9}"/>
              </a:ext>
            </a:extLst>
          </p:cNvPr>
          <p:cNvSpPr/>
          <p:nvPr/>
        </p:nvSpPr>
        <p:spPr>
          <a:xfrm>
            <a:off x="6003635" y="2967335"/>
            <a:ext cx="18473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ar-SA" sz="5400" b="1" cap="none" spc="0" dirty="0">
              <a:ln/>
              <a:solidFill>
                <a:schemeClr val="accent4"/>
              </a:solidFill>
              <a:effectLst/>
            </a:endParaRPr>
          </a:p>
        </p:txBody>
      </p:sp>
      <p:sp>
        <p:nvSpPr>
          <p:cNvPr id="24" name="مستطيل 23">
            <a:extLst>
              <a:ext uri="{FF2B5EF4-FFF2-40B4-BE49-F238E27FC236}">
                <a16:creationId xmlns:a16="http://schemas.microsoft.com/office/drawing/2014/main" id="{79587F2B-C6E4-4FCA-A3EB-7FD31CFB0658}"/>
              </a:ext>
            </a:extLst>
          </p:cNvPr>
          <p:cNvSpPr/>
          <p:nvPr/>
        </p:nvSpPr>
        <p:spPr>
          <a:xfrm>
            <a:off x="2090929" y="4285722"/>
            <a:ext cx="8194872"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2800" b="1" cap="none" spc="0" dirty="0">
                <a:ln/>
                <a:solidFill>
                  <a:schemeClr val="accent4"/>
                </a:solidFill>
                <a:effectLst/>
              </a:rPr>
              <a:t>علمت أن جارتك مريضة فقمتِ بزيارتها ما هو الأثر الإيجابي لزيارتك؟</a:t>
            </a:r>
          </a:p>
        </p:txBody>
      </p:sp>
      <p:pic>
        <p:nvPicPr>
          <p:cNvPr id="2" name="صورة 2">
            <a:extLst>
              <a:ext uri="{FF2B5EF4-FFF2-40B4-BE49-F238E27FC236}">
                <a16:creationId xmlns:a16="http://schemas.microsoft.com/office/drawing/2014/main" id="{E30CF4F2-1044-034F-B7C2-643EC87EE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862" y="1343474"/>
            <a:ext cx="6991006" cy="2662590"/>
          </a:xfrm>
          <a:prstGeom prst="rect">
            <a:avLst/>
          </a:prstGeom>
        </p:spPr>
      </p:pic>
      <p:sp>
        <p:nvSpPr>
          <p:cNvPr id="3" name="مستطيل 2">
            <a:extLst>
              <a:ext uri="{FF2B5EF4-FFF2-40B4-BE49-F238E27FC236}">
                <a16:creationId xmlns:a16="http://schemas.microsoft.com/office/drawing/2014/main" id="{C010CAF8-9590-490C-B40D-2BE91F8310B3}"/>
              </a:ext>
            </a:extLst>
          </p:cNvPr>
          <p:cNvSpPr/>
          <p:nvPr/>
        </p:nvSpPr>
        <p:spPr>
          <a:xfrm>
            <a:off x="2233597" y="4859655"/>
            <a:ext cx="8052204" cy="954107"/>
          </a:xfrm>
          <a:prstGeom prst="rect">
            <a:avLst/>
          </a:prstGeom>
          <a:noFill/>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زيارة المريض لها أثر إيجابي على نفسه حيث أنها تساعده على تجاوز</a:t>
            </a:r>
          </a:p>
          <a:p>
            <a:pPr algn="ctr"/>
            <a:r>
              <a:rPr lang="ar-SA" sz="2800" b="0" cap="none" spc="0" dirty="0">
                <a:ln w="0"/>
                <a:solidFill>
                  <a:schemeClr val="tx1"/>
                </a:solidFill>
                <a:effectLst>
                  <a:outerShdw blurRad="38100" dist="19050" dir="2700000" algn="tl" rotWithShape="0">
                    <a:schemeClr val="dk1">
                      <a:alpha val="40000"/>
                    </a:schemeClr>
                  </a:outerShdw>
                </a:effectLst>
              </a:rPr>
              <a:t> أزمته </a:t>
            </a:r>
            <a:r>
              <a:rPr lang="ar-SA" sz="2800" dirty="0">
                <a:ln w="0"/>
                <a:effectLst>
                  <a:outerShdw blurRad="38100" dist="19050" dir="2700000" algn="tl" rotWithShape="0">
                    <a:schemeClr val="dk1">
                      <a:alpha val="40000"/>
                    </a:schemeClr>
                  </a:outerShdw>
                </a:effectLst>
              </a:rPr>
              <a:t>وعلى زيادة الصبر وحسن الظن بالله والتفاؤل بالشفاء.</a:t>
            </a:r>
            <a:endParaRPr lang="ar-SA"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645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الشارة">
  <a:themeElements>
    <a:clrScheme name="الشارة">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الشارة">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لشارة">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2063</TotalTime>
  <Words>464</Words>
  <Application>Microsoft Office PowerPoint</Application>
  <PresentationFormat>شاشة عريضة</PresentationFormat>
  <Paragraphs>78</Paragraphs>
  <Slides>18</Slides>
  <Notes>1</Notes>
  <HiddenSlides>0</HiddenSlides>
  <MMClips>4</MMClips>
  <ScaleCrop>false</ScaleCrop>
  <HeadingPairs>
    <vt:vector size="6" baseType="variant">
      <vt:variant>
        <vt:lpstr>الخطوط المستخدمة</vt:lpstr>
      </vt:variant>
      <vt:variant>
        <vt:i4>9</vt:i4>
      </vt:variant>
      <vt:variant>
        <vt:lpstr>نسق</vt:lpstr>
      </vt:variant>
      <vt:variant>
        <vt:i4>3</vt:i4>
      </vt:variant>
      <vt:variant>
        <vt:lpstr>عناوين الشرائح</vt:lpstr>
      </vt:variant>
      <vt:variant>
        <vt:i4>18</vt:i4>
      </vt:variant>
    </vt:vector>
  </HeadingPairs>
  <TitlesOfParts>
    <vt:vector size="30" baseType="lpstr">
      <vt:lpstr>HGMaruGothicMPRO</vt:lpstr>
      <vt:lpstr>Afsaneh Font</vt:lpstr>
      <vt:lpstr>Arial</vt:lpstr>
      <vt:lpstr>Calibri</vt:lpstr>
      <vt:lpstr>Calibri Light</vt:lpstr>
      <vt:lpstr>Gill Sans MT</vt:lpstr>
      <vt:lpstr>HelveticaNeue</vt:lpstr>
      <vt:lpstr>Impact</vt:lpstr>
      <vt:lpstr>STC-Regular</vt:lpstr>
      <vt:lpstr>نسق Office</vt:lpstr>
      <vt:lpstr>الشارة</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همس الحنين w</dc:creator>
  <cp:lastModifiedBy>همس الحنين w</cp:lastModifiedBy>
  <cp:revision>19</cp:revision>
  <dcterms:created xsi:type="dcterms:W3CDTF">2021-08-30T09:49:46Z</dcterms:created>
  <dcterms:modified xsi:type="dcterms:W3CDTF">2021-10-18T21:05:37Z</dcterms:modified>
</cp:coreProperties>
</file>