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774" r:id="rId3"/>
    <p:sldMasterId id="2147483798" r:id="rId4"/>
  </p:sldMasterIdLst>
  <p:notesMasterIdLst>
    <p:notesMasterId r:id="rId19"/>
  </p:notesMasterIdLst>
  <p:sldIdLst>
    <p:sldId id="412" r:id="rId5"/>
    <p:sldId id="1650" r:id="rId6"/>
    <p:sldId id="1604" r:id="rId7"/>
    <p:sldId id="1606" r:id="rId8"/>
    <p:sldId id="1616" r:id="rId9"/>
    <p:sldId id="1699" r:id="rId10"/>
    <p:sldId id="1677" r:id="rId11"/>
    <p:sldId id="1687" r:id="rId12"/>
    <p:sldId id="1686" r:id="rId13"/>
    <p:sldId id="1360" r:id="rId14"/>
    <p:sldId id="1361" r:id="rId15"/>
    <p:sldId id="1683" r:id="rId16"/>
    <p:sldId id="1359" r:id="rId17"/>
    <p:sldId id="1673" r:id="rId18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hlam Fawzi Moh'D Essous" initials="AFME" lastIdx="3" clrIdx="0">
    <p:extLst>
      <p:ext uri="{19B8F6BF-5375-455C-9EA6-DF929625EA0E}">
        <p15:presenceInfo xmlns:p15="http://schemas.microsoft.com/office/powerpoint/2012/main" userId="S::AE2838@moe.gov.ae::b6eb5d63-ca58-4dce-a7a7-5fa64acc38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090"/>
    <a:srgbClr val="B79A82"/>
    <a:srgbClr val="E1C88F"/>
    <a:srgbClr val="DBBD7B"/>
    <a:srgbClr val="6699FF"/>
    <a:srgbClr val="FFF500"/>
    <a:srgbClr val="DCBF7E"/>
    <a:srgbClr val="E5D1A3"/>
    <a:srgbClr val="EDDDBD"/>
    <a:srgbClr val="F0E5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956" autoAdjust="0"/>
    <p:restoredTop sz="94660"/>
  </p:normalViewPr>
  <p:slideViewPr>
    <p:cSldViewPr snapToGrid="0">
      <p:cViewPr varScale="1">
        <p:scale>
          <a:sx n="77" d="100"/>
          <a:sy n="77" d="100"/>
        </p:scale>
        <p:origin x="13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0D569446-3901-43C0-8079-0E7F114BC296}" type="datetimeFigureOut">
              <a:rPr lang="ar-AE" smtClean="0"/>
              <a:t>12/03/1443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E7233805-1ECB-412E-BA3A-0DD0103F27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90833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27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93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77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91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09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96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33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13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06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4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925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27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87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33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A5669E-DA82-4B85-A71E-2CA9FE8BB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D2B525D-728E-414E-91F9-68101618C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185322E-6E99-4E47-9BAD-8EAF9BD45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18/10/2021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C2BAB8-22D0-4E16-8D7A-FAEBEF509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BA60007-9BA0-4EEA-84B7-334868DB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554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7F6EDE-9741-4566-866C-6D5829126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A07EB9C-091C-4610-9BD3-CDD2517D8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287A76-87A0-4C3C-B9F0-CD563F3B0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18/10/2021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716265-1CC7-4478-BA23-821E1EDE2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F95C26A-5896-43B4-BB13-872369C4E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891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E70F901-C706-467B-A25D-E270616D9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C81F8AD-B842-406F-8839-206C37B97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D64FBC1-571A-4465-B73D-F34E81DC7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18/10/2021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F899FDB-457A-4F89-97D8-611BF11DA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17607C-BB24-49CE-A2F8-0C6823A7F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816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1E64844-9CF5-48EC-B916-BFA3CC2A0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4AC7B4C-E001-4BC5-9A0D-1B99818396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7D823CF-C165-48F4-B5A3-8386C15D5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7720A2E-E4A0-4B5D-9A6C-9DB7696A2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18/10/2021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78807CF-F83C-4693-850D-437B47C18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C41BC1E-E9CD-442E-B695-C7C74E43F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780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3041C7-463A-416E-97BD-18A75FC83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5F16F73-263E-40C6-B60C-59258C819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A91C6C8-C567-448E-9C8F-B3A914DCB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9F3484F-174F-4124-94FA-10406CB660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B558045-1B56-4CB6-BB8D-3B8221E37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3C53C51-63A9-4AE6-94B7-BEC68DD19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18/10/2021</a:t>
            </a:fld>
            <a:endParaRPr lang="en-GB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8B7578F-EFD8-46E0-9348-CE9E71E97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F55A637-0400-4693-A6E4-19799F381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493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AF8A1D-968C-488A-A8F2-E43AF71A7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E033FD1-971A-4242-B852-BD011D283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18/10/2021</a:t>
            </a:fld>
            <a:endParaRPr lang="en-GB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41DDEF2-1BC9-4DF0-9348-2F2DCD4F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39263A1-67E8-41A8-92EF-C44AD9811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706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445F01F-60D1-417C-A3DC-6F6841995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18/10/2021</a:t>
            </a:fld>
            <a:endParaRPr lang="en-GB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37231B7-7399-496A-AF30-B09C8070A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75F4D9D-7C90-4561-BBD4-1C3CD581D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98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25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C123B37-90C6-4BA8-AD9B-F2809A376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DA85D23-FDED-4DAA-907D-DA376EEC7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2ED389F-D24B-4549-A67C-F8A47850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0E34111-5953-4BCE-908E-1F4F81DA9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18/10/2021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53DE19D-E0DB-4C48-8766-77975A1CB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B7C6888-6145-4A69-845E-39B73755B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429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E58FB0-D350-48A2-96A4-323A467E3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3B428FF-1F5C-47C5-92C5-5C9A588343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87D26B1-0B6D-41DD-A8CC-34683D93F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DB72808-6DA0-4715-AF66-6AF58341C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18/10/2021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91F17C6-D943-4D50-A97F-A5DA587F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0FBF1BC-EEFB-4BB9-841F-401AC2234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3558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9F4ADD-C790-43A2-BB5F-106AE8C20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DBAD019-41D6-46B7-B547-CB4497F4A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DDF7E69-A9FE-4711-A289-FBB57D674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18/10/2021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E1B5DED-8040-4366-80A5-0A2F3740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01C1351-1882-4822-9B69-98CCE1025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779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3CD761A-421E-4D26-9D7E-A93F286F8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017DDC1-AF78-4C20-844D-13162CA5A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FA0DCFA-717B-417A-BA10-DCFDABAE5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18/10/2021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A68F5A2-7F52-48BF-9B0B-5D0D8734E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E66524-BAE6-4A9C-A072-35A75288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2961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786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370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849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58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099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1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729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172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304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044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379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90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49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34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88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01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8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7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D144A77-99F4-4480-8321-D560AE94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007DE9D-F220-4608-89EE-CF3B6AE13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B025529-BB71-4B68-8ADF-62F6F1E4B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C30A7-2885-449A-98A5-164CB6326426}" type="datetimeFigureOut">
              <a:rPr lang="en-GB" smtClean="0"/>
              <a:t>18/10/2021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9111023-6ADA-4524-8313-3E5EC1DEF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2A40661-2E3B-4863-A1D2-0DF826BE7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49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9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tm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tmp"/><Relationship Id="rId5" Type="http://schemas.openxmlformats.org/officeDocument/2006/relationships/image" Target="../media/image12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6.tm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-20200830-WA0027">
            <a:hlinkClick r:id="" action="ppaction://media"/>
            <a:extLst>
              <a:ext uri="{FF2B5EF4-FFF2-40B4-BE49-F238E27FC236}">
                <a16:creationId xmlns:a16="http://schemas.microsoft.com/office/drawing/2014/main" id="{336E75F5-D929-4BD1-BC14-DB37603DEEC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73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774" y="182880"/>
            <a:ext cx="11113478" cy="6471138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303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5797CD-7B03-46B5-9921-86A42E99C2B0}"/>
              </a:ext>
            </a:extLst>
          </p:cNvPr>
          <p:cNvSpPr/>
          <p:nvPr/>
        </p:nvSpPr>
        <p:spPr>
          <a:xfrm>
            <a:off x="4151277" y="404665"/>
            <a:ext cx="6463949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AE" sz="2800" b="1" dirty="0">
                <a:ln w="0"/>
                <a:solidFill>
                  <a:srgbClr val="4F81BD"/>
                </a:solidFill>
                <a:latin typeface="Calibri"/>
                <a:cs typeface="Arial" panose="020B0604020202020204" pitchFamily="34" charset="0"/>
              </a:rPr>
              <a:t>اقرأ الكلمات الآتية وميز الحركة الموجودة على الشّدّة :</a:t>
            </a:r>
            <a:endParaRPr lang="en-US" sz="2800" b="1" dirty="0">
              <a:ln w="0"/>
              <a:solidFill>
                <a:srgbClr val="4F81BD"/>
              </a:solidFill>
              <a:latin typeface="Calibri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AB1B34-4061-41E1-9F02-010DA28955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 t="13851" r="60664" b="20138"/>
          <a:stretch/>
        </p:blipFill>
        <p:spPr>
          <a:xfrm>
            <a:off x="6528601" y="1489115"/>
            <a:ext cx="2263585" cy="320283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51A7202-81B5-490B-8A3F-C539E58D75D0}"/>
              </a:ext>
            </a:extLst>
          </p:cNvPr>
          <p:cNvSpPr txBox="1">
            <a:spLocks/>
          </p:cNvSpPr>
          <p:nvPr/>
        </p:nvSpPr>
        <p:spPr>
          <a:xfrm>
            <a:off x="3719736" y="4805024"/>
            <a:ext cx="4248472" cy="1341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AE" sz="36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الشّدّة المضمومة فوقها حركة الضّمّة</a:t>
            </a:r>
            <a:endParaRPr lang="en-US" sz="3600" b="1" dirty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FF2577EC-CE59-4AFC-AF4A-601C186525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2" t="20119" r="11712" b="5179"/>
          <a:stretch/>
        </p:blipFill>
        <p:spPr>
          <a:xfrm>
            <a:off x="3081283" y="1458447"/>
            <a:ext cx="2139986" cy="29760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572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5797CD-7B03-46B5-9921-86A42E99C2B0}"/>
              </a:ext>
            </a:extLst>
          </p:cNvPr>
          <p:cNvSpPr/>
          <p:nvPr/>
        </p:nvSpPr>
        <p:spPr>
          <a:xfrm>
            <a:off x="4049140" y="497804"/>
            <a:ext cx="6463949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AE" sz="2800" b="1" dirty="0">
                <a:ln w="0"/>
                <a:solidFill>
                  <a:srgbClr val="4F81BD"/>
                </a:solidFill>
                <a:latin typeface="Calibri"/>
                <a:cs typeface="Arial" panose="020B0604020202020204" pitchFamily="34" charset="0"/>
              </a:rPr>
              <a:t>اقرأ الكلمات الآتية وميز الحركة الموجودة على الشّدّة :</a:t>
            </a:r>
            <a:endParaRPr lang="en-US" sz="2800" b="1" dirty="0">
              <a:ln w="0"/>
              <a:solidFill>
                <a:srgbClr val="4F81BD"/>
              </a:solidFill>
              <a:latin typeface="Calibri"/>
            </a:endParaRPr>
          </a:p>
        </p:txBody>
      </p:sp>
      <p:pic>
        <p:nvPicPr>
          <p:cNvPr id="3" name="Picture 2" descr="A close up of a screen&#10;&#10;Description automatically generated">
            <a:extLst>
              <a:ext uri="{FF2B5EF4-FFF2-40B4-BE49-F238E27FC236}">
                <a16:creationId xmlns:a16="http://schemas.microsoft.com/office/drawing/2014/main" id="{B7975293-0A65-45D6-9C4E-7A66244E6C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5" t="56725" r="35038" b="26242"/>
          <a:stretch/>
        </p:blipFill>
        <p:spPr>
          <a:xfrm>
            <a:off x="3300518" y="1455793"/>
            <a:ext cx="5256584" cy="1656184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AB1B34-4061-41E1-9F02-010DA28955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5" t="13851" r="34459" b="20138"/>
          <a:stretch/>
        </p:blipFill>
        <p:spPr>
          <a:xfrm>
            <a:off x="6319772" y="3111978"/>
            <a:ext cx="1800200" cy="320283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51A7202-81B5-490B-8A3F-C539E58D75D0}"/>
              </a:ext>
            </a:extLst>
          </p:cNvPr>
          <p:cNvSpPr txBox="1">
            <a:spLocks/>
          </p:cNvSpPr>
          <p:nvPr/>
        </p:nvSpPr>
        <p:spPr>
          <a:xfrm>
            <a:off x="2104223" y="3527544"/>
            <a:ext cx="4248472" cy="1341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AE" sz="36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الشّدّة المكسورة تحتها  حركة الكسرة</a:t>
            </a:r>
            <a:endParaRPr lang="en-US" sz="3600" b="1" dirty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091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>
            <a:extLst>
              <a:ext uri="{FF2B5EF4-FFF2-40B4-BE49-F238E27FC236}">
                <a16:creationId xmlns:a16="http://schemas.microsoft.com/office/drawing/2014/main" id="{64E315F8-1EAD-4672-AEE4-E4BAEDA248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108" t="4901" r="13229" b="6028"/>
          <a:stretch>
            <a:fillRect/>
          </a:stretch>
        </p:blipFill>
        <p:spPr>
          <a:xfrm>
            <a:off x="1589651" y="2390689"/>
            <a:ext cx="9256540" cy="425517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11E8F0-E3D0-493D-88E1-23C3F30979B7}"/>
              </a:ext>
            </a:extLst>
          </p:cNvPr>
          <p:cNvSpPr/>
          <p:nvPr/>
        </p:nvSpPr>
        <p:spPr>
          <a:xfrm>
            <a:off x="8669944" y="884263"/>
            <a:ext cx="1202894" cy="62324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3600" b="1" kern="0" dirty="0">
                <a:solidFill>
                  <a:srgbClr val="0070C0"/>
                </a:solidFill>
                <a:latin typeface="Dubai" panose="020B0503030403030204" pitchFamily="34" charset="-78"/>
                <a:cs typeface="Arial" panose="020B0604020202020204" pitchFamily="34" charset="0"/>
              </a:rPr>
              <a:t>الصَّباحُ</a:t>
            </a:r>
            <a:endParaRPr lang="en-US" sz="3600" b="1" kern="0" dirty="0">
              <a:solidFill>
                <a:srgbClr val="0070C0"/>
              </a:solidFill>
              <a:latin typeface="Dubai" panose="020B0503030403030204" pitchFamily="34" charset="-78"/>
            </a:endParaRPr>
          </a:p>
        </p:txBody>
      </p:sp>
      <p:pic>
        <p:nvPicPr>
          <p:cNvPr id="3" name="Picture 2" descr="A picture containing watch&#10;&#10;Description automatically generated">
            <a:extLst>
              <a:ext uri="{FF2B5EF4-FFF2-40B4-BE49-F238E27FC236}">
                <a16:creationId xmlns:a16="http://schemas.microsoft.com/office/drawing/2014/main" id="{C0DC43B4-8DBD-4956-9407-E5A26BFBA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02" y="212137"/>
            <a:ext cx="6412185" cy="6232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253D87-077A-479F-B483-7D9014D35297}"/>
              </a:ext>
            </a:extLst>
          </p:cNvPr>
          <p:cNvSpPr/>
          <p:nvPr/>
        </p:nvSpPr>
        <p:spPr>
          <a:xfrm>
            <a:off x="7044104" y="884263"/>
            <a:ext cx="1029770" cy="62324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3600" b="1" kern="0" dirty="0">
                <a:solidFill>
                  <a:srgbClr val="0070C0"/>
                </a:solidFill>
                <a:latin typeface="Dubai" panose="020B0503030403030204" pitchFamily="34" charset="-78"/>
                <a:cs typeface="Arial" panose="020B0604020202020204" pitchFamily="34" charset="0"/>
              </a:rPr>
              <a:t>الدَّواءُ</a:t>
            </a:r>
            <a:endParaRPr lang="en-US" sz="3600" b="1" kern="0" dirty="0">
              <a:solidFill>
                <a:srgbClr val="0070C0"/>
              </a:solidFill>
              <a:latin typeface="Dubai" panose="020B0503030403030204" pitchFamily="34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CEA9FC-1A5D-4E05-8CFB-D9FEBEB80717}"/>
              </a:ext>
            </a:extLst>
          </p:cNvPr>
          <p:cNvSpPr/>
          <p:nvPr/>
        </p:nvSpPr>
        <p:spPr>
          <a:xfrm>
            <a:off x="5638421" y="912399"/>
            <a:ext cx="864660" cy="62324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3600" b="1" kern="0" dirty="0">
                <a:solidFill>
                  <a:srgbClr val="00B050"/>
                </a:solidFill>
                <a:latin typeface="Dubai" panose="020B0503030403030204" pitchFamily="34" charset="-78"/>
                <a:cs typeface="Arial" panose="020B0604020202020204" pitchFamily="34" charset="0"/>
              </a:rPr>
              <a:t>الذُّرَةُ</a:t>
            </a:r>
            <a:endParaRPr lang="en-US" sz="3600" b="1" kern="0" dirty="0">
              <a:solidFill>
                <a:srgbClr val="00B050"/>
              </a:solidFill>
              <a:latin typeface="Dubai" panose="020B0503030403030204" pitchFamily="34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6EF647-4906-49AD-BDFC-5A43F588BC94}"/>
              </a:ext>
            </a:extLst>
          </p:cNvPr>
          <p:cNvSpPr/>
          <p:nvPr/>
        </p:nvSpPr>
        <p:spPr>
          <a:xfrm>
            <a:off x="3896587" y="912399"/>
            <a:ext cx="1260602" cy="62324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3600" b="1" kern="0" dirty="0">
                <a:solidFill>
                  <a:schemeClr val="accent2">
                    <a:lumMod val="75000"/>
                  </a:schemeClr>
                </a:solidFill>
                <a:latin typeface="Dubai" panose="020B0503030403030204" pitchFamily="34" charset="-78"/>
                <a:cs typeface="Arial" panose="020B0604020202020204" pitchFamily="34" charset="0"/>
              </a:rPr>
              <a:t>الضِّفْدَعُ</a:t>
            </a:r>
            <a:endParaRPr lang="en-US" sz="3600" b="1" kern="0" dirty="0">
              <a:solidFill>
                <a:schemeClr val="accent2">
                  <a:lumMod val="75000"/>
                </a:schemeClr>
              </a:solidFill>
              <a:latin typeface="Dubai" panose="020B0503030403030204" pitchFamily="34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FB21EE-3657-4025-994B-2D78C4E9E03A}"/>
              </a:ext>
            </a:extLst>
          </p:cNvPr>
          <p:cNvSpPr/>
          <p:nvPr/>
        </p:nvSpPr>
        <p:spPr>
          <a:xfrm>
            <a:off x="1964574" y="912399"/>
            <a:ext cx="1335943" cy="62324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3600" b="1" kern="0" dirty="0">
                <a:solidFill>
                  <a:srgbClr val="00B050"/>
                </a:solidFill>
                <a:latin typeface="Dubai" panose="020B0503030403030204" pitchFamily="34" charset="-78"/>
                <a:cs typeface="Arial" panose="020B0604020202020204" pitchFamily="34" charset="0"/>
              </a:rPr>
              <a:t>الشُّرْطِيُّ</a:t>
            </a:r>
            <a:endParaRPr lang="en-US" sz="3600" b="1" kern="0" dirty="0">
              <a:solidFill>
                <a:srgbClr val="00B050"/>
              </a:solidFill>
              <a:latin typeface="Dubai" panose="020B0503030403030204" pitchFamily="34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8AE04E-D076-4C6F-AA03-644C19500BE3}"/>
              </a:ext>
            </a:extLst>
          </p:cNvPr>
          <p:cNvSpPr/>
          <p:nvPr/>
        </p:nvSpPr>
        <p:spPr>
          <a:xfrm>
            <a:off x="8652311" y="1718564"/>
            <a:ext cx="1220527" cy="62324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3600" b="1" kern="0" dirty="0">
                <a:solidFill>
                  <a:srgbClr val="0070C0"/>
                </a:solidFill>
                <a:latin typeface="Dubai" panose="020B0503030403030204" pitchFamily="34" charset="-78"/>
                <a:cs typeface="Arial" panose="020B0604020202020204" pitchFamily="34" charset="0"/>
              </a:rPr>
              <a:t>السَّعادَةُ</a:t>
            </a:r>
            <a:endParaRPr lang="en-US" sz="3600" b="1" kern="0" dirty="0">
              <a:solidFill>
                <a:srgbClr val="0070C0"/>
              </a:solidFill>
              <a:latin typeface="Dubai" panose="020B0503030403030204" pitchFamily="34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19717D-5123-44E3-AE8D-26B8951869E7}"/>
              </a:ext>
            </a:extLst>
          </p:cNvPr>
          <p:cNvSpPr/>
          <p:nvPr/>
        </p:nvSpPr>
        <p:spPr>
          <a:xfrm>
            <a:off x="7156314" y="1718564"/>
            <a:ext cx="805350" cy="62324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3600" b="1" kern="0" dirty="0">
                <a:solidFill>
                  <a:srgbClr val="00B050"/>
                </a:solidFill>
                <a:latin typeface="Dubai" panose="020B0503030403030204" pitchFamily="34" charset="-78"/>
                <a:cs typeface="Arial" panose="020B0604020202020204" pitchFamily="34" charset="0"/>
              </a:rPr>
              <a:t>الدُّبُّ</a:t>
            </a:r>
            <a:endParaRPr lang="en-US" sz="3600" b="1" kern="0" dirty="0">
              <a:solidFill>
                <a:srgbClr val="00B050"/>
              </a:solidFill>
              <a:latin typeface="Dubai" panose="020B0503030403030204" pitchFamily="34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CCEB2C-F9B1-484F-81F2-DD551804C484}"/>
              </a:ext>
            </a:extLst>
          </p:cNvPr>
          <p:cNvSpPr/>
          <p:nvPr/>
        </p:nvSpPr>
        <p:spPr>
          <a:xfrm>
            <a:off x="5276488" y="1792440"/>
            <a:ext cx="1329531" cy="62324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3600" b="1" kern="0" dirty="0">
                <a:solidFill>
                  <a:schemeClr val="accent2">
                    <a:lumMod val="75000"/>
                  </a:schemeClr>
                </a:solidFill>
                <a:latin typeface="Dubai" panose="020B0503030403030204" pitchFamily="34" charset="-78"/>
                <a:cs typeface="Arial" panose="020B0604020202020204" pitchFamily="34" charset="0"/>
              </a:rPr>
              <a:t>الرِّياضَةُ</a:t>
            </a:r>
            <a:endParaRPr lang="en-US" sz="3600" b="1" kern="0" dirty="0">
              <a:solidFill>
                <a:schemeClr val="accent2">
                  <a:lumMod val="75000"/>
                </a:schemeClr>
              </a:solidFill>
              <a:latin typeface="Dubai" panose="020B0503030403030204" pitchFamily="34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10946D-DC9E-414A-9D31-44D4EED7E336}"/>
              </a:ext>
            </a:extLst>
          </p:cNvPr>
          <p:cNvSpPr/>
          <p:nvPr/>
        </p:nvSpPr>
        <p:spPr>
          <a:xfrm>
            <a:off x="3593809" y="1756080"/>
            <a:ext cx="1267014" cy="62324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3600" b="1" kern="0" dirty="0">
                <a:solidFill>
                  <a:schemeClr val="accent2">
                    <a:lumMod val="75000"/>
                  </a:schemeClr>
                </a:solidFill>
                <a:latin typeface="Dubai" panose="020B0503030403030204" pitchFamily="34" charset="-78"/>
                <a:cs typeface="Arial" panose="020B0604020202020204" pitchFamily="34" charset="0"/>
              </a:rPr>
              <a:t>السِّمْسِمُ</a:t>
            </a:r>
            <a:endParaRPr lang="en-US" sz="3600" b="1" kern="0" dirty="0">
              <a:solidFill>
                <a:schemeClr val="accent2">
                  <a:lumMod val="75000"/>
                </a:schemeClr>
              </a:solidFill>
              <a:latin typeface="Dubai" panose="020B0503030403030204" pitchFamily="34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B92E16-063E-4D29-A2C1-1BDB4169580E}"/>
              </a:ext>
            </a:extLst>
          </p:cNvPr>
          <p:cNvSpPr/>
          <p:nvPr/>
        </p:nvSpPr>
        <p:spPr>
          <a:xfrm>
            <a:off x="2105792" y="1743003"/>
            <a:ext cx="864660" cy="62324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3600" b="1" kern="0" dirty="0">
                <a:solidFill>
                  <a:srgbClr val="0070C0"/>
                </a:solidFill>
                <a:latin typeface="Dubai" panose="020B0503030403030204" pitchFamily="34" charset="-78"/>
                <a:cs typeface="Arial" panose="020B0604020202020204" pitchFamily="34" charset="0"/>
              </a:rPr>
              <a:t>الثَّمَرُ</a:t>
            </a:r>
            <a:endParaRPr lang="en-US" sz="3600" b="1" kern="0" dirty="0">
              <a:solidFill>
                <a:srgbClr val="0070C0"/>
              </a:solidFill>
              <a:latin typeface="Dubai" panose="020B0503030403030204" pitchFamily="34" charset="-78"/>
            </a:endParaRP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5C5036B1-2D2D-4D88-8064-82E1B5EFA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81" y="703385"/>
            <a:ext cx="9022080" cy="171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2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 0.0456 L -0.00951 0.0456 C -0.01029 0.0456 -0.01185 0.12546 -0.01185 0.19074 L -0.01185 0.33611 " rAng="0" ptsTypes="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rCtr x="-247" y="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35 0.21296 L 0.12761 0.21296 C 0.12904 0.21296 0.13125 0.27939 0.13125 0.33402 L 0.13125 0.45532 " rAng="0" ptsTypes="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rCtr x="339" y="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7 -0.01018 L -0.07292 -0.01018 C -0.03086 -0.01018 0.03099 0.08611 0.03099 0.16505 L 0.03099 0.34051 " rAng="0" ptsTypes="AA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rCtr x="10378" y="1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18 0.06806 L 0.07097 0.06806 C 0.00222 0.06806 -0.08398 0.14445 -0.08398 0.20718 L -0.08398 0.34676 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rCtr x="-15508" y="1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15677 -2.22222E-6 C 0.22474 -2.22222E-6 0.31302 0.12454 0.31302 0.22639 L 0.31302 0.45324 " rAng="0" ptsTypes="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rCtr x="15651" y="2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998 -0.04953 L -0.2224 -0.04953 C -0.12618 -0.04953 -0.00508 0.09005 -0.00508 0.2044 L -0.00508 0.4588 " rAng="0" ptsTypes="AA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rCtr x="21745" y="2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919 -0.04537 L -0.24088 -0.04537 C -0.17526 -0.04537 -0.09245 0.09491 -0.09245 0.20973 L -0.09245 0.46505 " rAng="0" ptsTypes="AA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rCtr x="14831" y="2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682 -0.05856 L -0.29206 -0.05856 C -0.25417 -0.05856 -0.2069 0.04607 -0.2069 0.13195 L -0.2069 0.32292 " rAng="0" ptsTypes="AA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rCtr x="8490" y="19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64 0.02338 L 0.10079 0.02338 C 0.03021 0.02338 -0.05638 0.14051 -0.05638 0.23611 L -0.05638 0.4493 " rAng="0" ptsTypes="AA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rCtr x="-15807" y="2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27253 2.96296E-6 C 0.39362 2.96296E-6 0.54545 0.16111 0.54545 0.29305 L 0.54545 0.58657 " rAng="0" ptsTypes="AAAA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rCtr x="27266" y="29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C7A467-E3F1-4E32-AFC0-C5E89CC53E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802" t="9826" r="10231" b="10954"/>
          <a:stretch>
            <a:fillRect/>
          </a:stretch>
        </p:blipFill>
        <p:spPr>
          <a:xfrm>
            <a:off x="1502230" y="868903"/>
            <a:ext cx="9127670" cy="56732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93D983-8E88-408C-A5E6-4FEC65C9F15E}"/>
              </a:ext>
            </a:extLst>
          </p:cNvPr>
          <p:cNvSpPr/>
          <p:nvPr/>
        </p:nvSpPr>
        <p:spPr>
          <a:xfrm>
            <a:off x="6936906" y="987857"/>
            <a:ext cx="616195" cy="80791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دَرْ</a:t>
            </a:r>
            <a:endParaRPr lang="en-US" sz="4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48A2DD-353E-475E-963D-3EE6EDED4252}"/>
              </a:ext>
            </a:extLst>
          </p:cNvPr>
          <p:cNvSpPr/>
          <p:nvPr/>
        </p:nvSpPr>
        <p:spPr>
          <a:xfrm>
            <a:off x="5486265" y="1023859"/>
            <a:ext cx="404598" cy="80791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48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رَ</a:t>
            </a:r>
            <a:endParaRPr lang="en-US" sz="4800" b="1" kern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B374E1-EFF5-4561-B1D3-18D8362241EB}"/>
              </a:ext>
            </a:extLst>
          </p:cNvPr>
          <p:cNvSpPr/>
          <p:nvPr/>
        </p:nvSpPr>
        <p:spPr>
          <a:xfrm>
            <a:off x="3950577" y="1023858"/>
            <a:ext cx="537648" cy="80791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48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بَ</a:t>
            </a:r>
            <a:endParaRPr lang="en-US" sz="4800" b="1" kern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656C26-4311-49F1-B004-A6FBBED27347}"/>
              </a:ext>
            </a:extLst>
          </p:cNvPr>
          <p:cNvSpPr/>
          <p:nvPr/>
        </p:nvSpPr>
        <p:spPr>
          <a:xfrm>
            <a:off x="6979853" y="1890791"/>
            <a:ext cx="670697" cy="80791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4800" b="1" kern="0" dirty="0">
                <a:solidFill>
                  <a:srgbClr val="00B0F0"/>
                </a:solidFill>
                <a:latin typeface="Calibri Light" pitchFamily="34"/>
                <a:cs typeface="Arial" panose="020B0604020202020204" pitchFamily="34" charset="0"/>
              </a:rPr>
              <a:t>تَـــ</a:t>
            </a:r>
            <a:endParaRPr lang="en-US" sz="4050" b="1" kern="0" dirty="0">
              <a:solidFill>
                <a:srgbClr val="00B0F0"/>
              </a:solidFill>
              <a:latin typeface="Calibri Light" pitchFamily="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978688-F3E7-4AA2-ACAA-24B5B6ECEA34}"/>
              </a:ext>
            </a:extLst>
          </p:cNvPr>
          <p:cNvSpPr/>
          <p:nvPr/>
        </p:nvSpPr>
        <p:spPr>
          <a:xfrm>
            <a:off x="5409021" y="1878897"/>
            <a:ext cx="616195" cy="80791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4800" b="1" kern="0" dirty="0">
                <a:solidFill>
                  <a:srgbClr val="00B0F0"/>
                </a:solidFill>
                <a:latin typeface="Calibri Light" pitchFamily="34"/>
                <a:cs typeface="Arial" panose="020B0604020202020204" pitchFamily="34" charset="0"/>
              </a:rPr>
              <a:t>دَرْ</a:t>
            </a:r>
            <a:endParaRPr lang="en-US" sz="4800" b="1" kern="0" dirty="0">
              <a:solidFill>
                <a:srgbClr val="00B0F0"/>
              </a:solidFill>
              <a:latin typeface="Calibri Light" pitchFamily="34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55C8EE-1B73-41B6-AB30-38AC57CAF2CA}"/>
              </a:ext>
            </a:extLst>
          </p:cNvPr>
          <p:cNvSpPr/>
          <p:nvPr/>
        </p:nvSpPr>
        <p:spPr>
          <a:xfrm>
            <a:off x="3976262" y="1918562"/>
            <a:ext cx="404598" cy="80791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4800" b="1" kern="0" dirty="0">
                <a:solidFill>
                  <a:srgbClr val="00B0F0"/>
                </a:solidFill>
                <a:latin typeface="Calibri Light" pitchFamily="34"/>
                <a:cs typeface="Arial" panose="020B0604020202020204" pitchFamily="34" charset="0"/>
              </a:rPr>
              <a:t>رَ</a:t>
            </a:r>
            <a:endParaRPr lang="en-US" sz="4800" b="1" kern="0" dirty="0">
              <a:solidFill>
                <a:srgbClr val="00B0F0"/>
              </a:solidFill>
              <a:latin typeface="Calibri Light" pitchFamily="34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0AED5E-8B51-4B8A-9422-6C772D4DCCC5}"/>
              </a:ext>
            </a:extLst>
          </p:cNvPr>
          <p:cNvSpPr/>
          <p:nvPr/>
        </p:nvSpPr>
        <p:spPr>
          <a:xfrm>
            <a:off x="2243277" y="1878896"/>
            <a:ext cx="537648" cy="80791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4800" b="1" kern="0" dirty="0">
                <a:solidFill>
                  <a:srgbClr val="00B0F0"/>
                </a:solidFill>
                <a:latin typeface="Calibri Light" pitchFamily="34"/>
                <a:cs typeface="Arial" panose="020B0604020202020204" pitchFamily="34" charset="0"/>
              </a:rPr>
              <a:t>بَ</a:t>
            </a:r>
            <a:endParaRPr lang="en-US" sz="4800" b="1" kern="0" dirty="0">
              <a:solidFill>
                <a:srgbClr val="00B0F0"/>
              </a:solidFill>
              <a:latin typeface="Calibri Light" pitchFamily="34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3D39C6-C4B7-4CE0-A7BA-418293E5F643}"/>
              </a:ext>
            </a:extLst>
          </p:cNvPr>
          <p:cNvSpPr/>
          <p:nvPr/>
        </p:nvSpPr>
        <p:spPr>
          <a:xfrm>
            <a:off x="6805514" y="2734565"/>
            <a:ext cx="914353" cy="80791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48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يَـــــ</a:t>
            </a:r>
            <a:endParaRPr lang="en-US" sz="4800" b="1" kern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3F813-3B24-44A3-A79B-82CF88B537BE}"/>
              </a:ext>
            </a:extLst>
          </p:cNvPr>
          <p:cNvSpPr/>
          <p:nvPr/>
        </p:nvSpPr>
        <p:spPr>
          <a:xfrm>
            <a:off x="5234002" y="2733935"/>
            <a:ext cx="1058623" cy="80791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48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ــعُــدْ</a:t>
            </a:r>
            <a:endParaRPr lang="en-US" sz="4800" b="1" kern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FC0F57-2DCF-48AB-9C02-E0FA1EADD756}"/>
              </a:ext>
            </a:extLst>
          </p:cNvPr>
          <p:cNvSpPr/>
          <p:nvPr/>
        </p:nvSpPr>
        <p:spPr>
          <a:xfrm>
            <a:off x="3887453" y="2705743"/>
            <a:ext cx="593753" cy="80791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48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ــدُ</a:t>
            </a:r>
            <a:endParaRPr lang="en-US" sz="4800" b="1" kern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BA87F7-E983-419E-816D-A5F987543C7F}"/>
              </a:ext>
            </a:extLst>
          </p:cNvPr>
          <p:cNvSpPr/>
          <p:nvPr/>
        </p:nvSpPr>
        <p:spPr>
          <a:xfrm>
            <a:off x="6805514" y="3552737"/>
            <a:ext cx="914353" cy="80791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4800" b="1" kern="0" dirty="0">
                <a:solidFill>
                  <a:srgbClr val="00B0F0"/>
                </a:solidFill>
                <a:latin typeface="Calibri Light" pitchFamily="34"/>
                <a:cs typeface="Arial" panose="020B0604020202020204" pitchFamily="34" charset="0"/>
              </a:rPr>
              <a:t>يَـــــ</a:t>
            </a:r>
            <a:endParaRPr lang="en-US" sz="4800" b="1" kern="0" dirty="0">
              <a:solidFill>
                <a:srgbClr val="00B0F0"/>
              </a:solidFill>
              <a:latin typeface="Calibri Light" pitchFamily="34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011025-F1D0-49CC-BFC4-04F9F486A585}"/>
              </a:ext>
            </a:extLst>
          </p:cNvPr>
          <p:cNvSpPr/>
          <p:nvPr/>
        </p:nvSpPr>
        <p:spPr>
          <a:xfrm>
            <a:off x="5275860" y="3552737"/>
            <a:ext cx="1058623" cy="80791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4800" b="1" kern="0" dirty="0">
                <a:solidFill>
                  <a:srgbClr val="00B0F0"/>
                </a:solidFill>
                <a:latin typeface="Calibri Light" pitchFamily="34"/>
                <a:cs typeface="Arial" panose="020B0604020202020204" pitchFamily="34" charset="0"/>
              </a:rPr>
              <a:t>ـــعُـدْ</a:t>
            </a:r>
            <a:endParaRPr lang="en-US" sz="4800" b="1" kern="0" dirty="0">
              <a:solidFill>
                <a:srgbClr val="00B0F0"/>
              </a:solidFill>
              <a:latin typeface="Calibri Light" pitchFamily="34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0C788D-B111-4BD0-906A-E5E50A6E5B9C}"/>
              </a:ext>
            </a:extLst>
          </p:cNvPr>
          <p:cNvSpPr/>
          <p:nvPr/>
        </p:nvSpPr>
        <p:spPr>
          <a:xfrm>
            <a:off x="3865037" y="3567528"/>
            <a:ext cx="564898" cy="69249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4050" b="1" kern="0" dirty="0">
                <a:solidFill>
                  <a:srgbClr val="00B0F0"/>
                </a:solidFill>
                <a:latin typeface="Calibri Light" pitchFamily="34"/>
                <a:cs typeface="Arial" panose="020B0604020202020204" pitchFamily="34" charset="0"/>
              </a:rPr>
              <a:t>دو</a:t>
            </a:r>
            <a:endParaRPr lang="en-US" sz="4050" b="1" kern="0" dirty="0">
              <a:solidFill>
                <a:srgbClr val="00B0F0"/>
              </a:solidFill>
              <a:latin typeface="Calibri Light" pitchFamily="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6B9DF3-8D5A-485F-BA59-679D3798D572}"/>
              </a:ext>
            </a:extLst>
          </p:cNvPr>
          <p:cNvSpPr/>
          <p:nvPr/>
        </p:nvSpPr>
        <p:spPr>
          <a:xfrm>
            <a:off x="2378260" y="3552737"/>
            <a:ext cx="417423" cy="69249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4050" b="1" kern="0" dirty="0">
                <a:solidFill>
                  <a:srgbClr val="00B0F0"/>
                </a:solidFill>
                <a:latin typeface="Calibri Light" pitchFamily="34"/>
                <a:cs typeface="Arial" panose="020B0604020202020204" pitchFamily="34" charset="0"/>
              </a:rPr>
              <a:t>نَ</a:t>
            </a:r>
            <a:endParaRPr lang="en-US" sz="4050" b="1" kern="0" dirty="0">
              <a:solidFill>
                <a:srgbClr val="00B0F0"/>
              </a:solidFill>
              <a:latin typeface="Calibri Light" pitchFamily="34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B8B5C1-0D65-4411-AE12-60419096DFFA}"/>
              </a:ext>
            </a:extLst>
          </p:cNvPr>
          <p:cNvSpPr/>
          <p:nvPr/>
        </p:nvSpPr>
        <p:spPr>
          <a:xfrm>
            <a:off x="6746372" y="4525119"/>
            <a:ext cx="968855" cy="80791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48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شَــدْ</a:t>
            </a:r>
            <a:endParaRPr lang="en-US" sz="4800" b="1" kern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F2FC75-69C8-4850-A56D-25D044F666DA}"/>
              </a:ext>
            </a:extLst>
          </p:cNvPr>
          <p:cNvSpPr/>
          <p:nvPr/>
        </p:nvSpPr>
        <p:spPr>
          <a:xfrm>
            <a:off x="5428222" y="4501061"/>
            <a:ext cx="715582" cy="80791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48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ـــدَ</a:t>
            </a:r>
            <a:endParaRPr lang="en-US" sz="4800" b="1" kern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39BFE4-AA4C-47EA-A393-B6CBB2879494}"/>
              </a:ext>
            </a:extLst>
          </p:cNvPr>
          <p:cNvSpPr/>
          <p:nvPr/>
        </p:nvSpPr>
        <p:spPr>
          <a:xfrm>
            <a:off x="6862717" y="5520645"/>
            <a:ext cx="792526" cy="69249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4050" b="1" kern="0" dirty="0">
                <a:solidFill>
                  <a:srgbClr val="00B0F0"/>
                </a:solidFill>
                <a:latin typeface="Calibri Light" pitchFamily="34"/>
                <a:cs typeface="Arial" panose="020B0604020202020204" pitchFamily="34" charset="0"/>
              </a:rPr>
              <a:t>يَـــــ</a:t>
            </a:r>
            <a:endParaRPr lang="en-US" sz="4050" b="1" kern="0" dirty="0">
              <a:solidFill>
                <a:srgbClr val="00B0F0"/>
              </a:solidFill>
              <a:latin typeface="Calibri Light" pitchFamily="34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A28874-4AD9-4CBD-AD59-5B6583F4DBA9}"/>
              </a:ext>
            </a:extLst>
          </p:cNvPr>
          <p:cNvSpPr/>
          <p:nvPr/>
        </p:nvSpPr>
        <p:spPr>
          <a:xfrm>
            <a:off x="5164543" y="5493636"/>
            <a:ext cx="1145186" cy="69249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4050" b="1" kern="0" dirty="0">
                <a:solidFill>
                  <a:srgbClr val="00B0F0"/>
                </a:solidFill>
                <a:latin typeface="Calibri Light" pitchFamily="34"/>
                <a:cs typeface="Arial" panose="020B0604020202020204" pitchFamily="34" charset="0"/>
              </a:rPr>
              <a:t>ــشُـــدْ</a:t>
            </a:r>
            <a:endParaRPr lang="en-US" sz="4050" b="1" kern="0" dirty="0">
              <a:solidFill>
                <a:srgbClr val="00B0F0"/>
              </a:solidFill>
              <a:latin typeface="Calibri Light" pitchFamily="34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4EFE0-6A57-4040-83DB-5F67588E5027}"/>
              </a:ext>
            </a:extLst>
          </p:cNvPr>
          <p:cNvSpPr/>
          <p:nvPr/>
        </p:nvSpPr>
        <p:spPr>
          <a:xfrm>
            <a:off x="3940997" y="5493636"/>
            <a:ext cx="521618" cy="69249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4050" b="1" kern="0" dirty="0">
                <a:solidFill>
                  <a:srgbClr val="00B0F0"/>
                </a:solidFill>
                <a:latin typeface="Calibri Light" pitchFamily="34"/>
                <a:cs typeface="Arial" panose="020B0604020202020204" pitchFamily="34" charset="0"/>
              </a:rPr>
              <a:t>ــدُ</a:t>
            </a:r>
            <a:endParaRPr lang="en-US" sz="4050" b="1" kern="0" dirty="0">
              <a:solidFill>
                <a:srgbClr val="00B0F0"/>
              </a:solidFill>
              <a:latin typeface="Calibri Light" pitchFamily="34"/>
              <a:cs typeface="Arial" panose="020B0604020202020204" pitchFamily="34" charset="0"/>
            </a:endParaRPr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D8621425-C1D4-49A1-BC1F-8D8C31A13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87" y="204694"/>
            <a:ext cx="5190168" cy="724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0FB28D-7517-458D-BE7B-D329CB8B0BCA}"/>
              </a:ext>
            </a:extLst>
          </p:cNvPr>
          <p:cNvSpPr/>
          <p:nvPr/>
        </p:nvSpPr>
        <p:spPr>
          <a:xfrm>
            <a:off x="3225958" y="868873"/>
            <a:ext cx="63370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rial" panose="020B0604020202020204" pitchFamily="34" charset="0"/>
              </a:rPr>
              <a:t>أكتب كلمات تحتوي الشّدّة المضمومة والمفتوحة والمكسورة</a:t>
            </a:r>
          </a:p>
          <a:p>
            <a:pPr marR="0" lvl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rial" panose="020B0604020202020204" pitchFamily="34" charset="0"/>
              </a:rPr>
              <a:t> </a:t>
            </a:r>
            <a:endParaRPr kumimoji="0" lang="ar-E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C185C1-7AE0-43E6-8010-233B5F7970DE}"/>
              </a:ext>
            </a:extLst>
          </p:cNvPr>
          <p:cNvSpPr/>
          <p:nvPr/>
        </p:nvSpPr>
        <p:spPr>
          <a:xfrm>
            <a:off x="6642755" y="3449409"/>
            <a:ext cx="4482722" cy="126188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استطلاع رأي الطلبة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rial" panose="020B0604020202020204" pitchFamily="34" charset="0"/>
              </a:rPr>
              <a:t>استطلاع على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rial" panose="020B0604020202020204" pitchFamily="34" charset="0"/>
              </a:rPr>
              <a:t>LMS </a:t>
            </a: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rial" panose="020B0604020202020204" pitchFamily="34" charset="0"/>
              </a:rPr>
              <a:t> / أعجبني ، لم يعجبني</a:t>
            </a:r>
            <a:endParaRPr kumimoji="0" lang="ar-EG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257990-0D8E-40E2-B6A0-7F801E818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32" y="1868149"/>
            <a:ext cx="4689231" cy="412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17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https://lh4.googleusercontent.com/t7wvpAzIXq1Av6gHfzudQNc2yZHhPgX-w36odWgqSMoPQipBIqI-RZVlrNS5zqL8kdCtucjH9agSnc4U4CmwdnpnBv_HdpsuITBSennFGhicNZCthw8R4PskXvAkcVo9KfW7uaFSJbM">
            <a:extLst>
              <a:ext uri="{FF2B5EF4-FFF2-40B4-BE49-F238E27FC236}">
                <a16:creationId xmlns:a16="http://schemas.microsoft.com/office/drawing/2014/main" id="{B4F7AC9E-4021-49B5-B65C-08FA8A0AC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2941" r="1262" b="301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B2732AE-02B9-4412-A739-EC3FF0969D7A}"/>
              </a:ext>
            </a:extLst>
          </p:cNvPr>
          <p:cNvSpPr txBox="1">
            <a:spLocks/>
          </p:cNvSpPr>
          <p:nvPr/>
        </p:nvSpPr>
        <p:spPr>
          <a:xfrm>
            <a:off x="386416" y="4743829"/>
            <a:ext cx="10974809" cy="1584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AC09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سأتعلم اليوم :</a:t>
            </a: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أَقْـرأُ قـِراءةً صَحيحةً في حدودِ 20 كلمة في الدّقيقةِ الْواحدةِ . 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srgbClr val="FAC090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أَنْطُـقُ الْكَـلِماتِ المُشَـدّدة نُـطْـقًـا صَـحـيحًـا .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أميّز بين حركات الشّدّة 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AC090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"الشدة المفتوحة، الشدة المضمومة، الشدة المكسورة" .</a:t>
            </a:r>
          </a:p>
          <a:p>
            <a:pPr marR="0" lvl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Times New Roman" panose="02020603050405020304" pitchFamily="18" charset="0"/>
            </a:endParaRP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07568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A5F8511-C6DE-40F3-AF46-723C631BAF1E}"/>
              </a:ext>
            </a:extLst>
          </p:cNvPr>
          <p:cNvSpPr txBox="1">
            <a:spLocks/>
          </p:cNvSpPr>
          <p:nvPr/>
        </p:nvSpPr>
        <p:spPr>
          <a:xfrm>
            <a:off x="1589928" y="1329732"/>
            <a:ext cx="9012143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التّهيئة الحافزة</a:t>
            </a:r>
          </a:p>
          <a:p>
            <a:pPr lvl="0" rtl="1">
              <a:lnSpc>
                <a:spcPct val="150000"/>
              </a:lnSpc>
              <a:defRPr/>
            </a:pPr>
            <a:r>
              <a:rPr lang="ar-AE" sz="4800" b="1" dirty="0">
                <a:solidFill>
                  <a:srgbClr val="F79646">
                    <a:lumMod val="60000"/>
                    <a:lumOff val="40000"/>
                  </a:srgbClr>
                </a:solidFill>
                <a:cs typeface="Arial" panose="020B0604020202020204" pitchFamily="34" charset="0"/>
              </a:rPr>
              <a:t>مقطع قصير/ الشّدّة المتحرّكة</a:t>
            </a:r>
          </a:p>
        </p:txBody>
      </p:sp>
    </p:spTree>
    <p:extLst>
      <p:ext uri="{BB962C8B-B14F-4D97-AF65-F5344CB8AC3E}">
        <p14:creationId xmlns:p14="http://schemas.microsoft.com/office/powerpoint/2010/main" val="1861184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شرح قاعدة الشدة ونطق الحروف المشددة مع التنوين والمدود والحركات القصيرة - Arabic for kids_Trim_Trim">
            <a:hlinkClick r:id="" action="ppaction://media"/>
            <a:extLst>
              <a:ext uri="{FF2B5EF4-FFF2-40B4-BE49-F238E27FC236}">
                <a16:creationId xmlns:a16="http://schemas.microsoft.com/office/drawing/2014/main" id="{B149D803-E11A-4827-8409-CBE0D3FAD38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1669.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8302" y="371673"/>
            <a:ext cx="11338560" cy="6107194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0070C0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61356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80ABCF-F1C7-4A8E-8810-71C4DF96D574}"/>
              </a:ext>
            </a:extLst>
          </p:cNvPr>
          <p:cNvSpPr txBox="1">
            <a:spLocks/>
          </p:cNvSpPr>
          <p:nvPr/>
        </p:nvSpPr>
        <p:spPr>
          <a:xfrm>
            <a:off x="2062171" y="1532648"/>
            <a:ext cx="8292740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الجلسة القرائية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قراءة الدقيقة الواحدة / الشّدّة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752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>
            <a:extLst>
              <a:ext uri="{FF2B5EF4-FFF2-40B4-BE49-F238E27FC236}">
                <a16:creationId xmlns:a16="http://schemas.microsoft.com/office/drawing/2014/main" id="{7639FF8D-52F0-487F-A761-0FF0CF4E9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1126" y="474035"/>
            <a:ext cx="2594683" cy="192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ar-AE" altLang="ar-AE" sz="11900" b="1" dirty="0">
                <a:solidFill>
                  <a:srgbClr val="663300"/>
                </a:solidFill>
                <a:latin typeface="Tahoma" panose="020B0604030504040204" pitchFamily="34" charset="0"/>
                <a:cs typeface="Akhbar MT" pitchFamily="2" charset="-78"/>
              </a:rPr>
              <a:t>شَــ</a:t>
            </a:r>
            <a:r>
              <a:rPr lang="ar-AE" altLang="ar-AE" sz="11900" b="1" dirty="0">
                <a:solidFill>
                  <a:srgbClr val="0000FF"/>
                </a:solidFill>
                <a:latin typeface="Tahoma" panose="020B0604030504040204" pitchFamily="34" charset="0"/>
                <a:cs typeface="Akhbar MT" pitchFamily="2" charset="-78"/>
              </a:rPr>
              <a:t>دَّ</a:t>
            </a:r>
            <a:endParaRPr lang="en-US" altLang="ar-AE" sz="11900" b="1" dirty="0">
              <a:solidFill>
                <a:srgbClr val="0000FF"/>
              </a:solidFill>
              <a:latin typeface="Tahoma" panose="020B0604030504040204" pitchFamily="34" charset="0"/>
              <a:cs typeface="Akhbar MT" pitchFamily="2" charset="-78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8ED99D26-3D4D-49D0-BB6B-E1659A0F2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1126" y="2562903"/>
            <a:ext cx="2594683" cy="192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ar-AE" altLang="ar-AE" sz="11900" b="1" dirty="0">
                <a:solidFill>
                  <a:srgbClr val="663300"/>
                </a:solidFill>
                <a:latin typeface="Tahoma" panose="020B0604030504040204" pitchFamily="34" charset="0"/>
                <a:cs typeface="Akhbar MT" pitchFamily="2" charset="-78"/>
              </a:rPr>
              <a:t>شَـ</a:t>
            </a:r>
            <a:r>
              <a:rPr lang="ar-AE" altLang="ar-AE" sz="11900" b="1" dirty="0">
                <a:solidFill>
                  <a:srgbClr val="0000FF"/>
                </a:solidFill>
                <a:latin typeface="Tahoma" panose="020B0604030504040204" pitchFamily="34" charset="0"/>
                <a:cs typeface="Akhbar MT" pitchFamily="2" charset="-78"/>
              </a:rPr>
              <a:t>بَّ</a:t>
            </a:r>
            <a:endParaRPr lang="en-US" altLang="ar-AE" sz="11900" b="1" dirty="0">
              <a:solidFill>
                <a:srgbClr val="0000FF"/>
              </a:solidFill>
              <a:latin typeface="Tahoma" panose="020B0604030504040204" pitchFamily="34" charset="0"/>
              <a:cs typeface="Akhbar MT" pitchFamily="2" charset="-78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1AE0A93C-3898-45E1-949A-B2CE24B22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0277" y="4651771"/>
            <a:ext cx="2355531" cy="192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ar-AE" altLang="ar-AE" sz="11900" b="1" dirty="0">
                <a:solidFill>
                  <a:srgbClr val="663300"/>
                </a:solidFill>
                <a:latin typeface="Tahoma" panose="020B0604030504040204" pitchFamily="34" charset="0"/>
                <a:cs typeface="Akhbar MT" pitchFamily="2" charset="-78"/>
              </a:rPr>
              <a:t>قَــ</a:t>
            </a:r>
            <a:r>
              <a:rPr lang="ar-AE" altLang="ar-AE" sz="11900" b="1" dirty="0">
                <a:solidFill>
                  <a:srgbClr val="0000FF"/>
                </a:solidFill>
                <a:latin typeface="Tahoma" panose="020B0604030504040204" pitchFamily="34" charset="0"/>
                <a:cs typeface="Akhbar MT" pitchFamily="2" charset="-78"/>
              </a:rPr>
              <a:t>لَّ</a:t>
            </a:r>
            <a:endParaRPr lang="en-US" altLang="ar-AE" sz="11900" b="1" dirty="0">
              <a:solidFill>
                <a:srgbClr val="0000FF"/>
              </a:solidFill>
              <a:latin typeface="Tahoma" panose="020B0604030504040204" pitchFamily="34" charset="0"/>
              <a:cs typeface="Akhbar MT" pitchFamily="2" charset="-78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F227C998-59F7-4483-876F-BA188D5D8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544" y="447154"/>
            <a:ext cx="2400911" cy="192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ar-AE" altLang="ar-AE" sz="11900" b="1" dirty="0">
                <a:solidFill>
                  <a:srgbClr val="663300"/>
                </a:solidFill>
                <a:latin typeface="Tahoma" panose="020B0604030504040204" pitchFamily="34" charset="0"/>
                <a:cs typeface="Akhbar MT" pitchFamily="2" charset="-78"/>
              </a:rPr>
              <a:t>بـَـ</a:t>
            </a:r>
            <a:r>
              <a:rPr lang="ar-AE" altLang="ar-AE" sz="11900" b="1" dirty="0">
                <a:solidFill>
                  <a:srgbClr val="FF3300"/>
                </a:solidFill>
                <a:latin typeface="Tahoma" panose="020B0604030504040204" pitchFamily="34" charset="0"/>
                <a:cs typeface="Akhbar MT" pitchFamily="2" charset="-78"/>
              </a:rPr>
              <a:t>طُّ</a:t>
            </a:r>
            <a:endParaRPr lang="en-US" altLang="ar-AE" sz="11900" b="1" dirty="0">
              <a:solidFill>
                <a:srgbClr val="FF3300"/>
              </a:solidFill>
              <a:latin typeface="Tahoma" panose="020B0604030504040204" pitchFamily="34" charset="0"/>
              <a:cs typeface="Akhbar MT" pitchFamily="2" charset="-78"/>
            </a:endParaRP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F0464975-0B6E-487F-ACA3-56B4FAB19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218" y="2562903"/>
            <a:ext cx="2555655" cy="192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ar-AE" altLang="ar-AE" sz="11900" b="1" dirty="0">
                <a:solidFill>
                  <a:srgbClr val="663300"/>
                </a:solidFill>
                <a:latin typeface="Tahoma" panose="020B0604030504040204" pitchFamily="34" charset="0"/>
                <a:cs typeface="Akhbar MT" pitchFamily="2" charset="-78"/>
              </a:rPr>
              <a:t>قـِـ</a:t>
            </a:r>
            <a:r>
              <a:rPr lang="ar-AE" altLang="ar-AE" sz="11900" b="1" dirty="0">
                <a:solidFill>
                  <a:srgbClr val="FF3300"/>
                </a:solidFill>
                <a:latin typeface="Tahoma" panose="020B0604030504040204" pitchFamily="34" charset="0"/>
                <a:cs typeface="Akhbar MT" pitchFamily="2" charset="-78"/>
              </a:rPr>
              <a:t>طُّ</a:t>
            </a:r>
            <a:endParaRPr lang="en-US" altLang="ar-AE" sz="11900" b="1" dirty="0">
              <a:solidFill>
                <a:srgbClr val="FF3300"/>
              </a:solidFill>
              <a:latin typeface="Tahoma" panose="020B0604030504040204" pitchFamily="34" charset="0"/>
              <a:cs typeface="Akhbar MT" pitchFamily="2" charset="-78"/>
            </a:endParaRP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1405567C-BA9D-40FA-B5F5-AA955A0DE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218" y="4679056"/>
            <a:ext cx="2682263" cy="192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ar-AE" altLang="ar-AE" sz="11900" b="1" dirty="0">
                <a:solidFill>
                  <a:srgbClr val="663300"/>
                </a:solidFill>
                <a:latin typeface="Tahoma" panose="020B0604030504040204" pitchFamily="34" charset="0"/>
                <a:cs typeface="Akhbar MT" pitchFamily="2" charset="-78"/>
              </a:rPr>
              <a:t>كـَـ</a:t>
            </a:r>
            <a:r>
              <a:rPr lang="ar-AE" altLang="ar-AE" sz="11900" b="1" dirty="0">
                <a:solidFill>
                  <a:srgbClr val="FF3300"/>
                </a:solidFill>
                <a:latin typeface="Tahoma" panose="020B0604030504040204" pitchFamily="34" charset="0"/>
                <a:cs typeface="Akhbar MT" pitchFamily="2" charset="-78"/>
              </a:rPr>
              <a:t>فُّ</a:t>
            </a:r>
            <a:endParaRPr lang="en-US" altLang="ar-AE" sz="11900" b="1" dirty="0">
              <a:solidFill>
                <a:srgbClr val="FF3300"/>
              </a:solidFill>
              <a:latin typeface="Tahoma" panose="020B0604030504040204" pitchFamily="34" charset="0"/>
              <a:cs typeface="Akhbar MT" pitchFamily="2" charset="-78"/>
            </a:endParaRP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32C917EE-1872-44D9-B7EA-F491BD9DA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957" y="481453"/>
            <a:ext cx="3146499" cy="18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ar-AE" altLang="ar-AE" sz="11300" b="1" dirty="0">
                <a:solidFill>
                  <a:srgbClr val="663300"/>
                </a:solidFill>
                <a:latin typeface="Tahoma" panose="020B0604030504040204" pitchFamily="34" charset="0"/>
                <a:cs typeface="Akhbar MT" pitchFamily="2" charset="-78"/>
              </a:rPr>
              <a:t>يُقَـ</a:t>
            </a:r>
            <a:r>
              <a:rPr lang="ar-AE" altLang="ar-AE" sz="11300" b="1" dirty="0">
                <a:solidFill>
                  <a:schemeClr val="accent6"/>
                </a:solidFill>
                <a:latin typeface="Tahoma" panose="020B0604030504040204" pitchFamily="34" charset="0"/>
                <a:cs typeface="Akhbar MT" pitchFamily="2" charset="-78"/>
              </a:rPr>
              <a:t>ـدِّ</a:t>
            </a:r>
            <a:r>
              <a:rPr lang="ar-AE" altLang="ar-AE" sz="11300" b="1" dirty="0">
                <a:solidFill>
                  <a:srgbClr val="663300"/>
                </a:solidFill>
                <a:latin typeface="Tahoma" panose="020B0604030504040204" pitchFamily="34" charset="0"/>
                <a:cs typeface="Akhbar MT" pitchFamily="2" charset="-78"/>
              </a:rPr>
              <a:t>رُ</a:t>
            </a:r>
            <a:endParaRPr lang="en-US" altLang="ar-AE" sz="11300" b="1" dirty="0">
              <a:solidFill>
                <a:srgbClr val="FF3300"/>
              </a:solidFill>
              <a:latin typeface="Tahoma" panose="020B0604030504040204" pitchFamily="34" charset="0"/>
              <a:cs typeface="Akhbar MT" pitchFamily="2" charset="-78"/>
            </a:endParaRP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33BC2BF0-CE5B-4A09-887B-BC2B2E2FC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957" y="2473359"/>
            <a:ext cx="3453009" cy="18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ar-AE" altLang="ar-AE" sz="11300" b="1" dirty="0">
                <a:solidFill>
                  <a:srgbClr val="663300"/>
                </a:solidFill>
                <a:latin typeface="Tahoma" panose="020B0604030504040204" pitchFamily="34" charset="0"/>
                <a:cs typeface="Akhbar MT" pitchFamily="2" charset="-78"/>
              </a:rPr>
              <a:t>يُقَــ</a:t>
            </a:r>
            <a:r>
              <a:rPr lang="ar-AE" altLang="ar-AE" sz="11300" b="1" dirty="0">
                <a:solidFill>
                  <a:schemeClr val="accent6"/>
                </a:solidFill>
                <a:latin typeface="Tahoma" panose="020B0604030504040204" pitchFamily="34" charset="0"/>
                <a:cs typeface="Akhbar MT" pitchFamily="2" charset="-78"/>
              </a:rPr>
              <a:t>سـّ</a:t>
            </a:r>
            <a:r>
              <a:rPr lang="ar-AE" altLang="ar-AE" sz="11300" b="1" dirty="0">
                <a:solidFill>
                  <a:srgbClr val="663300"/>
                </a:solidFill>
                <a:latin typeface="Tahoma" panose="020B0604030504040204" pitchFamily="34" charset="0"/>
                <a:cs typeface="Akhbar MT" pitchFamily="2" charset="-78"/>
              </a:rPr>
              <a:t>ِمُ</a:t>
            </a:r>
            <a:endParaRPr lang="en-US" altLang="ar-AE" sz="11300" b="1" dirty="0">
              <a:solidFill>
                <a:srgbClr val="663300"/>
              </a:solidFill>
              <a:latin typeface="Tahoma" panose="020B0604030504040204" pitchFamily="34" charset="0"/>
              <a:cs typeface="Akhbar MT" pitchFamily="2" charset="-78"/>
            </a:endParaRP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71D629C1-F813-4EBA-810C-84F1CF911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43" y="4582334"/>
            <a:ext cx="3847874" cy="18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ar-AE" altLang="ar-AE" sz="11300" b="1" dirty="0">
                <a:solidFill>
                  <a:srgbClr val="663300"/>
                </a:solidFill>
                <a:latin typeface="Tahoma" panose="020B0604030504040204" pitchFamily="34" charset="0"/>
                <a:cs typeface="Akhbar MT" pitchFamily="2" charset="-78"/>
              </a:rPr>
              <a:t>يُنَــ</a:t>
            </a:r>
            <a:r>
              <a:rPr lang="ar-AE" altLang="ar-AE" sz="11300" b="1" dirty="0">
                <a:solidFill>
                  <a:schemeClr val="accent6"/>
                </a:solidFill>
                <a:latin typeface="Tahoma" panose="020B0604030504040204" pitchFamily="34" charset="0"/>
                <a:cs typeface="Akhbar MT" pitchFamily="2" charset="-78"/>
              </a:rPr>
              <a:t>ظـِّ</a:t>
            </a:r>
            <a:r>
              <a:rPr lang="ar-AE" altLang="ar-AE" sz="11300" b="1" dirty="0">
                <a:solidFill>
                  <a:srgbClr val="663300"/>
                </a:solidFill>
                <a:latin typeface="Tahoma" panose="020B0604030504040204" pitchFamily="34" charset="0"/>
                <a:cs typeface="Akhbar MT" pitchFamily="2" charset="-78"/>
              </a:rPr>
              <a:t>فُ</a:t>
            </a:r>
            <a:endParaRPr lang="en-US" altLang="ar-AE" sz="11300" b="1" dirty="0">
              <a:solidFill>
                <a:srgbClr val="663300"/>
              </a:solidFill>
              <a:latin typeface="Tahoma" panose="020B0604030504040204" pitchFamily="34" charset="0"/>
              <a:cs typeface="Akhbar MT" pitchFamily="2" charset="-78"/>
            </a:endParaRPr>
          </a:p>
        </p:txBody>
      </p:sp>
      <p:pic>
        <p:nvPicPr>
          <p:cNvPr id="22" name="Picture 21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FA54603E-E767-47C5-A56B-4FEB8EBBA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5" y="5979134"/>
            <a:ext cx="957953" cy="79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2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A4F5D9-C249-4483-BD0D-C34C37C72E37}"/>
              </a:ext>
            </a:extLst>
          </p:cNvPr>
          <p:cNvSpPr txBox="1">
            <a:spLocks/>
          </p:cNvSpPr>
          <p:nvPr/>
        </p:nvSpPr>
        <p:spPr>
          <a:xfrm>
            <a:off x="1924929" y="2096206"/>
            <a:ext cx="8342141" cy="15296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التّمييز بين حركات الشّـدّة ؟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864A45D1-7D10-4850-B14C-682C6407A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155" y="3757798"/>
            <a:ext cx="3720431" cy="1444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7317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لشدّة _ الصف الأول _ أساسيات القراءة">
            <a:hlinkClick r:id="" action="ppaction://media"/>
            <a:extLst>
              <a:ext uri="{FF2B5EF4-FFF2-40B4-BE49-F238E27FC236}">
                <a16:creationId xmlns:a16="http://schemas.microsoft.com/office/drawing/2014/main" id="{92CDD97E-83FB-4E96-BB92-F5ABF4C1D7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71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420" y="376354"/>
            <a:ext cx="11493809" cy="5982243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0070C0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185590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5797CD-7B03-46B5-9921-86A42E99C2B0}"/>
              </a:ext>
            </a:extLst>
          </p:cNvPr>
          <p:cNvSpPr/>
          <p:nvPr/>
        </p:nvSpPr>
        <p:spPr>
          <a:xfrm>
            <a:off x="4151277" y="404665"/>
            <a:ext cx="6463949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AE" sz="2800" b="1" dirty="0">
                <a:ln w="0"/>
                <a:solidFill>
                  <a:srgbClr val="4F81BD"/>
                </a:solidFill>
                <a:latin typeface="Calibri"/>
                <a:cs typeface="Arial" panose="020B0604020202020204" pitchFamily="34" charset="0"/>
              </a:rPr>
              <a:t>اقرأ الكلمات الآتية وميز الحركة الموجودة على الشّدّة :</a:t>
            </a:r>
            <a:endParaRPr lang="en-US" sz="2800" b="1" dirty="0">
              <a:ln w="0"/>
              <a:solidFill>
                <a:srgbClr val="4F81BD"/>
              </a:solidFill>
              <a:latin typeface="Calibri"/>
            </a:endParaRPr>
          </a:p>
        </p:txBody>
      </p:sp>
      <p:pic>
        <p:nvPicPr>
          <p:cNvPr id="3" name="Picture 2" descr="A close up of a screen&#10;&#10;Description automatically generated">
            <a:extLst>
              <a:ext uri="{FF2B5EF4-FFF2-40B4-BE49-F238E27FC236}">
                <a16:creationId xmlns:a16="http://schemas.microsoft.com/office/drawing/2014/main" id="{B7975293-0A65-45D6-9C4E-7A66244E6C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5" t="23400" r="35038" b="57000"/>
          <a:stretch/>
        </p:blipFill>
        <p:spPr>
          <a:xfrm>
            <a:off x="3092001" y="1124744"/>
            <a:ext cx="5256584" cy="1905812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AB1B34-4061-41E1-9F02-010DA28955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2" t="13851" r="7815" b="20138"/>
          <a:stretch/>
        </p:blipFill>
        <p:spPr>
          <a:xfrm>
            <a:off x="6240016" y="3250500"/>
            <a:ext cx="1903546" cy="320283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51A7202-81B5-490B-8A3F-C539E58D75D0}"/>
              </a:ext>
            </a:extLst>
          </p:cNvPr>
          <p:cNvSpPr txBox="1">
            <a:spLocks/>
          </p:cNvSpPr>
          <p:nvPr/>
        </p:nvSpPr>
        <p:spPr>
          <a:xfrm>
            <a:off x="2104223" y="3527544"/>
            <a:ext cx="4248472" cy="1341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AE" sz="36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الشّدّة المفتوحة فوقها حركة الفتحة</a:t>
            </a:r>
            <a:endParaRPr lang="en-US" sz="3600" b="1" dirty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3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3286</TotalTime>
  <Words>154</Words>
  <Application>Microsoft Office PowerPoint</Application>
  <PresentationFormat>شاشة عريضة</PresentationFormat>
  <Paragraphs>61</Paragraphs>
  <Slides>14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14</vt:i4>
      </vt:variant>
    </vt:vector>
  </HeadingPairs>
  <TitlesOfParts>
    <vt:vector size="28" baseType="lpstr">
      <vt:lpstr>Aharoni</vt:lpstr>
      <vt:lpstr>Akhbar MT</vt:lpstr>
      <vt:lpstr>Arial</vt:lpstr>
      <vt:lpstr>Calibri</vt:lpstr>
      <vt:lpstr>Calibri Light</vt:lpstr>
      <vt:lpstr>Dubai</vt:lpstr>
      <vt:lpstr>PT Bold Heading</vt:lpstr>
      <vt:lpstr>Tahoma</vt:lpstr>
      <vt:lpstr>Times New Roman</vt:lpstr>
      <vt:lpstr>Wingdings</vt:lpstr>
      <vt:lpstr>نسق Office</vt:lpstr>
      <vt:lpstr>1_نسق Office</vt:lpstr>
      <vt:lpstr>2_نسق Office</vt:lpstr>
      <vt:lpstr>3_نسق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Moni Majed</dc:creator>
  <cp:lastModifiedBy>DELL</cp:lastModifiedBy>
  <cp:revision>455</cp:revision>
  <dcterms:created xsi:type="dcterms:W3CDTF">2020-10-15T08:21:10Z</dcterms:created>
  <dcterms:modified xsi:type="dcterms:W3CDTF">2021-10-18T18:55:13Z</dcterms:modified>
</cp:coreProperties>
</file>