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72" r:id="rId1"/>
  </p:sldMasterIdLst>
  <p:notesMasterIdLst>
    <p:notesMasterId r:id="rId22"/>
  </p:notesMasterIdLst>
  <p:sldIdLst>
    <p:sldId id="363" r:id="rId2"/>
    <p:sldId id="365" r:id="rId3"/>
    <p:sldId id="352" r:id="rId4"/>
    <p:sldId id="381" r:id="rId5"/>
    <p:sldId id="382" r:id="rId6"/>
    <p:sldId id="354" r:id="rId7"/>
    <p:sldId id="383" r:id="rId8"/>
    <p:sldId id="384" r:id="rId9"/>
    <p:sldId id="366" r:id="rId10"/>
    <p:sldId id="367" r:id="rId11"/>
    <p:sldId id="370" r:id="rId12"/>
    <p:sldId id="387" r:id="rId13"/>
    <p:sldId id="372" r:id="rId14"/>
    <p:sldId id="371" r:id="rId15"/>
    <p:sldId id="385" r:id="rId16"/>
    <p:sldId id="386" r:id="rId17"/>
    <p:sldId id="379" r:id="rId18"/>
    <p:sldId id="362" r:id="rId19"/>
    <p:sldId id="388" r:id="rId20"/>
    <p:sldId id="37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42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1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8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70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81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9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5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447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054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08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61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89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734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7710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072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899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385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082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8857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4335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66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08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0986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309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4753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178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567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8962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3012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0856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8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8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0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97" r:id="rId8"/>
    <p:sldLayoutId id="2147483995" r:id="rId9"/>
    <p:sldLayoutId id="2147483993" r:id="rId10"/>
    <p:sldLayoutId id="2147484000" r:id="rId11"/>
    <p:sldLayoutId id="214748399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4009" r:id="rId18"/>
    <p:sldLayoutId id="2147484008" r:id="rId19"/>
    <p:sldLayoutId id="2147484007" r:id="rId20"/>
    <p:sldLayoutId id="2147484006" r:id="rId21"/>
    <p:sldLayoutId id="2147484005" r:id="rId22"/>
    <p:sldLayoutId id="2147484004" r:id="rId23"/>
    <p:sldLayoutId id="2147484003" r:id="rId24"/>
    <p:sldLayoutId id="2147484002" r:id="rId25"/>
    <p:sldLayoutId id="2147484001" r:id="rId26"/>
    <p:sldLayoutId id="2147483998" r:id="rId27"/>
    <p:sldLayoutId id="2147483996" r:id="rId28"/>
    <p:sldLayoutId id="2147483994" r:id="rId29"/>
    <p:sldLayoutId id="2147483992" r:id="rId30"/>
    <p:sldLayoutId id="2147483991" r:id="rId31"/>
    <p:sldLayoutId id="2147483990" r:id="rId32"/>
    <p:sldLayoutId id="2147483989" r:id="rId33"/>
    <p:sldLayoutId id="2147483988" r:id="rId34"/>
    <p:sldLayoutId id="2147483987" r:id="rId35"/>
    <p:sldLayoutId id="2147483986" r:id="rId36"/>
    <p:sldLayoutId id="2147483985" r:id="rId37"/>
    <p:sldLayoutId id="2147483939" r:id="rId38"/>
    <p:sldLayoutId id="2147483953" r:id="rId39"/>
    <p:sldLayoutId id="2147483940" r:id="rId40"/>
    <p:sldLayoutId id="2147483942" r:id="rId41"/>
    <p:sldLayoutId id="2147483946" r:id="rId42"/>
    <p:sldLayoutId id="2147483947" r:id="rId43"/>
    <p:sldLayoutId id="2147483948" r:id="rId44"/>
    <p:sldLayoutId id="2147483949" r:id="rId45"/>
    <p:sldLayoutId id="2147483950" r:id="rId46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hyperlink" Target="http://commons.wikimedia.org/wiki/file:cartoon_cloud.sv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ar.wikipedia.org/wiki/%D8%A7%D9%84%D8%AA%D8%B3%D9%84%D8%B3%D9%84_%D8%A7%D9%84%D8%B2%D9%85%D9%86%D9%8A_%D9%84%D8%AA%D8%A7%D8%B1%D9%8A%D8%AE_%D8%A7%D9%84%D8%B3%D8%B9%D9%88%D8%AF%D9%8A%D8%A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lackboard-chalk-school-chalkboard-2712823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9%8A%D9%86%D9%8A_%D9%85%D8%A7%D9%88%D8%B3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hyperlink" Target="https://ar.wikipedia.org/wiki/%D9%85%D9%8A%D9%83%D9%8A_%D9%85%D8%A7%D9%88%D8%B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EA05277-7FBA-4431-8EC4-F2B0291A6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77454" y="1294807"/>
            <a:ext cx="3042548" cy="16295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6A3D53-AABB-464C-B81C-B2942FEE1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2328" y="277092"/>
            <a:ext cx="3879272" cy="19812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998FCE1-ED40-4A02-BF73-7F5283DB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8328" y="96982"/>
            <a:ext cx="3047999" cy="19812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2011"/>
          <a:stretch/>
        </p:blipFill>
        <p:spPr>
          <a:xfrm>
            <a:off x="1537854" y="4930284"/>
            <a:ext cx="9351817" cy="192771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AFE253-23F1-4730-B96F-57F3CEBCCCD6}"/>
              </a:ext>
            </a:extLst>
          </p:cNvPr>
          <p:cNvSpPr txBox="1"/>
          <p:nvPr/>
        </p:nvSpPr>
        <p:spPr>
          <a:xfrm>
            <a:off x="7847126" y="618199"/>
            <a:ext cx="225925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أهلاً وسهلاً</a:t>
            </a:r>
          </a:p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صغيراتي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5181600" y="4084129"/>
            <a:ext cx="3694671" cy="8309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 الثالث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1745673" y="840015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5587875" y="178579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E6E55E1-6523-4F84-A438-A6B4B57A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81160" y="2206438"/>
            <a:ext cx="2259251" cy="121001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655047-9F85-4093-8C65-9661576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19562" y="2734387"/>
            <a:ext cx="1740220" cy="932028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10116544" y="2946422"/>
            <a:ext cx="22592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8040130" y="245233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0E222556-4936-4D67-8782-1BB3AAB92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8449" y="2908115"/>
            <a:ext cx="3014185" cy="2486703"/>
          </a:xfrm>
          <a:prstGeom prst="rect">
            <a:avLst/>
          </a:prstGeom>
        </p:spPr>
      </p:pic>
      <p:pic>
        <p:nvPicPr>
          <p:cNvPr id="27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593C9A0-2E06-4CF0-B7F9-E2C523137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5" end="41184.5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0873" y="378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03453"/>
              </p:ext>
            </p:extLst>
          </p:nvPr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2" name="صورة 1">
            <a:extLst>
              <a:ext uri="{FF2B5EF4-FFF2-40B4-BE49-F238E27FC236}">
                <a16:creationId xmlns:a16="http://schemas.microsoft.com/office/drawing/2014/main" id="{A8DB86BD-1D7D-404C-8248-4D7FAC46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4" y="2012244"/>
            <a:ext cx="7024254" cy="420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6EC0732D-DA29-4699-AD5E-F2F4248C3BC7}"/>
              </a:ext>
            </a:extLst>
          </p:cNvPr>
          <p:cNvSpPr/>
          <p:nvPr/>
        </p:nvSpPr>
        <p:spPr>
          <a:xfrm>
            <a:off x="10058400" y="3630149"/>
            <a:ext cx="1787236" cy="15378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ثلث متساوي الساقين 4">
            <a:extLst>
              <a:ext uri="{FF2B5EF4-FFF2-40B4-BE49-F238E27FC236}">
                <a16:creationId xmlns:a16="http://schemas.microsoft.com/office/drawing/2014/main" id="{60B2312E-AFB7-4763-B74C-68E3E1E9285D}"/>
              </a:ext>
            </a:extLst>
          </p:cNvPr>
          <p:cNvSpPr/>
          <p:nvPr/>
        </p:nvSpPr>
        <p:spPr>
          <a:xfrm>
            <a:off x="7439891" y="3713018"/>
            <a:ext cx="1551709" cy="138545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7FD3FC8-76CB-4CEF-B15B-94622B9BCCCD}"/>
              </a:ext>
            </a:extLst>
          </p:cNvPr>
          <p:cNvSpPr/>
          <p:nvPr/>
        </p:nvSpPr>
        <p:spPr>
          <a:xfrm>
            <a:off x="8728364" y="5382491"/>
            <a:ext cx="1551709" cy="13854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خطط انسيابي: تحضير 8">
            <a:extLst>
              <a:ext uri="{FF2B5EF4-FFF2-40B4-BE49-F238E27FC236}">
                <a16:creationId xmlns:a16="http://schemas.microsoft.com/office/drawing/2014/main" id="{1B419A33-BB40-4EB4-B6BA-14FF95767D34}"/>
              </a:ext>
            </a:extLst>
          </p:cNvPr>
          <p:cNvSpPr/>
          <p:nvPr/>
        </p:nvSpPr>
        <p:spPr>
          <a:xfrm>
            <a:off x="92363" y="977724"/>
            <a:ext cx="4045528" cy="741680"/>
          </a:xfrm>
          <a:prstGeom prst="flowChartPrepa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الربط بمادة الرياضيات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2637F79-FA72-47BF-A693-5697A85B3ADE}"/>
              </a:ext>
            </a:extLst>
          </p:cNvPr>
          <p:cNvSpPr/>
          <p:nvPr/>
        </p:nvSpPr>
        <p:spPr>
          <a:xfrm>
            <a:off x="6386945" y="858982"/>
            <a:ext cx="5458691" cy="2570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FF00"/>
                </a:solidFill>
              </a:rPr>
              <a:t>أمامك صورة استنتجي منها الاشكال الهندسية التي درستها بمادة الرياضيات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701114"/>
              </p:ext>
            </p:extLst>
          </p:nvPr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8A3C448F-B31A-4E79-8518-9E7004BC3967}"/>
              </a:ext>
            </a:extLst>
          </p:cNvPr>
          <p:cNvSpPr txBox="1"/>
          <p:nvPr/>
        </p:nvSpPr>
        <p:spPr>
          <a:xfrm>
            <a:off x="5133109" y="633314"/>
            <a:ext cx="4535216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للرموز الارشادية ثلاثة اشكال</a:t>
            </a:r>
          </a:p>
        </p:txBody>
      </p:sp>
      <p:sp>
        <p:nvSpPr>
          <p:cNvPr id="3" name="مثلث متساوي الساقين 2">
            <a:extLst>
              <a:ext uri="{FF2B5EF4-FFF2-40B4-BE49-F238E27FC236}">
                <a16:creationId xmlns:a16="http://schemas.microsoft.com/office/drawing/2014/main" id="{3DB112C2-95A3-4F96-AA5F-1AE14222B589}"/>
              </a:ext>
            </a:extLst>
          </p:cNvPr>
          <p:cNvSpPr/>
          <p:nvPr/>
        </p:nvSpPr>
        <p:spPr>
          <a:xfrm>
            <a:off x="9185563" y="2168236"/>
            <a:ext cx="1745673" cy="1260764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351D86E-CE2C-4198-9540-EAF3405E3B26}"/>
              </a:ext>
            </a:extLst>
          </p:cNvPr>
          <p:cNvSpPr/>
          <p:nvPr/>
        </p:nvSpPr>
        <p:spPr>
          <a:xfrm>
            <a:off x="6096000" y="2027405"/>
            <a:ext cx="1745673" cy="147786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F94659C-F7A2-4715-BDE1-320107B0ADC5}"/>
              </a:ext>
            </a:extLst>
          </p:cNvPr>
          <p:cNvSpPr/>
          <p:nvPr/>
        </p:nvSpPr>
        <p:spPr>
          <a:xfrm>
            <a:off x="3230697" y="2168236"/>
            <a:ext cx="1269439" cy="116385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قوس كبير أيمن 9">
            <a:extLst>
              <a:ext uri="{FF2B5EF4-FFF2-40B4-BE49-F238E27FC236}">
                <a16:creationId xmlns:a16="http://schemas.microsoft.com/office/drawing/2014/main" id="{BC56EDF3-7FD8-4F42-8C81-BC04084EC6AD}"/>
              </a:ext>
            </a:extLst>
          </p:cNvPr>
          <p:cNvSpPr/>
          <p:nvPr/>
        </p:nvSpPr>
        <p:spPr>
          <a:xfrm rot="16200000">
            <a:off x="6681891" y="-1442967"/>
            <a:ext cx="560035" cy="6192982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763353E6-0ABF-43F6-82FE-EEFA84B8F495}"/>
              </a:ext>
            </a:extLst>
          </p:cNvPr>
          <p:cNvCxnSpPr>
            <a:cxnSpLocks/>
          </p:cNvCxnSpPr>
          <p:nvPr/>
        </p:nvCxnSpPr>
        <p:spPr>
          <a:xfrm>
            <a:off x="6954979" y="1599439"/>
            <a:ext cx="13857" cy="3244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DC8BBAA-C031-41FC-8F58-65B67E5F0285}"/>
              </a:ext>
            </a:extLst>
          </p:cNvPr>
          <p:cNvGrpSpPr/>
          <p:nvPr/>
        </p:nvGrpSpPr>
        <p:grpSpPr>
          <a:xfrm>
            <a:off x="9178105" y="3663694"/>
            <a:ext cx="2005677" cy="1268524"/>
            <a:chOff x="9178105" y="3663694"/>
            <a:chExt cx="2005677" cy="1268524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583F195C-23EA-4BFF-B5D1-1273BA2F52BA}"/>
                </a:ext>
              </a:extLst>
            </p:cNvPr>
            <p:cNvSpPr txBox="1"/>
            <p:nvPr/>
          </p:nvSpPr>
          <p:spPr>
            <a:xfrm>
              <a:off x="9178105" y="3663694"/>
              <a:ext cx="2005677" cy="584775"/>
            </a:xfrm>
            <a:prstGeom prst="rect">
              <a:avLst/>
            </a:prstGeom>
            <a:solidFill>
              <a:srgbClr val="F8EA82"/>
            </a:solidFill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لوحة تحذيرية</a:t>
              </a:r>
            </a:p>
          </p:txBody>
        </p:sp>
        <p:cxnSp>
          <p:nvCxnSpPr>
            <p:cNvPr id="18" name="رابط كسهم مستقيم 17">
              <a:extLst>
                <a:ext uri="{FF2B5EF4-FFF2-40B4-BE49-F238E27FC236}">
                  <a16:creationId xmlns:a16="http://schemas.microsoft.com/office/drawing/2014/main" id="{9EC7F57F-2386-4FCF-B020-7F4939364874}"/>
                </a:ext>
              </a:extLst>
            </p:cNvPr>
            <p:cNvCxnSpPr/>
            <p:nvPr/>
          </p:nvCxnSpPr>
          <p:spPr>
            <a:xfrm>
              <a:off x="10183091" y="4248469"/>
              <a:ext cx="0" cy="6837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0226723-9CD6-493B-813A-88B2F14D41E4}"/>
              </a:ext>
            </a:extLst>
          </p:cNvPr>
          <p:cNvGrpSpPr/>
          <p:nvPr/>
        </p:nvGrpSpPr>
        <p:grpSpPr>
          <a:xfrm>
            <a:off x="5970648" y="3663694"/>
            <a:ext cx="1871025" cy="1268524"/>
            <a:chOff x="5970648" y="3663694"/>
            <a:chExt cx="1871025" cy="1268524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F6D93182-9BCF-4C05-8370-E4B861022785}"/>
                </a:ext>
              </a:extLst>
            </p:cNvPr>
            <p:cNvSpPr txBox="1"/>
            <p:nvPr/>
          </p:nvSpPr>
          <p:spPr>
            <a:xfrm>
              <a:off x="5970648" y="3663694"/>
              <a:ext cx="1871025" cy="584775"/>
            </a:xfrm>
            <a:prstGeom prst="rect">
              <a:avLst/>
            </a:prstGeom>
            <a:solidFill>
              <a:srgbClr val="F8EA82"/>
            </a:solidFill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لوحة الزامية</a:t>
              </a:r>
            </a:p>
          </p:txBody>
        </p:sp>
        <p:cxnSp>
          <p:nvCxnSpPr>
            <p:cNvPr id="19" name="رابط كسهم مستقيم 18">
              <a:extLst>
                <a:ext uri="{FF2B5EF4-FFF2-40B4-BE49-F238E27FC236}">
                  <a16:creationId xmlns:a16="http://schemas.microsoft.com/office/drawing/2014/main" id="{DEA38E06-BD02-4388-884A-C7887646F269}"/>
                </a:ext>
              </a:extLst>
            </p:cNvPr>
            <p:cNvCxnSpPr/>
            <p:nvPr/>
          </p:nvCxnSpPr>
          <p:spPr>
            <a:xfrm>
              <a:off x="6954979" y="4248469"/>
              <a:ext cx="0" cy="6837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7595FE6-F0CC-49B9-A8AD-35A6136A9B09}"/>
              </a:ext>
            </a:extLst>
          </p:cNvPr>
          <p:cNvGrpSpPr/>
          <p:nvPr/>
        </p:nvGrpSpPr>
        <p:grpSpPr>
          <a:xfrm>
            <a:off x="3015166" y="3646544"/>
            <a:ext cx="2002471" cy="1285674"/>
            <a:chOff x="3015166" y="3646544"/>
            <a:chExt cx="2002471" cy="1285674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4413FC0-60BD-4211-8775-2B5299E4AA80}"/>
                </a:ext>
              </a:extLst>
            </p:cNvPr>
            <p:cNvSpPr txBox="1"/>
            <p:nvPr/>
          </p:nvSpPr>
          <p:spPr>
            <a:xfrm>
              <a:off x="3015166" y="3646544"/>
              <a:ext cx="2002471" cy="584775"/>
            </a:xfrm>
            <a:prstGeom prst="rect">
              <a:avLst/>
            </a:prstGeom>
            <a:solidFill>
              <a:srgbClr val="F8EA82"/>
            </a:solidFill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لوحة ارشادية</a:t>
              </a:r>
            </a:p>
          </p:txBody>
        </p:sp>
        <p:cxnSp>
          <p:nvCxnSpPr>
            <p:cNvPr id="20" name="رابط كسهم مستقيم 19">
              <a:extLst>
                <a:ext uri="{FF2B5EF4-FFF2-40B4-BE49-F238E27FC236}">
                  <a16:creationId xmlns:a16="http://schemas.microsoft.com/office/drawing/2014/main" id="{2B185513-59E6-4440-B2E5-04F31F27DD65}"/>
                </a:ext>
              </a:extLst>
            </p:cNvPr>
            <p:cNvCxnSpPr/>
            <p:nvPr/>
          </p:nvCxnSpPr>
          <p:spPr>
            <a:xfrm>
              <a:off x="3962396" y="4248469"/>
              <a:ext cx="0" cy="6837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90BB43E2-FB2F-499C-877D-F940A277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264" y="4932218"/>
            <a:ext cx="2041358" cy="169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860A08F-2BD8-420B-B80C-9557FE9B5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677" y="4960784"/>
            <a:ext cx="1928604" cy="164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79B599B-B320-4E38-A864-29EC5088B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035" y="5014361"/>
            <a:ext cx="1423434" cy="153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F14528-8893-4FB4-A54F-C55404728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" y="1477026"/>
            <a:ext cx="2342399" cy="4373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7972939D-22CF-497C-8181-313C6B3AE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036" y="1223530"/>
            <a:ext cx="10016836" cy="563447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A3DA2D1-E5E2-40B4-9044-A8E1D4538F32}"/>
              </a:ext>
            </a:extLst>
          </p:cNvPr>
          <p:cNvSpPr txBox="1"/>
          <p:nvPr/>
        </p:nvSpPr>
        <p:spPr>
          <a:xfrm>
            <a:off x="3962400" y="0"/>
            <a:ext cx="6064481" cy="584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طالبتي الان سوف نشاهد مقطع مرئي صغير </a:t>
            </a:r>
          </a:p>
        </p:txBody>
      </p:sp>
    </p:spTree>
    <p:extLst>
      <p:ext uri="{BB962C8B-B14F-4D97-AF65-F5344CB8AC3E}">
        <p14:creationId xmlns:p14="http://schemas.microsoft.com/office/powerpoint/2010/main" val="19630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282478"/>
              </p:ext>
            </p:extLst>
          </p:nvPr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8A3C448F-B31A-4E79-8518-9E7004BC3967}"/>
              </a:ext>
            </a:extLst>
          </p:cNvPr>
          <p:cNvSpPr txBox="1"/>
          <p:nvPr/>
        </p:nvSpPr>
        <p:spPr>
          <a:xfrm>
            <a:off x="8731531" y="521211"/>
            <a:ext cx="1636987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-1-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0D955D2-ACE5-4581-A5C4-4969B099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491" y="1332986"/>
            <a:ext cx="8329367" cy="5109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83F195C-23EA-4BFF-B5D1-1273BA2F52BA}"/>
              </a:ext>
            </a:extLst>
          </p:cNvPr>
          <p:cNvSpPr txBox="1"/>
          <p:nvPr/>
        </p:nvSpPr>
        <p:spPr>
          <a:xfrm>
            <a:off x="6245615" y="3509822"/>
            <a:ext cx="301076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احذر / أمامك أعمال حفر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397E47-68FD-4B05-932E-C1BA012F5972}"/>
              </a:ext>
            </a:extLst>
          </p:cNvPr>
          <p:cNvSpPr txBox="1"/>
          <p:nvPr/>
        </p:nvSpPr>
        <p:spPr>
          <a:xfrm>
            <a:off x="6245615" y="4604331"/>
            <a:ext cx="315182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التزم / عدم الأكل والشرب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E201F4F-611A-4FA8-9CE4-1BFD3C521CD0}"/>
              </a:ext>
            </a:extLst>
          </p:cNvPr>
          <p:cNvSpPr txBox="1"/>
          <p:nvPr/>
        </p:nvSpPr>
        <p:spPr>
          <a:xfrm>
            <a:off x="5807193" y="5677425"/>
            <a:ext cx="388760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ارشادية / منطقة عبور ذو الهمم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9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/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FD678E65-38D5-407D-8403-23EF5227110C}"/>
              </a:ext>
            </a:extLst>
          </p:cNvPr>
          <p:cNvSpPr txBox="1"/>
          <p:nvPr/>
        </p:nvSpPr>
        <p:spPr>
          <a:xfrm>
            <a:off x="4644087" y="1164026"/>
            <a:ext cx="7063004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طالبتي الذكية: ترجمي الصور الاتية الى نصوص كتابية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67C9435-E1C2-4544-A078-6144EF4A24A0}"/>
              </a:ext>
            </a:extLst>
          </p:cNvPr>
          <p:cNvSpPr txBox="1"/>
          <p:nvPr/>
        </p:nvSpPr>
        <p:spPr>
          <a:xfrm>
            <a:off x="3638983" y="5803484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ارشادية   /  المطار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6F7BB00-1A44-43E0-80AC-A68CD51BF51A}"/>
              </a:ext>
            </a:extLst>
          </p:cNvPr>
          <p:cNvSpPr/>
          <p:nvPr/>
        </p:nvSpPr>
        <p:spPr>
          <a:xfrm>
            <a:off x="0" y="1501170"/>
            <a:ext cx="2757055" cy="185650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الربط بمادة لغتي الجميلة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F6A3D8-6245-4328-AFE0-A64680BFF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357437"/>
            <a:ext cx="3329854" cy="332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/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067C9435-E1C2-4544-A078-6144EF4A24A0}"/>
              </a:ext>
            </a:extLst>
          </p:cNvPr>
          <p:cNvSpPr txBox="1"/>
          <p:nvPr/>
        </p:nvSpPr>
        <p:spPr>
          <a:xfrm>
            <a:off x="3500221" y="5723922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احذر   /  عبور مشاه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6F7BB00-1A44-43E0-80AC-A68CD51BF51A}"/>
              </a:ext>
            </a:extLst>
          </p:cNvPr>
          <p:cNvSpPr/>
          <p:nvPr/>
        </p:nvSpPr>
        <p:spPr>
          <a:xfrm>
            <a:off x="0" y="1501170"/>
            <a:ext cx="2757055" cy="185650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الربط بمادة لغتي الجميلة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3EE8AD9-C131-4BBA-A925-FEDD94A9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17" y="703118"/>
            <a:ext cx="5301528" cy="466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/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067C9435-E1C2-4544-A078-6144EF4A24A0}"/>
              </a:ext>
            </a:extLst>
          </p:cNvPr>
          <p:cNvSpPr txBox="1"/>
          <p:nvPr/>
        </p:nvSpPr>
        <p:spPr>
          <a:xfrm>
            <a:off x="3480040" y="5496302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الزامية   /  وقوف اجباري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6F7BB00-1A44-43E0-80AC-A68CD51BF51A}"/>
              </a:ext>
            </a:extLst>
          </p:cNvPr>
          <p:cNvSpPr/>
          <p:nvPr/>
        </p:nvSpPr>
        <p:spPr>
          <a:xfrm>
            <a:off x="0" y="1501170"/>
            <a:ext cx="2757055" cy="185650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الربط بمادة لغتي الجميلة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2BABB9-F3F3-4D58-AEE7-0ABCDC0C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885" y="1097972"/>
            <a:ext cx="4116917" cy="4042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0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171D841-60EC-429F-AB65-5AE2329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08" y="1421173"/>
            <a:ext cx="9088583" cy="401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جدول 25">
            <a:extLst>
              <a:ext uri="{FF2B5EF4-FFF2-40B4-BE49-F238E27FC236}">
                <a16:creationId xmlns:a16="http://schemas.microsoft.com/office/drawing/2014/main" id="{D79EF9A2-BD4C-44B7-A528-5F8A7EFB2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370831"/>
              </p:ext>
            </p:extLst>
          </p:nvPr>
        </p:nvGraphicFramePr>
        <p:xfrm>
          <a:off x="1768006" y="0"/>
          <a:ext cx="4230254" cy="37084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35-36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7D1C86A6-1F69-47D0-889A-969A80CF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55" y="0"/>
            <a:ext cx="3704539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B87739-6030-48E1-8331-31DAA7C7C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9" y="2210666"/>
            <a:ext cx="5181221" cy="352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9FD874-6BB4-4589-89DA-D97AD4628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36" y="471055"/>
            <a:ext cx="5181221" cy="339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B530827-B2B0-4354-931E-F6A895028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418" y="3865418"/>
            <a:ext cx="5181221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43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129143" y="704376"/>
            <a:ext cx="10321637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–جدول التعلم) لمعرفة ماذا تعلمنا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1385453" y="1442155"/>
            <a:ext cx="9809019" cy="523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797635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اعرف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9" y="2954413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أريد أن اعرف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646218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عرفت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16C26DD-53E6-4B38-8B1C-FF796F436653}"/>
              </a:ext>
            </a:extLst>
          </p:cNvPr>
          <p:cNvSpPr txBox="1"/>
          <p:nvPr/>
        </p:nvSpPr>
        <p:spPr>
          <a:xfrm>
            <a:off x="8609011" y="3698800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توضع الرموز في الشارع وعلى الطرق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6174464-1078-4153-9A6B-CFEB7A388865}"/>
              </a:ext>
            </a:extLst>
          </p:cNvPr>
          <p:cNvSpPr txBox="1"/>
          <p:nvPr/>
        </p:nvSpPr>
        <p:spPr>
          <a:xfrm>
            <a:off x="8609011" y="4513122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ترسم الرموز على قطع من حديد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1E466B-2254-4AFB-B532-8019658D3CB3}"/>
              </a:ext>
            </a:extLst>
          </p:cNvPr>
          <p:cNvSpPr txBox="1"/>
          <p:nvPr/>
        </p:nvSpPr>
        <p:spPr>
          <a:xfrm>
            <a:off x="5305096" y="3744350"/>
            <a:ext cx="22162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dirty="0"/>
              <a:t>مفهوم الرمز.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74B99B-98DA-4746-B2A9-CBD190C773A0}"/>
              </a:ext>
            </a:extLst>
          </p:cNvPr>
          <p:cNvSpPr txBox="1"/>
          <p:nvPr/>
        </p:nvSpPr>
        <p:spPr>
          <a:xfrm>
            <a:off x="5201135" y="4267172"/>
            <a:ext cx="24152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التفرقة  الرموز</a:t>
            </a:r>
            <a:endParaRPr lang="en-US" dirty="0"/>
          </a:p>
          <a:p>
            <a:pPr algn="r" rtl="1"/>
            <a:r>
              <a:rPr lang="ar-SA" b="1" dirty="0"/>
              <a:t> المعروضة من حيث أشكالها </a:t>
            </a:r>
            <a:endParaRPr lang="en-US" dirty="0"/>
          </a:p>
          <a:p>
            <a:pPr algn="r"/>
            <a:r>
              <a:rPr lang="ar-SA" b="1" dirty="0"/>
              <a:t>ومدلولاتها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38DEFCB-7E8C-4AA3-A3C1-710B4E37A752}"/>
              </a:ext>
            </a:extLst>
          </p:cNvPr>
          <p:cNvSpPr txBox="1"/>
          <p:nvPr/>
        </p:nvSpPr>
        <p:spPr>
          <a:xfrm>
            <a:off x="5305096" y="5405061"/>
            <a:ext cx="220729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رسم بعض الرموز الارشادية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273289" y="4468708"/>
            <a:ext cx="1863011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نهاية الحصة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8865960-BE7B-4147-B5D4-669FDD49CA35}"/>
              </a:ext>
            </a:extLst>
          </p:cNvPr>
          <p:cNvSpPr txBox="1"/>
          <p:nvPr/>
        </p:nvSpPr>
        <p:spPr>
          <a:xfrm>
            <a:off x="8609011" y="5235578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من لا يتقيد بالرمز يعرض للعقوبة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59395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65014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905" y="4602015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3" y="1986075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961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61" y="4619182"/>
            <a:ext cx="2926135" cy="20055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59F0A49-20C8-4250-B164-9CAD572C5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566" y="320781"/>
            <a:ext cx="7639050" cy="997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8866909" y="2389042"/>
            <a:ext cx="3325091" cy="732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الواجب المنزلي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6D84909-8273-48B3-9474-1696408E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837" y="0"/>
            <a:ext cx="6625071" cy="685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C026D94-A4E4-4A1E-923A-0671D0638F27}"/>
              </a:ext>
            </a:extLst>
          </p:cNvPr>
          <p:cNvSpPr txBox="1"/>
          <p:nvPr/>
        </p:nvSpPr>
        <p:spPr>
          <a:xfrm>
            <a:off x="2241836" y="124690"/>
            <a:ext cx="12334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16</a:t>
            </a:r>
          </a:p>
        </p:txBody>
      </p:sp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3899761" y="3084922"/>
            <a:ext cx="500810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11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صحتي وسلامتي</a:t>
            </a:r>
            <a:endParaRPr lang="ar-EG" sz="115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662086" y="682791"/>
            <a:ext cx="4784242" cy="999565"/>
          </a:xfrm>
          <a:prstGeom prst="rect">
            <a:avLst/>
          </a:prstGeom>
          <a:solidFill>
            <a:schemeClr val="bg2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none" spc="0" baseline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ar-SA" sz="66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+mn-cs"/>
              </a:rPr>
              <a:t>الوحدة الأولى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29589FC-B365-4C2C-94D2-6EB34E9C3E6B}"/>
              </a:ext>
            </a:extLst>
          </p:cNvPr>
          <p:cNvSpPr txBox="1"/>
          <p:nvPr/>
        </p:nvSpPr>
        <p:spPr>
          <a:xfrm>
            <a:off x="7966362" y="207818"/>
            <a:ext cx="1986441" cy="11079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CF69DF-8A92-4A09-8A04-3DC343F1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528" y="1858240"/>
            <a:ext cx="7431276" cy="4791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D595DBF-4AAB-40F5-95AB-A7B6D4DD5F82}"/>
              </a:ext>
            </a:extLst>
          </p:cNvPr>
          <p:cNvSpPr txBox="1"/>
          <p:nvPr/>
        </p:nvSpPr>
        <p:spPr>
          <a:xfrm>
            <a:off x="3297382" y="940696"/>
            <a:ext cx="405110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تلاحظين بالصورة...؟</a:t>
            </a:r>
          </a:p>
        </p:txBody>
      </p:sp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326BC5-FB14-4265-9307-232282AB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7855" y="443345"/>
            <a:ext cx="9282545" cy="6161485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3A6E8C1-6278-4B03-A154-E05A47A8FBBE}"/>
              </a:ext>
            </a:extLst>
          </p:cNvPr>
          <p:cNvGrpSpPr/>
          <p:nvPr/>
        </p:nvGrpSpPr>
        <p:grpSpPr>
          <a:xfrm>
            <a:off x="6608618" y="734291"/>
            <a:ext cx="3832192" cy="1277191"/>
            <a:chOff x="6608618" y="734291"/>
            <a:chExt cx="3832192" cy="127719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DCC14143-9BDD-4569-9C3B-40F5C89B8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734291"/>
              <a:ext cx="3832192" cy="1277191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20FB88A-CFBF-4B53-BC54-F9B0F62EC492}"/>
                </a:ext>
              </a:extLst>
            </p:cNvPr>
            <p:cNvSpPr txBox="1"/>
            <p:nvPr/>
          </p:nvSpPr>
          <p:spPr>
            <a:xfrm>
              <a:off x="7316717" y="1060598"/>
              <a:ext cx="220925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التاريخ:   /      /      هـ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DD42C4A-A825-4BF9-9806-78752B0CEFD2}"/>
              </a:ext>
            </a:extLst>
          </p:cNvPr>
          <p:cNvGrpSpPr/>
          <p:nvPr/>
        </p:nvGrpSpPr>
        <p:grpSpPr>
          <a:xfrm>
            <a:off x="6608618" y="1872293"/>
            <a:ext cx="3832192" cy="1277191"/>
            <a:chOff x="6608618" y="1872293"/>
            <a:chExt cx="3832192" cy="127719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C9B5DB5-A184-4806-91C6-F2BBABCD5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1872293"/>
              <a:ext cx="3832192" cy="1277191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02603B61-D9CB-4B49-83E8-2B11F35CA18C}"/>
                </a:ext>
              </a:extLst>
            </p:cNvPr>
            <p:cNvSpPr txBox="1"/>
            <p:nvPr/>
          </p:nvSpPr>
          <p:spPr>
            <a:xfrm>
              <a:off x="7316717" y="2192234"/>
              <a:ext cx="22981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الحصة: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601B87A-9C57-4F3B-9DA5-8F0E9DE367C9}"/>
              </a:ext>
            </a:extLst>
          </p:cNvPr>
          <p:cNvGrpSpPr/>
          <p:nvPr/>
        </p:nvGrpSpPr>
        <p:grpSpPr>
          <a:xfrm>
            <a:off x="6608618" y="3010295"/>
            <a:ext cx="3832192" cy="1277191"/>
            <a:chOff x="6608618" y="3010295"/>
            <a:chExt cx="3832192" cy="127719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41EF394-71A1-44C6-A77B-6D31BE1A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618" y="3010295"/>
              <a:ext cx="3832192" cy="127719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9B2D160D-CB08-4EF8-B706-65213517E6C2}"/>
                </a:ext>
              </a:extLst>
            </p:cNvPr>
            <p:cNvSpPr txBox="1"/>
            <p:nvPr/>
          </p:nvSpPr>
          <p:spPr>
            <a:xfrm>
              <a:off x="7420084" y="3361014"/>
              <a:ext cx="222048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موضوع درسنا اليوم</a:t>
              </a: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523845" y="3246327"/>
            <a:ext cx="408477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معاني الرموز الإرشادية</a:t>
            </a:r>
          </a:p>
        </p:txBody>
      </p:sp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1129143" y="704376"/>
            <a:ext cx="10321637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ndalus" panose="02020603050405020304" pitchFamily="18" charset="-78"/>
              </a:rPr>
              <a:t>طالبتي الصغيرة هيا بنا نطبق (استراتيجية –جدول التعلم) 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ndalus" panose="02020603050405020304" pitchFamily="18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5C2C5A-77C1-4D21-BAF4-B22534D8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1"/>
          <a:stretch/>
        </p:blipFill>
        <p:spPr>
          <a:xfrm>
            <a:off x="1385453" y="1442155"/>
            <a:ext cx="9809019" cy="523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797635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اعرف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410199" y="2954413"/>
            <a:ext cx="1759528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أريد أن اعرف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646218" y="2968267"/>
            <a:ext cx="1136073" cy="415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ماذا عرفت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16C26DD-53E6-4B38-8B1C-FF796F436653}"/>
              </a:ext>
            </a:extLst>
          </p:cNvPr>
          <p:cNvSpPr txBox="1"/>
          <p:nvPr/>
        </p:nvSpPr>
        <p:spPr>
          <a:xfrm>
            <a:off x="8609011" y="3698800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توضع الرموز في الشارع وعلى الطرق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6174464-1078-4153-9A6B-CFEB7A388865}"/>
              </a:ext>
            </a:extLst>
          </p:cNvPr>
          <p:cNvSpPr txBox="1"/>
          <p:nvPr/>
        </p:nvSpPr>
        <p:spPr>
          <a:xfrm>
            <a:off x="8609011" y="4513122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ترسم الرموز على قطع من حديد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1E466B-2254-4AFB-B532-8019658D3CB3}"/>
              </a:ext>
            </a:extLst>
          </p:cNvPr>
          <p:cNvSpPr txBox="1"/>
          <p:nvPr/>
        </p:nvSpPr>
        <p:spPr>
          <a:xfrm>
            <a:off x="5305096" y="3744350"/>
            <a:ext cx="22162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dirty="0"/>
              <a:t>مفهوم الرمز.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474B99B-98DA-4746-B2A9-CBD190C773A0}"/>
              </a:ext>
            </a:extLst>
          </p:cNvPr>
          <p:cNvSpPr txBox="1"/>
          <p:nvPr/>
        </p:nvSpPr>
        <p:spPr>
          <a:xfrm>
            <a:off x="5201135" y="4267172"/>
            <a:ext cx="24152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التفرقة  الرموز</a:t>
            </a:r>
            <a:endParaRPr lang="en-US" dirty="0"/>
          </a:p>
          <a:p>
            <a:pPr algn="r" rtl="1"/>
            <a:r>
              <a:rPr lang="ar-SA" b="1" dirty="0"/>
              <a:t> المعروضة من حيث أشكالها </a:t>
            </a:r>
            <a:endParaRPr lang="en-US" dirty="0"/>
          </a:p>
          <a:p>
            <a:pPr algn="r"/>
            <a:r>
              <a:rPr lang="ar-SA" b="1" dirty="0"/>
              <a:t>ومدلولاتها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38DEFCB-7E8C-4AA3-A3C1-710B4E37A752}"/>
              </a:ext>
            </a:extLst>
          </p:cNvPr>
          <p:cNvSpPr txBox="1"/>
          <p:nvPr/>
        </p:nvSpPr>
        <p:spPr>
          <a:xfrm>
            <a:off x="5305096" y="5405061"/>
            <a:ext cx="220729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/>
              <a:t>رسم بعض الرموز الارشادية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273289" y="4468708"/>
            <a:ext cx="1863011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نهاية الحصة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8865960-BE7B-4147-B5D4-669FDD49CA35}"/>
              </a:ext>
            </a:extLst>
          </p:cNvPr>
          <p:cNvSpPr txBox="1"/>
          <p:nvPr/>
        </p:nvSpPr>
        <p:spPr>
          <a:xfrm>
            <a:off x="8609011" y="5235578"/>
            <a:ext cx="18911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rgbClr val="002060"/>
                </a:solidFill>
              </a:rPr>
              <a:t>من لا يتقيد بالرمز يعرض للعقوبة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7" grpId="0" animBg="1"/>
      <p:bldP spid="3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EC22DA-272C-4B7F-8C9C-5B9AFDD5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83" y="110837"/>
            <a:ext cx="2384712" cy="22561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0A9298-79DC-47A2-BFC9-D53F6A07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89" y="2815837"/>
            <a:ext cx="1724874" cy="196840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AB76503-B447-4AAC-8E4D-3001BB21F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839" y="2830125"/>
            <a:ext cx="1700408" cy="19684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2727F1D-79F6-4F95-91FE-0675BFEDC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875" y="2801549"/>
            <a:ext cx="1773806" cy="20128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A191FB-5FE6-4BB1-AF46-95330050E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225" y="2830125"/>
            <a:ext cx="1822739" cy="1968407"/>
          </a:xfrm>
          <a:prstGeom prst="rect">
            <a:avLst/>
          </a:prstGeom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F945F1D-F715-44A7-980E-0F26F22B9EFD}"/>
              </a:ext>
            </a:extLst>
          </p:cNvPr>
          <p:cNvSpPr/>
          <p:nvPr/>
        </p:nvSpPr>
        <p:spPr>
          <a:xfrm>
            <a:off x="8686800" y="4932218"/>
            <a:ext cx="748145" cy="706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1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797F479-A6BD-4A58-96C3-91F2FA525F5C}"/>
              </a:ext>
            </a:extLst>
          </p:cNvPr>
          <p:cNvSpPr/>
          <p:nvPr/>
        </p:nvSpPr>
        <p:spPr>
          <a:xfrm>
            <a:off x="6758970" y="4932218"/>
            <a:ext cx="748145" cy="706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2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C5E30EF-540B-45E2-B7C1-8B27564BBDCC}"/>
              </a:ext>
            </a:extLst>
          </p:cNvPr>
          <p:cNvSpPr/>
          <p:nvPr/>
        </p:nvSpPr>
        <p:spPr>
          <a:xfrm>
            <a:off x="4831140" y="4932218"/>
            <a:ext cx="748145" cy="706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3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57F3023-51A0-4617-8930-4E8806307F69}"/>
              </a:ext>
            </a:extLst>
          </p:cNvPr>
          <p:cNvSpPr/>
          <p:nvPr/>
        </p:nvSpPr>
        <p:spPr>
          <a:xfrm>
            <a:off x="2903310" y="4932218"/>
            <a:ext cx="748145" cy="706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/>
              <a:t>4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DFAE149-446A-46F9-A84D-CAF0DE512385}"/>
              </a:ext>
            </a:extLst>
          </p:cNvPr>
          <p:cNvSpPr/>
          <p:nvPr/>
        </p:nvSpPr>
        <p:spPr>
          <a:xfrm>
            <a:off x="7883236" y="1357745"/>
            <a:ext cx="3962400" cy="1177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طالبتي: أشيري إلى رقم  الجزء المكمل للصورة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52DE760-E5A0-490B-AD6F-C9A6EDABB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10" y="5061467"/>
            <a:ext cx="1154665" cy="11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AB4B3E7-12FB-4814-B2C3-425C2D8B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60" y="0"/>
            <a:ext cx="4133758" cy="3803436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90F0045-67CC-4E3A-9A55-221936E88046}"/>
              </a:ext>
            </a:extLst>
          </p:cNvPr>
          <p:cNvSpPr/>
          <p:nvPr/>
        </p:nvSpPr>
        <p:spPr>
          <a:xfrm>
            <a:off x="7536872" y="3990109"/>
            <a:ext cx="3962400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ماذا يعني لك هذا الرمز؟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D9C9843-FB18-46B7-A418-6C35CE53164F}"/>
              </a:ext>
            </a:extLst>
          </p:cNvPr>
          <p:cNvSpPr txBox="1"/>
          <p:nvPr/>
        </p:nvSpPr>
        <p:spPr>
          <a:xfrm>
            <a:off x="3042877" y="5269285"/>
            <a:ext cx="524214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شعار المملكة العربية السعودية</a:t>
            </a:r>
          </a:p>
        </p:txBody>
      </p:sp>
    </p:spTree>
    <p:extLst>
      <p:ext uri="{BB962C8B-B14F-4D97-AF65-F5344CB8AC3E}">
        <p14:creationId xmlns:p14="http://schemas.microsoft.com/office/powerpoint/2010/main" val="12042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882368"/>
              </p:ext>
            </p:extLst>
          </p:nvPr>
        </p:nvGraphicFramePr>
        <p:xfrm>
          <a:off x="0" y="21480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المفاهيم الكرتونية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E8708E2E-1779-4FDA-9549-C4917DCC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25" y="166376"/>
            <a:ext cx="4178735" cy="10528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77F9CB2-E434-455B-A42A-C6B54B6A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648" y="1342159"/>
            <a:ext cx="2674216" cy="245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5EA0883-D3B5-4491-AAC4-5C2A407C362C}"/>
              </a:ext>
            </a:extLst>
          </p:cNvPr>
          <p:cNvGrpSpPr/>
          <p:nvPr/>
        </p:nvGrpSpPr>
        <p:grpSpPr>
          <a:xfrm>
            <a:off x="9259044" y="1338566"/>
            <a:ext cx="2674216" cy="2168236"/>
            <a:chOff x="9259044" y="1338566"/>
            <a:chExt cx="2674216" cy="2168236"/>
          </a:xfrm>
        </p:grpSpPr>
        <p:sp>
          <p:nvSpPr>
            <p:cNvPr id="21" name="فقاعة الكلام: بيضاوية 20">
              <a:extLst>
                <a:ext uri="{FF2B5EF4-FFF2-40B4-BE49-F238E27FC236}">
                  <a16:creationId xmlns:a16="http://schemas.microsoft.com/office/drawing/2014/main" id="{07A7007D-DBB9-48D0-B24F-7B5561F77356}"/>
                </a:ext>
              </a:extLst>
            </p:cNvPr>
            <p:cNvSpPr/>
            <p:nvPr/>
          </p:nvSpPr>
          <p:spPr>
            <a:xfrm>
              <a:off x="9259044" y="1338566"/>
              <a:ext cx="2674216" cy="2168236"/>
            </a:xfrm>
            <a:prstGeom prst="wedgeEllipse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7CD497B8-B0B5-4CD5-B59C-7B579B971C40}"/>
                </a:ext>
              </a:extLst>
            </p:cNvPr>
            <p:cNvSpPr txBox="1"/>
            <p:nvPr/>
          </p:nvSpPr>
          <p:spPr>
            <a:xfrm>
              <a:off x="9665663" y="1687754"/>
              <a:ext cx="1821332" cy="120032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الدلالة على</a:t>
              </a:r>
            </a:p>
            <a:p>
              <a:pPr algn="ctr" rtl="1"/>
              <a:r>
                <a:rPr lang="ar-SA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الشيء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EF40DEA3-C649-40F7-9246-6455B4E97715}"/>
              </a:ext>
            </a:extLst>
          </p:cNvPr>
          <p:cNvGrpSpPr/>
          <p:nvPr/>
        </p:nvGrpSpPr>
        <p:grpSpPr>
          <a:xfrm>
            <a:off x="1572704" y="1294534"/>
            <a:ext cx="2674216" cy="2168236"/>
            <a:chOff x="1572704" y="1294534"/>
            <a:chExt cx="2674216" cy="2168236"/>
          </a:xfrm>
        </p:grpSpPr>
        <p:sp>
          <p:nvSpPr>
            <p:cNvPr id="22" name="فقاعة الكلام: بيضاوية 21">
              <a:extLst>
                <a:ext uri="{FF2B5EF4-FFF2-40B4-BE49-F238E27FC236}">
                  <a16:creationId xmlns:a16="http://schemas.microsoft.com/office/drawing/2014/main" id="{D74740A8-DB51-49E2-B8C0-FF6AA4CFEE9E}"/>
                </a:ext>
              </a:extLst>
            </p:cNvPr>
            <p:cNvSpPr/>
            <p:nvPr/>
          </p:nvSpPr>
          <p:spPr>
            <a:xfrm>
              <a:off x="1572704" y="1294534"/>
              <a:ext cx="2674216" cy="2168236"/>
            </a:xfrm>
            <a:prstGeom prst="wedgeEllipse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76A7D0A4-D3CA-4327-B633-A28EB7C77348}"/>
                </a:ext>
              </a:extLst>
            </p:cNvPr>
            <p:cNvSpPr txBox="1"/>
            <p:nvPr/>
          </p:nvSpPr>
          <p:spPr>
            <a:xfrm>
              <a:off x="1836068" y="1662576"/>
              <a:ext cx="2073003" cy="1323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صورة ليس</a:t>
              </a:r>
            </a:p>
            <a:p>
              <a:pPr algn="ctr" rtl="1"/>
              <a:r>
                <a:rPr lang="ar-SA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لها معنى</a:t>
              </a:r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14EA50CF-6A13-49EB-8DC5-F380E41C6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6909" y="2945599"/>
            <a:ext cx="3932651" cy="393265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3716A96-14D3-4055-AF98-859302B2C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05952" y="2784765"/>
            <a:ext cx="3281043" cy="409348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15FA81E-B258-411C-BB12-1CDD57BB10F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13725" y="4603813"/>
            <a:ext cx="2303875" cy="2303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7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11073042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2806</TotalTime>
  <Words>308</Words>
  <Application>Microsoft Office PowerPoint</Application>
  <PresentationFormat>شاشة عريضة</PresentationFormat>
  <Paragraphs>102</Paragraphs>
  <Slides>20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Andalus</vt:lpstr>
      <vt:lpstr>Arabic Typesetting</vt:lpstr>
      <vt:lpstr>Arial</vt:lpstr>
      <vt:lpstr>Calibri</vt:lpstr>
      <vt:lpstr>Gill Sans MT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Ahlam</cp:lastModifiedBy>
  <cp:revision>173</cp:revision>
  <dcterms:created xsi:type="dcterms:W3CDTF">2015-03-15T08:01:51Z</dcterms:created>
  <dcterms:modified xsi:type="dcterms:W3CDTF">2021-08-23T22:32:11Z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