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768" r:id="rId2"/>
    <p:sldMasterId id="2147483780" r:id="rId3"/>
    <p:sldMasterId id="2147483792" r:id="rId4"/>
  </p:sldMasterIdLst>
  <p:sldIdLst>
    <p:sldId id="285" r:id="rId5"/>
    <p:sldId id="348" r:id="rId6"/>
    <p:sldId id="297" r:id="rId7"/>
    <p:sldId id="305" r:id="rId8"/>
    <p:sldId id="349" r:id="rId9"/>
    <p:sldId id="350" r:id="rId10"/>
    <p:sldId id="351" r:id="rId11"/>
    <p:sldId id="352" r:id="rId12"/>
    <p:sldId id="353" r:id="rId13"/>
    <p:sldId id="291" r:id="rId14"/>
    <p:sldId id="347" r:id="rId15"/>
    <p:sldId id="371" r:id="rId16"/>
    <p:sldId id="307" r:id="rId17"/>
    <p:sldId id="354" r:id="rId18"/>
    <p:sldId id="355" r:id="rId19"/>
    <p:sldId id="356" r:id="rId20"/>
    <p:sldId id="357" r:id="rId21"/>
    <p:sldId id="319" r:id="rId22"/>
    <p:sldId id="358" r:id="rId23"/>
    <p:sldId id="359" r:id="rId24"/>
    <p:sldId id="360" r:id="rId25"/>
    <p:sldId id="361" r:id="rId26"/>
    <p:sldId id="362" r:id="rId27"/>
    <p:sldId id="363" r:id="rId28"/>
    <p:sldId id="364" r:id="rId29"/>
    <p:sldId id="366" r:id="rId30"/>
    <p:sldId id="368" r:id="rId31"/>
    <p:sldId id="365" r:id="rId32"/>
    <p:sldId id="367" r:id="rId33"/>
    <p:sldId id="369" r:id="rId34"/>
    <p:sldId id="370" r:id="rId35"/>
    <p:sldId id="260" r:id="rId36"/>
    <p:sldId id="344" r:id="rId37"/>
    <p:sldId id="345" r:id="rId38"/>
    <p:sldId id="346" r:id="rId39"/>
    <p:sldId id="299" r:id="rId40"/>
    <p:sldId id="258" r:id="rId41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C206"/>
    <a:srgbClr val="FFFFCC"/>
    <a:srgbClr val="B33B77"/>
    <a:srgbClr val="CCECFF"/>
    <a:srgbClr val="660033"/>
    <a:srgbClr val="FAD9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87" d="100"/>
          <a:sy n="87" d="100"/>
        </p:scale>
        <p:origin x="146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2AAA8B-82D6-482E-8830-5E74420C376C}" type="doc">
      <dgm:prSet loTypeId="urn:microsoft.com/office/officeart/2005/8/layout/orgChart1" loCatId="hierarchy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pPr rtl="1"/>
          <a:endParaRPr lang="ar-SA"/>
        </a:p>
      </dgm:t>
    </dgm:pt>
    <dgm:pt modelId="{FA4ED72C-428E-4308-AD46-EEDAA31DA6A8}">
      <dgm:prSet phldrT="[نص]"/>
      <dgm:spPr>
        <a:solidFill>
          <a:srgbClr val="CC0066"/>
        </a:solidFill>
      </dgm:spPr>
      <dgm:t>
        <a:bodyPr/>
        <a:lstStyle/>
        <a:p>
          <a:pPr rtl="1"/>
          <a:r>
            <a:rPr lang="ar-SA" b="1" dirty="0" smtClean="0"/>
            <a:t>النقل السلبي نوعان</a:t>
          </a:r>
          <a:endParaRPr lang="ar-SA" b="1" dirty="0"/>
        </a:p>
      </dgm:t>
    </dgm:pt>
    <dgm:pt modelId="{73706A33-4A44-4042-84F3-1C4E2F00B906}" type="parTrans" cxnId="{6A3B1512-5795-42C6-B390-F9248D9F955D}">
      <dgm:prSet/>
      <dgm:spPr/>
      <dgm:t>
        <a:bodyPr/>
        <a:lstStyle/>
        <a:p>
          <a:pPr rtl="1"/>
          <a:endParaRPr lang="ar-SA"/>
        </a:p>
      </dgm:t>
    </dgm:pt>
    <dgm:pt modelId="{7EED5DEC-82EA-47B5-AB9C-AEFF8A574279}" type="sibTrans" cxnId="{6A3B1512-5795-42C6-B390-F9248D9F955D}">
      <dgm:prSet/>
      <dgm:spPr/>
      <dgm:t>
        <a:bodyPr/>
        <a:lstStyle/>
        <a:p>
          <a:pPr rtl="1"/>
          <a:endParaRPr lang="ar-SA"/>
        </a:p>
      </dgm:t>
    </dgm:pt>
    <dgm:pt modelId="{43574D09-0A57-462E-B895-E54AFBBC5EDB}">
      <dgm:prSet phldrT="[نص]"/>
      <dgm:spPr>
        <a:solidFill>
          <a:srgbClr val="008000"/>
        </a:solidFill>
      </dgm:spPr>
      <dgm:t>
        <a:bodyPr/>
        <a:lstStyle/>
        <a:p>
          <a:pPr rtl="1"/>
          <a:r>
            <a:rPr lang="ar-SA" b="1" dirty="0" smtClean="0"/>
            <a:t>الخاصية </a:t>
          </a:r>
          <a:r>
            <a:rPr lang="ar-SA" b="1" dirty="0" err="1" smtClean="0"/>
            <a:t>الأسموزية</a:t>
          </a:r>
          <a:endParaRPr lang="ar-SA" b="1" dirty="0"/>
        </a:p>
      </dgm:t>
    </dgm:pt>
    <dgm:pt modelId="{3F71C6B2-FD86-419B-8E0F-CAEDC934C40E}" type="parTrans" cxnId="{E48D0257-C110-4222-AE5A-8BB3F718E7D2}">
      <dgm:prSet/>
      <dgm:spPr/>
      <dgm:t>
        <a:bodyPr/>
        <a:lstStyle/>
        <a:p>
          <a:pPr rtl="1"/>
          <a:endParaRPr lang="ar-SA"/>
        </a:p>
      </dgm:t>
    </dgm:pt>
    <dgm:pt modelId="{C35B6E0E-9C2C-454A-8E3D-D56A518FA871}" type="sibTrans" cxnId="{E48D0257-C110-4222-AE5A-8BB3F718E7D2}">
      <dgm:prSet/>
      <dgm:spPr/>
      <dgm:t>
        <a:bodyPr/>
        <a:lstStyle/>
        <a:p>
          <a:pPr rtl="1"/>
          <a:endParaRPr lang="ar-SA"/>
        </a:p>
      </dgm:t>
    </dgm:pt>
    <dgm:pt modelId="{1702E0D2-D7AB-40E0-A33C-90FABEC86039}">
      <dgm:prSet/>
      <dgm:spPr>
        <a:solidFill>
          <a:srgbClr val="008000"/>
        </a:solidFill>
      </dgm:spPr>
      <dgm:t>
        <a:bodyPr/>
        <a:lstStyle/>
        <a:p>
          <a:pPr rtl="1"/>
          <a:r>
            <a:rPr lang="ar-SA" b="1" dirty="0" smtClean="0"/>
            <a:t>الانتشار</a:t>
          </a:r>
          <a:endParaRPr lang="ar-SA" b="1" dirty="0"/>
        </a:p>
      </dgm:t>
    </dgm:pt>
    <dgm:pt modelId="{8BD6DECE-544D-4522-9D46-CF6B2C1BCBD4}" type="parTrans" cxnId="{229386FC-906D-44BB-9480-304FA350F773}">
      <dgm:prSet/>
      <dgm:spPr/>
      <dgm:t>
        <a:bodyPr/>
        <a:lstStyle/>
        <a:p>
          <a:pPr rtl="1"/>
          <a:endParaRPr lang="ar-SA"/>
        </a:p>
      </dgm:t>
    </dgm:pt>
    <dgm:pt modelId="{FA1B8DA1-7172-43DE-9155-E7ABA7FEDB0A}" type="sibTrans" cxnId="{229386FC-906D-44BB-9480-304FA350F773}">
      <dgm:prSet/>
      <dgm:spPr/>
      <dgm:t>
        <a:bodyPr/>
        <a:lstStyle/>
        <a:p>
          <a:pPr rtl="1"/>
          <a:endParaRPr lang="ar-SA"/>
        </a:p>
      </dgm:t>
    </dgm:pt>
    <dgm:pt modelId="{94EF79E8-AFD7-4A0F-8625-44B5B6508DD8}" type="pres">
      <dgm:prSet presAssocID="{2C2AAA8B-82D6-482E-8830-5E74420C376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pPr rtl="1"/>
          <a:endParaRPr lang="ar-SA"/>
        </a:p>
      </dgm:t>
    </dgm:pt>
    <dgm:pt modelId="{83CD5A3E-F462-46E7-B9B2-6A907FCA8F9C}" type="pres">
      <dgm:prSet presAssocID="{FA4ED72C-428E-4308-AD46-EEDAA31DA6A8}" presName="hierRoot1" presStyleCnt="0">
        <dgm:presLayoutVars>
          <dgm:hierBranch val="init"/>
        </dgm:presLayoutVars>
      </dgm:prSet>
      <dgm:spPr/>
    </dgm:pt>
    <dgm:pt modelId="{3D841501-8AE9-4BDE-BAE0-4F5DD6BFDEEA}" type="pres">
      <dgm:prSet presAssocID="{FA4ED72C-428E-4308-AD46-EEDAA31DA6A8}" presName="rootComposite1" presStyleCnt="0"/>
      <dgm:spPr/>
    </dgm:pt>
    <dgm:pt modelId="{17005FF9-9C6E-40C5-A64B-708674BF6B7C}" type="pres">
      <dgm:prSet presAssocID="{FA4ED72C-428E-4308-AD46-EEDAA31DA6A8}" presName="rootText1" presStyleLbl="node0" presStyleIdx="0" presStyleCnt="1" custScaleY="173532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3D058DEF-0171-4E06-9D7C-2F0D9B1E1FA4}" type="pres">
      <dgm:prSet presAssocID="{FA4ED72C-428E-4308-AD46-EEDAA31DA6A8}" presName="rootConnector1" presStyleLbl="node1" presStyleIdx="0" presStyleCnt="0"/>
      <dgm:spPr/>
      <dgm:t>
        <a:bodyPr/>
        <a:lstStyle/>
        <a:p>
          <a:pPr rtl="1"/>
          <a:endParaRPr lang="ar-SA"/>
        </a:p>
      </dgm:t>
    </dgm:pt>
    <dgm:pt modelId="{0508A29F-D972-45FB-9952-756194C31AA3}" type="pres">
      <dgm:prSet presAssocID="{FA4ED72C-428E-4308-AD46-EEDAA31DA6A8}" presName="hierChild2" presStyleCnt="0"/>
      <dgm:spPr/>
    </dgm:pt>
    <dgm:pt modelId="{C28ADCE2-EBD0-4A2C-BFFF-E8CC7EF1E2FB}" type="pres">
      <dgm:prSet presAssocID="{3F71C6B2-FD86-419B-8E0F-CAEDC934C40E}" presName="Name37" presStyleLbl="parChTrans1D2" presStyleIdx="0" presStyleCnt="2"/>
      <dgm:spPr/>
      <dgm:t>
        <a:bodyPr/>
        <a:lstStyle/>
        <a:p>
          <a:pPr rtl="1"/>
          <a:endParaRPr lang="ar-SA"/>
        </a:p>
      </dgm:t>
    </dgm:pt>
    <dgm:pt modelId="{BD8F2AFD-2155-4AB4-AEAE-6D70B23DDCA1}" type="pres">
      <dgm:prSet presAssocID="{43574D09-0A57-462E-B895-E54AFBBC5EDB}" presName="hierRoot2" presStyleCnt="0">
        <dgm:presLayoutVars>
          <dgm:hierBranch val="init"/>
        </dgm:presLayoutVars>
      </dgm:prSet>
      <dgm:spPr/>
    </dgm:pt>
    <dgm:pt modelId="{9939B1D4-C877-4E50-A1A4-572D312FA319}" type="pres">
      <dgm:prSet presAssocID="{43574D09-0A57-462E-B895-E54AFBBC5EDB}" presName="rootComposite" presStyleCnt="0"/>
      <dgm:spPr/>
    </dgm:pt>
    <dgm:pt modelId="{29FF0436-1900-4A18-8028-D13A86A7338B}" type="pres">
      <dgm:prSet presAssocID="{43574D09-0A57-462E-B895-E54AFBBC5EDB}" presName="rootText" presStyleLbl="node2" presStyleIdx="0" presStyleCnt="2" custScaleY="219548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06A76FCB-25F3-4A16-A8BF-16DB4C083ED2}" type="pres">
      <dgm:prSet presAssocID="{43574D09-0A57-462E-B895-E54AFBBC5EDB}" presName="rootConnector" presStyleLbl="node2" presStyleIdx="0" presStyleCnt="2"/>
      <dgm:spPr/>
      <dgm:t>
        <a:bodyPr/>
        <a:lstStyle/>
        <a:p>
          <a:pPr rtl="1"/>
          <a:endParaRPr lang="ar-SA"/>
        </a:p>
      </dgm:t>
    </dgm:pt>
    <dgm:pt modelId="{FCB81455-4A5C-4734-90BF-EFFED28762A1}" type="pres">
      <dgm:prSet presAssocID="{43574D09-0A57-462E-B895-E54AFBBC5EDB}" presName="hierChild4" presStyleCnt="0"/>
      <dgm:spPr/>
    </dgm:pt>
    <dgm:pt modelId="{F44C6739-9660-460D-A658-7BB375041008}" type="pres">
      <dgm:prSet presAssocID="{43574D09-0A57-462E-B895-E54AFBBC5EDB}" presName="hierChild5" presStyleCnt="0"/>
      <dgm:spPr/>
    </dgm:pt>
    <dgm:pt modelId="{0774B1B4-441C-4EB1-92EB-E26DB4612879}" type="pres">
      <dgm:prSet presAssocID="{8BD6DECE-544D-4522-9D46-CF6B2C1BCBD4}" presName="Name37" presStyleLbl="parChTrans1D2" presStyleIdx="1" presStyleCnt="2"/>
      <dgm:spPr/>
      <dgm:t>
        <a:bodyPr/>
        <a:lstStyle/>
        <a:p>
          <a:pPr rtl="1"/>
          <a:endParaRPr lang="ar-SA"/>
        </a:p>
      </dgm:t>
    </dgm:pt>
    <dgm:pt modelId="{F75E78AD-3FF7-453B-84ED-AA44E1F96F56}" type="pres">
      <dgm:prSet presAssocID="{1702E0D2-D7AB-40E0-A33C-90FABEC86039}" presName="hierRoot2" presStyleCnt="0">
        <dgm:presLayoutVars>
          <dgm:hierBranch val="init"/>
        </dgm:presLayoutVars>
      </dgm:prSet>
      <dgm:spPr/>
    </dgm:pt>
    <dgm:pt modelId="{7464D7C0-AF6C-4379-8B00-6B43A91309B2}" type="pres">
      <dgm:prSet presAssocID="{1702E0D2-D7AB-40E0-A33C-90FABEC86039}" presName="rootComposite" presStyleCnt="0"/>
      <dgm:spPr/>
    </dgm:pt>
    <dgm:pt modelId="{540F43A5-D878-446B-A44A-0CC0A3F9FA63}" type="pres">
      <dgm:prSet presAssocID="{1702E0D2-D7AB-40E0-A33C-90FABEC86039}" presName="rootText" presStyleLbl="node2" presStyleIdx="1" presStyleCnt="2" custScaleY="219548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A4DBB352-ADC5-4446-A5B4-D539BDAE850A}" type="pres">
      <dgm:prSet presAssocID="{1702E0D2-D7AB-40E0-A33C-90FABEC86039}" presName="rootConnector" presStyleLbl="node2" presStyleIdx="1" presStyleCnt="2"/>
      <dgm:spPr/>
      <dgm:t>
        <a:bodyPr/>
        <a:lstStyle/>
        <a:p>
          <a:pPr rtl="1"/>
          <a:endParaRPr lang="ar-SA"/>
        </a:p>
      </dgm:t>
    </dgm:pt>
    <dgm:pt modelId="{45073054-F860-459F-9F9B-68C58ED2F756}" type="pres">
      <dgm:prSet presAssocID="{1702E0D2-D7AB-40E0-A33C-90FABEC86039}" presName="hierChild4" presStyleCnt="0"/>
      <dgm:spPr/>
    </dgm:pt>
    <dgm:pt modelId="{CDED32BA-8F07-43B4-9AD2-20FE37039F95}" type="pres">
      <dgm:prSet presAssocID="{1702E0D2-D7AB-40E0-A33C-90FABEC86039}" presName="hierChild5" presStyleCnt="0"/>
      <dgm:spPr/>
    </dgm:pt>
    <dgm:pt modelId="{B25E46A2-5FA3-45BB-BFD0-AE6E85503C93}" type="pres">
      <dgm:prSet presAssocID="{FA4ED72C-428E-4308-AD46-EEDAA31DA6A8}" presName="hierChild3" presStyleCnt="0"/>
      <dgm:spPr/>
    </dgm:pt>
  </dgm:ptLst>
  <dgm:cxnLst>
    <dgm:cxn modelId="{229386FC-906D-44BB-9480-304FA350F773}" srcId="{FA4ED72C-428E-4308-AD46-EEDAA31DA6A8}" destId="{1702E0D2-D7AB-40E0-A33C-90FABEC86039}" srcOrd="1" destOrd="0" parTransId="{8BD6DECE-544D-4522-9D46-CF6B2C1BCBD4}" sibTransId="{FA1B8DA1-7172-43DE-9155-E7ABA7FEDB0A}"/>
    <dgm:cxn modelId="{11E3BD36-477E-4018-B189-56EB18DF73A0}" type="presOf" srcId="{1702E0D2-D7AB-40E0-A33C-90FABEC86039}" destId="{A4DBB352-ADC5-4446-A5B4-D539BDAE850A}" srcOrd="1" destOrd="0" presId="urn:microsoft.com/office/officeart/2005/8/layout/orgChart1"/>
    <dgm:cxn modelId="{645A5194-524A-4FDD-9E91-3A6F9F62D60C}" type="presOf" srcId="{FA4ED72C-428E-4308-AD46-EEDAA31DA6A8}" destId="{17005FF9-9C6E-40C5-A64B-708674BF6B7C}" srcOrd="0" destOrd="0" presId="urn:microsoft.com/office/officeart/2005/8/layout/orgChart1"/>
    <dgm:cxn modelId="{16577945-7B3D-48C3-932C-37D09B7906DE}" type="presOf" srcId="{1702E0D2-D7AB-40E0-A33C-90FABEC86039}" destId="{540F43A5-D878-446B-A44A-0CC0A3F9FA63}" srcOrd="0" destOrd="0" presId="urn:microsoft.com/office/officeart/2005/8/layout/orgChart1"/>
    <dgm:cxn modelId="{637EFB9A-2195-4EBE-8F6E-500800C41085}" type="presOf" srcId="{2C2AAA8B-82D6-482E-8830-5E74420C376C}" destId="{94EF79E8-AFD7-4A0F-8625-44B5B6508DD8}" srcOrd="0" destOrd="0" presId="urn:microsoft.com/office/officeart/2005/8/layout/orgChart1"/>
    <dgm:cxn modelId="{9321CA00-57F6-49A2-943B-92F9C606904A}" type="presOf" srcId="{43574D09-0A57-462E-B895-E54AFBBC5EDB}" destId="{29FF0436-1900-4A18-8028-D13A86A7338B}" srcOrd="0" destOrd="0" presId="urn:microsoft.com/office/officeart/2005/8/layout/orgChart1"/>
    <dgm:cxn modelId="{06139D87-1774-4E6A-82D9-8A579546E93D}" type="presOf" srcId="{43574D09-0A57-462E-B895-E54AFBBC5EDB}" destId="{06A76FCB-25F3-4A16-A8BF-16DB4C083ED2}" srcOrd="1" destOrd="0" presId="urn:microsoft.com/office/officeart/2005/8/layout/orgChart1"/>
    <dgm:cxn modelId="{7441D70E-C4CD-446D-8E50-53EBF6959FE4}" type="presOf" srcId="{3F71C6B2-FD86-419B-8E0F-CAEDC934C40E}" destId="{C28ADCE2-EBD0-4A2C-BFFF-E8CC7EF1E2FB}" srcOrd="0" destOrd="0" presId="urn:microsoft.com/office/officeart/2005/8/layout/orgChart1"/>
    <dgm:cxn modelId="{E48D0257-C110-4222-AE5A-8BB3F718E7D2}" srcId="{FA4ED72C-428E-4308-AD46-EEDAA31DA6A8}" destId="{43574D09-0A57-462E-B895-E54AFBBC5EDB}" srcOrd="0" destOrd="0" parTransId="{3F71C6B2-FD86-419B-8E0F-CAEDC934C40E}" sibTransId="{C35B6E0E-9C2C-454A-8E3D-D56A518FA871}"/>
    <dgm:cxn modelId="{D9C09B7F-2E7C-421C-A558-35F919BB1010}" type="presOf" srcId="{FA4ED72C-428E-4308-AD46-EEDAA31DA6A8}" destId="{3D058DEF-0171-4E06-9D7C-2F0D9B1E1FA4}" srcOrd="1" destOrd="0" presId="urn:microsoft.com/office/officeart/2005/8/layout/orgChart1"/>
    <dgm:cxn modelId="{2EE26D28-A1C4-46F3-9B81-7AED4EEC6D3C}" type="presOf" srcId="{8BD6DECE-544D-4522-9D46-CF6B2C1BCBD4}" destId="{0774B1B4-441C-4EB1-92EB-E26DB4612879}" srcOrd="0" destOrd="0" presId="urn:microsoft.com/office/officeart/2005/8/layout/orgChart1"/>
    <dgm:cxn modelId="{6A3B1512-5795-42C6-B390-F9248D9F955D}" srcId="{2C2AAA8B-82D6-482E-8830-5E74420C376C}" destId="{FA4ED72C-428E-4308-AD46-EEDAA31DA6A8}" srcOrd="0" destOrd="0" parTransId="{73706A33-4A44-4042-84F3-1C4E2F00B906}" sibTransId="{7EED5DEC-82EA-47B5-AB9C-AEFF8A574279}"/>
    <dgm:cxn modelId="{4C076E6F-5FC7-4231-89E8-EC8D0F4878FD}" type="presParOf" srcId="{94EF79E8-AFD7-4A0F-8625-44B5B6508DD8}" destId="{83CD5A3E-F462-46E7-B9B2-6A907FCA8F9C}" srcOrd="0" destOrd="0" presId="urn:microsoft.com/office/officeart/2005/8/layout/orgChart1"/>
    <dgm:cxn modelId="{E22D16D0-2800-46AA-8C48-3E7010E3A27C}" type="presParOf" srcId="{83CD5A3E-F462-46E7-B9B2-6A907FCA8F9C}" destId="{3D841501-8AE9-4BDE-BAE0-4F5DD6BFDEEA}" srcOrd="0" destOrd="0" presId="urn:microsoft.com/office/officeart/2005/8/layout/orgChart1"/>
    <dgm:cxn modelId="{C207ABFE-A1AE-459D-8F07-CAE69E9CAE1C}" type="presParOf" srcId="{3D841501-8AE9-4BDE-BAE0-4F5DD6BFDEEA}" destId="{17005FF9-9C6E-40C5-A64B-708674BF6B7C}" srcOrd="0" destOrd="0" presId="urn:microsoft.com/office/officeart/2005/8/layout/orgChart1"/>
    <dgm:cxn modelId="{4C531C36-BC29-4F77-A7B7-B0EC96A5DB77}" type="presParOf" srcId="{3D841501-8AE9-4BDE-BAE0-4F5DD6BFDEEA}" destId="{3D058DEF-0171-4E06-9D7C-2F0D9B1E1FA4}" srcOrd="1" destOrd="0" presId="urn:microsoft.com/office/officeart/2005/8/layout/orgChart1"/>
    <dgm:cxn modelId="{69DF8B00-BE79-41DF-9BBC-348CEE5E61F7}" type="presParOf" srcId="{83CD5A3E-F462-46E7-B9B2-6A907FCA8F9C}" destId="{0508A29F-D972-45FB-9952-756194C31AA3}" srcOrd="1" destOrd="0" presId="urn:microsoft.com/office/officeart/2005/8/layout/orgChart1"/>
    <dgm:cxn modelId="{443A9160-C8FE-4BBA-89D9-40F5A72012E0}" type="presParOf" srcId="{0508A29F-D972-45FB-9952-756194C31AA3}" destId="{C28ADCE2-EBD0-4A2C-BFFF-E8CC7EF1E2FB}" srcOrd="0" destOrd="0" presId="urn:microsoft.com/office/officeart/2005/8/layout/orgChart1"/>
    <dgm:cxn modelId="{B5FCB2DA-3E8D-49EB-AD4E-B65DE2DA94A6}" type="presParOf" srcId="{0508A29F-D972-45FB-9952-756194C31AA3}" destId="{BD8F2AFD-2155-4AB4-AEAE-6D70B23DDCA1}" srcOrd="1" destOrd="0" presId="urn:microsoft.com/office/officeart/2005/8/layout/orgChart1"/>
    <dgm:cxn modelId="{3BC2B674-A599-49EA-ADA7-462E0E5EE442}" type="presParOf" srcId="{BD8F2AFD-2155-4AB4-AEAE-6D70B23DDCA1}" destId="{9939B1D4-C877-4E50-A1A4-572D312FA319}" srcOrd="0" destOrd="0" presId="urn:microsoft.com/office/officeart/2005/8/layout/orgChart1"/>
    <dgm:cxn modelId="{8DD7C380-23FC-4E30-8984-5683D741C5E6}" type="presParOf" srcId="{9939B1D4-C877-4E50-A1A4-572D312FA319}" destId="{29FF0436-1900-4A18-8028-D13A86A7338B}" srcOrd="0" destOrd="0" presId="urn:microsoft.com/office/officeart/2005/8/layout/orgChart1"/>
    <dgm:cxn modelId="{D69FC1D9-612F-4981-9281-45738C78196D}" type="presParOf" srcId="{9939B1D4-C877-4E50-A1A4-572D312FA319}" destId="{06A76FCB-25F3-4A16-A8BF-16DB4C083ED2}" srcOrd="1" destOrd="0" presId="urn:microsoft.com/office/officeart/2005/8/layout/orgChart1"/>
    <dgm:cxn modelId="{AF17B4C4-9D76-462F-BF11-D4466947B81E}" type="presParOf" srcId="{BD8F2AFD-2155-4AB4-AEAE-6D70B23DDCA1}" destId="{FCB81455-4A5C-4734-90BF-EFFED28762A1}" srcOrd="1" destOrd="0" presId="urn:microsoft.com/office/officeart/2005/8/layout/orgChart1"/>
    <dgm:cxn modelId="{38C5417E-CEF6-4A1D-9B42-DE24BDF58E02}" type="presParOf" srcId="{BD8F2AFD-2155-4AB4-AEAE-6D70B23DDCA1}" destId="{F44C6739-9660-460D-A658-7BB375041008}" srcOrd="2" destOrd="0" presId="urn:microsoft.com/office/officeart/2005/8/layout/orgChart1"/>
    <dgm:cxn modelId="{C742F4DF-092A-49AE-992E-C54C2BFA98EC}" type="presParOf" srcId="{0508A29F-D972-45FB-9952-756194C31AA3}" destId="{0774B1B4-441C-4EB1-92EB-E26DB4612879}" srcOrd="2" destOrd="0" presId="urn:microsoft.com/office/officeart/2005/8/layout/orgChart1"/>
    <dgm:cxn modelId="{73FB5C3C-9588-4020-ACDD-72508AC811D3}" type="presParOf" srcId="{0508A29F-D972-45FB-9952-756194C31AA3}" destId="{F75E78AD-3FF7-453B-84ED-AA44E1F96F56}" srcOrd="3" destOrd="0" presId="urn:microsoft.com/office/officeart/2005/8/layout/orgChart1"/>
    <dgm:cxn modelId="{8491EC46-0C28-412E-8D96-6679178AAD73}" type="presParOf" srcId="{F75E78AD-3FF7-453B-84ED-AA44E1F96F56}" destId="{7464D7C0-AF6C-4379-8B00-6B43A91309B2}" srcOrd="0" destOrd="0" presId="urn:microsoft.com/office/officeart/2005/8/layout/orgChart1"/>
    <dgm:cxn modelId="{580F9D5E-3ABC-4C4B-B9AD-DC92346ABEA7}" type="presParOf" srcId="{7464D7C0-AF6C-4379-8B00-6B43A91309B2}" destId="{540F43A5-D878-446B-A44A-0CC0A3F9FA63}" srcOrd="0" destOrd="0" presId="urn:microsoft.com/office/officeart/2005/8/layout/orgChart1"/>
    <dgm:cxn modelId="{1DC9795A-B8A9-4B1F-A11D-0D2358ED1CE1}" type="presParOf" srcId="{7464D7C0-AF6C-4379-8B00-6B43A91309B2}" destId="{A4DBB352-ADC5-4446-A5B4-D539BDAE850A}" srcOrd="1" destOrd="0" presId="urn:microsoft.com/office/officeart/2005/8/layout/orgChart1"/>
    <dgm:cxn modelId="{076DE987-B938-4777-86E1-D48D6E851FCD}" type="presParOf" srcId="{F75E78AD-3FF7-453B-84ED-AA44E1F96F56}" destId="{45073054-F860-459F-9F9B-68C58ED2F756}" srcOrd="1" destOrd="0" presId="urn:microsoft.com/office/officeart/2005/8/layout/orgChart1"/>
    <dgm:cxn modelId="{58F7614E-D9E1-400D-91D4-A25A3F827CBD}" type="presParOf" srcId="{F75E78AD-3FF7-453B-84ED-AA44E1F96F56}" destId="{CDED32BA-8F07-43B4-9AD2-20FE37039F95}" srcOrd="2" destOrd="0" presId="urn:microsoft.com/office/officeart/2005/8/layout/orgChart1"/>
    <dgm:cxn modelId="{5678817C-743C-4DCA-BFB6-6C17721CA4C7}" type="presParOf" srcId="{83CD5A3E-F462-46E7-B9B2-6A907FCA8F9C}" destId="{B25E46A2-5FA3-45BB-BFD0-AE6E85503C9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74B1B4-441C-4EB1-92EB-E26DB4612879}">
      <dsp:nvSpPr>
        <dsp:cNvPr id="0" name=""/>
        <dsp:cNvSpPr/>
      </dsp:nvSpPr>
      <dsp:spPr>
        <a:xfrm>
          <a:off x="4572000" y="1971379"/>
          <a:ext cx="1372562" cy="4764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8213"/>
              </a:lnTo>
              <a:lnTo>
                <a:pt x="1372562" y="238213"/>
              </a:lnTo>
              <a:lnTo>
                <a:pt x="1372562" y="476426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8ADCE2-EBD0-4A2C-BFFF-E8CC7EF1E2FB}">
      <dsp:nvSpPr>
        <dsp:cNvPr id="0" name=""/>
        <dsp:cNvSpPr/>
      </dsp:nvSpPr>
      <dsp:spPr>
        <a:xfrm>
          <a:off x="3199437" y="1971379"/>
          <a:ext cx="1372562" cy="476426"/>
        </a:xfrm>
        <a:custGeom>
          <a:avLst/>
          <a:gdLst/>
          <a:ahLst/>
          <a:cxnLst/>
          <a:rect l="0" t="0" r="0" b="0"/>
          <a:pathLst>
            <a:path>
              <a:moveTo>
                <a:pt x="1372562" y="0"/>
              </a:moveTo>
              <a:lnTo>
                <a:pt x="1372562" y="238213"/>
              </a:lnTo>
              <a:lnTo>
                <a:pt x="0" y="238213"/>
              </a:lnTo>
              <a:lnTo>
                <a:pt x="0" y="476426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005FF9-9C6E-40C5-A64B-708674BF6B7C}">
      <dsp:nvSpPr>
        <dsp:cNvPr id="0" name=""/>
        <dsp:cNvSpPr/>
      </dsp:nvSpPr>
      <dsp:spPr>
        <a:xfrm>
          <a:off x="3437650" y="2920"/>
          <a:ext cx="2268698" cy="1968459"/>
        </a:xfrm>
        <a:prstGeom prst="rect">
          <a:avLst/>
        </a:prstGeom>
        <a:solidFill>
          <a:srgbClr val="CC00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2133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4800" b="1" kern="1200" dirty="0" smtClean="0"/>
            <a:t>النقل السلبي نوعان</a:t>
          </a:r>
          <a:endParaRPr lang="ar-SA" sz="4800" b="1" kern="1200" dirty="0"/>
        </a:p>
      </dsp:txBody>
      <dsp:txXfrm>
        <a:off x="3437650" y="2920"/>
        <a:ext cx="2268698" cy="1968459"/>
      </dsp:txXfrm>
    </dsp:sp>
    <dsp:sp modelId="{29FF0436-1900-4A18-8028-D13A86A7338B}">
      <dsp:nvSpPr>
        <dsp:cNvPr id="0" name=""/>
        <dsp:cNvSpPr/>
      </dsp:nvSpPr>
      <dsp:spPr>
        <a:xfrm>
          <a:off x="2065087" y="2447806"/>
          <a:ext cx="2268698" cy="2490441"/>
        </a:xfrm>
        <a:prstGeom prst="rect">
          <a:avLst/>
        </a:prstGeom>
        <a:solidFill>
          <a:srgbClr val="008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2133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4800" b="1" kern="1200" dirty="0" smtClean="0"/>
            <a:t>الخاصية </a:t>
          </a:r>
          <a:r>
            <a:rPr lang="ar-SA" sz="4800" b="1" kern="1200" dirty="0" err="1" smtClean="0"/>
            <a:t>الأسموزية</a:t>
          </a:r>
          <a:endParaRPr lang="ar-SA" sz="4800" b="1" kern="1200" dirty="0"/>
        </a:p>
      </dsp:txBody>
      <dsp:txXfrm>
        <a:off x="2065087" y="2447806"/>
        <a:ext cx="2268698" cy="2490441"/>
      </dsp:txXfrm>
    </dsp:sp>
    <dsp:sp modelId="{540F43A5-D878-446B-A44A-0CC0A3F9FA63}">
      <dsp:nvSpPr>
        <dsp:cNvPr id="0" name=""/>
        <dsp:cNvSpPr/>
      </dsp:nvSpPr>
      <dsp:spPr>
        <a:xfrm>
          <a:off x="4810213" y="2447806"/>
          <a:ext cx="2268698" cy="2490441"/>
        </a:xfrm>
        <a:prstGeom prst="rect">
          <a:avLst/>
        </a:prstGeom>
        <a:solidFill>
          <a:srgbClr val="008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2133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4800" b="1" kern="1200" dirty="0" smtClean="0"/>
            <a:t>الانتشار</a:t>
          </a:r>
          <a:endParaRPr lang="ar-SA" sz="4800" b="1" kern="1200" dirty="0"/>
        </a:p>
      </dsp:txBody>
      <dsp:txXfrm>
        <a:off x="4810213" y="2447806"/>
        <a:ext cx="2268698" cy="24904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09/12/41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09/12/41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09/12/41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09/12/41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3472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09/12/41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531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09/12/41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9616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09/12/41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5529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09/12/41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9605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09/12/41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5245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09/12/41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5435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09/12/41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817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09/12/41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09/12/41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0623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09/12/41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2667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09/12/41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7533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09/12/41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3457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09/12/41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0193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09/12/41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3671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09/12/41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1033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09/12/41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020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09/12/41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0766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09/12/41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949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09/12/41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09/12/41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0364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09/12/41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8856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09/12/41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3437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09/12/41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0468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white">
                    <a:alpha val="50000"/>
                  </a:prstClr>
                </a:solidFill>
              </a:rPr>
              <a:pPr/>
              <a:t>09/12/41</a:t>
            </a:fld>
            <a:endParaRPr lang="ar-SA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>
              <a:solidFill>
                <a:prstClr val="white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ar-S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0857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white">
                    <a:alpha val="50000"/>
                  </a:prstClr>
                </a:solidFill>
              </a:rPr>
              <a:pPr/>
              <a:t>09/12/41</a:t>
            </a:fld>
            <a:endParaRPr lang="ar-SA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8105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white">
                    <a:alpha val="50000"/>
                  </a:prstClr>
                </a:solidFill>
              </a:rPr>
              <a:pPr/>
              <a:t>09/12/41</a:t>
            </a:fld>
            <a:endParaRPr lang="ar-SA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5981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white">
                    <a:alpha val="50000"/>
                  </a:prstClr>
                </a:solidFill>
              </a:rPr>
              <a:pPr/>
              <a:t>09/12/41</a:t>
            </a:fld>
            <a:endParaRPr lang="ar-SA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3534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white">
                    <a:alpha val="50000"/>
                  </a:prstClr>
                </a:solidFill>
              </a:rPr>
              <a:pPr/>
              <a:t>09/12/41</a:t>
            </a:fld>
            <a:endParaRPr lang="ar-SA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>
              <a:solidFill>
                <a:prstClr val="white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1038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white">
                    <a:alpha val="50000"/>
                  </a:prstClr>
                </a:solidFill>
              </a:rPr>
              <a:pPr/>
              <a:t>09/12/41</a:t>
            </a:fld>
            <a:endParaRPr lang="ar-SA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701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09/12/41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white">
                    <a:alpha val="50000"/>
                  </a:prstClr>
                </a:solidFill>
              </a:rPr>
              <a:pPr/>
              <a:t>09/12/41</a:t>
            </a:fld>
            <a:endParaRPr lang="ar-SA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3074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white">
                    <a:alpha val="50000"/>
                  </a:prstClr>
                </a:solidFill>
              </a:rPr>
              <a:pPr/>
              <a:t>09/12/41</a:t>
            </a:fld>
            <a:endParaRPr lang="ar-SA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0607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 smtClean="0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white">
                    <a:alpha val="50000"/>
                  </a:prstClr>
                </a:solidFill>
              </a:rPr>
              <a:pPr/>
              <a:t>09/12/41</a:t>
            </a:fld>
            <a:endParaRPr lang="ar-SA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1318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white">
                    <a:alpha val="50000"/>
                  </a:prstClr>
                </a:solidFill>
              </a:rPr>
              <a:pPr/>
              <a:t>09/12/41</a:t>
            </a:fld>
            <a:endParaRPr lang="ar-SA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4766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white">
                    <a:alpha val="50000"/>
                  </a:prstClr>
                </a:solidFill>
              </a:rPr>
              <a:pPr/>
              <a:t>09/12/41</a:t>
            </a:fld>
            <a:endParaRPr lang="ar-SA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729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09/12/41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09/12/41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09/12/41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09/12/41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09/12/41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/>
              <a:t>09/12/41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09/12/41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276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09/12/41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520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268" y="573807"/>
            <a:ext cx="8623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569419" y="573807"/>
            <a:ext cx="576072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69833"/>
            <a:ext cx="73152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690" y="548797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>
                <a:solidFill>
                  <a:prstClr val="white">
                    <a:alpha val="50000"/>
                  </a:prstClr>
                </a:solidFill>
              </a:rPr>
              <a:pPr/>
              <a:t>09/12/41</a:t>
            </a:fld>
            <a:endParaRPr lang="ar-SA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4415" y="548797"/>
            <a:ext cx="941203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0B34F065-1154-456A-91E3-76DE8E75E17B}" type="slidenum">
              <a:rPr lang="ar-SA" smtClean="0">
                <a:solidFill>
                  <a:prstClr val="white"/>
                </a:solidFill>
              </a:rPr>
              <a:pPr/>
              <a:t>‹#›</a:t>
            </a:fld>
            <a:endParaRPr lang="ar-SA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88" y="855956"/>
            <a:ext cx="224648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ar-S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9783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1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228600" indent="-182880" algn="r" defTabSz="914400" rtl="1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r" defTabSz="914400" rtl="1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r" defTabSz="914400" rtl="1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r" defTabSz="914400" rtl="1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r" defTabSz="914400" rtl="1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r" defTabSz="914400" rtl="1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r" defTabSz="914400" rtl="1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r" defTabSz="914400" rtl="1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r" defTabSz="914400" rtl="1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3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6264696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4364251" y="3039053"/>
            <a:ext cx="415498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ar-SA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و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6516216" y="0"/>
            <a:ext cx="11576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ar-SA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الخلية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6441676" y="6052752"/>
            <a:ext cx="13067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ar-SA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النباتية</a:t>
            </a:r>
          </a:p>
        </p:txBody>
      </p:sp>
      <p:sp>
        <p:nvSpPr>
          <p:cNvPr id="7" name="مستطيل 6"/>
          <p:cNvSpPr/>
          <p:nvPr/>
        </p:nvSpPr>
        <p:spPr>
          <a:xfrm>
            <a:off x="1331640" y="0"/>
            <a:ext cx="11576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ar-SA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الخلية</a:t>
            </a:r>
          </a:p>
        </p:txBody>
      </p:sp>
      <p:sp>
        <p:nvSpPr>
          <p:cNvPr id="8" name="مستطيل 7"/>
          <p:cNvSpPr/>
          <p:nvPr/>
        </p:nvSpPr>
        <p:spPr>
          <a:xfrm>
            <a:off x="1081571" y="6150114"/>
            <a:ext cx="16578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ar-SA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الحيوانية</a:t>
            </a:r>
          </a:p>
        </p:txBody>
      </p:sp>
    </p:spTree>
    <p:extLst>
      <p:ext uri="{BB962C8B-B14F-4D97-AF65-F5344CB8AC3E}">
        <p14:creationId xmlns:p14="http://schemas.microsoft.com/office/powerpoint/2010/main" val="390055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475656" y="692696"/>
            <a:ext cx="6214414" cy="1200329"/>
          </a:xfrm>
          <a:prstGeom prst="rect">
            <a:avLst/>
          </a:prstGeom>
          <a:solidFill>
            <a:srgbClr val="CCECFF"/>
          </a:solidFill>
          <a:ln w="38100">
            <a:solidFill>
              <a:srgbClr val="66003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SA" sz="3200" b="1" dirty="0" smtClean="0">
                <a:solidFill>
                  <a:srgbClr val="B33B77"/>
                </a:solidFill>
                <a:cs typeface="PT Bold Arch" pitchFamily="2" charset="-78"/>
              </a:rPr>
              <a:t>سنشاهد معاً في الشريحة القادمة </a:t>
            </a:r>
            <a:r>
              <a:rPr lang="ar-SA" sz="4000" b="1" dirty="0" smtClean="0">
                <a:solidFill>
                  <a:schemeClr val="accent6">
                    <a:lumMod val="75000"/>
                  </a:schemeClr>
                </a:solidFill>
                <a:cs typeface="PT Bold Arch" pitchFamily="2" charset="-78"/>
              </a:rPr>
              <a:t>فيديو</a:t>
            </a:r>
            <a:r>
              <a:rPr lang="ar-SA" sz="2800" b="1" dirty="0" smtClean="0">
                <a:solidFill>
                  <a:prstClr val="white"/>
                </a:solidFill>
                <a:cs typeface="PT Bold Arch" pitchFamily="2" charset="-78"/>
              </a:rPr>
              <a:t> </a:t>
            </a:r>
            <a:r>
              <a:rPr lang="ar-SA" sz="3200" b="1" dirty="0" smtClean="0">
                <a:solidFill>
                  <a:srgbClr val="B33B77"/>
                </a:solidFill>
                <a:cs typeface="PT Bold Arch" pitchFamily="2" charset="-78"/>
              </a:rPr>
              <a:t>عن موضوع درسنا </a:t>
            </a:r>
            <a:endParaRPr lang="ar-SA" sz="2800" b="1" dirty="0">
              <a:solidFill>
                <a:srgbClr val="B33B77"/>
              </a:solidFill>
              <a:cs typeface="PT Bold Arch" pitchFamily="2" charset="-78"/>
            </a:endParaRPr>
          </a:p>
        </p:txBody>
      </p:sp>
      <p:pic>
        <p:nvPicPr>
          <p:cNvPr id="4100" name="Picture 4" descr="ÙØªÙØ¬Ø© Ø¨Ø­Ø« Ø§ÙØµÙØ± Ø¹Ù âªvideo iconâ¬â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643" y="2348880"/>
            <a:ext cx="3960440" cy="3771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65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ÙØªÙØ¬Ø© Ø¨Ø­Ø« Ø§ÙØµÙØ± Ø¹Ù Ø§ÙÙÙÙØ© ØªÙÙØ§Ø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>
              <a:solidFill>
                <a:prstClr val="black"/>
              </a:solidFill>
            </a:endParaRPr>
          </a:p>
        </p:txBody>
      </p:sp>
      <p:sp>
        <p:nvSpPr>
          <p:cNvPr id="4" name="AutoShape 6" descr="ÙØªÙØ¬Ø© Ø¨Ø­Ø« Ø§ÙØµÙØ± Ø¹Ù Ø§ÙÙÙÙØ© ØªÙÙØ§Ø²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>
              <a:solidFill>
                <a:prstClr val="black"/>
              </a:solidFill>
            </a:endParaRPr>
          </a:p>
        </p:txBody>
      </p:sp>
      <p:sp>
        <p:nvSpPr>
          <p:cNvPr id="5" name="AutoShape 8" descr="ÙØªÙØ¬Ø© Ø¨Ø­Ø« Ø§ÙØµÙØ± Ø¹Ù Ø§ÙÙÙÙØ© ØªÙÙØ§Ø²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>
              <a:solidFill>
                <a:prstClr val="black"/>
              </a:solidFill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312738"/>
            <a:ext cx="8849960" cy="6140598"/>
          </a:xfrm>
          <a:prstGeom prst="rect">
            <a:avLst/>
          </a:prstGeom>
        </p:spPr>
      </p:pic>
      <p:pic>
        <p:nvPicPr>
          <p:cNvPr id="2" name="مقارنة بين الخلية الحيوانية والخلية النباتية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7975" y="465138"/>
            <a:ext cx="8559825" cy="476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1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2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6"/>
          <p:cNvSpPr txBox="1"/>
          <p:nvPr/>
        </p:nvSpPr>
        <p:spPr>
          <a:xfrm>
            <a:off x="648383" y="3212976"/>
            <a:ext cx="5181251" cy="138499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prstClr val="white"/>
                </a:solidFill>
              </a:rPr>
              <a:t> اكتبي سطرين أو ثلاثة أسطر في ورقة تعبري فيها عن أهم الملاحظات والمعلومات التي شاهدتيها بالفيديو </a:t>
            </a:r>
            <a:r>
              <a:rPr lang="ar-SA" sz="2800" b="1" dirty="0" smtClean="0">
                <a:solidFill>
                  <a:srgbClr val="FFFF00"/>
                </a:solidFill>
              </a:rPr>
              <a:t>🎬</a:t>
            </a:r>
            <a:endParaRPr lang="ar-SA" sz="2800" b="1" dirty="0">
              <a:solidFill>
                <a:srgbClr val="FFFF00"/>
              </a:solidFill>
            </a:endParaRPr>
          </a:p>
        </p:txBody>
      </p:sp>
      <p:sp>
        <p:nvSpPr>
          <p:cNvPr id="11" name="سحابة 10"/>
          <p:cNvSpPr/>
          <p:nvPr/>
        </p:nvSpPr>
        <p:spPr>
          <a:xfrm>
            <a:off x="7537018" y="332656"/>
            <a:ext cx="1296143" cy="864185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 smtClean="0">
                <a:solidFill>
                  <a:srgbClr val="FF0000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الزمن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5</a:t>
            </a:r>
            <a:r>
              <a:rPr lang="ar-SA" sz="2000" b="1" dirty="0" smtClean="0">
                <a:solidFill>
                  <a:srgbClr val="FF0000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دقائق</a:t>
            </a:r>
            <a:endParaRPr lang="ar-SA" sz="2000" b="1" dirty="0">
              <a:solidFill>
                <a:srgbClr val="FF0000"/>
              </a:solidFill>
              <a:latin typeface="Monotype Koufi" pitchFamily="2" charset="-78"/>
              <a:ea typeface="Monotype Koufi" pitchFamily="2" charset="-78"/>
              <a:cs typeface="Monotype Koufi" pitchFamily="2" charset="-78"/>
            </a:endParaRPr>
          </a:p>
        </p:txBody>
      </p:sp>
      <p:sp>
        <p:nvSpPr>
          <p:cNvPr id="12" name="مربع نص 11"/>
          <p:cNvSpPr txBox="1"/>
          <p:nvPr/>
        </p:nvSpPr>
        <p:spPr>
          <a:xfrm>
            <a:off x="648384" y="4869160"/>
            <a:ext cx="5181251" cy="1384995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FF00"/>
                </a:solidFill>
              </a:rPr>
              <a:t>انتهى الوقت </a:t>
            </a:r>
            <a:r>
              <a:rPr lang="ar-SA" sz="2800" b="1" dirty="0" smtClean="0">
                <a:solidFill>
                  <a:prstClr val="white"/>
                </a:solidFill>
              </a:rPr>
              <a:t>: والآن من تريد أيتها المبدعات أن تُسمعنا وتقرأ علينا ملاحظاتها التي سجلتها في ورقتها </a:t>
            </a:r>
            <a:endParaRPr lang="ar-SA" sz="2800" b="1" dirty="0">
              <a:solidFill>
                <a:prstClr val="white"/>
              </a:solidFill>
            </a:endParaRPr>
          </a:p>
        </p:txBody>
      </p:sp>
      <p:pic>
        <p:nvPicPr>
          <p:cNvPr id="10" name="Picture 2" descr="https://hadilalsaifi.files.wordpress.com/2014/09/new-beginning-logo_option3-1024x7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9" y="188640"/>
            <a:ext cx="8928992" cy="1712560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ستطيل 12"/>
          <p:cNvSpPr/>
          <p:nvPr/>
        </p:nvSpPr>
        <p:spPr>
          <a:xfrm>
            <a:off x="107505" y="2060848"/>
            <a:ext cx="8928992" cy="523220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solidFill>
                  <a:prstClr val="white"/>
                </a:solidFill>
                <a:cs typeface="PT Bold Arch" pitchFamily="2" charset="-78"/>
              </a:rPr>
              <a:t>استراتيجية </a:t>
            </a:r>
            <a:r>
              <a:rPr lang="ar-SA" sz="2800" b="1" dirty="0" smtClean="0">
                <a:solidFill>
                  <a:prstClr val="white"/>
                </a:solidFill>
                <a:cs typeface="PT Bold Arch" pitchFamily="2" charset="-78"/>
              </a:rPr>
              <a:t>الملاحظة والكتابة</a:t>
            </a:r>
            <a:endParaRPr lang="ar-SA" sz="2800" b="1" dirty="0">
              <a:solidFill>
                <a:prstClr val="white"/>
              </a:solidFill>
              <a:cs typeface="PT Bold Arch" pitchFamily="2" charset="-78"/>
            </a:endParaRPr>
          </a:p>
        </p:txBody>
      </p:sp>
      <p:sp>
        <p:nvSpPr>
          <p:cNvPr id="16" name="شكل بيضاوي 15"/>
          <p:cNvSpPr/>
          <p:nvPr/>
        </p:nvSpPr>
        <p:spPr>
          <a:xfrm rot="18612145">
            <a:off x="6945740" y="5515734"/>
            <a:ext cx="1125404" cy="1091579"/>
          </a:xfrm>
          <a:prstGeom prst="ellipse">
            <a:avLst/>
          </a:prstGeom>
          <a:solidFill>
            <a:srgbClr val="FF0000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2000" b="1" dirty="0" smtClean="0">
                <a:solidFill>
                  <a:prstClr val="white"/>
                </a:solidFill>
                <a:latin typeface="Arial Black" pitchFamily="34" charset="0"/>
              </a:rPr>
              <a:t>الوقت</a:t>
            </a:r>
          </a:p>
          <a:p>
            <a:pPr algn="ctr"/>
            <a:r>
              <a:rPr lang="en-US" sz="2000" b="1" dirty="0" smtClean="0">
                <a:solidFill>
                  <a:prstClr val="white"/>
                </a:solidFill>
                <a:latin typeface="Arial Black" pitchFamily="34" charset="0"/>
              </a:rPr>
              <a:t>3</a:t>
            </a:r>
            <a:r>
              <a:rPr lang="ar-SA" sz="2000" b="1" dirty="0" smtClean="0">
                <a:solidFill>
                  <a:prstClr val="white"/>
                </a:solidFill>
                <a:latin typeface="Arial Black" pitchFamily="34" charset="0"/>
              </a:rPr>
              <a:t> دقائق</a:t>
            </a:r>
            <a:endParaRPr lang="ar-SA" sz="2400" b="1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17" name="سحابة 16"/>
          <p:cNvSpPr/>
          <p:nvPr/>
        </p:nvSpPr>
        <p:spPr>
          <a:xfrm>
            <a:off x="6195695" y="2651117"/>
            <a:ext cx="2625499" cy="2692706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solidFill>
                  <a:srgbClr val="FF0000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وبعد مشاهدة الفيديو</a:t>
            </a:r>
          </a:p>
          <a:p>
            <a:pPr algn="ctr"/>
            <a:r>
              <a:rPr lang="ar-SA" sz="2400" b="1" dirty="0" smtClean="0">
                <a:solidFill>
                  <a:srgbClr val="FF0000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أيتها المبدعة😍</a:t>
            </a:r>
            <a:endParaRPr lang="ar-SA" sz="2400" b="1" dirty="0">
              <a:solidFill>
                <a:srgbClr val="FF0000"/>
              </a:solidFill>
              <a:latin typeface="Monotype Koufi" pitchFamily="2" charset="-78"/>
              <a:ea typeface="Monotype Koufi" pitchFamily="2" charset="-78"/>
              <a:cs typeface="Monotype Koufi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383651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مربع نص 4"/>
          <p:cNvSpPr txBox="1"/>
          <p:nvPr/>
        </p:nvSpPr>
        <p:spPr>
          <a:xfrm>
            <a:off x="1403648" y="5093508"/>
            <a:ext cx="4084772" cy="120032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1">
            <a:spAutoFit/>
          </a:bodyPr>
          <a:lstStyle/>
          <a:p>
            <a:pPr algn="ctr"/>
            <a:r>
              <a:rPr lang="ar-SA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كيف أقارن بين الخلايا </a:t>
            </a:r>
          </a:p>
          <a:p>
            <a:pPr algn="ctr"/>
            <a:r>
              <a:rPr lang="ar-SA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النباتية والخلايا الحيوانية؟</a:t>
            </a:r>
            <a:endParaRPr lang="ar-SA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مربع نص 5"/>
          <p:cNvSpPr txBox="1"/>
          <p:nvPr/>
        </p:nvSpPr>
        <p:spPr>
          <a:xfrm rot="18974457">
            <a:off x="7459493" y="5286399"/>
            <a:ext cx="1763624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موضوعنا القادم</a:t>
            </a:r>
          </a:p>
        </p:txBody>
      </p:sp>
    </p:spTree>
    <p:extLst>
      <p:ext uri="{BB962C8B-B14F-4D97-AF65-F5344CB8AC3E}">
        <p14:creationId xmlns:p14="http://schemas.microsoft.com/office/powerpoint/2010/main" val="83225415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0"/>
            <a:ext cx="6325142" cy="3166227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166227"/>
            <a:ext cx="6329401" cy="3710975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2843808" y="6133722"/>
            <a:ext cx="6300192" cy="692696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solidFill>
                  <a:schemeClr val="bg1"/>
                </a:solidFill>
              </a:rPr>
              <a:t>مقارنة بين : الخلية الحيوانية رقم ❶ </a:t>
            </a:r>
          </a:p>
          <a:p>
            <a:pPr algn="ctr"/>
            <a:r>
              <a:rPr lang="ar-SA" sz="2400" b="1" dirty="0" smtClean="0">
                <a:solidFill>
                  <a:schemeClr val="bg1"/>
                </a:solidFill>
              </a:rPr>
              <a:t>والخلية النباتية رقم ❷</a:t>
            </a:r>
            <a:endParaRPr lang="ar-SA" sz="2400" b="1" dirty="0">
              <a:solidFill>
                <a:schemeClr val="bg1"/>
              </a:solidFill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8569667" y="73134"/>
            <a:ext cx="6078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800" b="1" dirty="0"/>
              <a:t>❶</a:t>
            </a:r>
            <a:endParaRPr lang="ar-SA" sz="2800" dirty="0"/>
          </a:p>
        </p:txBody>
      </p:sp>
      <p:sp>
        <p:nvSpPr>
          <p:cNvPr id="8" name="مستطيل 7"/>
          <p:cNvSpPr/>
          <p:nvPr/>
        </p:nvSpPr>
        <p:spPr>
          <a:xfrm>
            <a:off x="8569667" y="3294154"/>
            <a:ext cx="6078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2800" b="1" dirty="0"/>
              <a:t>❷</a:t>
            </a:r>
          </a:p>
        </p:txBody>
      </p:sp>
      <p:cxnSp>
        <p:nvCxnSpPr>
          <p:cNvPr id="10" name="رابط مستقيم 9"/>
          <p:cNvCxnSpPr/>
          <p:nvPr/>
        </p:nvCxnSpPr>
        <p:spPr>
          <a:xfrm>
            <a:off x="2839491" y="0"/>
            <a:ext cx="4317" cy="623731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رابط مستقيم 11"/>
          <p:cNvCxnSpPr/>
          <p:nvPr/>
        </p:nvCxnSpPr>
        <p:spPr>
          <a:xfrm flipH="1">
            <a:off x="2839491" y="3166227"/>
            <a:ext cx="63294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مربع نص 15"/>
          <p:cNvSpPr txBox="1"/>
          <p:nvPr/>
        </p:nvSpPr>
        <p:spPr>
          <a:xfrm>
            <a:off x="2848125" y="5788948"/>
            <a:ext cx="133562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dirty="0" smtClean="0"/>
              <a:t>الغشاء البلازمي</a:t>
            </a:r>
            <a:endParaRPr lang="ar-SA" dirty="0"/>
          </a:p>
        </p:txBody>
      </p:sp>
      <p:sp>
        <p:nvSpPr>
          <p:cNvPr id="18" name="مستطيل 17"/>
          <p:cNvSpPr/>
          <p:nvPr/>
        </p:nvSpPr>
        <p:spPr>
          <a:xfrm>
            <a:off x="107504" y="414356"/>
            <a:ext cx="2664296" cy="1339642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solidFill>
                  <a:srgbClr val="0070C0"/>
                </a:solidFill>
              </a:rPr>
              <a:t>الغشاء البلازمي </a:t>
            </a:r>
            <a:r>
              <a:rPr lang="ar-SA" sz="2400" b="1" dirty="0" smtClean="0">
                <a:solidFill>
                  <a:schemeClr val="tx1"/>
                </a:solidFill>
              </a:rPr>
              <a:t>: يسمح بدخول وخروج المواد الى الخلية .</a:t>
            </a:r>
            <a:r>
              <a:rPr lang="ar-SA" dirty="0" smtClean="0"/>
              <a:t>:</a:t>
            </a:r>
            <a:endParaRPr lang="ar-SA" dirty="0"/>
          </a:p>
        </p:txBody>
      </p:sp>
      <p:sp>
        <p:nvSpPr>
          <p:cNvPr id="22" name="مستطيل 21"/>
          <p:cNvSpPr/>
          <p:nvPr/>
        </p:nvSpPr>
        <p:spPr>
          <a:xfrm>
            <a:off x="107504" y="1767226"/>
            <a:ext cx="2664296" cy="155772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solidFill>
                  <a:srgbClr val="0070C0"/>
                </a:solidFill>
              </a:rPr>
              <a:t>النواة</a:t>
            </a:r>
            <a:r>
              <a:rPr lang="ar-SA" sz="2400" b="1" dirty="0" smtClean="0">
                <a:solidFill>
                  <a:schemeClr val="tx1"/>
                </a:solidFill>
              </a:rPr>
              <a:t>: مركز التحكم في الخلية وتنظم التفاعلات الكيميائية وتخزن معلومات انقسام الخلية</a:t>
            </a:r>
            <a:endParaRPr lang="ar-SA" dirty="0"/>
          </a:p>
        </p:txBody>
      </p:sp>
      <p:sp>
        <p:nvSpPr>
          <p:cNvPr id="23" name="مستطيل 22"/>
          <p:cNvSpPr/>
          <p:nvPr/>
        </p:nvSpPr>
        <p:spPr>
          <a:xfrm>
            <a:off x="107504" y="3338174"/>
            <a:ext cx="2664296" cy="155772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solidFill>
                  <a:srgbClr val="0070C0"/>
                </a:solidFill>
              </a:rPr>
              <a:t>الكروموسومات</a:t>
            </a:r>
            <a:r>
              <a:rPr lang="ar-SA" sz="2400" b="1" dirty="0" smtClean="0">
                <a:solidFill>
                  <a:schemeClr val="tx1"/>
                </a:solidFill>
              </a:rPr>
              <a:t>: توجد داخل النواة وهي أشرطة طويلة من الأحماض النووية</a:t>
            </a:r>
            <a:endParaRPr lang="ar-SA" dirty="0"/>
          </a:p>
        </p:txBody>
      </p:sp>
      <p:sp>
        <p:nvSpPr>
          <p:cNvPr id="24" name="مستطيل 23"/>
          <p:cNvSpPr/>
          <p:nvPr/>
        </p:nvSpPr>
        <p:spPr>
          <a:xfrm>
            <a:off x="107504" y="4922350"/>
            <a:ext cx="2664296" cy="155772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solidFill>
                  <a:srgbClr val="0070C0"/>
                </a:solidFill>
              </a:rPr>
              <a:t>السيتوبلازم</a:t>
            </a:r>
            <a:r>
              <a:rPr lang="ar-SA" sz="2400" b="1" dirty="0" smtClean="0">
                <a:solidFill>
                  <a:schemeClr val="tx1"/>
                </a:solidFill>
              </a:rPr>
              <a:t>: يشبه الهلام ويحتوي كمية كبيرة من الماء ويحتوي نظام نقل المواد اللازمة للخلية.</a:t>
            </a:r>
            <a:endParaRPr lang="ar-SA" dirty="0"/>
          </a:p>
        </p:txBody>
      </p:sp>
      <p:sp>
        <p:nvSpPr>
          <p:cNvPr id="32" name="مستطيل 31"/>
          <p:cNvSpPr/>
          <p:nvPr/>
        </p:nvSpPr>
        <p:spPr>
          <a:xfrm>
            <a:off x="7380312" y="334744"/>
            <a:ext cx="936104" cy="26161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3" name="مستطيل 32"/>
          <p:cNvSpPr/>
          <p:nvPr/>
        </p:nvSpPr>
        <p:spPr>
          <a:xfrm>
            <a:off x="5940152" y="3424959"/>
            <a:ext cx="792088" cy="26161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4" name="مستطيل 33"/>
          <p:cNvSpPr/>
          <p:nvPr/>
        </p:nvSpPr>
        <p:spPr>
          <a:xfrm>
            <a:off x="5436096" y="-8183"/>
            <a:ext cx="1296144" cy="26161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5" name="مستطيل 34"/>
          <p:cNvSpPr/>
          <p:nvPr/>
        </p:nvSpPr>
        <p:spPr>
          <a:xfrm>
            <a:off x="4302581" y="3511001"/>
            <a:ext cx="936104" cy="26161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6" name="مستطيل 35"/>
          <p:cNvSpPr/>
          <p:nvPr/>
        </p:nvSpPr>
        <p:spPr>
          <a:xfrm>
            <a:off x="8244407" y="1877248"/>
            <a:ext cx="793311" cy="47163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7" name="مستطيل 36"/>
          <p:cNvSpPr/>
          <p:nvPr/>
        </p:nvSpPr>
        <p:spPr>
          <a:xfrm>
            <a:off x="2901709" y="5834497"/>
            <a:ext cx="1228453" cy="296971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8" name="مستطيل 37"/>
          <p:cNvSpPr/>
          <p:nvPr/>
        </p:nvSpPr>
        <p:spPr>
          <a:xfrm>
            <a:off x="3545275" y="3388914"/>
            <a:ext cx="710480" cy="26161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9" name="مستطيل 38"/>
          <p:cNvSpPr/>
          <p:nvPr/>
        </p:nvSpPr>
        <p:spPr>
          <a:xfrm>
            <a:off x="4499992" y="73134"/>
            <a:ext cx="796078" cy="26161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54211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 animBg="1"/>
      <p:bldP spid="23" grpId="0" animBg="1"/>
      <p:bldP spid="24" grpId="0" animBg="1"/>
      <p:bldP spid="32" grpId="0" animBg="1"/>
      <p:bldP spid="33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0"/>
            <a:ext cx="6325142" cy="3166227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166227"/>
            <a:ext cx="6329401" cy="3710975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2843808" y="6133722"/>
            <a:ext cx="6300192" cy="692696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solidFill>
                  <a:prstClr val="white"/>
                </a:solidFill>
              </a:rPr>
              <a:t>مقارنة بين : الخلية الحيوانية رقم ❶ </a:t>
            </a:r>
          </a:p>
          <a:p>
            <a:pPr algn="ctr"/>
            <a:r>
              <a:rPr lang="ar-SA" sz="2400" b="1" dirty="0" smtClean="0">
                <a:solidFill>
                  <a:prstClr val="white"/>
                </a:solidFill>
              </a:rPr>
              <a:t>والخلية النباتية رقم ❷</a:t>
            </a:r>
            <a:endParaRPr lang="ar-SA" sz="2400" b="1" dirty="0">
              <a:solidFill>
                <a:prstClr val="white"/>
              </a:solidFill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8569667" y="73134"/>
            <a:ext cx="6078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800" b="1" dirty="0">
                <a:solidFill>
                  <a:prstClr val="black"/>
                </a:solidFill>
              </a:rPr>
              <a:t>❶</a:t>
            </a:r>
            <a:endParaRPr lang="ar-SA" sz="2800" dirty="0">
              <a:solidFill>
                <a:prstClr val="black"/>
              </a:solidFill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8569667" y="3294154"/>
            <a:ext cx="6078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2800" b="1" dirty="0">
                <a:solidFill>
                  <a:prstClr val="black"/>
                </a:solidFill>
              </a:rPr>
              <a:t>❷</a:t>
            </a:r>
          </a:p>
        </p:txBody>
      </p:sp>
      <p:cxnSp>
        <p:nvCxnSpPr>
          <p:cNvPr id="10" name="رابط مستقيم 9"/>
          <p:cNvCxnSpPr/>
          <p:nvPr/>
        </p:nvCxnSpPr>
        <p:spPr>
          <a:xfrm>
            <a:off x="2839491" y="0"/>
            <a:ext cx="4317" cy="623731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رابط مستقيم 11"/>
          <p:cNvCxnSpPr/>
          <p:nvPr/>
        </p:nvCxnSpPr>
        <p:spPr>
          <a:xfrm flipH="1">
            <a:off x="2839491" y="3166227"/>
            <a:ext cx="63294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مربع نص 15"/>
          <p:cNvSpPr txBox="1"/>
          <p:nvPr/>
        </p:nvSpPr>
        <p:spPr>
          <a:xfrm>
            <a:off x="2848125" y="5788948"/>
            <a:ext cx="133562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dirty="0" smtClean="0">
                <a:solidFill>
                  <a:prstClr val="black"/>
                </a:solidFill>
              </a:rPr>
              <a:t>الغشاء البلازمي</a:t>
            </a:r>
            <a:endParaRPr lang="ar-SA" dirty="0">
              <a:solidFill>
                <a:prstClr val="black"/>
              </a:solidFill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87598" y="77022"/>
            <a:ext cx="2664296" cy="255989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err="1" smtClean="0">
                <a:solidFill>
                  <a:srgbClr val="0070C0"/>
                </a:solidFill>
              </a:rPr>
              <a:t>الميتوكندريا</a:t>
            </a:r>
            <a:r>
              <a:rPr lang="ar-SA" sz="2400" b="1" dirty="0" smtClean="0">
                <a:solidFill>
                  <a:prstClr val="black"/>
                </a:solidFill>
              </a:rPr>
              <a:t>: هي مصدر طاقة الخلية وشكلها كالعصي وتقوم بعملية التنفس الخلوي ويتم فيها تحويل المواد الكيميائية في الغذاء الى طاقة تستعملها الخلية</a:t>
            </a:r>
            <a:r>
              <a:rPr lang="ar-SA" dirty="0" smtClean="0">
                <a:solidFill>
                  <a:prstClr val="white"/>
                </a:solidFill>
              </a:rPr>
              <a:t>:.</a:t>
            </a:r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22" name="مستطيل 21"/>
          <p:cNvSpPr/>
          <p:nvPr/>
        </p:nvSpPr>
        <p:spPr>
          <a:xfrm>
            <a:off x="87598" y="2644998"/>
            <a:ext cx="2664296" cy="2224162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solidFill>
                  <a:srgbClr val="0070C0"/>
                </a:solidFill>
              </a:rPr>
              <a:t>الفجوة</a:t>
            </a:r>
            <a:r>
              <a:rPr lang="ar-SA" sz="2400" b="1" dirty="0" smtClean="0">
                <a:solidFill>
                  <a:prstClr val="black"/>
                </a:solidFill>
              </a:rPr>
              <a:t>: تراكيب تشبه الكيس وتخزن الماء والغذاء وكذلك تخزن </a:t>
            </a:r>
            <a:r>
              <a:rPr lang="ar-SA" sz="2400" b="1" dirty="0">
                <a:solidFill>
                  <a:prstClr val="black"/>
                </a:solidFill>
              </a:rPr>
              <a:t>(</a:t>
            </a:r>
            <a:r>
              <a:rPr lang="ar-SA" sz="2400" b="1" dirty="0" smtClean="0">
                <a:solidFill>
                  <a:prstClr val="black"/>
                </a:solidFill>
              </a:rPr>
              <a:t>فضلات الخلية) قبل التخلص منها وحجمها أكبر في النباتات.</a:t>
            </a:r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25" name="مستطيل 24"/>
          <p:cNvSpPr/>
          <p:nvPr/>
        </p:nvSpPr>
        <p:spPr>
          <a:xfrm>
            <a:off x="8119286" y="587843"/>
            <a:ext cx="701196" cy="26203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6" name="مستطيل 25"/>
          <p:cNvSpPr/>
          <p:nvPr/>
        </p:nvSpPr>
        <p:spPr>
          <a:xfrm>
            <a:off x="87598" y="4895894"/>
            <a:ext cx="2664296" cy="1930524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solidFill>
                  <a:schemeClr val="bg1"/>
                </a:solidFill>
              </a:rPr>
              <a:t>جميع ما سبق هو أوجه التشابه بين الخليتين (النباتية والحيوانية)</a:t>
            </a:r>
            <a:r>
              <a:rPr lang="ar-SA" sz="2400" b="1" dirty="0">
                <a:solidFill>
                  <a:schemeClr val="bg1"/>
                </a:solidFill>
              </a:rPr>
              <a:t> </a:t>
            </a:r>
            <a:r>
              <a:rPr lang="ar-SA" sz="2400" b="1" dirty="0" smtClean="0">
                <a:solidFill>
                  <a:schemeClr val="bg1"/>
                </a:solidFill>
              </a:rPr>
              <a:t>والآن نستعرض الاختلافات.</a:t>
            </a:r>
            <a:endParaRPr lang="ar-SA" dirty="0">
              <a:solidFill>
                <a:schemeClr val="bg1"/>
              </a:solidFill>
            </a:endParaRPr>
          </a:p>
        </p:txBody>
      </p:sp>
      <p:sp>
        <p:nvSpPr>
          <p:cNvPr id="28" name="مستطيل 27"/>
          <p:cNvSpPr/>
          <p:nvPr/>
        </p:nvSpPr>
        <p:spPr>
          <a:xfrm>
            <a:off x="6694377" y="3377301"/>
            <a:ext cx="576064" cy="26161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9" name="مستطيل 28"/>
          <p:cNvSpPr/>
          <p:nvPr/>
        </p:nvSpPr>
        <p:spPr>
          <a:xfrm>
            <a:off x="3239852" y="4111597"/>
            <a:ext cx="936104" cy="26161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0" name="مستطيل 29"/>
          <p:cNvSpPr/>
          <p:nvPr/>
        </p:nvSpPr>
        <p:spPr>
          <a:xfrm>
            <a:off x="2848125" y="1258172"/>
            <a:ext cx="859779" cy="26161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78317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 animBg="1"/>
      <p:bldP spid="25" grpId="0" animBg="1"/>
      <p:bldP spid="25" grpId="1" animBg="1"/>
      <p:bldP spid="26" grpId="0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0"/>
            <a:ext cx="6325142" cy="3166227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166227"/>
            <a:ext cx="6329401" cy="3710975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2843808" y="6133722"/>
            <a:ext cx="6300192" cy="692696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solidFill>
                  <a:prstClr val="white"/>
                </a:solidFill>
              </a:rPr>
              <a:t>مقارنة بين : الخلية الحيوانية رقم ❶ </a:t>
            </a:r>
          </a:p>
          <a:p>
            <a:pPr algn="ctr"/>
            <a:r>
              <a:rPr lang="ar-SA" sz="2400" b="1" dirty="0" smtClean="0">
                <a:solidFill>
                  <a:prstClr val="white"/>
                </a:solidFill>
              </a:rPr>
              <a:t>والخلية النباتية رقم ❷</a:t>
            </a:r>
            <a:endParaRPr lang="ar-SA" sz="2400" b="1" dirty="0">
              <a:solidFill>
                <a:prstClr val="white"/>
              </a:solidFill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8569667" y="73134"/>
            <a:ext cx="6078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800" b="1" dirty="0">
                <a:solidFill>
                  <a:prstClr val="black"/>
                </a:solidFill>
              </a:rPr>
              <a:t>❶</a:t>
            </a:r>
            <a:endParaRPr lang="ar-SA" sz="2800" dirty="0">
              <a:solidFill>
                <a:prstClr val="black"/>
              </a:solidFill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8569667" y="3294154"/>
            <a:ext cx="6078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2800" b="1" dirty="0">
                <a:solidFill>
                  <a:prstClr val="black"/>
                </a:solidFill>
              </a:rPr>
              <a:t>❷</a:t>
            </a:r>
          </a:p>
        </p:txBody>
      </p:sp>
      <p:cxnSp>
        <p:nvCxnSpPr>
          <p:cNvPr id="10" name="رابط مستقيم 9"/>
          <p:cNvCxnSpPr/>
          <p:nvPr/>
        </p:nvCxnSpPr>
        <p:spPr>
          <a:xfrm>
            <a:off x="2839491" y="0"/>
            <a:ext cx="4317" cy="623731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رابط مستقيم 11"/>
          <p:cNvCxnSpPr/>
          <p:nvPr/>
        </p:nvCxnSpPr>
        <p:spPr>
          <a:xfrm flipH="1">
            <a:off x="2839491" y="3166227"/>
            <a:ext cx="63294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مربع نص 15"/>
          <p:cNvSpPr txBox="1"/>
          <p:nvPr/>
        </p:nvSpPr>
        <p:spPr>
          <a:xfrm>
            <a:off x="2848125" y="5788948"/>
            <a:ext cx="133562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dirty="0" smtClean="0">
                <a:solidFill>
                  <a:prstClr val="black"/>
                </a:solidFill>
              </a:rPr>
              <a:t>الغشاء البلازمي</a:t>
            </a:r>
            <a:endParaRPr lang="ar-SA" dirty="0">
              <a:solidFill>
                <a:prstClr val="black"/>
              </a:solidFill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101086" y="1649056"/>
            <a:ext cx="2664296" cy="1537427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solidFill>
                  <a:srgbClr val="0070C0"/>
                </a:solidFill>
              </a:rPr>
              <a:t>الجدار الخلوي</a:t>
            </a:r>
            <a:r>
              <a:rPr lang="ar-SA" sz="2400" b="1" dirty="0" smtClean="0">
                <a:solidFill>
                  <a:prstClr val="black"/>
                </a:solidFill>
              </a:rPr>
              <a:t>: طبقة صلبة تحيط بالغشاء البلازمي وتعطيها شكلها وتحميها .</a:t>
            </a:r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26" name="مستطيل 25"/>
          <p:cNvSpPr/>
          <p:nvPr/>
        </p:nvSpPr>
        <p:spPr>
          <a:xfrm>
            <a:off x="101086" y="73134"/>
            <a:ext cx="2664296" cy="1555666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solidFill>
                  <a:schemeClr val="bg1"/>
                </a:solidFill>
              </a:rPr>
              <a:t>(</a:t>
            </a:r>
            <a:r>
              <a:rPr lang="ar-SA" sz="2400" b="1" dirty="0" smtClean="0">
                <a:solidFill>
                  <a:srgbClr val="FFFF00"/>
                </a:solidFill>
              </a:rPr>
              <a:t>تركيب الخلية النباتية</a:t>
            </a:r>
            <a:r>
              <a:rPr lang="ar-SA" sz="2400" b="1" dirty="0" smtClean="0">
                <a:solidFill>
                  <a:schemeClr val="bg1"/>
                </a:solidFill>
              </a:rPr>
              <a:t>)</a:t>
            </a:r>
          </a:p>
          <a:p>
            <a:pPr algn="ctr"/>
            <a:r>
              <a:rPr lang="ar-SA" sz="2400" b="1" dirty="0" smtClean="0">
                <a:solidFill>
                  <a:schemeClr val="bg1"/>
                </a:solidFill>
              </a:rPr>
              <a:t>جميع التراكيب التالية </a:t>
            </a:r>
            <a:r>
              <a:rPr lang="ar-SA" sz="2400" b="1" dirty="0" err="1" smtClean="0">
                <a:solidFill>
                  <a:schemeClr val="bg1"/>
                </a:solidFill>
              </a:rPr>
              <a:t>لاتوجد</a:t>
            </a:r>
            <a:r>
              <a:rPr lang="ar-SA" sz="2400" b="1" dirty="0" smtClean="0">
                <a:solidFill>
                  <a:schemeClr val="bg1"/>
                </a:solidFill>
              </a:rPr>
              <a:t> في الخلية الحيوانية</a:t>
            </a:r>
            <a:endParaRPr lang="ar-SA" dirty="0">
              <a:solidFill>
                <a:schemeClr val="bg1"/>
              </a:solidFill>
            </a:endParaRPr>
          </a:p>
        </p:txBody>
      </p:sp>
      <p:sp>
        <p:nvSpPr>
          <p:cNvPr id="27" name="مستطيل 26"/>
          <p:cNvSpPr/>
          <p:nvPr/>
        </p:nvSpPr>
        <p:spPr>
          <a:xfrm>
            <a:off x="101086" y="3210702"/>
            <a:ext cx="2664296" cy="2933658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err="1" smtClean="0">
                <a:solidFill>
                  <a:srgbClr val="0070C0"/>
                </a:solidFill>
              </a:rPr>
              <a:t>البلاستيدات</a:t>
            </a:r>
            <a:r>
              <a:rPr lang="ar-SA" sz="2400" b="1" dirty="0" smtClean="0">
                <a:solidFill>
                  <a:srgbClr val="0070C0"/>
                </a:solidFill>
              </a:rPr>
              <a:t> الخضراء</a:t>
            </a:r>
            <a:r>
              <a:rPr lang="ar-SA" sz="2400" b="1" dirty="0" smtClean="0">
                <a:solidFill>
                  <a:prstClr val="black"/>
                </a:solidFill>
              </a:rPr>
              <a:t>: توجد في الأوراق والسيقان وتقوم بصنع الغذاء إذ تمتص الضوء بواسطة الكلوروفيل </a:t>
            </a:r>
          </a:p>
          <a:p>
            <a:pPr algn="ctr"/>
            <a:r>
              <a:rPr lang="ar-SA" sz="2400" b="1" dirty="0" smtClean="0">
                <a:solidFill>
                  <a:prstClr val="black"/>
                </a:solidFill>
              </a:rPr>
              <a:t>و</a:t>
            </a:r>
            <a:r>
              <a:rPr lang="ar-SA" sz="2400" b="1" dirty="0" smtClean="0">
                <a:solidFill>
                  <a:srgbClr val="0070C0"/>
                </a:solidFill>
              </a:rPr>
              <a:t>الكلوروفيل</a:t>
            </a:r>
            <a:r>
              <a:rPr lang="ar-SA" sz="2400" b="1" dirty="0" smtClean="0">
                <a:solidFill>
                  <a:prstClr val="black"/>
                </a:solidFill>
              </a:rPr>
              <a:t> صبغة خضراء تعطي النبات لونه.</a:t>
            </a:r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28" name="مستطيل 27"/>
          <p:cNvSpPr/>
          <p:nvPr/>
        </p:nvSpPr>
        <p:spPr>
          <a:xfrm>
            <a:off x="7956376" y="5474064"/>
            <a:ext cx="1008112" cy="31488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9" name="مستطيل 28"/>
          <p:cNvSpPr/>
          <p:nvPr/>
        </p:nvSpPr>
        <p:spPr>
          <a:xfrm>
            <a:off x="7884368" y="5199157"/>
            <a:ext cx="1259632" cy="26203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83743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7" grpId="0" animBg="1"/>
      <p:bldP spid="28" grpId="0" animBg="1"/>
      <p:bldP spid="28" grpId="1" animBg="1"/>
      <p:bldP spid="2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مربع نص 4"/>
          <p:cNvSpPr txBox="1"/>
          <p:nvPr/>
        </p:nvSpPr>
        <p:spPr>
          <a:xfrm>
            <a:off x="2987824" y="5194065"/>
            <a:ext cx="1992853" cy="6463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1">
            <a:spAutoFit/>
          </a:bodyPr>
          <a:lstStyle/>
          <a:p>
            <a:pPr algn="ctr"/>
            <a:r>
              <a:rPr lang="ar-SA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النقل السلبي</a:t>
            </a:r>
            <a:endParaRPr lang="ar-SA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مربع نص 5"/>
          <p:cNvSpPr txBox="1"/>
          <p:nvPr/>
        </p:nvSpPr>
        <p:spPr>
          <a:xfrm rot="18974457">
            <a:off x="7459493" y="5286399"/>
            <a:ext cx="1763624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موضوعنا القادم</a:t>
            </a:r>
          </a:p>
        </p:txBody>
      </p:sp>
    </p:spTree>
    <p:extLst>
      <p:ext uri="{BB962C8B-B14F-4D97-AF65-F5344CB8AC3E}">
        <p14:creationId xmlns:p14="http://schemas.microsoft.com/office/powerpoint/2010/main" val="323956112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prstClr val="black"/>
                </a:solidFill>
              </a:rPr>
              <a:t>النقل السلبي</a:t>
            </a:r>
            <a:endParaRPr lang="ar-SA" sz="2800" b="1" dirty="0">
              <a:solidFill>
                <a:prstClr val="black"/>
              </a:solidFill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0" y="620688"/>
            <a:ext cx="91304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ar-SA" sz="2400" b="1" dirty="0" smtClean="0">
                <a:solidFill>
                  <a:srgbClr val="C00000"/>
                </a:solidFill>
              </a:rPr>
              <a:t>النقل السلبي </a:t>
            </a:r>
            <a:r>
              <a:rPr lang="ar-SA" sz="2400" b="1" dirty="0" smtClean="0">
                <a:solidFill>
                  <a:prstClr val="black"/>
                </a:solidFill>
              </a:rPr>
              <a:t>: هو حركة المواد عبر أغشية من دون أن تستخدم طاقة الخلية.</a:t>
            </a:r>
          </a:p>
        </p:txBody>
      </p:sp>
      <p:sp>
        <p:nvSpPr>
          <p:cNvPr id="5" name="مربع نص 4"/>
          <p:cNvSpPr txBox="1"/>
          <p:nvPr/>
        </p:nvSpPr>
        <p:spPr>
          <a:xfrm>
            <a:off x="-13590" y="1082353"/>
            <a:ext cx="9144000" cy="52322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2800" b="1" dirty="0" smtClean="0">
                <a:solidFill>
                  <a:prstClr val="white"/>
                </a:solidFill>
                <a:latin typeface="Monotype Koufi" pitchFamily="2" charset="-78"/>
                <a:ea typeface="Monotype Koufi" pitchFamily="2" charset="-78"/>
              </a:rPr>
              <a:t> استراتيجية خرائط المفاهيم</a:t>
            </a:r>
            <a:endParaRPr lang="ar-SA" sz="2800" b="1" dirty="0">
              <a:solidFill>
                <a:prstClr val="white"/>
              </a:solidFill>
              <a:latin typeface="Monotype Koufi" pitchFamily="2" charset="-78"/>
              <a:ea typeface="Monotype Koufi" pitchFamily="2" charset="-78"/>
            </a:endParaRPr>
          </a:p>
        </p:txBody>
      </p:sp>
      <p:graphicFrame>
        <p:nvGraphicFramePr>
          <p:cNvPr id="6" name="رسم تخطيطي 5"/>
          <p:cNvGraphicFramePr/>
          <p:nvPr>
            <p:extLst>
              <p:ext uri="{D42A27DB-BD31-4B8C-83A1-F6EECF244321}">
                <p14:modId xmlns:p14="http://schemas.microsoft.com/office/powerpoint/2010/main" val="437171615"/>
              </p:ext>
            </p:extLst>
          </p:nvPr>
        </p:nvGraphicFramePr>
        <p:xfrm>
          <a:off x="0" y="1772816"/>
          <a:ext cx="9144000" cy="4941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45765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Graphic spid="6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3131840" y="0"/>
            <a:ext cx="6012160" cy="523220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prstClr val="black"/>
                </a:solidFill>
              </a:rPr>
              <a:t>النقل السلبي</a:t>
            </a:r>
            <a:endParaRPr lang="ar-SA" sz="2800" b="1" dirty="0">
              <a:solidFill>
                <a:prstClr val="black"/>
              </a:solidFill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0" y="620688"/>
            <a:ext cx="514806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ar-SA" sz="2400" b="1" dirty="0" smtClean="0">
                <a:solidFill>
                  <a:srgbClr val="C00000"/>
                </a:solidFill>
              </a:rPr>
              <a:t>الانتشار</a:t>
            </a:r>
            <a:r>
              <a:rPr lang="ar-SA" sz="2400" b="1" dirty="0" smtClean="0">
                <a:solidFill>
                  <a:prstClr val="black"/>
                </a:solidFill>
              </a:rPr>
              <a:t>: هو عملية انتقال المواد ( </a:t>
            </a:r>
            <a:r>
              <a:rPr lang="ar-SA" sz="2400" b="1" dirty="0" smtClean="0">
                <a:solidFill>
                  <a:srgbClr val="0070C0"/>
                </a:solidFill>
              </a:rPr>
              <a:t>مثل السكر والأكسجين وثاني أكسيد الكربون </a:t>
            </a:r>
            <a:r>
              <a:rPr lang="ar-SA" sz="2400" b="1" dirty="0" smtClean="0">
                <a:solidFill>
                  <a:prstClr val="black"/>
                </a:solidFill>
              </a:rPr>
              <a:t>)عبر الغشاء البلازمي من منطقة التركيز المرتفع الى منطقة التركيز المنخفض من دون الحاجة إلى طاقة .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ar-SA" sz="2400" b="1" dirty="0" smtClean="0">
                <a:solidFill>
                  <a:prstClr val="black"/>
                </a:solidFill>
              </a:rPr>
              <a:t>وهي عملية تشبه انتشار نقطة الحبر في كأس ماء من المنطقة المرتفعة التركيز الى المنخفضة من دون الحاجة الى الطاقة .</a:t>
            </a:r>
          </a:p>
        </p:txBody>
      </p:sp>
      <p:sp>
        <p:nvSpPr>
          <p:cNvPr id="7" name="مربع نص 6"/>
          <p:cNvSpPr txBox="1"/>
          <p:nvPr/>
        </p:nvSpPr>
        <p:spPr>
          <a:xfrm>
            <a:off x="2568" y="0"/>
            <a:ext cx="3129271" cy="523220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bg1"/>
                </a:solidFill>
              </a:rPr>
              <a:t>الانتشار</a:t>
            </a:r>
            <a:endParaRPr lang="ar-SA" sz="2800" b="1" dirty="0">
              <a:solidFill>
                <a:schemeClr val="bg1"/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619064"/>
            <a:ext cx="3995936" cy="6238936"/>
          </a:xfrm>
          <a:prstGeom prst="rect">
            <a:avLst/>
          </a:prstGeom>
        </p:spPr>
      </p:pic>
      <p:pic>
        <p:nvPicPr>
          <p:cNvPr id="1028" name="Picture 4" descr="AWESOME FOOD DYE IN WATER TRICK GIF | Gfyca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98344"/>
            <a:ext cx="5148064" cy="3559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2594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الحيوانات العاشبة: ما أنواعها وأحجامها ودورها في السلسلة الغذائية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07504" y="116632"/>
            <a:ext cx="8928992" cy="523220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solidFill>
                  <a:prstClr val="white"/>
                </a:solidFill>
                <a:cs typeface="PT Bold Arch" pitchFamily="2" charset="-78"/>
              </a:rPr>
              <a:t>استراتيجية الاسئلة </a:t>
            </a:r>
            <a:r>
              <a:rPr lang="ar-SA" sz="2800" b="1" dirty="0" smtClean="0">
                <a:solidFill>
                  <a:prstClr val="white"/>
                </a:solidFill>
                <a:cs typeface="PT Bold Arch" pitchFamily="2" charset="-78"/>
              </a:rPr>
              <a:t>الحافزة – </a:t>
            </a:r>
            <a:r>
              <a:rPr lang="ar-SA" sz="2800" b="1" dirty="0" smtClean="0">
                <a:solidFill>
                  <a:srgbClr val="FFFF00"/>
                </a:solidFill>
                <a:cs typeface="PT Bold Arch" pitchFamily="2" charset="-78"/>
              </a:rPr>
              <a:t>تقويم المعرفة السابقة</a:t>
            </a:r>
            <a:endParaRPr lang="ar-SA" sz="2800" b="1" dirty="0">
              <a:solidFill>
                <a:srgbClr val="FFFF00"/>
              </a:solidFill>
              <a:cs typeface="PT Bold Arch" pitchFamily="2" charset="-78"/>
            </a:endParaRPr>
          </a:p>
        </p:txBody>
      </p:sp>
      <p:sp>
        <p:nvSpPr>
          <p:cNvPr id="5" name="شكل بيضاوي 4"/>
          <p:cNvSpPr/>
          <p:nvPr/>
        </p:nvSpPr>
        <p:spPr>
          <a:xfrm rot="18612145">
            <a:off x="1670541" y="5749315"/>
            <a:ext cx="1104984" cy="834656"/>
          </a:xfrm>
          <a:prstGeom prst="ellipse">
            <a:avLst/>
          </a:prstGeom>
          <a:solidFill>
            <a:srgbClr val="FF0000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2000" b="1" dirty="0" smtClean="0">
                <a:solidFill>
                  <a:prstClr val="white"/>
                </a:solidFill>
                <a:latin typeface="Arial Black" pitchFamily="34" charset="0"/>
              </a:rPr>
              <a:t>الوقت</a:t>
            </a:r>
          </a:p>
          <a:p>
            <a:pPr algn="ctr"/>
            <a:r>
              <a:rPr lang="ar-SA" sz="2000" b="1" dirty="0" smtClean="0">
                <a:solidFill>
                  <a:prstClr val="white"/>
                </a:solidFill>
                <a:latin typeface="Arial Black" pitchFamily="34" charset="0"/>
              </a:rPr>
              <a:t>دقيقتان</a:t>
            </a:r>
            <a:endParaRPr lang="ar-SA" sz="2400" b="1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118998" y="2127491"/>
            <a:ext cx="4608512" cy="830997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>
                <a:solidFill>
                  <a:prstClr val="white"/>
                </a:solidFill>
              </a:rPr>
              <a:t>ما الذي يمكن أن تقوم به النباتات ولا تقوم به الحيوانات ؟</a:t>
            </a:r>
            <a:endParaRPr lang="ar-SA" sz="2400" b="1" dirty="0">
              <a:solidFill>
                <a:prstClr val="white"/>
              </a:solidFill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107504" y="3044356"/>
            <a:ext cx="4608512" cy="830997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prstClr val="white"/>
                </a:solidFill>
              </a:rPr>
              <a:t>إنتاج الغذاء باستخدام ضوء الشمس من خلال عملية </a:t>
            </a:r>
            <a:r>
              <a:rPr lang="ar-SA" sz="2400" b="1" dirty="0" smtClean="0">
                <a:solidFill>
                  <a:prstClr val="white"/>
                </a:solidFill>
              </a:rPr>
              <a:t>البناء الضوئي</a:t>
            </a:r>
            <a:r>
              <a:rPr lang="ar-SA" sz="2400" b="1" dirty="0">
                <a:solidFill>
                  <a:prstClr val="white"/>
                </a:solidFill>
              </a:rPr>
              <a:t>.</a:t>
            </a:r>
          </a:p>
        </p:txBody>
      </p:sp>
      <p:sp>
        <p:nvSpPr>
          <p:cNvPr id="8" name="مربع نص 7"/>
          <p:cNvSpPr txBox="1"/>
          <p:nvPr/>
        </p:nvSpPr>
        <p:spPr>
          <a:xfrm>
            <a:off x="118998" y="3931170"/>
            <a:ext cx="4608512" cy="830997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>
                <a:solidFill>
                  <a:prstClr val="white"/>
                </a:solidFill>
              </a:rPr>
              <a:t>وبالمقابل : </a:t>
            </a:r>
            <a:r>
              <a:rPr lang="ar-SA" sz="2400" b="1" dirty="0" err="1" smtClean="0">
                <a:solidFill>
                  <a:prstClr val="white"/>
                </a:solidFill>
              </a:rPr>
              <a:t>مالذي</a:t>
            </a:r>
            <a:r>
              <a:rPr lang="ar-SA" sz="2400" b="1" dirty="0" smtClean="0">
                <a:solidFill>
                  <a:prstClr val="white"/>
                </a:solidFill>
              </a:rPr>
              <a:t> </a:t>
            </a:r>
            <a:r>
              <a:rPr lang="ar-SA" sz="2400" b="1" dirty="0" smtClean="0">
                <a:solidFill>
                  <a:prstClr val="white"/>
                </a:solidFill>
              </a:rPr>
              <a:t>تقوم به الحيوانات ولا تستطيع النباتات القيام به ؟</a:t>
            </a:r>
            <a:endParaRPr lang="ar-SA" sz="2400" b="1" dirty="0">
              <a:solidFill>
                <a:prstClr val="white"/>
              </a:solidFill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107505" y="4797152"/>
            <a:ext cx="4608511" cy="461665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prstClr val="white"/>
                </a:solidFill>
              </a:rPr>
              <a:t>تنتقل من مكان إلى </a:t>
            </a:r>
            <a:r>
              <a:rPr lang="ar-SA" sz="2400" b="1" dirty="0" smtClean="0">
                <a:solidFill>
                  <a:prstClr val="white"/>
                </a:solidFill>
              </a:rPr>
              <a:t>آخر </a:t>
            </a:r>
            <a:r>
              <a:rPr lang="ar-SA" sz="2400" b="1" dirty="0">
                <a:solidFill>
                  <a:prstClr val="white"/>
                </a:solidFill>
              </a:rPr>
              <a:t>(الحركة الانتقالية)</a:t>
            </a:r>
          </a:p>
        </p:txBody>
      </p:sp>
    </p:spTree>
    <p:extLst>
      <p:ext uri="{BB962C8B-B14F-4D97-AF65-F5344CB8AC3E}">
        <p14:creationId xmlns:p14="http://schemas.microsoft.com/office/powerpoint/2010/main" val="2036193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3131840" y="0"/>
            <a:ext cx="6012160" cy="523220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prstClr val="black"/>
                </a:solidFill>
              </a:rPr>
              <a:t>النقل السلبي</a:t>
            </a:r>
            <a:endParaRPr lang="ar-SA" sz="2800" b="1" dirty="0">
              <a:solidFill>
                <a:prstClr val="black"/>
              </a:solidFill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0" y="620688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ar-SA" sz="2400" b="1" dirty="0" smtClean="0">
                <a:solidFill>
                  <a:srgbClr val="C00000"/>
                </a:solidFill>
              </a:rPr>
              <a:t>الخاصية </a:t>
            </a:r>
            <a:r>
              <a:rPr lang="ar-SA" sz="2400" b="1" dirty="0" err="1" smtClean="0">
                <a:solidFill>
                  <a:srgbClr val="C00000"/>
                </a:solidFill>
              </a:rPr>
              <a:t>الأسموزية</a:t>
            </a:r>
            <a:r>
              <a:rPr lang="ar-SA" sz="2400" b="1" dirty="0" smtClean="0">
                <a:solidFill>
                  <a:srgbClr val="C00000"/>
                </a:solidFill>
              </a:rPr>
              <a:t> </a:t>
            </a:r>
            <a:r>
              <a:rPr lang="ar-SA" sz="2400" b="1" dirty="0" smtClean="0">
                <a:solidFill>
                  <a:prstClr val="black"/>
                </a:solidFill>
              </a:rPr>
              <a:t>: هي انتقال جزيئات الماء عبر الغشاء البلازمي , وينتقل الماء من التركيز الأعلى الى الأقل .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ar-SA" sz="2400" b="1" dirty="0" smtClean="0">
                <a:solidFill>
                  <a:prstClr val="black"/>
                </a:solidFill>
              </a:rPr>
              <a:t>اذاً الخاصية </a:t>
            </a:r>
            <a:r>
              <a:rPr lang="ar-SA" sz="2400" b="1" dirty="0" err="1" smtClean="0">
                <a:solidFill>
                  <a:prstClr val="black"/>
                </a:solidFill>
              </a:rPr>
              <a:t>الأسموزية</a:t>
            </a:r>
            <a:r>
              <a:rPr lang="ar-SA" sz="2400" b="1" dirty="0" smtClean="0">
                <a:solidFill>
                  <a:prstClr val="black"/>
                </a:solidFill>
              </a:rPr>
              <a:t> هي عملية انتشار للماء فقط</a:t>
            </a:r>
            <a:r>
              <a:rPr lang="ar-SA" sz="2400" b="1" dirty="0">
                <a:solidFill>
                  <a:prstClr val="black"/>
                </a:solidFill>
              </a:rPr>
              <a:t> </a:t>
            </a:r>
            <a:r>
              <a:rPr lang="ar-SA" sz="2400" b="1" dirty="0" smtClean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7" name="مربع نص 6"/>
          <p:cNvSpPr txBox="1"/>
          <p:nvPr/>
        </p:nvSpPr>
        <p:spPr>
          <a:xfrm>
            <a:off x="2568" y="0"/>
            <a:ext cx="3129271" cy="523220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prstClr val="white"/>
                </a:solidFill>
              </a:rPr>
              <a:t>الخاصية </a:t>
            </a:r>
            <a:r>
              <a:rPr lang="ar-SA" sz="2800" b="1" dirty="0" err="1" smtClean="0">
                <a:solidFill>
                  <a:prstClr val="white"/>
                </a:solidFill>
              </a:rPr>
              <a:t>الأسموزية</a:t>
            </a:r>
            <a:endParaRPr lang="ar-SA" sz="2800" b="1" dirty="0">
              <a:solidFill>
                <a:prstClr val="white"/>
              </a:solidFill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72816"/>
            <a:ext cx="4597761" cy="3960441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6" y="1988841"/>
            <a:ext cx="4467434" cy="3744416"/>
          </a:xfrm>
          <a:prstGeom prst="rect">
            <a:avLst/>
          </a:prstGeom>
        </p:spPr>
      </p:pic>
      <p:sp>
        <p:nvSpPr>
          <p:cNvPr id="9" name="مستطيل 8"/>
          <p:cNvSpPr/>
          <p:nvPr/>
        </p:nvSpPr>
        <p:spPr>
          <a:xfrm>
            <a:off x="4788024" y="5733256"/>
            <a:ext cx="3744416" cy="907593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solidFill>
                  <a:schemeClr val="tx1"/>
                </a:solidFill>
              </a:rPr>
              <a:t>يكون تبادل جزيئات الماء متزناً في النباتات السليمة .</a:t>
            </a:r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466075" y="5733255"/>
            <a:ext cx="3744416" cy="907593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solidFill>
                  <a:schemeClr val="tx1"/>
                </a:solidFill>
              </a:rPr>
              <a:t>يذبل النبات عندما يفقد جزيئات الماء أكثر مما يحصل عليها .</a:t>
            </a:r>
            <a:endParaRPr lang="ar-S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338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/>
          <p:cNvSpPr txBox="1"/>
          <p:nvPr/>
        </p:nvSpPr>
        <p:spPr>
          <a:xfrm>
            <a:off x="215516" y="2952328"/>
            <a:ext cx="8712968" cy="523220"/>
          </a:xfrm>
          <a:prstGeom prst="rect">
            <a:avLst/>
          </a:prstGeom>
          <a:solidFill>
            <a:srgbClr val="00B0F0"/>
          </a:solidFill>
          <a:ln w="76200">
            <a:solidFill>
              <a:srgbClr val="FF0000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prstClr val="white"/>
                </a:solidFill>
                <a:cs typeface="PT Bold Arch" pitchFamily="2" charset="-78"/>
              </a:rPr>
              <a:t>استراتيجية ( التفكير الناقد) (</a:t>
            </a:r>
            <a:r>
              <a:rPr lang="ar-SA" sz="2800" b="1" smtClean="0">
                <a:solidFill>
                  <a:prstClr val="white"/>
                </a:solidFill>
                <a:cs typeface="PT Bold Arch" pitchFamily="2" charset="-78"/>
              </a:rPr>
              <a:t>نشاط شفوي )</a:t>
            </a:r>
            <a:endParaRPr lang="ar-SA" sz="2800" b="1" dirty="0">
              <a:solidFill>
                <a:prstClr val="white"/>
              </a:solidFill>
              <a:cs typeface="PT Bold Arch" pitchFamily="2" charset="-78"/>
            </a:endParaRPr>
          </a:p>
        </p:txBody>
      </p:sp>
      <p:sp>
        <p:nvSpPr>
          <p:cNvPr id="2" name="AutoShape 4" descr="نتيجة بحث الصور عن التفكير الايجابي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>
              <a:solidFill>
                <a:prstClr val="black"/>
              </a:solidFill>
            </a:endParaRPr>
          </a:p>
        </p:txBody>
      </p:sp>
      <p:sp>
        <p:nvSpPr>
          <p:cNvPr id="3" name="AutoShape 6" descr="نتيجة بحث الصور عن التفكير الايجابي"/>
          <p:cNvSpPr>
            <a:spLocks noChangeAspect="1" noChangeArrowheads="1"/>
          </p:cNvSpPr>
          <p:nvPr/>
        </p:nvSpPr>
        <p:spPr bwMode="auto">
          <a:xfrm>
            <a:off x="90757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>
              <a:solidFill>
                <a:prstClr val="black"/>
              </a:solidFill>
            </a:endParaRPr>
          </a:p>
        </p:txBody>
      </p:sp>
      <p:pic>
        <p:nvPicPr>
          <p:cNvPr id="1032" name="Picture 8" descr="http://arabelifestyle.com/wp-content/uploads/2013/10/%D8%B1%D8%A7%D9%82%D8%A8-%D8%A3%D9%81%D9%83%D8%A7%D8%B1%D9%83-%D9%81%D8%B3%D9%88%D9%81-%D8%AA%D8%B5%D8%A8%D8%AD-%D8%AD%D9%82%D9%8A%D9%82%D8%A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0336"/>
            <a:ext cx="8968233" cy="2620591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ربع نص 3"/>
          <p:cNvSpPr txBox="1"/>
          <p:nvPr/>
        </p:nvSpPr>
        <p:spPr>
          <a:xfrm>
            <a:off x="107502" y="3569455"/>
            <a:ext cx="5256584" cy="830997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>
                <a:solidFill>
                  <a:prstClr val="white"/>
                </a:solidFill>
              </a:rPr>
              <a:t>كيف يوضح العنب والزبيب حالة الاتزان في تبادل جزيئات الماء ؟</a:t>
            </a:r>
            <a:endParaRPr lang="ar-SA" sz="2400" b="1" dirty="0">
              <a:solidFill>
                <a:prstClr val="white"/>
              </a:solidFill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107502" y="4400799"/>
            <a:ext cx="5256584" cy="1200329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>
                <a:solidFill>
                  <a:prstClr val="white"/>
                </a:solidFill>
              </a:rPr>
              <a:t>يُقطف </a:t>
            </a:r>
            <a:r>
              <a:rPr lang="ar-SA" sz="2400" b="1" dirty="0">
                <a:solidFill>
                  <a:prstClr val="white"/>
                </a:solidFill>
              </a:rPr>
              <a:t>العنب ويجفف، حيث يخرج ماء</a:t>
            </a:r>
          </a:p>
          <a:p>
            <a:pPr algn="ctr"/>
            <a:r>
              <a:rPr lang="ar-SA" sz="2400" b="1" dirty="0">
                <a:solidFill>
                  <a:prstClr val="white"/>
                </a:solidFill>
              </a:rPr>
              <a:t>من خلايا العنب أكثر مما يدخل إليها، فيختل الاتزان، </a:t>
            </a:r>
            <a:r>
              <a:rPr lang="ar-SA" sz="2400" b="1" dirty="0" smtClean="0">
                <a:solidFill>
                  <a:prstClr val="white"/>
                </a:solidFill>
              </a:rPr>
              <a:t>لذا تنكمش </a:t>
            </a:r>
            <a:r>
              <a:rPr lang="ar-SA" sz="2400" b="1" dirty="0">
                <a:solidFill>
                  <a:prstClr val="white"/>
                </a:solidFill>
              </a:rPr>
              <a:t>الخلايا، ويذبل العنب ويصبح </a:t>
            </a:r>
            <a:r>
              <a:rPr lang="ar-SA" sz="2400" b="1" dirty="0" err="1" smtClean="0">
                <a:solidFill>
                  <a:prstClr val="white"/>
                </a:solidFill>
              </a:rPr>
              <a:t>زبيباً</a:t>
            </a:r>
            <a:r>
              <a:rPr lang="ar-SA" sz="2400" b="1" dirty="0" smtClean="0">
                <a:solidFill>
                  <a:prstClr val="white"/>
                </a:solidFill>
              </a:rPr>
              <a:t>.</a:t>
            </a:r>
            <a:endParaRPr lang="ar-SA" sz="2400" b="1" dirty="0">
              <a:solidFill>
                <a:prstClr val="white"/>
              </a:solidFill>
            </a:endParaRPr>
          </a:p>
        </p:txBody>
      </p:sp>
      <p:sp>
        <p:nvSpPr>
          <p:cNvPr id="9" name="شكل بيضاوي 8"/>
          <p:cNvSpPr/>
          <p:nvPr/>
        </p:nvSpPr>
        <p:spPr>
          <a:xfrm rot="18612145">
            <a:off x="2098420" y="5766321"/>
            <a:ext cx="1274747" cy="934863"/>
          </a:xfrm>
          <a:prstGeom prst="ellipse">
            <a:avLst/>
          </a:prstGeom>
          <a:solidFill>
            <a:srgbClr val="FF0000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2000" b="1" dirty="0" smtClean="0">
                <a:solidFill>
                  <a:prstClr val="white"/>
                </a:solidFill>
                <a:latin typeface="Arial Black" pitchFamily="34" charset="0"/>
              </a:rPr>
              <a:t>الزمن</a:t>
            </a:r>
            <a:r>
              <a:rPr lang="en-US" sz="2000" b="1" dirty="0" smtClean="0">
                <a:solidFill>
                  <a:prstClr val="white"/>
                </a:solidFill>
                <a:latin typeface="Arial Black" pitchFamily="34" charset="0"/>
              </a:rPr>
              <a:t> </a:t>
            </a:r>
            <a:endParaRPr lang="ar-SA" sz="2000" b="1" dirty="0" smtClean="0">
              <a:solidFill>
                <a:prstClr val="white"/>
              </a:solidFill>
              <a:latin typeface="Arial Black" pitchFamily="34" charset="0"/>
            </a:endParaRPr>
          </a:p>
          <a:p>
            <a:pPr algn="ctr"/>
            <a:r>
              <a:rPr lang="ar-SA" sz="2400" b="1" dirty="0" smtClean="0">
                <a:solidFill>
                  <a:prstClr val="white"/>
                </a:solidFill>
                <a:latin typeface="Arial Black" pitchFamily="34" charset="0"/>
              </a:rPr>
              <a:t>دقيقتان</a:t>
            </a:r>
            <a:endParaRPr lang="ar-SA" sz="2400" b="1" dirty="0">
              <a:solidFill>
                <a:prstClr val="white"/>
              </a:solidFill>
              <a:latin typeface="Arial Black" pitchFamily="34" charset="0"/>
            </a:endParaRPr>
          </a:p>
        </p:txBody>
      </p:sp>
      <p:pic>
        <p:nvPicPr>
          <p:cNvPr id="2050" name="Picture 2" descr="الاستخدامات والفوائد الطبية للعنب والزبيب – آفاق علمية وتربوية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569455"/>
            <a:ext cx="3707904" cy="328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6787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مربع نص 4"/>
          <p:cNvSpPr txBox="1"/>
          <p:nvPr/>
        </p:nvSpPr>
        <p:spPr>
          <a:xfrm>
            <a:off x="2087441" y="4917066"/>
            <a:ext cx="3332964" cy="120032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1">
            <a:spAutoFit/>
          </a:bodyPr>
          <a:lstStyle/>
          <a:p>
            <a:pPr algn="ctr"/>
            <a:r>
              <a:rPr lang="ar-SA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ما البناء الضوئي ؟ </a:t>
            </a:r>
          </a:p>
          <a:p>
            <a:pPr algn="ctr"/>
            <a:r>
              <a:rPr lang="ar-SA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وما التنفس الخلوي ؟</a:t>
            </a:r>
            <a:endParaRPr lang="ar-SA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مربع نص 5"/>
          <p:cNvSpPr txBox="1"/>
          <p:nvPr/>
        </p:nvSpPr>
        <p:spPr>
          <a:xfrm rot="18974457">
            <a:off x="7459493" y="5286399"/>
            <a:ext cx="1763624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موضوعنا القادم</a:t>
            </a:r>
          </a:p>
        </p:txBody>
      </p:sp>
    </p:spTree>
    <p:extLst>
      <p:ext uri="{BB962C8B-B14F-4D97-AF65-F5344CB8AC3E}">
        <p14:creationId xmlns:p14="http://schemas.microsoft.com/office/powerpoint/2010/main" val="151953356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prstClr val="black"/>
                </a:solidFill>
              </a:rPr>
              <a:t>البناء الضوئي</a:t>
            </a:r>
            <a:endParaRPr lang="ar-SA" sz="2800" b="1" dirty="0">
              <a:solidFill>
                <a:prstClr val="black"/>
              </a:solidFill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3779912" y="620688"/>
            <a:ext cx="53504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ar-SA" sz="2400" b="1" dirty="0" smtClean="0">
                <a:solidFill>
                  <a:prstClr val="black"/>
                </a:solidFill>
              </a:rPr>
              <a:t>عملية </a:t>
            </a:r>
            <a:r>
              <a:rPr lang="ar-SA" sz="2400" b="1" dirty="0" smtClean="0">
                <a:solidFill>
                  <a:srgbClr val="C00000"/>
                </a:solidFill>
              </a:rPr>
              <a:t>البناء الضوئي </a:t>
            </a:r>
            <a:r>
              <a:rPr lang="ar-SA" sz="2400" b="1" dirty="0" smtClean="0">
                <a:solidFill>
                  <a:prstClr val="black"/>
                </a:solidFill>
              </a:rPr>
              <a:t>تحدث في النباتات وبعض المخلوقات الحية الأخرى وفيها تُستخدم طاقة الشمس لإنتاج غذاء على شكل سكر الجلوكوز .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ar-SA" sz="2400" b="1" dirty="0" smtClean="0">
                <a:solidFill>
                  <a:prstClr val="black"/>
                </a:solidFill>
              </a:rPr>
              <a:t>حسب المعادلة الكيميائية التالية :</a:t>
            </a: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88"/>
            <a:ext cx="3923928" cy="62373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190348"/>
            <a:ext cx="5200532" cy="733527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3779912" y="2975178"/>
            <a:ext cx="53504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ar-SA" sz="2400" b="1" dirty="0" smtClean="0">
                <a:solidFill>
                  <a:prstClr val="black"/>
                </a:solidFill>
              </a:rPr>
              <a:t>تتم عملية البناء الضوئي داخل </a:t>
            </a:r>
            <a:r>
              <a:rPr lang="ar-SA" sz="2400" b="1" dirty="0" err="1" smtClean="0">
                <a:solidFill>
                  <a:prstClr val="black"/>
                </a:solidFill>
              </a:rPr>
              <a:t>البلاستيدات</a:t>
            </a:r>
            <a:r>
              <a:rPr lang="ar-SA" sz="2400" b="1" dirty="0" smtClean="0">
                <a:solidFill>
                  <a:prstClr val="black"/>
                </a:solidFill>
              </a:rPr>
              <a:t> الخضراء .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ar-SA" sz="2400" b="1" dirty="0" smtClean="0">
                <a:solidFill>
                  <a:prstClr val="black"/>
                </a:solidFill>
              </a:rPr>
              <a:t>ويتم تخزين السكر الناتج داخل المخلوق الحي .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ar-SA" sz="2400" b="1" dirty="0" smtClean="0">
                <a:solidFill>
                  <a:prstClr val="black"/>
                </a:solidFill>
              </a:rPr>
              <a:t>فيما يتم طرد الأكسجين بوصفة كفضلات للعملية.</a:t>
            </a:r>
          </a:p>
        </p:txBody>
      </p:sp>
    </p:spTree>
    <p:extLst>
      <p:ext uri="{BB962C8B-B14F-4D97-AF65-F5344CB8AC3E}">
        <p14:creationId xmlns:p14="http://schemas.microsoft.com/office/powerpoint/2010/main" val="779937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/>
          <p:cNvSpPr txBox="1"/>
          <p:nvPr/>
        </p:nvSpPr>
        <p:spPr>
          <a:xfrm>
            <a:off x="0" y="620688"/>
            <a:ext cx="3995936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prstClr val="white"/>
                </a:solidFill>
                <a:latin typeface="Monotype Koufi" pitchFamily="2" charset="-78"/>
                <a:ea typeface="Monotype Koufi" pitchFamily="2" charset="-78"/>
              </a:rPr>
              <a:t>استراتيجية مثلث الاستماع</a:t>
            </a:r>
          </a:p>
        </p:txBody>
      </p:sp>
      <p:pic>
        <p:nvPicPr>
          <p:cNvPr id="1026" name="Picture 2" descr="http://www.brainboxx.co.uk/a3_aspects/images2/TALKlistentriangle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6632"/>
            <a:ext cx="3528392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23829" y="1577822"/>
            <a:ext cx="4411785" cy="830997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none" rtlCol="1">
            <a:spAutoFit/>
          </a:bodyPr>
          <a:lstStyle/>
          <a:p>
            <a:pPr algn="ctr"/>
            <a:r>
              <a:rPr lang="ar-SA" sz="2400" b="1" dirty="0" smtClean="0">
                <a:solidFill>
                  <a:prstClr val="black"/>
                </a:solidFill>
                <a:latin typeface="Monotype Koufi" pitchFamily="2" charset="-78"/>
                <a:ea typeface="Monotype Koufi" pitchFamily="2" charset="-78"/>
              </a:rPr>
              <a:t>الآن </a:t>
            </a:r>
            <a:r>
              <a:rPr lang="ar-SA" sz="2400" b="1" dirty="0" smtClean="0">
                <a:solidFill>
                  <a:prstClr val="black"/>
                </a:solidFill>
                <a:latin typeface="Monotype Koufi" pitchFamily="2" charset="-78"/>
                <a:ea typeface="Monotype Koufi" pitchFamily="2" charset="-78"/>
              </a:rPr>
              <a:t>عزيزاتي انقسمن </a:t>
            </a:r>
            <a:r>
              <a:rPr lang="ar-SA" sz="2400" b="1" dirty="0" smtClean="0">
                <a:solidFill>
                  <a:prstClr val="black"/>
                </a:solidFill>
                <a:latin typeface="Monotype Koufi" pitchFamily="2" charset="-78"/>
                <a:ea typeface="Monotype Koufi" pitchFamily="2" charset="-78"/>
              </a:rPr>
              <a:t>إلى مجاميع</a:t>
            </a:r>
          </a:p>
          <a:p>
            <a:pPr algn="ctr"/>
            <a:r>
              <a:rPr lang="ar-SA" sz="2400" b="1" dirty="0" smtClean="0">
                <a:solidFill>
                  <a:prstClr val="black"/>
                </a:solidFill>
                <a:latin typeface="Monotype Koufi" pitchFamily="2" charset="-78"/>
                <a:ea typeface="Monotype Koufi" pitchFamily="2" charset="-78"/>
              </a:rPr>
              <a:t>ثلاثية .. </a:t>
            </a:r>
            <a:r>
              <a:rPr lang="ar-SA" sz="2400" b="1" dirty="0" smtClean="0">
                <a:solidFill>
                  <a:prstClr val="black"/>
                </a:solidFill>
                <a:latin typeface="Monotype Koufi" pitchFamily="2" charset="-78"/>
                <a:ea typeface="Monotype Koufi" pitchFamily="2" charset="-78"/>
              </a:rPr>
              <a:t>وتوزعن </a:t>
            </a:r>
            <a:r>
              <a:rPr lang="ar-SA" sz="2400" b="1" dirty="0" smtClean="0">
                <a:solidFill>
                  <a:prstClr val="black"/>
                </a:solidFill>
                <a:latin typeface="Monotype Koufi" pitchFamily="2" charset="-78"/>
                <a:ea typeface="Monotype Koufi" pitchFamily="2" charset="-78"/>
              </a:rPr>
              <a:t>الأدوار التالية فيما </a:t>
            </a:r>
            <a:r>
              <a:rPr lang="ar-SA" sz="2400" b="1" dirty="0" smtClean="0">
                <a:solidFill>
                  <a:prstClr val="black"/>
                </a:solidFill>
                <a:latin typeface="Monotype Koufi" pitchFamily="2" charset="-78"/>
                <a:ea typeface="Monotype Koufi" pitchFamily="2" charset="-78"/>
              </a:rPr>
              <a:t>بينكن</a:t>
            </a:r>
            <a:endParaRPr lang="ar-SA" sz="2400" b="1" dirty="0">
              <a:solidFill>
                <a:prstClr val="black"/>
              </a:solidFill>
              <a:latin typeface="Monotype Koufi" pitchFamily="2" charset="-78"/>
              <a:ea typeface="Monotype Koufi" pitchFamily="2" charset="-78"/>
            </a:endParaRPr>
          </a:p>
        </p:txBody>
      </p:sp>
      <p:sp>
        <p:nvSpPr>
          <p:cNvPr id="5" name="مربع نص 12"/>
          <p:cNvSpPr txBox="1"/>
          <p:nvPr/>
        </p:nvSpPr>
        <p:spPr>
          <a:xfrm>
            <a:off x="660506" y="2785776"/>
            <a:ext cx="7694735" cy="52322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2400" b="1" dirty="0" smtClean="0">
                <a:solidFill>
                  <a:prstClr val="black"/>
                </a:solidFill>
              </a:rPr>
              <a:t>الطالبة الأولى </a:t>
            </a:r>
            <a:r>
              <a:rPr lang="ar-SA" sz="2400" b="1" dirty="0" smtClean="0">
                <a:solidFill>
                  <a:prstClr val="black"/>
                </a:solidFill>
              </a:rPr>
              <a:t>: </a:t>
            </a:r>
            <a:r>
              <a:rPr lang="ar-SA" sz="2400" b="1" dirty="0" smtClean="0">
                <a:solidFill>
                  <a:prstClr val="black"/>
                </a:solidFill>
              </a:rPr>
              <a:t>متحدثة </a:t>
            </a:r>
            <a:r>
              <a:rPr lang="ar-SA" sz="2400" b="1" dirty="0">
                <a:solidFill>
                  <a:prstClr val="black"/>
                </a:solidFill>
              </a:rPr>
              <a:t>ت</a:t>
            </a:r>
            <a:r>
              <a:rPr lang="ar-SA" sz="2400" b="1" dirty="0" smtClean="0">
                <a:solidFill>
                  <a:prstClr val="black"/>
                </a:solidFill>
              </a:rPr>
              <a:t>شرح </a:t>
            </a:r>
            <a:r>
              <a:rPr lang="ar-SA" sz="2400" b="1" dirty="0" smtClean="0">
                <a:solidFill>
                  <a:prstClr val="black"/>
                </a:solidFill>
              </a:rPr>
              <a:t>الفكرة او المفهوم التالي (</a:t>
            </a:r>
            <a:r>
              <a:rPr lang="ar-SA" sz="2800" b="1" dirty="0" smtClean="0">
                <a:solidFill>
                  <a:srgbClr val="C00000"/>
                </a:solidFill>
              </a:rPr>
              <a:t>التنفس والتخمر</a:t>
            </a:r>
            <a:r>
              <a:rPr lang="ar-SA" sz="2400" b="1" dirty="0" smtClean="0">
                <a:solidFill>
                  <a:prstClr val="black"/>
                </a:solidFill>
              </a:rPr>
              <a:t>)</a:t>
            </a:r>
            <a:endParaRPr lang="ar-SA" sz="2400" b="1" dirty="0">
              <a:solidFill>
                <a:prstClr val="black"/>
              </a:solidFill>
            </a:endParaRPr>
          </a:p>
        </p:txBody>
      </p:sp>
      <p:sp>
        <p:nvSpPr>
          <p:cNvPr id="6" name="مربع نص 12"/>
          <p:cNvSpPr txBox="1"/>
          <p:nvPr/>
        </p:nvSpPr>
        <p:spPr>
          <a:xfrm>
            <a:off x="321467" y="3429000"/>
            <a:ext cx="8372806" cy="461665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2400" b="1" dirty="0" smtClean="0">
                <a:solidFill>
                  <a:prstClr val="black"/>
                </a:solidFill>
              </a:rPr>
              <a:t>الطالبة الثانية </a:t>
            </a:r>
            <a:r>
              <a:rPr lang="ar-SA" sz="2400" b="1" dirty="0" smtClean="0">
                <a:solidFill>
                  <a:prstClr val="black"/>
                </a:solidFill>
              </a:rPr>
              <a:t>: </a:t>
            </a:r>
            <a:r>
              <a:rPr lang="ar-SA" sz="2400" b="1" dirty="0" smtClean="0">
                <a:solidFill>
                  <a:prstClr val="black"/>
                </a:solidFill>
              </a:rPr>
              <a:t>مستمعة جيدة </a:t>
            </a:r>
            <a:r>
              <a:rPr lang="ar-SA" sz="2400" b="1" dirty="0" smtClean="0">
                <a:solidFill>
                  <a:prstClr val="black"/>
                </a:solidFill>
              </a:rPr>
              <a:t>,</a:t>
            </a:r>
            <a:r>
              <a:rPr lang="ar-SA" sz="2400" b="1" dirty="0" smtClean="0">
                <a:solidFill>
                  <a:prstClr val="black"/>
                </a:solidFill>
              </a:rPr>
              <a:t>وتطرح </a:t>
            </a:r>
            <a:r>
              <a:rPr lang="ar-SA" sz="2400" b="1" dirty="0" smtClean="0">
                <a:solidFill>
                  <a:prstClr val="black"/>
                </a:solidFill>
              </a:rPr>
              <a:t>أسئلة على </a:t>
            </a:r>
            <a:r>
              <a:rPr lang="ar-SA" sz="2400" b="1" dirty="0" smtClean="0">
                <a:solidFill>
                  <a:prstClr val="black"/>
                </a:solidFill>
              </a:rPr>
              <a:t>الطالبة الأولى </a:t>
            </a:r>
            <a:r>
              <a:rPr lang="ar-SA" sz="2400" b="1" dirty="0" smtClean="0">
                <a:solidFill>
                  <a:prstClr val="black"/>
                </a:solidFill>
              </a:rPr>
              <a:t>لمزيد من التفصيل</a:t>
            </a:r>
          </a:p>
        </p:txBody>
      </p:sp>
      <p:sp>
        <p:nvSpPr>
          <p:cNvPr id="7" name="مربع نص 12"/>
          <p:cNvSpPr txBox="1"/>
          <p:nvPr/>
        </p:nvSpPr>
        <p:spPr>
          <a:xfrm>
            <a:off x="500203" y="4077072"/>
            <a:ext cx="8015336" cy="830997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2400" b="1" dirty="0" smtClean="0">
                <a:solidFill>
                  <a:prstClr val="black"/>
                </a:solidFill>
              </a:rPr>
              <a:t>الطالبة الثالثة </a:t>
            </a:r>
            <a:r>
              <a:rPr lang="ar-SA" sz="2400" b="1" dirty="0" smtClean="0">
                <a:solidFill>
                  <a:prstClr val="black"/>
                </a:solidFill>
              </a:rPr>
              <a:t>: </a:t>
            </a:r>
            <a:r>
              <a:rPr lang="ar-SA" sz="2400" b="1" dirty="0" smtClean="0">
                <a:solidFill>
                  <a:prstClr val="black"/>
                </a:solidFill>
              </a:rPr>
              <a:t>تراقب </a:t>
            </a:r>
            <a:r>
              <a:rPr lang="ar-SA" sz="2400" b="1" dirty="0" smtClean="0">
                <a:solidFill>
                  <a:prstClr val="black"/>
                </a:solidFill>
              </a:rPr>
              <a:t>العملية وسير الحديث بين </a:t>
            </a:r>
            <a:r>
              <a:rPr lang="ar-SA" sz="2400" b="1" dirty="0" smtClean="0">
                <a:solidFill>
                  <a:prstClr val="black"/>
                </a:solidFill>
              </a:rPr>
              <a:t>زميلتيها وتكتب </a:t>
            </a:r>
            <a:r>
              <a:rPr lang="ar-SA" sz="2400" b="1" dirty="0" smtClean="0">
                <a:solidFill>
                  <a:prstClr val="black"/>
                </a:solidFill>
              </a:rPr>
              <a:t>ما يدور بينهما</a:t>
            </a:r>
          </a:p>
          <a:p>
            <a:pPr algn="ctr"/>
            <a:r>
              <a:rPr lang="ar-SA" sz="2400" b="1" dirty="0" smtClean="0">
                <a:solidFill>
                  <a:prstClr val="black"/>
                </a:solidFill>
              </a:rPr>
              <a:t>لتقرأه </a:t>
            </a:r>
            <a:r>
              <a:rPr lang="ar-SA" sz="2400" b="1" dirty="0" smtClean="0">
                <a:solidFill>
                  <a:prstClr val="black"/>
                </a:solidFill>
              </a:rPr>
              <a:t>على </a:t>
            </a:r>
            <a:r>
              <a:rPr lang="ar-SA" sz="2400" b="1" dirty="0" smtClean="0">
                <a:solidFill>
                  <a:prstClr val="black"/>
                </a:solidFill>
              </a:rPr>
              <a:t>زميلاتها </a:t>
            </a:r>
            <a:r>
              <a:rPr lang="ar-SA" sz="2400" b="1" dirty="0" smtClean="0">
                <a:solidFill>
                  <a:prstClr val="black"/>
                </a:solidFill>
              </a:rPr>
              <a:t>بالفصل عند </a:t>
            </a:r>
            <a:r>
              <a:rPr lang="ar-SA" sz="2400" b="1" dirty="0" smtClean="0">
                <a:solidFill>
                  <a:prstClr val="black"/>
                </a:solidFill>
              </a:rPr>
              <a:t>اختيارها</a:t>
            </a:r>
            <a:endParaRPr lang="ar-SA" sz="2400" b="1" dirty="0">
              <a:solidFill>
                <a:prstClr val="black"/>
              </a:solidFill>
            </a:endParaRPr>
          </a:p>
        </p:txBody>
      </p:sp>
      <p:sp>
        <p:nvSpPr>
          <p:cNvPr id="2" name="شكل بيضاوي 1"/>
          <p:cNvSpPr/>
          <p:nvPr/>
        </p:nvSpPr>
        <p:spPr>
          <a:xfrm rot="18612145">
            <a:off x="472914" y="5246551"/>
            <a:ext cx="1800200" cy="1224136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 smtClean="0">
                <a:solidFill>
                  <a:srgbClr val="C00000"/>
                </a:solidFill>
                <a:latin typeface="Arial Black" pitchFamily="34" charset="0"/>
              </a:rPr>
              <a:t>الزمن</a:t>
            </a:r>
          </a:p>
          <a:p>
            <a:pPr algn="ctr"/>
            <a:r>
              <a:rPr lang="en-US" sz="2000" b="1" dirty="0">
                <a:solidFill>
                  <a:srgbClr val="C00000"/>
                </a:solidFill>
                <a:latin typeface="Arial Black" pitchFamily="34" charset="0"/>
              </a:rPr>
              <a:t>7</a:t>
            </a:r>
            <a:endParaRPr lang="ar-SA" sz="2000" b="1" dirty="0" smtClean="0">
              <a:solidFill>
                <a:srgbClr val="C00000"/>
              </a:solidFill>
              <a:latin typeface="Arial Black" pitchFamily="34" charset="0"/>
            </a:endParaRPr>
          </a:p>
          <a:p>
            <a:pPr algn="ctr"/>
            <a:r>
              <a:rPr lang="ar-SA" sz="3200" b="1" dirty="0" smtClean="0">
                <a:solidFill>
                  <a:srgbClr val="C00000"/>
                </a:solidFill>
                <a:latin typeface="Arial Black" pitchFamily="34" charset="0"/>
              </a:rPr>
              <a:t>دقائق</a:t>
            </a:r>
            <a:endParaRPr lang="ar-SA" sz="32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2314000" y="5166121"/>
            <a:ext cx="6200736" cy="1384995"/>
          </a:xfrm>
          <a:prstGeom prst="rect">
            <a:avLst/>
          </a:prstGeom>
          <a:solidFill>
            <a:srgbClr val="00B050"/>
          </a:solidFill>
          <a:effectLst/>
        </p:spPr>
        <p:txBody>
          <a:bodyPr wrap="none" rtlCol="1">
            <a:spAutoFit/>
          </a:bodyPr>
          <a:lstStyle/>
          <a:p>
            <a:pPr algn="ctr"/>
            <a:r>
              <a:rPr lang="ar-SA" sz="2800" b="1" dirty="0" smtClean="0">
                <a:solidFill>
                  <a:prstClr val="white"/>
                </a:solidFill>
                <a:latin typeface="Monotype Koufi" pitchFamily="2" charset="-78"/>
                <a:ea typeface="Monotype Koufi" pitchFamily="2" charset="-78"/>
              </a:rPr>
              <a:t>انتهى الوقت</a:t>
            </a:r>
          </a:p>
          <a:p>
            <a:pPr algn="ctr"/>
            <a:r>
              <a:rPr lang="ar-SA" sz="2800" b="1" dirty="0" smtClean="0">
                <a:solidFill>
                  <a:prstClr val="white"/>
                </a:solidFill>
                <a:latin typeface="Monotype Koufi" pitchFamily="2" charset="-78"/>
                <a:ea typeface="Monotype Koufi" pitchFamily="2" charset="-78"/>
              </a:rPr>
              <a:t>الآن نستمع </a:t>
            </a:r>
            <a:r>
              <a:rPr lang="ar-SA" sz="2800" b="1" dirty="0" smtClean="0">
                <a:solidFill>
                  <a:prstClr val="white"/>
                </a:solidFill>
                <a:latin typeface="Monotype Koufi" pitchFamily="2" charset="-78"/>
                <a:ea typeface="Monotype Koufi" pitchFamily="2" charset="-78"/>
              </a:rPr>
              <a:t>لمراقبة </a:t>
            </a:r>
            <a:r>
              <a:rPr lang="ar-SA" sz="2800" b="1" dirty="0" smtClean="0">
                <a:solidFill>
                  <a:prstClr val="white"/>
                </a:solidFill>
                <a:latin typeface="Monotype Koufi" pitchFamily="2" charset="-78"/>
                <a:ea typeface="Monotype Koufi" pitchFamily="2" charset="-78"/>
              </a:rPr>
              <a:t>كل مجموعة </a:t>
            </a:r>
            <a:r>
              <a:rPr lang="ar-SA" sz="2800" b="1" dirty="0" smtClean="0">
                <a:solidFill>
                  <a:prstClr val="white"/>
                </a:solidFill>
                <a:latin typeface="Monotype Koufi" pitchFamily="2" charset="-78"/>
                <a:ea typeface="Monotype Koufi" pitchFamily="2" charset="-78"/>
              </a:rPr>
              <a:t>لتطلعنا </a:t>
            </a:r>
            <a:r>
              <a:rPr lang="ar-SA" sz="2800" b="1" dirty="0" smtClean="0">
                <a:solidFill>
                  <a:prstClr val="white"/>
                </a:solidFill>
                <a:latin typeface="Monotype Koufi" pitchFamily="2" charset="-78"/>
                <a:ea typeface="Monotype Koufi" pitchFamily="2" charset="-78"/>
              </a:rPr>
              <a:t>على النقاش</a:t>
            </a:r>
          </a:p>
          <a:p>
            <a:pPr algn="ctr"/>
            <a:r>
              <a:rPr lang="ar-SA" sz="2800" b="1" dirty="0" smtClean="0">
                <a:solidFill>
                  <a:prstClr val="white"/>
                </a:solidFill>
                <a:latin typeface="Monotype Koufi" pitchFamily="2" charset="-78"/>
                <a:ea typeface="Monotype Koufi" pitchFamily="2" charset="-78"/>
              </a:rPr>
              <a:t>الذي تم في </a:t>
            </a:r>
            <a:r>
              <a:rPr lang="ar-SA" sz="2800" b="1" dirty="0" smtClean="0">
                <a:solidFill>
                  <a:prstClr val="white"/>
                </a:solidFill>
                <a:latin typeface="Monotype Koufi" pitchFamily="2" charset="-78"/>
                <a:ea typeface="Monotype Koufi" pitchFamily="2" charset="-78"/>
              </a:rPr>
              <a:t>مجموعتها</a:t>
            </a:r>
            <a:endParaRPr lang="ar-SA" sz="2800" b="1" dirty="0">
              <a:solidFill>
                <a:prstClr val="white"/>
              </a:solidFill>
              <a:latin typeface="Monotype Koufi" pitchFamily="2" charset="-78"/>
              <a:ea typeface="Monotype Koufi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023829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2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نتيجة بحث الصور عن ‪feedback‬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ربع نص 3"/>
          <p:cNvSpPr txBox="1"/>
          <p:nvPr/>
        </p:nvSpPr>
        <p:spPr>
          <a:xfrm>
            <a:off x="2505568" y="5085184"/>
            <a:ext cx="4132862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ar-SA" sz="3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التغذية الراجعة لموضوع :</a:t>
            </a:r>
          </a:p>
        </p:txBody>
      </p:sp>
      <p:sp>
        <p:nvSpPr>
          <p:cNvPr id="5" name="مستطيل 4"/>
          <p:cNvSpPr/>
          <p:nvPr/>
        </p:nvSpPr>
        <p:spPr>
          <a:xfrm>
            <a:off x="3315889" y="5949279"/>
            <a:ext cx="25122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3600" b="1" dirty="0" smtClean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التنفس والتخمر</a:t>
            </a:r>
            <a:endParaRPr lang="ar-SA" sz="3600" b="1" dirty="0">
              <a:ln w="24500" cmpd="dbl">
                <a:solidFill>
                  <a:srgbClr val="C0504D">
                    <a:shade val="85000"/>
                    <a:satMod val="155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C0504D">
                      <a:tint val="10000"/>
                      <a:satMod val="155000"/>
                    </a:srgbClr>
                  </a:gs>
                  <a:gs pos="60000">
                    <a:srgbClr val="C0504D">
                      <a:tint val="30000"/>
                      <a:satMod val="155000"/>
                    </a:srgbClr>
                  </a:gs>
                  <a:gs pos="100000">
                    <a:srgbClr val="C0504D">
                      <a:tint val="73000"/>
                      <a:satMod val="155000"/>
                    </a:srgbClr>
                  </a:gs>
                </a:gsLst>
                <a:lin ang="5400000"/>
              </a:gra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17914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/>
          <p:cNvSpPr txBox="1"/>
          <p:nvPr/>
        </p:nvSpPr>
        <p:spPr>
          <a:xfrm>
            <a:off x="0" y="17016"/>
            <a:ext cx="9144000" cy="461665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2400" b="1" dirty="0" smtClean="0">
                <a:solidFill>
                  <a:prstClr val="white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 استراتيجية </a:t>
            </a:r>
            <a:r>
              <a:rPr lang="ar-SA" sz="2400" b="1" dirty="0" smtClean="0">
                <a:solidFill>
                  <a:prstClr val="white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ضعي </a:t>
            </a:r>
            <a:r>
              <a:rPr lang="ar-SA" sz="2400" b="1" dirty="0">
                <a:solidFill>
                  <a:prstClr val="white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المفاهيم</a:t>
            </a:r>
          </a:p>
        </p:txBody>
      </p:sp>
      <p:pic>
        <p:nvPicPr>
          <p:cNvPr id="1026" name="Picture 2" descr="https://tota909.files.wordpress.com/2014/04/image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8681"/>
            <a:ext cx="9144000" cy="115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ربع نص 5"/>
          <p:cNvSpPr txBox="1"/>
          <p:nvPr/>
        </p:nvSpPr>
        <p:spPr>
          <a:xfrm>
            <a:off x="0" y="1628800"/>
            <a:ext cx="9144000" cy="461665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2400" b="1" dirty="0" smtClean="0">
                <a:solidFill>
                  <a:prstClr val="white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 استراتيجية </a:t>
            </a:r>
            <a:r>
              <a:rPr lang="ar-SA" sz="2400" b="1" dirty="0" smtClean="0">
                <a:solidFill>
                  <a:prstClr val="white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ضعي </a:t>
            </a:r>
            <a:r>
              <a:rPr lang="ar-SA" sz="2400" b="1" dirty="0">
                <a:solidFill>
                  <a:prstClr val="white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المفاهيم</a:t>
            </a:r>
          </a:p>
        </p:txBody>
      </p:sp>
      <p:sp>
        <p:nvSpPr>
          <p:cNvPr id="7" name="مربع نص 6"/>
          <p:cNvSpPr txBox="1"/>
          <p:nvPr/>
        </p:nvSpPr>
        <p:spPr>
          <a:xfrm>
            <a:off x="1596873" y="2716226"/>
            <a:ext cx="6080512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1">
            <a:spAutoFit/>
          </a:bodyPr>
          <a:lstStyle/>
          <a:p>
            <a:pPr algn="ctr"/>
            <a:r>
              <a:rPr lang="ar-SA" sz="2000" b="1" dirty="0" err="1" smtClean="0">
                <a:solidFill>
                  <a:prstClr val="black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اقرأي</a:t>
            </a:r>
            <a:r>
              <a:rPr lang="ar-SA" sz="2000" b="1" dirty="0" smtClean="0">
                <a:solidFill>
                  <a:prstClr val="black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  </a:t>
            </a:r>
            <a:r>
              <a:rPr lang="ar-SA" sz="2000" b="1" dirty="0" smtClean="0">
                <a:solidFill>
                  <a:prstClr val="black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النصوص التالية ثم ( </a:t>
            </a:r>
            <a:r>
              <a:rPr lang="ar-SA" sz="2000" b="1" dirty="0" smtClean="0">
                <a:solidFill>
                  <a:srgbClr val="0070C0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ضعي </a:t>
            </a:r>
            <a:r>
              <a:rPr lang="ar-SA" sz="2000" b="1" dirty="0" smtClean="0">
                <a:solidFill>
                  <a:srgbClr val="0070C0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المفاهيم </a:t>
            </a:r>
            <a:r>
              <a:rPr lang="ar-SA" sz="2000" b="1" dirty="0" smtClean="0">
                <a:solidFill>
                  <a:prstClr val="black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) المفقودة في الفراغات :</a:t>
            </a:r>
          </a:p>
          <a:p>
            <a:pPr algn="ctr"/>
            <a:r>
              <a:rPr lang="ar-SA" sz="2000" b="1" dirty="0" smtClean="0">
                <a:solidFill>
                  <a:srgbClr val="FF0000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ملاحظة : </a:t>
            </a:r>
            <a:r>
              <a:rPr lang="ar-SA" sz="2000" b="1" dirty="0" err="1" smtClean="0">
                <a:solidFill>
                  <a:srgbClr val="FF0000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لاتكتبي</a:t>
            </a:r>
            <a:r>
              <a:rPr lang="ar-SA" sz="2000" b="1" dirty="0" smtClean="0">
                <a:solidFill>
                  <a:srgbClr val="FF0000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 </a:t>
            </a:r>
            <a:r>
              <a:rPr lang="ar-SA" sz="2000" b="1" dirty="0" smtClean="0">
                <a:solidFill>
                  <a:srgbClr val="FF0000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النصوص , فقط </a:t>
            </a:r>
            <a:r>
              <a:rPr lang="ar-SA" sz="2000" b="1" dirty="0" smtClean="0">
                <a:solidFill>
                  <a:srgbClr val="FF0000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اكتبي </a:t>
            </a:r>
            <a:r>
              <a:rPr lang="ar-SA" sz="2000" b="1" dirty="0" smtClean="0">
                <a:solidFill>
                  <a:srgbClr val="FF0000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المفاهيم بجانب كل رقم</a:t>
            </a:r>
            <a:endParaRPr lang="ar-SA" sz="2000" b="1" dirty="0">
              <a:solidFill>
                <a:srgbClr val="FF0000"/>
              </a:solidFill>
              <a:latin typeface="Monotype Koufi" pitchFamily="2" charset="-78"/>
              <a:ea typeface="Monotype Koufi" pitchFamily="2" charset="-78"/>
              <a:cs typeface="Monotype Koufi" pitchFamily="2" charset="-78"/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1061170" y="2189786"/>
            <a:ext cx="7135287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1">
            <a:spAutoFit/>
          </a:bodyPr>
          <a:lstStyle/>
          <a:p>
            <a:pPr algn="ctr"/>
            <a:r>
              <a:rPr lang="ar-SA" sz="2000" b="1" dirty="0" smtClean="0">
                <a:solidFill>
                  <a:prstClr val="black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أخرجي </a:t>
            </a:r>
            <a:r>
              <a:rPr lang="ar-SA" sz="2000" b="1" dirty="0" smtClean="0">
                <a:solidFill>
                  <a:prstClr val="black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ورقة </a:t>
            </a:r>
            <a:r>
              <a:rPr lang="ar-SA" sz="2000" b="1" dirty="0" smtClean="0">
                <a:solidFill>
                  <a:prstClr val="black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واكتبي </a:t>
            </a:r>
            <a:r>
              <a:rPr lang="ar-SA" sz="2000" b="1" dirty="0" smtClean="0">
                <a:solidFill>
                  <a:prstClr val="black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اسمك عليها ثم </a:t>
            </a:r>
            <a:r>
              <a:rPr lang="ar-SA" sz="2000" b="1" dirty="0" smtClean="0">
                <a:solidFill>
                  <a:prstClr val="black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ضعي </a:t>
            </a:r>
            <a:r>
              <a:rPr lang="ar-SA" sz="2000" b="1" dirty="0" smtClean="0">
                <a:solidFill>
                  <a:prstClr val="black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رقم على بداية كل سطر من </a:t>
            </a:r>
            <a:r>
              <a:rPr lang="en-US" sz="2000" b="1" dirty="0" smtClean="0">
                <a:solidFill>
                  <a:prstClr val="black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1</a:t>
            </a:r>
            <a:r>
              <a:rPr lang="ar-SA" sz="2000" b="1" dirty="0" smtClean="0">
                <a:solidFill>
                  <a:prstClr val="black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 إلى </a:t>
            </a:r>
            <a:r>
              <a:rPr lang="en-US" sz="2000" b="1" dirty="0" smtClean="0">
                <a:solidFill>
                  <a:prstClr val="black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4 </a:t>
            </a:r>
            <a:r>
              <a:rPr lang="ar-SA" sz="2000" b="1" dirty="0" smtClean="0">
                <a:solidFill>
                  <a:prstClr val="black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  </a:t>
            </a:r>
            <a:endParaRPr lang="ar-SA" sz="2000" b="1" dirty="0">
              <a:solidFill>
                <a:srgbClr val="FF0000"/>
              </a:solidFill>
              <a:latin typeface="Monotype Koufi" pitchFamily="2" charset="-78"/>
              <a:ea typeface="Monotype Koufi" pitchFamily="2" charset="-78"/>
              <a:cs typeface="Monotype Koufi" pitchFamily="2" charset="-78"/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0" y="4512889"/>
            <a:ext cx="9144000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prstClr val="black"/>
                </a:solidFill>
              </a:rPr>
              <a:t>1- </a:t>
            </a:r>
            <a:r>
              <a:rPr lang="ar-SA" sz="2400" b="1" dirty="0" smtClean="0">
                <a:solidFill>
                  <a:prstClr val="black"/>
                </a:solidFill>
              </a:rPr>
              <a:t>تستخلص النباتات والحيوانات الطاقة من </a:t>
            </a:r>
            <a:r>
              <a:rPr lang="ar-SA" sz="2400" b="1" dirty="0" err="1" smtClean="0">
                <a:solidFill>
                  <a:prstClr val="black"/>
                </a:solidFill>
              </a:rPr>
              <a:t>سكرالجلوكوز</a:t>
            </a:r>
            <a:r>
              <a:rPr lang="ar-SA" sz="2400" b="1" dirty="0" smtClean="0">
                <a:solidFill>
                  <a:prstClr val="black"/>
                </a:solidFill>
              </a:rPr>
              <a:t> بعملية تسمى(....................) 2-يتطلب حدوث التنفس الخلوي في النباتات والحيوانات وجود (......................).</a:t>
            </a:r>
            <a:endParaRPr lang="ar-SA" sz="2400" b="1" dirty="0">
              <a:solidFill>
                <a:prstClr val="black"/>
              </a:solidFill>
            </a:endParaRPr>
          </a:p>
          <a:p>
            <a:r>
              <a:rPr lang="ar-SA" sz="2400" b="1" dirty="0" smtClean="0">
                <a:solidFill>
                  <a:prstClr val="black"/>
                </a:solidFill>
              </a:rPr>
              <a:t>3-هناك نوع آخر من التنفس الخلوي لا يستخدم الأكسجين هو (..........................) </a:t>
            </a:r>
            <a:r>
              <a:rPr lang="ar-SA" sz="2400" b="1" dirty="0">
                <a:solidFill>
                  <a:prstClr val="black"/>
                </a:solidFill>
              </a:rPr>
              <a:t>.</a:t>
            </a:r>
            <a:endParaRPr lang="ar-SA" sz="2400" b="1" dirty="0" smtClean="0">
              <a:solidFill>
                <a:prstClr val="black"/>
              </a:solidFill>
            </a:endParaRPr>
          </a:p>
          <a:p>
            <a:r>
              <a:rPr lang="ar-SA" sz="2400" b="1" dirty="0" smtClean="0">
                <a:solidFill>
                  <a:prstClr val="black"/>
                </a:solidFill>
              </a:rPr>
              <a:t>4- أكثر عمليات التنفس اللاهوائي شيوعاً هو (....................) .</a:t>
            </a:r>
          </a:p>
        </p:txBody>
      </p:sp>
      <p:sp>
        <p:nvSpPr>
          <p:cNvPr id="10" name="شكل بيضاوي 9"/>
          <p:cNvSpPr/>
          <p:nvPr/>
        </p:nvSpPr>
        <p:spPr>
          <a:xfrm rot="18612145">
            <a:off x="-80668" y="2634887"/>
            <a:ext cx="1450734" cy="934863"/>
          </a:xfrm>
          <a:prstGeom prst="ellipse">
            <a:avLst/>
          </a:prstGeom>
          <a:solidFill>
            <a:srgbClr val="FF0000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 smtClean="0">
                <a:solidFill>
                  <a:prstClr val="white"/>
                </a:solidFill>
                <a:latin typeface="Arial Black" pitchFamily="34" charset="0"/>
              </a:rPr>
              <a:t>الزمن</a:t>
            </a:r>
          </a:p>
          <a:p>
            <a:pPr algn="ctr"/>
            <a:r>
              <a:rPr lang="en-US" sz="2000" b="1" dirty="0" smtClean="0">
                <a:solidFill>
                  <a:prstClr val="white"/>
                </a:solidFill>
                <a:latin typeface="Arial Black" pitchFamily="34" charset="0"/>
              </a:rPr>
              <a:t>3</a:t>
            </a:r>
            <a:r>
              <a:rPr lang="ar-SA" sz="2000" b="1" dirty="0" smtClean="0">
                <a:solidFill>
                  <a:prstClr val="white"/>
                </a:solidFill>
                <a:latin typeface="Arial Black" pitchFamily="34" charset="0"/>
              </a:rPr>
              <a:t> دقائق</a:t>
            </a:r>
            <a:endParaRPr lang="ar-SA" sz="2400" b="1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2" name="سحابة 1"/>
          <p:cNvSpPr/>
          <p:nvPr/>
        </p:nvSpPr>
        <p:spPr>
          <a:xfrm>
            <a:off x="2699792" y="3501008"/>
            <a:ext cx="3744416" cy="864096"/>
          </a:xfrm>
          <a:prstGeom prst="cloud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solidFill>
                  <a:prstClr val="black"/>
                </a:solidFill>
              </a:rPr>
              <a:t>التنفس والتخمر</a:t>
            </a:r>
            <a:endParaRPr lang="ar-SA" sz="2400" b="1" dirty="0">
              <a:solidFill>
                <a:prstClr val="black"/>
              </a:solidFill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107504" y="4379235"/>
            <a:ext cx="1911101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 smtClean="0">
                <a:solidFill>
                  <a:srgbClr val="C00000"/>
                </a:solidFill>
              </a:rPr>
              <a:t>التنفس الخلوي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12" name="مربع نص 11"/>
          <p:cNvSpPr txBox="1"/>
          <p:nvPr/>
        </p:nvSpPr>
        <p:spPr>
          <a:xfrm>
            <a:off x="1242308" y="4800416"/>
            <a:ext cx="1265090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 smtClean="0">
                <a:solidFill>
                  <a:srgbClr val="C00000"/>
                </a:solidFill>
              </a:rPr>
              <a:t>الأكسجين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644699" y="5179872"/>
            <a:ext cx="2153154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 smtClean="0">
                <a:solidFill>
                  <a:srgbClr val="C00000"/>
                </a:solidFill>
              </a:rPr>
              <a:t>التنفس اللاهوائي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3203848" y="5559329"/>
            <a:ext cx="938078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 smtClean="0">
                <a:solidFill>
                  <a:srgbClr val="C00000"/>
                </a:solidFill>
              </a:rPr>
              <a:t>التخمر</a:t>
            </a:r>
            <a:endParaRPr lang="ar-SA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91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5" grpId="0" animBg="1"/>
      <p:bldP spid="9" grpId="0"/>
      <p:bldP spid="12" grpId="0"/>
      <p:bldP spid="13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55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نتيجة بحث الصور عن ‪feedback‬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ربع نص 3"/>
          <p:cNvSpPr txBox="1"/>
          <p:nvPr/>
        </p:nvSpPr>
        <p:spPr>
          <a:xfrm>
            <a:off x="2012645" y="5085184"/>
            <a:ext cx="5118710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ar-SA" sz="3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B050"/>
                </a:solidFill>
              </a:rPr>
              <a:t>انتهت</a:t>
            </a:r>
            <a:r>
              <a:rPr lang="ar-SA" sz="3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التغذية الراجعة لموضوع :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3315889" y="5949279"/>
            <a:ext cx="25122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3600" b="1" dirty="0" smtClean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التنفس والتخمر</a:t>
            </a:r>
            <a:endParaRPr lang="ar-SA" sz="3600" b="1" dirty="0">
              <a:ln w="24500" cmpd="dbl">
                <a:solidFill>
                  <a:srgbClr val="C0504D">
                    <a:shade val="85000"/>
                    <a:satMod val="155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C0504D">
                      <a:tint val="10000"/>
                      <a:satMod val="155000"/>
                    </a:srgbClr>
                  </a:gs>
                  <a:gs pos="60000">
                    <a:srgbClr val="C0504D">
                      <a:tint val="30000"/>
                      <a:satMod val="155000"/>
                    </a:srgbClr>
                  </a:gs>
                  <a:gs pos="100000">
                    <a:srgbClr val="C0504D">
                      <a:tint val="73000"/>
                      <a:satMod val="155000"/>
                    </a:srgbClr>
                  </a:gs>
                </a:gsLst>
                <a:lin ang="5400000"/>
              </a:gra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1248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مربع نص 4"/>
          <p:cNvSpPr txBox="1"/>
          <p:nvPr/>
        </p:nvSpPr>
        <p:spPr>
          <a:xfrm>
            <a:off x="2824022" y="4917066"/>
            <a:ext cx="1859805" cy="6463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1">
            <a:spAutoFit/>
          </a:bodyPr>
          <a:lstStyle/>
          <a:p>
            <a:pPr algn="ctr"/>
            <a:r>
              <a:rPr lang="ar-SA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النقل النشط</a:t>
            </a:r>
            <a:endParaRPr lang="ar-SA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مربع نص 5"/>
          <p:cNvSpPr txBox="1"/>
          <p:nvPr/>
        </p:nvSpPr>
        <p:spPr>
          <a:xfrm rot="18974457">
            <a:off x="7459493" y="5286399"/>
            <a:ext cx="1763624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موضوعنا القادم</a:t>
            </a:r>
          </a:p>
        </p:txBody>
      </p:sp>
    </p:spTree>
    <p:extLst>
      <p:ext uri="{BB962C8B-B14F-4D97-AF65-F5344CB8AC3E}">
        <p14:creationId xmlns:p14="http://schemas.microsoft.com/office/powerpoint/2010/main" val="271802866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2000">
              <a:schemeClr val="accent1">
                <a:tint val="66000"/>
                <a:satMod val="160000"/>
              </a:schemeClr>
            </a:gs>
            <a:gs pos="91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84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مربع نص 2"/>
          <p:cNvSpPr txBox="1"/>
          <p:nvPr/>
        </p:nvSpPr>
        <p:spPr>
          <a:xfrm>
            <a:off x="14086" y="1509688"/>
            <a:ext cx="9144000" cy="461665"/>
          </a:xfrm>
          <a:prstGeom prst="rect">
            <a:avLst/>
          </a:prstGeom>
          <a:solidFill>
            <a:schemeClr val="accent3"/>
          </a:solidFill>
          <a:ln w="38100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>
                <a:solidFill>
                  <a:prstClr val="white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أهداف هذا الدرس</a:t>
            </a:r>
            <a:endParaRPr lang="ar-SA" sz="2400" b="1" dirty="0">
              <a:solidFill>
                <a:prstClr val="white"/>
              </a:solidFill>
              <a:latin typeface="Monotype Koufi" pitchFamily="2" charset="-78"/>
              <a:ea typeface="Monotype Koufi" pitchFamily="2" charset="-78"/>
              <a:cs typeface="Monotype Koufi" pitchFamily="2" charset="-78"/>
            </a:endParaRPr>
          </a:p>
        </p:txBody>
      </p:sp>
      <p:sp>
        <p:nvSpPr>
          <p:cNvPr id="4" name="سحابة 3"/>
          <p:cNvSpPr/>
          <p:nvPr/>
        </p:nvSpPr>
        <p:spPr>
          <a:xfrm>
            <a:off x="4572000" y="2636912"/>
            <a:ext cx="4392488" cy="3067947"/>
          </a:xfrm>
          <a:prstGeom prst="cloud">
            <a:avLst/>
          </a:prstGeom>
          <a:solidFill>
            <a:srgbClr val="FFC0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solidFill>
                  <a:srgbClr val="C00000"/>
                </a:solidFill>
                <a:latin typeface="Monotype Koufi" pitchFamily="2" charset="-78"/>
                <a:ea typeface="Monotype Koufi" pitchFamily="2" charset="-78"/>
                <a:cs typeface="Times New Roman"/>
              </a:rPr>
              <a:t>تميزي</a:t>
            </a:r>
            <a:r>
              <a:rPr lang="ar-SA" sz="2800" b="1" dirty="0" smtClean="0">
                <a:solidFill>
                  <a:prstClr val="black"/>
                </a:solidFill>
                <a:latin typeface="Monotype Koufi" pitchFamily="2" charset="-78"/>
                <a:ea typeface="Monotype Koufi" pitchFamily="2" charset="-78"/>
                <a:cs typeface="Times New Roman"/>
              </a:rPr>
              <a:t> </a:t>
            </a:r>
            <a:r>
              <a:rPr lang="ar-SA" sz="2800" b="1" dirty="0">
                <a:solidFill>
                  <a:prstClr val="black"/>
                </a:solidFill>
                <a:latin typeface="Monotype Koufi" pitchFamily="2" charset="-78"/>
                <a:ea typeface="Monotype Koufi" pitchFamily="2" charset="-78"/>
                <a:cs typeface="Times New Roman"/>
              </a:rPr>
              <a:t>بين الخلايا النباتية والخلايا </a:t>
            </a:r>
            <a:r>
              <a:rPr lang="ar-SA" sz="2800" b="1" dirty="0" smtClean="0">
                <a:solidFill>
                  <a:prstClr val="black"/>
                </a:solidFill>
                <a:latin typeface="Monotype Koufi" pitchFamily="2" charset="-78"/>
                <a:ea typeface="Monotype Koufi" pitchFamily="2" charset="-78"/>
                <a:cs typeface="Times New Roman"/>
              </a:rPr>
              <a:t>الحيوانية.</a:t>
            </a:r>
            <a:endParaRPr lang="ar-SA" sz="2800" b="1" dirty="0">
              <a:solidFill>
                <a:prstClr val="black"/>
              </a:solidFill>
              <a:latin typeface="Monotype Koufi" pitchFamily="2" charset="-78"/>
              <a:ea typeface="Monotype Koufi" pitchFamily="2" charset="-78"/>
              <a:cs typeface="Times New Roman"/>
            </a:endParaRPr>
          </a:p>
        </p:txBody>
      </p:sp>
      <p:sp>
        <p:nvSpPr>
          <p:cNvPr id="5" name="سحابة 4"/>
          <p:cNvSpPr/>
          <p:nvPr/>
        </p:nvSpPr>
        <p:spPr>
          <a:xfrm>
            <a:off x="107503" y="2636912"/>
            <a:ext cx="4320481" cy="3067947"/>
          </a:xfrm>
          <a:prstGeom prst="cloud">
            <a:avLst/>
          </a:prstGeom>
          <a:solidFill>
            <a:srgbClr val="FFC0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solidFill>
                  <a:srgbClr val="C00000"/>
                </a:solidFill>
                <a:latin typeface="Monotype Koufi" pitchFamily="2" charset="-78"/>
                <a:ea typeface="Monotype Koufi" pitchFamily="2" charset="-78"/>
                <a:cs typeface="Times New Roman"/>
              </a:rPr>
              <a:t>تناقشي</a:t>
            </a:r>
            <a:r>
              <a:rPr lang="ar-SA" sz="2800" b="1" dirty="0" smtClean="0">
                <a:solidFill>
                  <a:prstClr val="black"/>
                </a:solidFill>
                <a:latin typeface="Monotype Koufi" pitchFamily="2" charset="-78"/>
                <a:ea typeface="Monotype Koufi" pitchFamily="2" charset="-78"/>
                <a:cs typeface="Times New Roman"/>
              </a:rPr>
              <a:t> </a:t>
            </a:r>
            <a:r>
              <a:rPr lang="ar-SA" sz="2800" b="1" dirty="0" smtClean="0">
                <a:solidFill>
                  <a:prstClr val="black"/>
                </a:solidFill>
                <a:latin typeface="Monotype Koufi" pitchFamily="2" charset="-78"/>
                <a:ea typeface="Monotype Koufi" pitchFamily="2" charset="-78"/>
                <a:cs typeface="Times New Roman"/>
              </a:rPr>
              <a:t>عمليتي </a:t>
            </a:r>
            <a:r>
              <a:rPr lang="ar-SA" sz="2800" b="1" dirty="0">
                <a:solidFill>
                  <a:prstClr val="black"/>
                </a:solidFill>
                <a:latin typeface="Monotype Koufi" pitchFamily="2" charset="-78"/>
                <a:ea typeface="Monotype Koufi" pitchFamily="2" charset="-78"/>
                <a:cs typeface="Times New Roman"/>
              </a:rPr>
              <a:t>البناء الضوئي والتنفس في الخلايا.</a:t>
            </a:r>
          </a:p>
        </p:txBody>
      </p:sp>
    </p:spTree>
    <p:extLst>
      <p:ext uri="{BB962C8B-B14F-4D97-AF65-F5344CB8AC3E}">
        <p14:creationId xmlns:p14="http://schemas.microsoft.com/office/powerpoint/2010/main" val="20416574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prstClr val="black"/>
                </a:solidFill>
              </a:rPr>
              <a:t>النقل النشط</a:t>
            </a:r>
            <a:endParaRPr lang="ar-SA" sz="2800" b="1" dirty="0">
              <a:solidFill>
                <a:prstClr val="black"/>
              </a:solidFill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0" y="620688"/>
            <a:ext cx="91304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ar-SA" sz="2400" b="1" dirty="0" smtClean="0"/>
              <a:t>هناك بعض المواد تنتقل أحياناً من منطقة التركيز المنخفض إلى التركيز المرتفع ( </a:t>
            </a:r>
            <a:r>
              <a:rPr lang="ar-SA" sz="2400" b="1" dirty="0" smtClean="0">
                <a:solidFill>
                  <a:srgbClr val="0070C0"/>
                </a:solidFill>
              </a:rPr>
              <a:t>عكس النقل السلبي</a:t>
            </a:r>
            <a:r>
              <a:rPr lang="ar-SA" sz="2400" b="1" dirty="0" smtClean="0"/>
              <a:t> ) </a:t>
            </a:r>
            <a:r>
              <a:rPr lang="ar-SA" sz="2400" b="1" u="sng" dirty="0" smtClean="0"/>
              <a:t>وهذا النوع يحتاج إلى طاقة </a:t>
            </a:r>
            <a:r>
              <a:rPr lang="ar-SA" sz="2400" b="1" dirty="0" smtClean="0"/>
              <a:t>ويسمى </a:t>
            </a:r>
            <a:r>
              <a:rPr lang="ar-SA" sz="2400" b="1" dirty="0" smtClean="0">
                <a:solidFill>
                  <a:srgbClr val="C00000"/>
                </a:solidFill>
              </a:rPr>
              <a:t>النقل النشط </a:t>
            </a:r>
            <a:r>
              <a:rPr lang="ar-SA" sz="2400" b="1" dirty="0" smtClean="0"/>
              <a:t>.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ar-SA" sz="2400" b="1" dirty="0" smtClean="0">
                <a:solidFill>
                  <a:srgbClr val="0070C0"/>
                </a:solidFill>
              </a:rPr>
              <a:t>مثل</a:t>
            </a:r>
            <a:r>
              <a:rPr lang="ar-SA" sz="2400" b="1" dirty="0" smtClean="0"/>
              <a:t> : نقل الأملاح المعدنية والمواد الغذائية من وإلى الخلية الحية .</a:t>
            </a: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821017"/>
            <a:ext cx="6744641" cy="484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88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prstClr val="black"/>
                </a:solidFill>
              </a:rPr>
              <a:t>النقل النشط</a:t>
            </a:r>
            <a:endParaRPr lang="ar-SA" sz="2800" b="1" dirty="0">
              <a:solidFill>
                <a:prstClr val="black"/>
              </a:solidFill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0" y="620688"/>
            <a:ext cx="913041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ar-SA" sz="2400" b="1" dirty="0" smtClean="0">
                <a:solidFill>
                  <a:prstClr val="black"/>
                </a:solidFill>
              </a:rPr>
              <a:t>ولكن هناك بعض المواد حجمها كبير جداً وبالتالي لا تمر خلال الغشاء البلازمي لا بالنقل السلبي ولا بالنقل النشط .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ar-SA" sz="2400" b="1" dirty="0" smtClean="0">
                <a:solidFill>
                  <a:prstClr val="black"/>
                </a:solidFill>
              </a:rPr>
              <a:t>لذلك تقوم الخلايا بهضم المواد الكبيرة كالبروتينات والبكتيريا بإحاطتها بغشاء بلازمي وتكوين جيب حولها .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ar-SA" sz="2400" b="1" dirty="0" smtClean="0">
                <a:solidFill>
                  <a:prstClr val="black"/>
                </a:solidFill>
              </a:rPr>
              <a:t>وتسمى هذه العملية</a:t>
            </a:r>
            <a:r>
              <a:rPr lang="ar-SA" sz="2400" b="1" dirty="0" smtClean="0">
                <a:solidFill>
                  <a:srgbClr val="0070C0"/>
                </a:solidFill>
              </a:rPr>
              <a:t> البلعمة </a:t>
            </a:r>
            <a:r>
              <a:rPr lang="ar-SA" sz="2400" b="1" dirty="0" smtClean="0">
                <a:solidFill>
                  <a:prstClr val="black"/>
                </a:solidFill>
              </a:rPr>
              <a:t>كما يحدث في الأميبا عندما تبتلع غذاءها كالتالي :</a:t>
            </a: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9680"/>
            <a:ext cx="9144000" cy="4298320"/>
          </a:xfrm>
          <a:prstGeom prst="rect">
            <a:avLst/>
          </a:prstGeom>
        </p:spPr>
      </p:pic>
      <p:pic>
        <p:nvPicPr>
          <p:cNvPr id="4098" name="Picture 2" descr="Amoeba GIF | Gfyca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4149"/>
            <a:ext cx="9130410" cy="428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شكل بيضاوي 5"/>
          <p:cNvSpPr/>
          <p:nvPr/>
        </p:nvSpPr>
        <p:spPr>
          <a:xfrm>
            <a:off x="6012160" y="4437112"/>
            <a:ext cx="432048" cy="360040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86986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0"/>
            <a:ext cx="6552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57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bg1"/>
                </a:solidFill>
              </a:rPr>
              <a:t>الحل</a:t>
            </a:r>
            <a:endParaRPr lang="ar-SA" sz="2800" b="1" dirty="0">
              <a:solidFill>
                <a:schemeClr val="bg1"/>
              </a:solidFill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106" y="620688"/>
            <a:ext cx="6149788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79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/>
          <p:cNvSpPr txBox="1"/>
          <p:nvPr/>
        </p:nvSpPr>
        <p:spPr>
          <a:xfrm>
            <a:off x="0" y="188640"/>
            <a:ext cx="9144000" cy="523220"/>
          </a:xfrm>
          <a:prstGeom prst="rect">
            <a:avLst/>
          </a:prstGeom>
          <a:solidFill>
            <a:srgbClr val="FBBDE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prstClr val="black"/>
                </a:solidFill>
              </a:rPr>
              <a:t>واجب نهاية الفصل</a:t>
            </a:r>
            <a:endParaRPr lang="ar-SA" sz="2800" b="1" dirty="0">
              <a:solidFill>
                <a:prstClr val="black"/>
              </a:solidFill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764704"/>
            <a:ext cx="5040560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973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prstClr val="white"/>
                </a:solidFill>
              </a:rPr>
              <a:t>الحل</a:t>
            </a:r>
            <a:endParaRPr lang="ar-SA" sz="2800" b="1" dirty="0">
              <a:solidFill>
                <a:prstClr val="white"/>
              </a:solidFill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470" y="836712"/>
            <a:ext cx="5087060" cy="576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787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/>
          <p:cNvSpPr txBox="1"/>
          <p:nvPr/>
        </p:nvSpPr>
        <p:spPr>
          <a:xfrm>
            <a:off x="111244" y="1127154"/>
            <a:ext cx="7810150" cy="3539430"/>
          </a:xfrm>
          <a:prstGeom prst="rect">
            <a:avLst/>
          </a:prstGeom>
          <a:solidFill>
            <a:srgbClr val="FFC000">
              <a:lumMod val="20000"/>
              <a:lumOff val="80000"/>
            </a:srgbClr>
          </a:solidFill>
          <a:ln w="571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wrap="none" rtlCol="1">
            <a:spAutoFit/>
          </a:bodyPr>
          <a:lstStyle/>
          <a:p>
            <a:pPr algn="ctr">
              <a:defRPr/>
            </a:pPr>
            <a:r>
              <a:rPr lang="ar-SA" sz="3200" b="1" kern="0" dirty="0" smtClean="0">
                <a:solidFill>
                  <a:prstClr val="black"/>
                </a:solidFill>
              </a:rPr>
              <a:t>هذه التحاضير بجميع محتوياتها قام بتجهيزها فريق عمل</a:t>
            </a:r>
          </a:p>
          <a:p>
            <a:pPr algn="ctr">
              <a:defRPr/>
            </a:pPr>
            <a:r>
              <a:rPr lang="ar-SA" sz="3200" b="1" kern="0" dirty="0" smtClean="0">
                <a:solidFill>
                  <a:prstClr val="black"/>
                </a:solidFill>
              </a:rPr>
              <a:t>سعودي متخصص بذل الغالي والنفيس من الجهد والوقت </a:t>
            </a:r>
          </a:p>
          <a:p>
            <a:pPr algn="ctr">
              <a:defRPr/>
            </a:pPr>
            <a:r>
              <a:rPr lang="ar-SA" sz="3200" b="1" kern="0" dirty="0" smtClean="0">
                <a:solidFill>
                  <a:prstClr val="black"/>
                </a:solidFill>
              </a:rPr>
              <a:t>والمال لتخرج لكم هذه التحاضير بشكل وجودة مميزة </a:t>
            </a:r>
          </a:p>
          <a:p>
            <a:pPr algn="ctr">
              <a:defRPr/>
            </a:pPr>
            <a:r>
              <a:rPr lang="ar-SA" sz="3200" b="1" kern="0" dirty="0" smtClean="0">
                <a:solidFill>
                  <a:prstClr val="black"/>
                </a:solidFill>
              </a:rPr>
              <a:t>فلا تبخسوهم </a:t>
            </a:r>
            <a:r>
              <a:rPr lang="ar-SA" sz="3200" b="1" kern="0" smtClean="0">
                <a:solidFill>
                  <a:prstClr val="black"/>
                </a:solidFill>
              </a:rPr>
              <a:t>حقهم وجهودهم </a:t>
            </a:r>
            <a:r>
              <a:rPr lang="ar-SA" sz="3200" b="1" kern="0" dirty="0" smtClean="0">
                <a:solidFill>
                  <a:prstClr val="black"/>
                </a:solidFill>
              </a:rPr>
              <a:t>بنشر أو إعارة أو</a:t>
            </a:r>
          </a:p>
          <a:p>
            <a:pPr algn="ctr">
              <a:defRPr/>
            </a:pPr>
            <a:r>
              <a:rPr lang="ar-SA" sz="3200" b="1" kern="0" dirty="0" smtClean="0">
                <a:solidFill>
                  <a:prstClr val="black"/>
                </a:solidFill>
              </a:rPr>
              <a:t>نسخ أو إستخدام هذه التحاضير بغير وجه حق </a:t>
            </a:r>
            <a:r>
              <a:rPr lang="ar-SA" sz="3200" b="1" kern="0" dirty="0" smtClean="0">
                <a:solidFill>
                  <a:srgbClr val="C00000"/>
                </a:solidFill>
              </a:rPr>
              <a:t>ومن يفعل</a:t>
            </a:r>
          </a:p>
          <a:p>
            <a:pPr algn="ctr">
              <a:defRPr/>
            </a:pPr>
            <a:r>
              <a:rPr lang="ar-SA" sz="3200" b="1" kern="0" dirty="0" smtClean="0">
                <a:solidFill>
                  <a:srgbClr val="C00000"/>
                </a:solidFill>
              </a:rPr>
              <a:t>ذلك لن نسامحه ولن نحلله ونحن خصومه في يوم الحساب</a:t>
            </a:r>
          </a:p>
          <a:p>
            <a:pPr algn="ctr">
              <a:defRPr/>
            </a:pPr>
            <a:r>
              <a:rPr lang="ar-SA" sz="3200" b="1" kern="0" dirty="0" smtClean="0">
                <a:solidFill>
                  <a:srgbClr val="C00000"/>
                </a:solidFill>
              </a:rPr>
              <a:t>وحسبنا الله ونعم الوكيل عليه </a:t>
            </a:r>
            <a:r>
              <a:rPr lang="ar-SA" sz="3200" b="1" kern="0" dirty="0" smtClean="0">
                <a:solidFill>
                  <a:prstClr val="black"/>
                </a:solidFill>
              </a:rPr>
              <a:t>.</a:t>
            </a:r>
          </a:p>
        </p:txBody>
      </p:sp>
      <p:pic>
        <p:nvPicPr>
          <p:cNvPr id="6" name="Picture 16" descr="نتيجة بحث الصور عن ‪attention icon‬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1178774"/>
            <a:ext cx="910806" cy="821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6"/>
          <p:cNvSpPr txBox="1"/>
          <p:nvPr/>
        </p:nvSpPr>
        <p:spPr>
          <a:xfrm>
            <a:off x="8100392" y="1916832"/>
            <a:ext cx="803425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200" b="1" dirty="0" smtClean="0">
                <a:solidFill>
                  <a:prstClr val="black"/>
                </a:solidFill>
              </a:rPr>
              <a:t>تنبيه</a:t>
            </a:r>
            <a:endParaRPr lang="ar-SA" sz="3200" b="1" dirty="0">
              <a:solidFill>
                <a:prstClr val="black"/>
              </a:solidFill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7917654" y="2501607"/>
            <a:ext cx="1226346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b="1" u="sng" dirty="0" smtClean="0">
                <a:solidFill>
                  <a:srgbClr val="C00000"/>
                </a:solidFill>
              </a:rPr>
              <a:t>((</a:t>
            </a:r>
            <a:r>
              <a:rPr lang="ar-SA" b="1" u="sng" dirty="0" smtClean="0">
                <a:solidFill>
                  <a:prstClr val="black"/>
                </a:solidFill>
              </a:rPr>
              <a:t>الحقوق محفوظة لمؤسسة</a:t>
            </a:r>
          </a:p>
          <a:p>
            <a:pPr algn="ctr"/>
            <a:r>
              <a:rPr lang="ar-SA" b="1" u="sng" dirty="0" smtClean="0">
                <a:solidFill>
                  <a:srgbClr val="FF0000"/>
                </a:solidFill>
              </a:rPr>
              <a:t>غصن المعرفه </a:t>
            </a:r>
          </a:p>
          <a:p>
            <a:pPr algn="ctr"/>
            <a:r>
              <a:rPr lang="ar-SA" b="1" u="sng" dirty="0" smtClean="0">
                <a:solidFill>
                  <a:prstClr val="black"/>
                </a:solidFill>
              </a:rPr>
              <a:t>بسجل تجاري رسمي</a:t>
            </a:r>
            <a:r>
              <a:rPr lang="ar-SA" b="1" u="sng" dirty="0" smtClean="0">
                <a:solidFill>
                  <a:srgbClr val="C00000"/>
                </a:solidFill>
              </a:rPr>
              <a:t>))</a:t>
            </a:r>
          </a:p>
        </p:txBody>
      </p:sp>
      <p:cxnSp>
        <p:nvCxnSpPr>
          <p:cNvPr id="9" name="رابط مستقيم 8"/>
          <p:cNvCxnSpPr/>
          <p:nvPr/>
        </p:nvCxnSpPr>
        <p:spPr>
          <a:xfrm flipH="1">
            <a:off x="0" y="5013176"/>
            <a:ext cx="9144000" cy="206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4" descr="نتيجة بحث الصور عن ‪whatsapp icon vector‬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135713"/>
            <a:ext cx="470370" cy="47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ربع نص 11"/>
          <p:cNvSpPr txBox="1"/>
          <p:nvPr/>
        </p:nvSpPr>
        <p:spPr>
          <a:xfrm>
            <a:off x="610471" y="5100222"/>
            <a:ext cx="2012089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0536298431</a:t>
            </a:r>
            <a:endParaRPr lang="ar-SA" sz="2800" b="1" dirty="0">
              <a:solidFill>
                <a:prstClr val="black"/>
              </a:solidFill>
            </a:endParaRPr>
          </a:p>
        </p:txBody>
      </p:sp>
      <p:pic>
        <p:nvPicPr>
          <p:cNvPr id="13" name="Picture 8" descr="صورة ذات صلة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560" y="5089907"/>
            <a:ext cx="514090" cy="54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مربع نص 13"/>
          <p:cNvSpPr txBox="1"/>
          <p:nvPr/>
        </p:nvSpPr>
        <p:spPr>
          <a:xfrm>
            <a:off x="3117313" y="5089907"/>
            <a:ext cx="2669642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www.Qoott.com</a:t>
            </a:r>
            <a:endParaRPr lang="ar-SA" sz="2800" b="1" dirty="0">
              <a:solidFill>
                <a:prstClr val="black"/>
              </a:solidFill>
            </a:endParaRPr>
          </a:p>
        </p:txBody>
      </p:sp>
      <p:pic>
        <p:nvPicPr>
          <p:cNvPr id="15" name="Picture 2" descr="نتيجة بحث الصور عن ‪twitter icon circle‬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753" y="5146059"/>
            <a:ext cx="505799" cy="489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ربع نص 15"/>
          <p:cNvSpPr txBox="1"/>
          <p:nvPr/>
        </p:nvSpPr>
        <p:spPr>
          <a:xfrm>
            <a:off x="6371552" y="5089907"/>
            <a:ext cx="2533386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@propoint2014</a:t>
            </a:r>
            <a:endParaRPr lang="ar-SA" sz="2800" b="1" dirty="0">
              <a:solidFill>
                <a:prstClr val="black"/>
              </a:solidFill>
            </a:endParaRPr>
          </a:p>
        </p:txBody>
      </p:sp>
      <p:pic>
        <p:nvPicPr>
          <p:cNvPr id="17" name="Picture 10" descr="نتيجة بحث الصور عن ‪email icon green‬‏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932" y="5775154"/>
            <a:ext cx="527557" cy="481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مربع نص 17"/>
          <p:cNvSpPr txBox="1"/>
          <p:nvPr/>
        </p:nvSpPr>
        <p:spPr>
          <a:xfrm>
            <a:off x="2879605" y="5708424"/>
            <a:ext cx="4078552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propoint2014@gmail.com</a:t>
            </a:r>
            <a:endParaRPr lang="ar-SA" sz="2800" b="1" dirty="0">
              <a:solidFill>
                <a:prstClr val="black"/>
              </a:solidFill>
            </a:endParaRPr>
          </a:p>
        </p:txBody>
      </p:sp>
      <p:sp>
        <p:nvSpPr>
          <p:cNvPr id="19" name="مربع نص 18"/>
          <p:cNvSpPr txBox="1"/>
          <p:nvPr/>
        </p:nvSpPr>
        <p:spPr>
          <a:xfrm>
            <a:off x="2489096" y="242357"/>
            <a:ext cx="3926075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تحاضير</a:t>
            </a:r>
            <a:r>
              <a:rPr lang="ar-SA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غصن المعرفه</a:t>
            </a:r>
            <a:endParaRPr lang="ar-SA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73926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4094" y="660123"/>
            <a:ext cx="7755555" cy="553775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022575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ÙØªÙØ¬Ø© Ø¨Ø­Ø« Ø§ÙØµÙØ± Ø¹Ù Ø­Ø±ÙÙ ÙØ¨Ø¹Ø«Ø±Ø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ربع نص 7"/>
          <p:cNvSpPr txBox="1"/>
          <p:nvPr/>
        </p:nvSpPr>
        <p:spPr>
          <a:xfrm>
            <a:off x="899592" y="1555675"/>
            <a:ext cx="7344816" cy="461665"/>
          </a:xfrm>
          <a:prstGeom prst="rect">
            <a:avLst/>
          </a:prstGeom>
          <a:solidFill>
            <a:srgbClr val="C00000"/>
          </a:solidFill>
          <a:ln w="57150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>
                <a:solidFill>
                  <a:srgbClr val="FFFFFF"/>
                </a:solidFill>
                <a:latin typeface="Arial" pitchFamily="34" charset="0"/>
                <a:ea typeface="Monotype Koufi" pitchFamily="2" charset="-78"/>
              </a:rPr>
              <a:t>مفردات الدرس</a:t>
            </a:r>
            <a:endParaRPr lang="ar-SA" sz="2400" b="1" dirty="0">
              <a:solidFill>
                <a:srgbClr val="FFFFFF"/>
              </a:solidFill>
              <a:latin typeface="Arial" pitchFamily="34" charset="0"/>
              <a:ea typeface="Monotype Koufi" pitchFamily="2" charset="-78"/>
            </a:endParaRPr>
          </a:p>
        </p:txBody>
      </p:sp>
      <p:sp>
        <p:nvSpPr>
          <p:cNvPr id="19" name="مربع نص 18"/>
          <p:cNvSpPr txBox="1"/>
          <p:nvPr/>
        </p:nvSpPr>
        <p:spPr>
          <a:xfrm>
            <a:off x="6804248" y="4061523"/>
            <a:ext cx="1954381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 smtClean="0"/>
              <a:t>النقل السلبي</a:t>
            </a:r>
            <a:r>
              <a:rPr lang="ar-SA" sz="2800" b="1" dirty="0" smtClean="0">
                <a:solidFill>
                  <a:srgbClr val="C00000"/>
                </a:solidFill>
              </a:rPr>
              <a:t>✨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20" name="مربع نص 19"/>
          <p:cNvSpPr txBox="1"/>
          <p:nvPr/>
        </p:nvSpPr>
        <p:spPr>
          <a:xfrm>
            <a:off x="1130846" y="5838491"/>
            <a:ext cx="4896544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softEdge rad="127000"/>
          </a:effectLst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/>
              <a:t>حركة المواد دون استخدام طاقة الخلية</a:t>
            </a:r>
            <a:endParaRPr lang="ar-SA" sz="2400" b="1" dirty="0"/>
          </a:p>
        </p:txBody>
      </p:sp>
      <p:pic>
        <p:nvPicPr>
          <p:cNvPr id="3074" name="Picture 2" descr="Cell | Free Vectors, Stock Photos &amp; PS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148" y="2204865"/>
            <a:ext cx="3569940" cy="346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178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ÙØªÙØ¬Ø© Ø¨Ø­Ø« Ø§ÙØµÙØ± Ø¹Ù Ø­Ø±ÙÙ ÙØ¨Ø¹Ø«Ø±Ø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ربع نص 7"/>
          <p:cNvSpPr txBox="1"/>
          <p:nvPr/>
        </p:nvSpPr>
        <p:spPr>
          <a:xfrm>
            <a:off x="899592" y="1555675"/>
            <a:ext cx="7344816" cy="461665"/>
          </a:xfrm>
          <a:prstGeom prst="rect">
            <a:avLst/>
          </a:prstGeom>
          <a:solidFill>
            <a:srgbClr val="C00000"/>
          </a:solidFill>
          <a:ln w="57150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>
                <a:solidFill>
                  <a:srgbClr val="FFFFFF"/>
                </a:solidFill>
                <a:latin typeface="Arial" pitchFamily="34" charset="0"/>
                <a:ea typeface="Monotype Koufi" pitchFamily="2" charset="-78"/>
              </a:rPr>
              <a:t>مفردات الدرس</a:t>
            </a:r>
            <a:endParaRPr lang="ar-SA" sz="2400" b="1" dirty="0">
              <a:solidFill>
                <a:srgbClr val="FFFFFF"/>
              </a:solidFill>
              <a:latin typeface="Arial" pitchFamily="34" charset="0"/>
              <a:ea typeface="Monotype Koufi" pitchFamily="2" charset="-78"/>
            </a:endParaRPr>
          </a:p>
        </p:txBody>
      </p:sp>
      <p:sp>
        <p:nvSpPr>
          <p:cNvPr id="19" name="مربع نص 18"/>
          <p:cNvSpPr txBox="1"/>
          <p:nvPr/>
        </p:nvSpPr>
        <p:spPr>
          <a:xfrm>
            <a:off x="7164288" y="4293096"/>
            <a:ext cx="1451039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 smtClean="0">
                <a:solidFill>
                  <a:prstClr val="black"/>
                </a:solidFill>
              </a:rPr>
              <a:t>الانتشار</a:t>
            </a:r>
            <a:r>
              <a:rPr lang="ar-SA" sz="2800" b="1" dirty="0" smtClean="0">
                <a:solidFill>
                  <a:srgbClr val="C00000"/>
                </a:solidFill>
              </a:rPr>
              <a:t>✨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20" name="مربع نص 19"/>
          <p:cNvSpPr txBox="1"/>
          <p:nvPr/>
        </p:nvSpPr>
        <p:spPr>
          <a:xfrm>
            <a:off x="1691680" y="5805264"/>
            <a:ext cx="3852427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softEdge rad="127000"/>
          </a:effectLst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>
                <a:solidFill>
                  <a:prstClr val="black"/>
                </a:solidFill>
              </a:rPr>
              <a:t>انتقال المواد عبر الغشاء البلازمي</a:t>
            </a:r>
            <a:endParaRPr lang="ar-SA" sz="2400" b="1" dirty="0">
              <a:solidFill>
                <a:prstClr val="black"/>
              </a:solidFill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9" y="2132856"/>
            <a:ext cx="4896544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86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ÙØªÙØ¬Ø© Ø¨Ø­Ø« Ø§ÙØµÙØ± Ø¹Ù Ø­Ø±ÙÙ ÙØ¨Ø¹Ø«Ø±Ø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ربع نص 7"/>
          <p:cNvSpPr txBox="1"/>
          <p:nvPr/>
        </p:nvSpPr>
        <p:spPr>
          <a:xfrm>
            <a:off x="899592" y="1555675"/>
            <a:ext cx="7344816" cy="461665"/>
          </a:xfrm>
          <a:prstGeom prst="rect">
            <a:avLst/>
          </a:prstGeom>
          <a:solidFill>
            <a:srgbClr val="C00000"/>
          </a:solidFill>
          <a:ln w="57150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>
                <a:solidFill>
                  <a:srgbClr val="FFFFFF"/>
                </a:solidFill>
                <a:latin typeface="Arial" pitchFamily="34" charset="0"/>
                <a:ea typeface="Monotype Koufi" pitchFamily="2" charset="-78"/>
              </a:rPr>
              <a:t>مفردات الدرس</a:t>
            </a:r>
            <a:endParaRPr lang="ar-SA" sz="2400" b="1" dirty="0">
              <a:solidFill>
                <a:srgbClr val="FFFFFF"/>
              </a:solidFill>
              <a:latin typeface="Arial" pitchFamily="34" charset="0"/>
              <a:ea typeface="Monotype Koufi" pitchFamily="2" charset="-78"/>
            </a:endParaRPr>
          </a:p>
        </p:txBody>
      </p:sp>
      <p:sp>
        <p:nvSpPr>
          <p:cNvPr id="19" name="مربع نص 18"/>
          <p:cNvSpPr txBox="1"/>
          <p:nvPr/>
        </p:nvSpPr>
        <p:spPr>
          <a:xfrm>
            <a:off x="6228184" y="4183146"/>
            <a:ext cx="2771914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 smtClean="0">
                <a:solidFill>
                  <a:prstClr val="black"/>
                </a:solidFill>
              </a:rPr>
              <a:t>الخاصية </a:t>
            </a:r>
            <a:r>
              <a:rPr lang="ar-SA" sz="2800" b="1" dirty="0" err="1" smtClean="0">
                <a:solidFill>
                  <a:prstClr val="black"/>
                </a:solidFill>
              </a:rPr>
              <a:t>الاسموزية</a:t>
            </a:r>
            <a:r>
              <a:rPr lang="ar-SA" sz="2800" b="1" dirty="0" smtClean="0">
                <a:solidFill>
                  <a:srgbClr val="C00000"/>
                </a:solidFill>
              </a:rPr>
              <a:t>✨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20" name="مربع نص 19"/>
          <p:cNvSpPr txBox="1"/>
          <p:nvPr/>
        </p:nvSpPr>
        <p:spPr>
          <a:xfrm>
            <a:off x="1475656" y="5733256"/>
            <a:ext cx="4464496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softEdge rad="127000"/>
          </a:effectLst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>
                <a:solidFill>
                  <a:prstClr val="black"/>
                </a:solidFill>
              </a:rPr>
              <a:t>انتقال جزيئات الماء عبر الغشاء البلازمي</a:t>
            </a:r>
            <a:endParaRPr lang="ar-SA" sz="2400" b="1" dirty="0">
              <a:solidFill>
                <a:prstClr val="black"/>
              </a:solidFill>
            </a:endParaRPr>
          </a:p>
        </p:txBody>
      </p:sp>
      <p:pic>
        <p:nvPicPr>
          <p:cNvPr id="4098" name="Picture 2" descr="حركة الجزيئات عبر الغشاء الخلوي : خاصية الانتشار - محاضرة (4) - رقيم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620" y="2349894"/>
            <a:ext cx="5112568" cy="338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1175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مربع نص 18"/>
          <p:cNvSpPr txBox="1"/>
          <p:nvPr/>
        </p:nvSpPr>
        <p:spPr>
          <a:xfrm>
            <a:off x="6732240" y="4183146"/>
            <a:ext cx="2225289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 smtClean="0">
                <a:solidFill>
                  <a:prstClr val="black"/>
                </a:solidFill>
              </a:rPr>
              <a:t>البناء الضوئي</a:t>
            </a:r>
            <a:r>
              <a:rPr lang="ar-SA" sz="2800" b="1" dirty="0" smtClean="0">
                <a:solidFill>
                  <a:srgbClr val="C00000"/>
                </a:solidFill>
              </a:rPr>
              <a:t>✨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2" name="AutoShape 2" descr="أشعة سينية فائقة القصر لفهم العمليات البيولوجية المعقدة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5124" name="Picture 4" descr="ملف:Photosynthesis-ar.gif - ويكيبيديا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-12643"/>
            <a:ext cx="3888432" cy="687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ربع نص 8"/>
          <p:cNvSpPr txBox="1"/>
          <p:nvPr/>
        </p:nvSpPr>
        <p:spPr>
          <a:xfrm>
            <a:off x="899592" y="1417744"/>
            <a:ext cx="7344816" cy="461665"/>
          </a:xfrm>
          <a:prstGeom prst="rect">
            <a:avLst/>
          </a:prstGeom>
          <a:solidFill>
            <a:srgbClr val="C00000"/>
          </a:solidFill>
          <a:ln w="57150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>
                <a:solidFill>
                  <a:srgbClr val="FFFFFF"/>
                </a:solidFill>
                <a:latin typeface="Arial" pitchFamily="34" charset="0"/>
                <a:ea typeface="Monotype Koufi" pitchFamily="2" charset="-78"/>
              </a:rPr>
              <a:t>مفردات الدرس</a:t>
            </a:r>
            <a:endParaRPr lang="ar-SA" sz="2400" b="1" dirty="0">
              <a:solidFill>
                <a:srgbClr val="FFFFFF"/>
              </a:solidFill>
              <a:latin typeface="Arial" pitchFamily="34" charset="0"/>
              <a:ea typeface="Monotype Koufi" pitchFamily="2" charset="-78"/>
            </a:endParaRPr>
          </a:p>
        </p:txBody>
      </p:sp>
      <p:pic>
        <p:nvPicPr>
          <p:cNvPr id="10" name="Picture 8" descr="ÙØªÙØ¬Ø© Ø¨Ø­Ø« Ø§ÙØµÙØ± Ø¹Ù Ø­Ø±ÙÙ ÙØ¨Ø¹Ø«Ø±Ø©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ربع نص 10"/>
          <p:cNvSpPr txBox="1"/>
          <p:nvPr/>
        </p:nvSpPr>
        <p:spPr>
          <a:xfrm>
            <a:off x="487894" y="3344080"/>
            <a:ext cx="2808310" cy="83099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softEdge rad="127000"/>
          </a:effectLst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>
                <a:solidFill>
                  <a:prstClr val="black"/>
                </a:solidFill>
              </a:rPr>
              <a:t>عملية انتاج النباتات للغذاء باستخدام طاقة الشمس</a:t>
            </a:r>
            <a:endParaRPr lang="ar-SA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136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ÙØªÙØ¬Ø© Ø¨Ø­Ø« Ø§ÙØµÙØ± Ø¹Ù Ø­Ø±ÙÙ ÙØ¨Ø¹Ø«Ø±Ø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ربع نص 7"/>
          <p:cNvSpPr txBox="1"/>
          <p:nvPr/>
        </p:nvSpPr>
        <p:spPr>
          <a:xfrm>
            <a:off x="899592" y="1555675"/>
            <a:ext cx="7344816" cy="461665"/>
          </a:xfrm>
          <a:prstGeom prst="rect">
            <a:avLst/>
          </a:prstGeom>
          <a:solidFill>
            <a:srgbClr val="C00000"/>
          </a:solidFill>
          <a:ln w="57150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>
                <a:solidFill>
                  <a:srgbClr val="FFFFFF"/>
                </a:solidFill>
                <a:latin typeface="Arial" pitchFamily="34" charset="0"/>
                <a:ea typeface="Monotype Koufi" pitchFamily="2" charset="-78"/>
              </a:rPr>
              <a:t>مفردات الدرس</a:t>
            </a:r>
            <a:endParaRPr lang="ar-SA" sz="2400" b="1" dirty="0">
              <a:solidFill>
                <a:srgbClr val="FFFFFF"/>
              </a:solidFill>
              <a:latin typeface="Arial" pitchFamily="34" charset="0"/>
              <a:ea typeface="Monotype Koufi" pitchFamily="2" charset="-78"/>
            </a:endParaRPr>
          </a:p>
        </p:txBody>
      </p:sp>
      <p:sp>
        <p:nvSpPr>
          <p:cNvPr id="20" name="مربع نص 19"/>
          <p:cNvSpPr txBox="1"/>
          <p:nvPr/>
        </p:nvSpPr>
        <p:spPr>
          <a:xfrm>
            <a:off x="1835696" y="5949280"/>
            <a:ext cx="5472608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softEdge rad="127000"/>
          </a:effectLst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>
                <a:solidFill>
                  <a:prstClr val="black"/>
                </a:solidFill>
              </a:rPr>
              <a:t>هي عملية اطلاق الطاقة وتحليل السكر في الخلية</a:t>
            </a:r>
            <a:endParaRPr lang="ar-SA" sz="2400" b="1" dirty="0">
              <a:solidFill>
                <a:prstClr val="black"/>
              </a:solidFill>
            </a:endParaRPr>
          </a:p>
        </p:txBody>
      </p:sp>
      <p:pic>
        <p:nvPicPr>
          <p:cNvPr id="6146" name="Picture 2" descr="بحث عن التنفس الخلوي - المرسال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276872"/>
            <a:ext cx="6912768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6"/>
          <p:cNvSpPr txBox="1"/>
          <p:nvPr/>
        </p:nvSpPr>
        <p:spPr>
          <a:xfrm>
            <a:off x="5542187" y="2533568"/>
            <a:ext cx="2270173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 smtClean="0">
                <a:solidFill>
                  <a:prstClr val="black"/>
                </a:solidFill>
              </a:rPr>
              <a:t>التنفس الخلوي</a:t>
            </a:r>
            <a:r>
              <a:rPr lang="ar-SA" sz="2800" b="1" dirty="0" smtClean="0">
                <a:solidFill>
                  <a:srgbClr val="C00000"/>
                </a:solidFill>
              </a:rPr>
              <a:t>✨</a:t>
            </a:r>
            <a:endParaRPr lang="ar-SA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907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ÙØªÙØ¬Ø© Ø¨Ø­Ø« Ø§ÙØµÙØ± Ø¹Ù Ø­Ø±ÙÙ ÙØ¨Ø¹Ø«Ø±Ø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ربع نص 7"/>
          <p:cNvSpPr txBox="1"/>
          <p:nvPr/>
        </p:nvSpPr>
        <p:spPr>
          <a:xfrm>
            <a:off x="899592" y="1555675"/>
            <a:ext cx="7344816" cy="461665"/>
          </a:xfrm>
          <a:prstGeom prst="rect">
            <a:avLst/>
          </a:prstGeom>
          <a:solidFill>
            <a:srgbClr val="C00000"/>
          </a:solidFill>
          <a:ln w="57150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>
                <a:solidFill>
                  <a:srgbClr val="FFFFFF"/>
                </a:solidFill>
                <a:latin typeface="Arial" pitchFamily="34" charset="0"/>
                <a:ea typeface="Monotype Koufi" pitchFamily="2" charset="-78"/>
              </a:rPr>
              <a:t>مفردات الدرس</a:t>
            </a:r>
            <a:endParaRPr lang="ar-SA" sz="2400" b="1" dirty="0">
              <a:solidFill>
                <a:srgbClr val="FFFFFF"/>
              </a:solidFill>
              <a:latin typeface="Arial" pitchFamily="34" charset="0"/>
              <a:ea typeface="Monotype Koufi" pitchFamily="2" charset="-78"/>
            </a:endParaRPr>
          </a:p>
        </p:txBody>
      </p:sp>
      <p:sp>
        <p:nvSpPr>
          <p:cNvPr id="19" name="مربع نص 18"/>
          <p:cNvSpPr txBox="1"/>
          <p:nvPr/>
        </p:nvSpPr>
        <p:spPr>
          <a:xfrm>
            <a:off x="7293814" y="3940314"/>
            <a:ext cx="1850186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 smtClean="0">
                <a:solidFill>
                  <a:prstClr val="black"/>
                </a:solidFill>
              </a:rPr>
              <a:t>النقل النشط</a:t>
            </a:r>
            <a:r>
              <a:rPr lang="ar-SA" sz="2800" b="1" dirty="0" smtClean="0">
                <a:solidFill>
                  <a:srgbClr val="C00000"/>
                </a:solidFill>
              </a:rPr>
              <a:t>✨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20" name="مربع نص 19"/>
          <p:cNvSpPr txBox="1"/>
          <p:nvPr/>
        </p:nvSpPr>
        <p:spPr>
          <a:xfrm>
            <a:off x="1918461" y="6165304"/>
            <a:ext cx="4356483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softEdge rad="127000"/>
          </a:effectLst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>
                <a:solidFill>
                  <a:prstClr val="black"/>
                </a:solidFill>
              </a:rPr>
              <a:t>تحوّل انتقال المواد عبر الأغشية الى طاقة</a:t>
            </a:r>
            <a:endParaRPr lang="ar-SA" sz="2400" b="1" dirty="0">
              <a:solidFill>
                <a:prstClr val="black"/>
              </a:solidFill>
            </a:endParaRPr>
          </a:p>
        </p:txBody>
      </p:sp>
      <p:pic>
        <p:nvPicPr>
          <p:cNvPr id="7170" name="Picture 2" descr="Animal Cell Cross Section Science 3D Models : Biological Science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104110"/>
            <a:ext cx="6394222" cy="4061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0419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منظور">
  <a:themeElements>
    <a:clrScheme name="منظور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Office كلاسيكي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منظور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حيوية">
    <a:dk1>
      <a:sysClr val="windowText" lastClr="000000"/>
    </a:dk1>
    <a:lt1>
      <a:sysClr val="window" lastClr="FFFFFF"/>
    </a:lt1>
    <a:dk2>
      <a:srgbClr val="666666"/>
    </a:dk2>
    <a:lt2>
      <a:srgbClr val="D2D2D2"/>
    </a:lt2>
    <a:accent1>
      <a:srgbClr val="FF388C"/>
    </a:accent1>
    <a:accent2>
      <a:srgbClr val="E40059"/>
    </a:accent2>
    <a:accent3>
      <a:srgbClr val="9C007F"/>
    </a:accent3>
    <a:accent4>
      <a:srgbClr val="68007F"/>
    </a:accent4>
    <a:accent5>
      <a:srgbClr val="005BD3"/>
    </a:accent5>
    <a:accent6>
      <a:srgbClr val="00349E"/>
    </a:accent6>
    <a:hlink>
      <a:srgbClr val="17BBFD"/>
    </a:hlink>
    <a:folHlink>
      <a:srgbClr val="FF79C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1512</TotalTime>
  <Words>1030</Words>
  <Application>Microsoft Office PowerPoint</Application>
  <PresentationFormat>عرض على الشاشة (3:4)‏</PresentationFormat>
  <Paragraphs>166</Paragraphs>
  <Slides>37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4</vt:i4>
      </vt:variant>
      <vt:variant>
        <vt:lpstr>عناوين الشرائح</vt:lpstr>
      </vt:variant>
      <vt:variant>
        <vt:i4>37</vt:i4>
      </vt:variant>
    </vt:vector>
  </HeadingPairs>
  <TitlesOfParts>
    <vt:vector size="48" baseType="lpstr">
      <vt:lpstr>Arial</vt:lpstr>
      <vt:lpstr>Arial Black</vt:lpstr>
      <vt:lpstr>Calibri</vt:lpstr>
      <vt:lpstr>Monotype Koufi</vt:lpstr>
      <vt:lpstr>PT Bold Arch</vt:lpstr>
      <vt:lpstr>Times New Roman</vt:lpstr>
      <vt:lpstr>Wingdings</vt:lpstr>
      <vt:lpstr>سمة Office</vt:lpstr>
      <vt:lpstr>2_سمة Office</vt:lpstr>
      <vt:lpstr>3_سمة Office</vt:lpstr>
      <vt:lpstr>1_منظور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PC</dc:creator>
  <cp:lastModifiedBy>Windows User</cp:lastModifiedBy>
  <cp:revision>347</cp:revision>
  <dcterms:created xsi:type="dcterms:W3CDTF">2015-05-17T14:33:34Z</dcterms:created>
  <dcterms:modified xsi:type="dcterms:W3CDTF">2020-07-29T20:58:21Z</dcterms:modified>
</cp:coreProperties>
</file>