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90" r:id="rId30"/>
    <p:sldId id="291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59" autoAdjust="0"/>
    <p:restoredTop sz="86833" autoAdjust="0"/>
  </p:normalViewPr>
  <p:slideViewPr>
    <p:cSldViewPr>
      <p:cViewPr varScale="1">
        <p:scale>
          <a:sx n="63" d="100"/>
          <a:sy n="63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4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1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3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37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34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3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34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79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260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0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15E6-2951-4AA9-9C1E-1BA8CEBA44AC}" type="datetimeFigureOut">
              <a:rPr lang="ar-SA" smtClean="0"/>
              <a:t>15/12/35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0D31-28C1-4214-80FC-5E2B1F2A6B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99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02.png"/><Relationship Id="rId5" Type="http://schemas.openxmlformats.org/officeDocument/2006/relationships/image" Target="../media/image90.png"/><Relationship Id="rId10" Type="http://schemas.openxmlformats.org/officeDocument/2006/relationships/image" Target="../media/image101.png"/><Relationship Id="rId4" Type="http://schemas.openxmlformats.org/officeDocument/2006/relationships/image" Target="../media/image89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89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530"/>
            <a:ext cx="3562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6556987" y="646813"/>
            <a:ext cx="2228915" cy="383496"/>
            <a:chOff x="6627445" y="3130693"/>
            <a:chExt cx="2228915" cy="3834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203802"/>
              <a:ext cx="1044000" cy="23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445" y="3130693"/>
              <a:ext cx="1044000" cy="383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7028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2586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550886" y="2331872"/>
            <a:ext cx="30501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C = 0</a:t>
            </a:r>
            <a:r>
              <a:rPr lang="ar-SA" sz="2000" b="1" dirty="0" smtClean="0"/>
              <a:t>   فإن المنحنى يقطع محور  </a:t>
            </a:r>
            <a:r>
              <a:rPr lang="en-US" sz="2000" b="1" dirty="0" smtClean="0"/>
              <a:t>X</a:t>
            </a:r>
            <a:r>
              <a:rPr lang="ar-SA" sz="2000" b="1" dirty="0" smtClean="0"/>
              <a:t>  في جميع نقاطه</a:t>
            </a:r>
            <a:endParaRPr lang="ar-SA" sz="20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96136" y="303934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652120" y="3594502"/>
            <a:ext cx="1894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مجموعة 6"/>
          <p:cNvGrpSpPr/>
          <p:nvPr/>
        </p:nvGrpSpPr>
        <p:grpSpPr>
          <a:xfrm>
            <a:off x="179512" y="2196090"/>
            <a:ext cx="3744000" cy="532814"/>
            <a:chOff x="179512" y="2180850"/>
            <a:chExt cx="3744000" cy="532814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179512" y="2628701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دائرة مجوفة 5"/>
            <p:cNvSpPr/>
            <p:nvPr/>
          </p:nvSpPr>
          <p:spPr>
            <a:xfrm>
              <a:off x="1976752" y="2533664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1640208" y="2180850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cxnSp>
        <p:nvCxnSpPr>
          <p:cNvPr id="40" name="رابط كسهم مستقيم 39"/>
          <p:cNvCxnSpPr/>
          <p:nvPr/>
        </p:nvCxnSpPr>
        <p:spPr>
          <a:xfrm>
            <a:off x="2051936" y="263691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194752" y="2636912"/>
            <a:ext cx="18720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179512" y="2189624"/>
            <a:ext cx="3744000" cy="519779"/>
            <a:chOff x="179512" y="2916148"/>
            <a:chExt cx="3744000" cy="519779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79512" y="3356992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1637664" y="2916148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5076056" y="5781248"/>
            <a:ext cx="1683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ثـــــــــــــــــابت</a:t>
            </a:r>
            <a:endParaRPr lang="ar-SA" sz="2000" b="1" dirty="0"/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248719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2372504" y="1478680"/>
            <a:ext cx="914400" cy="612648"/>
          </a:xfrm>
          <a:prstGeom prst="wedgeRoundRectCallout">
            <a:avLst>
              <a:gd name="adj1" fmla="val -74167"/>
              <a:gd name="adj2" fmla="val 122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283968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4.44444E-6 0.1032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15" grpId="0"/>
      <p:bldP spid="44" grpId="0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46" y="1772816"/>
            <a:ext cx="1562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+  4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24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3.33333E-6 L 0.00052 -0.174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47" y="1772816"/>
            <a:ext cx="1571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6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31 L -0.09671 -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22" y="1772816"/>
            <a:ext cx="1885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وسيلة شرح مستطيلة مستديرة الزوايا 17"/>
              <p:cNvSpPr/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وسيلة شرح مستطيلة مستديرة الزوايا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blipFill rotWithShape="1">
                <a:blip r:embed="rId8"/>
                <a:stretch>
                  <a:fillRect t="-7463" b="-313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1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3.33333E-6 L 0.06076 -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625 L 0.05902 0.035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56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8166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9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573 0.197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8674"/>
            <a:ext cx="3509695" cy="30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47" y="1556792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4270174" y="2221645"/>
            <a:ext cx="949898" cy="5269550"/>
            <a:chOff x="1578304" y="699628"/>
            <a:chExt cx="949898" cy="5269550"/>
          </a:xfrm>
        </p:grpSpPr>
        <p:sp>
          <p:nvSpPr>
            <p:cNvPr id="7" name="قوس 6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قوس 7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270174" y="2220104"/>
            <a:ext cx="949898" cy="5269550"/>
            <a:chOff x="1578304" y="699628"/>
            <a:chExt cx="949898" cy="5269550"/>
          </a:xfrm>
        </p:grpSpPr>
        <p:sp>
          <p:nvSpPr>
            <p:cNvPr id="10" name="قوس 9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قوس 1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وسيلة شرح مستطيلة مستديرة الزوايا 11"/>
              <p:cNvSpPr/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وسيلة شرح مستطيلة مستديرة الزوايا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وسيلة شرح مستطيلة مستديرة الزوايا 12"/>
              <p:cNvSpPr/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وسيلة شرح مستطيلة مستديرة الزوايا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14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243 -0.3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6720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14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00" y="1556792"/>
            <a:ext cx="2085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231 L -0.06302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2.96296E-6 L -0.06684 -0.17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44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2348880"/>
            <a:ext cx="190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حر 7"/>
          <p:cNvSpPr/>
          <p:nvPr/>
        </p:nvSpPr>
        <p:spPr>
          <a:xfrm>
            <a:off x="1259632" y="2375304"/>
            <a:ext cx="1548000" cy="12600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 flipV="1">
            <a:off x="2925704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 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انسحاب خمسة وحدات لليمين 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انعكاس حول محور </a:t>
            </a:r>
            <a:r>
              <a:rPr lang="en-US" sz="2000" b="1" dirty="0" smtClean="0"/>
              <a:t>x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4760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8316 -0.0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حر 8"/>
          <p:cNvSpPr/>
          <p:nvPr/>
        </p:nvSpPr>
        <p:spPr>
          <a:xfrm flipV="1">
            <a:off x="1274872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blipFill rotWithShape="1">
                <a:blip r:embed="rId6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الأعلى</a:t>
            </a:r>
            <a:r>
              <a:rPr lang="en-US" sz="2000" b="1" dirty="0" smtClean="0"/>
              <a:t>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00313"/>
            <a:ext cx="18764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شكل حر 13"/>
          <p:cNvSpPr/>
          <p:nvPr/>
        </p:nvSpPr>
        <p:spPr>
          <a:xfrm flipV="1">
            <a:off x="1269520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41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89 L 3.05556E-6 -0.0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/>
      <p:bldP spid="13" grpId="0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الأسفل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41" y="2143720"/>
            <a:ext cx="1895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 flipH="1">
            <a:off x="971600" y="3629784"/>
            <a:ext cx="360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5004048" y="2780928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5023472" y="387594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14112" y="5260854"/>
              <a:ext cx="405760" cy="644993"/>
              <a:chOff x="6948264" y="4280935"/>
              <a:chExt cx="405760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 xmlns=""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67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85 L -0.00018 0.08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09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833 L -1.11111E-6 0.07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00211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8721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484885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35" name="سهم لأعلى 34"/>
          <p:cNvSpPr/>
          <p:nvPr/>
        </p:nvSpPr>
        <p:spPr>
          <a:xfrm>
            <a:off x="6651963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/>
          <p:cNvGrpSpPr/>
          <p:nvPr/>
        </p:nvGrpSpPr>
        <p:grpSpPr>
          <a:xfrm rot="18960000">
            <a:off x="288167" y="3230742"/>
            <a:ext cx="3744000" cy="520560"/>
            <a:chOff x="169061" y="3255927"/>
            <a:chExt cx="3744000" cy="520560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69061" y="3345900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 rot="2445747">
              <a:off x="1814148" y="3314822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0</a:t>
              </a:r>
              <a:endParaRPr lang="ar-SA" sz="2000" b="1" dirty="0"/>
            </a:p>
          </p:txBody>
        </p:sp>
      </p:grp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47203" y="1972037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75" y="764704"/>
            <a:ext cx="1943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رابط كسهم مستقيم 39"/>
          <p:cNvCxnSpPr/>
          <p:nvPr/>
        </p:nvCxnSpPr>
        <p:spPr>
          <a:xfrm flipV="1">
            <a:off x="2051720" y="2068111"/>
            <a:ext cx="1317671" cy="128067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683568" y="3356992"/>
            <a:ext cx="1371496" cy="131192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H="1" flipV="1">
            <a:off x="2082416" y="1886352"/>
            <a:ext cx="424" cy="147131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V="1">
            <a:off x="2082416" y="3357670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flipV="1">
            <a:off x="722928" y="2063919"/>
            <a:ext cx="2650299" cy="260080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15" grpId="0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أربع وحدات إلى اليسار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>
            <a:off x="1604432" y="1673830"/>
            <a:ext cx="34003" cy="27720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4929254" y="2793037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2453178" y="456107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59831" y="5260854"/>
              <a:ext cx="841042" cy="644993"/>
              <a:chOff x="6993983" y="4280935"/>
              <a:chExt cx="841042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7176491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 xmlns=""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50752" y="4622656"/>
                <a:ext cx="68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95" y="2519468"/>
            <a:ext cx="1895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12604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2535 0.00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48871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مع سهم إلى الأسفل 3"/>
          <p:cNvSpPr/>
          <p:nvPr/>
        </p:nvSpPr>
        <p:spPr>
          <a:xfrm>
            <a:off x="3869708" y="1340768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التمدد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340288" y="2128665"/>
            <a:ext cx="4824000" cy="432000"/>
            <a:chOff x="1922968" y="2128665"/>
            <a:chExt cx="5678880" cy="432000"/>
          </a:xfrm>
        </p:grpSpPr>
        <p:sp>
          <p:nvSpPr>
            <p:cNvPr id="5" name="قوس متوسط أيمن 4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شارة رتبة 5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0" name="شارة رتبة 9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7" name="وسيلة شرح مع سهم إلى الأسفل 16"/>
          <p:cNvSpPr/>
          <p:nvPr/>
        </p:nvSpPr>
        <p:spPr>
          <a:xfrm>
            <a:off x="6220936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رأسي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وسيلة شرح مع سهم إلى الأسفل 17"/>
          <p:cNvSpPr/>
          <p:nvPr/>
        </p:nvSpPr>
        <p:spPr>
          <a:xfrm>
            <a:off x="1532424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أفقي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943184" y="3758560"/>
            <a:ext cx="2376000" cy="432000"/>
            <a:chOff x="1922968" y="2128665"/>
            <a:chExt cx="5678880" cy="432000"/>
          </a:xfrm>
        </p:grpSpPr>
        <p:sp>
          <p:nvSpPr>
            <p:cNvPr id="14" name="قوس متوسط أيمن 13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ارة رتبة 14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" name="شارة رتبة 15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247424" y="3758560"/>
            <a:ext cx="2376000" cy="432000"/>
            <a:chOff x="1922968" y="2128665"/>
            <a:chExt cx="5678880" cy="432000"/>
          </a:xfrm>
        </p:grpSpPr>
        <p:sp>
          <p:nvSpPr>
            <p:cNvPr id="22" name="قوس متوسط أيمن 21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ارة رتبة 22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4" name="شارة رتبة 23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777094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611576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49716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7518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0140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348848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57424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46440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3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3" grpId="0" animBg="1"/>
      <p:bldP spid="12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9" y="1772816"/>
            <a:ext cx="1247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مستدير الزوايا 26"/>
          <p:cNvSpPr/>
          <p:nvPr/>
        </p:nvSpPr>
        <p:spPr>
          <a:xfrm>
            <a:off x="5172470" y="6165264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398882" y="4788269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37790" y="1764377"/>
            <a:ext cx="234008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تضييق رأسي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رأسي </a:t>
            </a:r>
            <a:endParaRPr lang="ar-SA" sz="20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7992416" y="1748885"/>
            <a:ext cx="468016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رابط منحني 44"/>
          <p:cNvCxnSpPr/>
          <p:nvPr/>
        </p:nvCxnSpPr>
        <p:spPr>
          <a:xfrm rot="5400000">
            <a:off x="618590" y="3539699"/>
            <a:ext cx="2752725" cy="1872208"/>
          </a:xfrm>
          <a:prstGeom prst="curved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نحني 45"/>
          <p:cNvCxnSpPr/>
          <p:nvPr/>
        </p:nvCxnSpPr>
        <p:spPr>
          <a:xfrm rot="5400000">
            <a:off x="619973" y="3086837"/>
            <a:ext cx="2772057" cy="2736306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10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مجموعة 47"/>
          <p:cNvGrpSpPr/>
          <p:nvPr/>
        </p:nvGrpSpPr>
        <p:grpSpPr>
          <a:xfrm>
            <a:off x="3723144" y="3776879"/>
            <a:ext cx="2013545" cy="660233"/>
            <a:chOff x="6228184" y="3056799"/>
            <a:chExt cx="2013545" cy="660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وسيلة شرح مستطيلة مستديرة الزوايا 48"/>
                <p:cNvSpPr/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 smtClean="0">
                                <a:solidFill>
                                  <a:srgbClr val="FF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 baseline="42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9" name="وسيلة شرح مستطيلة مستديرة الزوايا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مجموعة 49"/>
            <p:cNvGrpSpPr/>
            <p:nvPr/>
          </p:nvGrpSpPr>
          <p:grpSpPr>
            <a:xfrm>
              <a:off x="7302230" y="3056799"/>
              <a:ext cx="405760" cy="660233"/>
              <a:chOff x="6948264" y="4280935"/>
              <a:chExt cx="405760" cy="660233"/>
            </a:xfrm>
          </p:grpSpPr>
          <p:sp>
            <p:nvSpPr>
              <p:cNvPr id="51" name="مربع نص 5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مربع نص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666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رابط مستقيم 5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27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30" grpId="0"/>
      <p:bldP spid="31" grpId="0" animBg="1"/>
      <p:bldP spid="31" grpId="1" animBg="1"/>
      <p:bldP spid="32" grpId="0" animBg="1"/>
      <p:bldP spid="32" grpId="1" animBg="1"/>
      <p:bldP spid="35" grpId="0"/>
      <p:bldP spid="4" grpId="0" animBg="1"/>
      <p:bldP spid="38" grpId="0" animBg="1"/>
      <p:bldP spid="39" grpId="0"/>
      <p:bldP spid="26" grpId="0" animBg="1"/>
      <p:bldP spid="26" grpId="1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توسع أفقي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أفقي</a:t>
            </a:r>
            <a:endParaRPr lang="ar-SA" sz="2000" b="1" dirty="0"/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9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وسيلة شرح مستطيلة مستديرة الزوايا 48"/>
              <p:cNvSpPr/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وسيلة شرح مستطيلة مستديرة الزوايا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blipFill rotWithShape="1">
                <a:blip r:embed="rId10"/>
                <a:stretch>
                  <a:fillRect b="-44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62" y="1860259"/>
            <a:ext cx="1714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شكل حر 57"/>
          <p:cNvSpPr/>
          <p:nvPr/>
        </p:nvSpPr>
        <p:spPr>
          <a:xfrm>
            <a:off x="1244392" y="3030072"/>
            <a:ext cx="1548000" cy="142228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899593" y="3750152"/>
            <a:ext cx="2243152" cy="7022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حر 59"/>
          <p:cNvSpPr/>
          <p:nvPr/>
        </p:nvSpPr>
        <p:spPr>
          <a:xfrm flipV="1">
            <a:off x="899593" y="4464951"/>
            <a:ext cx="2243152" cy="644317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وسيلة شرح مستطيلة مستديرة الزوايا 60"/>
          <p:cNvSpPr/>
          <p:nvPr/>
        </p:nvSpPr>
        <p:spPr>
          <a:xfrm>
            <a:off x="7659701" y="790631"/>
            <a:ext cx="1401411" cy="733039"/>
          </a:xfrm>
          <a:prstGeom prst="wedgeRoundRectCallout">
            <a:avLst>
              <a:gd name="adj1" fmla="val -24922"/>
              <a:gd name="adj2" fmla="val 1075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وسيلة شرح مستطيلة مستديرة الزوايا 61"/>
              <p:cNvSpPr/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00B05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وسيلة شرح مستطيلة مستديرة الزوايا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blipFill rotWithShape="1">
                <a:blip r:embed="rId12"/>
                <a:stretch>
                  <a:fillRect b="-449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 مستدير الزوايا 26"/>
          <p:cNvSpPr/>
          <p:nvPr/>
        </p:nvSpPr>
        <p:spPr>
          <a:xfrm>
            <a:off x="2770305" y="6169800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757744" y="4812392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82146" y="1786080"/>
            <a:ext cx="432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115120" y="1788056"/>
            <a:ext cx="648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  <p:bldP spid="4" grpId="0" animBg="1"/>
      <p:bldP spid="38" grpId="0" animBg="1"/>
      <p:bldP spid="39" grpId="0"/>
      <p:bldP spid="47" grpId="0" animBg="1"/>
      <p:bldP spid="4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2" y="3032956"/>
            <a:ext cx="28927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88" y="939577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647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وسيلة شرح مستطيلة مستديرة الزوايا 14"/>
          <p:cNvSpPr/>
          <p:nvPr/>
        </p:nvSpPr>
        <p:spPr>
          <a:xfrm>
            <a:off x="5508104" y="2924944"/>
            <a:ext cx="3180801" cy="733039"/>
          </a:xfrm>
          <a:prstGeom prst="wedgeRoundRectCallout">
            <a:avLst>
              <a:gd name="adj1" fmla="val 19959"/>
              <a:gd name="adj2" fmla="val -108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لا يوجد عدد أكبر من الواحد أو عدد أكبر من الصفر وأصغر من الواحد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72199" y="389298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أي أنه لا يوجد تمدد .</a:t>
            </a:r>
            <a:endParaRPr lang="ar-SA" sz="20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7740352" y="4469050"/>
            <a:ext cx="1089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ولكن يوجد</a:t>
            </a:r>
            <a:endParaRPr lang="ar-SA" sz="20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427984" y="4484290"/>
            <a:ext cx="33935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انسحاب أربع وحدات إلى الأسفل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956012" y="3027432"/>
            <a:ext cx="2906956" cy="2487603"/>
            <a:chOff x="2745164" y="3028625"/>
            <a:chExt cx="2906956" cy="2487603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4956503" y="3028625"/>
              <a:ext cx="695617" cy="525676"/>
              <a:chOff x="4973735" y="2000751"/>
              <a:chExt cx="695617" cy="525676"/>
            </a:xfrm>
          </p:grpSpPr>
          <p:cxnSp>
            <p:nvCxnSpPr>
              <p:cNvPr id="4" name="رابط مستقيم 3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مربع نص 20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مربع نص 21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مجموعة 23"/>
            <p:cNvGrpSpPr/>
            <p:nvPr/>
          </p:nvGrpSpPr>
          <p:grpSpPr>
            <a:xfrm>
              <a:off x="4671975" y="3273172"/>
              <a:ext cx="695617" cy="525676"/>
              <a:chOff x="4973735" y="2000751"/>
              <a:chExt cx="695617" cy="525676"/>
            </a:xfrm>
          </p:grpSpPr>
          <p:cxnSp>
            <p:nvCxnSpPr>
              <p:cNvPr id="25" name="رابط مستقيم 2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مربع نص 2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مجموعة 27"/>
            <p:cNvGrpSpPr/>
            <p:nvPr/>
          </p:nvGrpSpPr>
          <p:grpSpPr>
            <a:xfrm>
              <a:off x="4377991" y="3536885"/>
              <a:ext cx="695617" cy="525676"/>
              <a:chOff x="4973735" y="2000751"/>
              <a:chExt cx="695617" cy="525676"/>
            </a:xfrm>
          </p:grpSpPr>
          <p:cxnSp>
            <p:nvCxnSpPr>
              <p:cNvPr id="29" name="رابط مستقيم 2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مربع نص 2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مربع نص 3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مجموعة 31"/>
            <p:cNvGrpSpPr/>
            <p:nvPr/>
          </p:nvGrpSpPr>
          <p:grpSpPr>
            <a:xfrm>
              <a:off x="4161934" y="3782957"/>
              <a:ext cx="695617" cy="525676"/>
              <a:chOff x="4973735" y="2000751"/>
              <a:chExt cx="695617" cy="525676"/>
            </a:xfrm>
          </p:grpSpPr>
          <p:cxnSp>
            <p:nvCxnSpPr>
              <p:cNvPr id="33" name="رابط مستقيم 3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مربع نص 3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مجموعة 35"/>
            <p:cNvGrpSpPr/>
            <p:nvPr/>
          </p:nvGrpSpPr>
          <p:grpSpPr>
            <a:xfrm>
              <a:off x="3877406" y="4027504"/>
              <a:ext cx="695617" cy="525676"/>
              <a:chOff x="4973735" y="2000751"/>
              <a:chExt cx="695617" cy="525676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مربع نص 37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مجموعة 39"/>
            <p:cNvGrpSpPr/>
            <p:nvPr/>
          </p:nvGrpSpPr>
          <p:grpSpPr>
            <a:xfrm>
              <a:off x="3583422" y="4275977"/>
              <a:ext cx="695617" cy="525676"/>
              <a:chOff x="4973735" y="2000751"/>
              <a:chExt cx="695617" cy="525676"/>
            </a:xfrm>
          </p:grpSpPr>
          <p:cxnSp>
            <p:nvCxnSpPr>
              <p:cNvPr id="41" name="رابط مستقيم 40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مربع نص 41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مربع نص 42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مجموعة 43"/>
            <p:cNvGrpSpPr/>
            <p:nvPr/>
          </p:nvGrpSpPr>
          <p:grpSpPr>
            <a:xfrm>
              <a:off x="3293196" y="4512772"/>
              <a:ext cx="695617" cy="525676"/>
              <a:chOff x="4973735" y="2000751"/>
              <a:chExt cx="695617" cy="525676"/>
            </a:xfrm>
          </p:grpSpPr>
          <p:cxnSp>
            <p:nvCxnSpPr>
              <p:cNvPr id="45" name="رابط مستقيم 4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مربع نص 4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مجموعة 47"/>
            <p:cNvGrpSpPr/>
            <p:nvPr/>
          </p:nvGrpSpPr>
          <p:grpSpPr>
            <a:xfrm>
              <a:off x="3008668" y="4757319"/>
              <a:ext cx="695617" cy="525676"/>
              <a:chOff x="4973735" y="2000751"/>
              <a:chExt cx="695617" cy="525676"/>
            </a:xfrm>
          </p:grpSpPr>
          <p:cxnSp>
            <p:nvCxnSpPr>
              <p:cNvPr id="49" name="رابط مستقيم 4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مربع نص 4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مربع نص 5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2745164" y="4990552"/>
              <a:ext cx="695617" cy="525676"/>
              <a:chOff x="4973735" y="2000751"/>
              <a:chExt cx="695617" cy="525676"/>
            </a:xfrm>
          </p:grpSpPr>
          <p:cxnSp>
            <p:nvCxnSpPr>
              <p:cNvPr id="53" name="رابط مستقيم 5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5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3" name="وسيلة شرح مستطيلة مستديرة الزوايا 102"/>
          <p:cNvSpPr/>
          <p:nvPr/>
        </p:nvSpPr>
        <p:spPr>
          <a:xfrm>
            <a:off x="5508103" y="1196752"/>
            <a:ext cx="3180801" cy="733039"/>
          </a:xfrm>
          <a:prstGeom prst="wedgeRoundRectCallout">
            <a:avLst>
              <a:gd name="adj1" fmla="val 38645"/>
              <a:gd name="adj2" fmla="val 971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انسحاب أربع وحدات إلى الأسفل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وسيلة شرح مستطيلة مستديرة الزوايا 103"/>
              <p:cNvSpPr/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[|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|]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4 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4" name="وسيلة شرح مستطيلة مستديرة الزوايا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7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462 L 0.00208 0.144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03" grpId="0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" y="3645024"/>
            <a:ext cx="2924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شكل حر 5"/>
          <p:cNvSpPr/>
          <p:nvPr/>
        </p:nvSpPr>
        <p:spPr>
          <a:xfrm>
            <a:off x="1387746" y="3689857"/>
            <a:ext cx="1260000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1647824" y="3689857"/>
            <a:ext cx="720081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690331" y="433298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 rot="-300000">
            <a:off x="1671181" y="3689857"/>
            <a:ext cx="66908" cy="648000"/>
          </a:xfrm>
          <a:custGeom>
            <a:avLst/>
            <a:gdLst>
              <a:gd name="connsiteX0" fmla="*/ 66908 w 66908"/>
              <a:gd name="connsiteY0" fmla="*/ 602166 h 602166"/>
              <a:gd name="connsiteX1" fmla="*/ 0 w 66908"/>
              <a:gd name="connsiteY1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08" h="602166">
                <a:moveTo>
                  <a:pt x="66908" y="60216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/>
          <p:cNvGrpSpPr/>
          <p:nvPr/>
        </p:nvGrpSpPr>
        <p:grpSpPr>
          <a:xfrm>
            <a:off x="5313784" y="1772816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652120" y="1829340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3 x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x &lt; - 1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322753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322753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718023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- 1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3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871911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- 1 , 3 )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905338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80741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837265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- 1   , - 1 ≤ x ≤ 4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33067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- 1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3936147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3992671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– 5 )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+ </a:t>
            </a:r>
            <a:r>
              <a:rPr lang="en-US" sz="2000" b="1" dirty="0" smtClean="0"/>
              <a:t>2  </a:t>
            </a:r>
            <a:r>
              <a:rPr lang="en-US" sz="2000" b="1" dirty="0" smtClean="0"/>
              <a:t>, x ≥ 4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48608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48608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88135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4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</a:t>
            </a:r>
            <a:r>
              <a:rPr lang="en-US" sz="2000" b="1" dirty="0" smtClean="0"/>
              <a:t>1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03524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( 4 , </a:t>
            </a:r>
            <a:r>
              <a:rPr lang="en-US" sz="2000" b="1" dirty="0" smtClean="0"/>
              <a:t>1 </a:t>
            </a:r>
            <a:r>
              <a:rPr lang="en-US" sz="2000" b="1" dirty="0" smtClean="0"/>
              <a:t>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06866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871911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- 1 ≤ x ≤ 4</a:t>
            </a:r>
            <a:endParaRPr lang="ar-SA" sz="2000" b="1" dirty="0" smtClean="0"/>
          </a:p>
        </p:txBody>
      </p:sp>
      <p:cxnSp>
        <p:nvCxnSpPr>
          <p:cNvPr id="68" name="رابط كسهم مستقيم 67"/>
          <p:cNvCxnSpPr/>
          <p:nvPr/>
        </p:nvCxnSpPr>
        <p:spPr>
          <a:xfrm flipH="1">
            <a:off x="567705" y="5373216"/>
            <a:ext cx="2888171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69033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90468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852077" y="5373216"/>
            <a:ext cx="104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نحني 75"/>
          <p:cNvCxnSpPr/>
          <p:nvPr/>
        </p:nvCxnSpPr>
        <p:spPr>
          <a:xfrm rot="5400000">
            <a:off x="962603" y="4716147"/>
            <a:ext cx="2088225" cy="810089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شكل بيضاوي 76"/>
          <p:cNvSpPr/>
          <p:nvPr/>
        </p:nvSpPr>
        <p:spPr>
          <a:xfrm>
            <a:off x="2904681" y="48124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1" name="رابط منحني 80"/>
          <p:cNvCxnSpPr/>
          <p:nvPr/>
        </p:nvCxnSpPr>
        <p:spPr>
          <a:xfrm rot="5400000">
            <a:off x="965364" y="4713182"/>
            <a:ext cx="2088225" cy="810089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نحني 81"/>
          <p:cNvCxnSpPr/>
          <p:nvPr/>
        </p:nvCxnSpPr>
        <p:spPr>
          <a:xfrm rot="5400000">
            <a:off x="2835737" y="4255744"/>
            <a:ext cx="828000" cy="540000"/>
          </a:xfrm>
          <a:prstGeom prst="curvedConnector3">
            <a:avLst>
              <a:gd name="adj1" fmla="val 64525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وسيلة شرح مستطيلة مستديرة الزوايا 88"/>
          <p:cNvSpPr/>
          <p:nvPr/>
        </p:nvSpPr>
        <p:spPr>
          <a:xfrm>
            <a:off x="5969006" y="2742784"/>
            <a:ext cx="3118048" cy="631245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خمس وحدات لليمين ثم انسحاب رأسي ثلاث وحدات للأعلى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97262"/>
            <a:ext cx="1714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44" y="733731"/>
            <a:ext cx="453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278645" y="1052736"/>
            <a:ext cx="1370897" cy="432052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3091 0.0053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1 0.00532 L 0.13091 -0.0682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9" grpId="0" animBg="1"/>
      <p:bldP spid="17" grpId="0" animBg="1"/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16" grpId="0" animBg="1"/>
      <p:bldP spid="72" grpId="0" animBg="1"/>
      <p:bldP spid="77" grpId="0" animBg="1"/>
      <p:bldP spid="89" grpId="0" animBg="1"/>
      <p:bldP spid="89" grpId="1" animBg="1"/>
      <p:bldP spid="86" grpId="0" animBg="1"/>
      <p:bldP spid="8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551958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580112" y="1608482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</a:t>
            </a:r>
            <a:r>
              <a:rPr lang="en-US" sz="2000" b="1" dirty="0" smtClean="0"/>
              <a:t> </a:t>
            </a:r>
            <a:r>
              <a:rPr lang="en-US" sz="2000" b="1" dirty="0" smtClean="0"/>
              <a:t>x – 5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, x ≤ 0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10189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101895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582031" y="2497165"/>
            <a:ext cx="1756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- 5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148064" y="2651053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- 5 )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228184" y="2684480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559883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313784" y="3720107"/>
            <a:ext cx="3074640" cy="2445197"/>
            <a:chOff x="5796136" y="4716041"/>
            <a:chExt cx="3290664" cy="2445197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932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7113984" y="427004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27004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66531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0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481920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0 )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485262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2438209" y="641956"/>
            <a:ext cx="1151171" cy="631245"/>
          </a:xfrm>
          <a:prstGeom prst="wedgeRoundRectCallout">
            <a:avLst>
              <a:gd name="adj1" fmla="val -19272"/>
              <a:gd name="adj2" fmla="val 922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5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رابط منحني 80"/>
          <p:cNvCxnSpPr/>
          <p:nvPr/>
        </p:nvCxnSpPr>
        <p:spPr>
          <a:xfrm rot="5400000">
            <a:off x="25303" y="4583498"/>
            <a:ext cx="3645271" cy="916721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 flipH="1">
            <a:off x="1209328" y="3832686"/>
            <a:ext cx="1969568" cy="18285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5548767" y="3789804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x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  , 0 &lt; x ≤ 2</a:t>
            </a:r>
            <a:endParaRPr lang="ar-SA" sz="2000" b="1" dirty="0" smtClean="0"/>
          </a:p>
        </p:txBody>
      </p:sp>
      <p:sp>
        <p:nvSpPr>
          <p:cNvPr id="53" name="مربع نص 52"/>
          <p:cNvSpPr txBox="1"/>
          <p:nvPr/>
        </p:nvSpPr>
        <p:spPr>
          <a:xfrm>
            <a:off x="6717940" y="5373200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endParaRPr lang="ar-SA" sz="2000" b="1" dirty="0" smtClean="0"/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8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5313784" y="5527088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8 )</a:t>
            </a:r>
            <a:endParaRPr lang="ar-SA" sz="2000" b="1" dirty="0" smtClean="0"/>
          </a:p>
        </p:txBody>
      </p:sp>
      <p:sp>
        <p:nvSpPr>
          <p:cNvPr id="56" name="سهم مخطط إلى اليمين 55"/>
          <p:cNvSpPr/>
          <p:nvPr/>
        </p:nvSpPr>
        <p:spPr>
          <a:xfrm flipH="1">
            <a:off x="6355155" y="5560515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2226069" y="34163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قوس 33"/>
          <p:cNvSpPr/>
          <p:nvPr/>
        </p:nvSpPr>
        <p:spPr>
          <a:xfrm rot="744667">
            <a:off x="1673315" y="3078319"/>
            <a:ext cx="558092" cy="2137984"/>
          </a:xfrm>
          <a:prstGeom prst="arc">
            <a:avLst>
              <a:gd name="adj1" fmla="val 17350143"/>
              <a:gd name="adj2" fmla="val 48245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768738" y="497689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1211477" y="3832686"/>
            <a:ext cx="1969568" cy="18285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شكل بيضاوي 71"/>
          <p:cNvSpPr/>
          <p:nvPr/>
        </p:nvSpPr>
        <p:spPr>
          <a:xfrm>
            <a:off x="1776642" y="5927149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كسهم مستقيم 45"/>
          <p:cNvCxnSpPr/>
          <p:nvPr/>
        </p:nvCxnSpPr>
        <p:spPr>
          <a:xfrm flipH="1">
            <a:off x="1306288" y="5959388"/>
            <a:ext cx="593267" cy="5361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/>
          <p:cNvGrpSpPr/>
          <p:nvPr/>
        </p:nvGrpSpPr>
        <p:grpSpPr>
          <a:xfrm>
            <a:off x="1259632" y="1483327"/>
            <a:ext cx="3024336" cy="597586"/>
            <a:chOff x="1259632" y="1344145"/>
            <a:chExt cx="3024336" cy="597586"/>
          </a:xfrm>
        </p:grpSpPr>
        <p:sp>
          <p:nvSpPr>
            <p:cNvPr id="61" name="مربع نص 60"/>
            <p:cNvSpPr txBox="1"/>
            <p:nvPr/>
          </p:nvSpPr>
          <p:spPr>
            <a:xfrm>
              <a:off x="1259632" y="1454034"/>
              <a:ext cx="302433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         , x &gt; 2</a:t>
              </a:r>
              <a:endParaRPr lang="ar-SA" sz="2000" b="1" dirty="0" smtClean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562926" y="1344145"/>
              <a:ext cx="403194" cy="597586"/>
              <a:chOff x="4276818" y="4045914"/>
              <a:chExt cx="403194" cy="597586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2</a:t>
                </a:r>
                <a:endParaRPr lang="ar-SA" sz="2000" b="1" dirty="0" smtClean="0"/>
              </a:p>
            </p:txBody>
          </p:sp>
          <p:sp>
            <p:nvSpPr>
              <p:cNvPr id="74" name="مربع نص 73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41" name="رابط مستقيم 40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مربع نص 83"/>
          <p:cNvSpPr txBox="1"/>
          <p:nvPr/>
        </p:nvSpPr>
        <p:spPr>
          <a:xfrm>
            <a:off x="2994699" y="210696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1698555" y="1997441"/>
            <a:ext cx="1311571" cy="597586"/>
            <a:chOff x="1698555" y="1858259"/>
            <a:chExt cx="1311571" cy="597586"/>
          </a:xfrm>
        </p:grpSpPr>
        <p:grpSp>
          <p:nvGrpSpPr>
            <p:cNvPr id="78" name="مجموعة 77"/>
            <p:cNvGrpSpPr/>
            <p:nvPr/>
          </p:nvGrpSpPr>
          <p:grpSpPr>
            <a:xfrm>
              <a:off x="2606932" y="1858259"/>
              <a:ext cx="403194" cy="597586"/>
              <a:chOff x="4276818" y="4045914"/>
              <a:chExt cx="403194" cy="597586"/>
            </a:xfrm>
          </p:grpSpPr>
          <p:sp>
            <p:nvSpPr>
              <p:cNvPr id="79" name="مربع نص 78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83" name="رابط مستقيم 82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/>
            <p:cNvSpPr txBox="1"/>
            <p:nvPr/>
          </p:nvSpPr>
          <p:spPr>
            <a:xfrm>
              <a:off x="1698555" y="1967783"/>
              <a:ext cx="10480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dirty="0" smtClean="0"/>
                <a:t>f ( x )  =</a:t>
              </a:r>
              <a:endParaRPr lang="ar-SA" sz="2400" b="1" baseline="50000" dirty="0" smtClean="0"/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2627784" y="2488062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187624" y="2641950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1 )</a:t>
            </a:r>
            <a:endParaRPr lang="ar-SA" sz="2000" b="1" dirty="0" smtClean="0"/>
          </a:p>
        </p:txBody>
      </p:sp>
      <p:sp>
        <p:nvSpPr>
          <p:cNvPr id="93" name="سهم مخطط إلى اليمين 92"/>
          <p:cNvSpPr/>
          <p:nvPr/>
        </p:nvSpPr>
        <p:spPr>
          <a:xfrm flipH="1">
            <a:off x="2195736" y="2675377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2214918" y="477634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حر 2047"/>
          <p:cNvSpPr/>
          <p:nvPr/>
        </p:nvSpPr>
        <p:spPr>
          <a:xfrm>
            <a:off x="1900686" y="3416308"/>
            <a:ext cx="1224000" cy="159667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حر 95"/>
          <p:cNvSpPr/>
          <p:nvPr/>
        </p:nvSpPr>
        <p:spPr>
          <a:xfrm>
            <a:off x="2008116" y="3376991"/>
            <a:ext cx="1152000" cy="1548000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حر 96"/>
          <p:cNvSpPr/>
          <p:nvPr/>
        </p:nvSpPr>
        <p:spPr>
          <a:xfrm rot="10800000">
            <a:off x="582829" y="5077233"/>
            <a:ext cx="1224000" cy="122413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حر 97"/>
          <p:cNvSpPr/>
          <p:nvPr/>
        </p:nvSpPr>
        <p:spPr>
          <a:xfrm rot="10800000">
            <a:off x="539552" y="5165453"/>
            <a:ext cx="1159003" cy="113591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قوس 2048"/>
          <p:cNvSpPr/>
          <p:nvPr/>
        </p:nvSpPr>
        <p:spPr>
          <a:xfrm>
            <a:off x="2226069" y="4675202"/>
            <a:ext cx="1296000" cy="265239"/>
          </a:xfrm>
          <a:prstGeom prst="arc">
            <a:avLst>
              <a:gd name="adj1" fmla="val 1449100"/>
              <a:gd name="adj2" fmla="val 10426784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24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05" y="673702"/>
            <a:ext cx="2943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5620774" y="831878"/>
            <a:ext cx="2983674" cy="432052"/>
          </a:xfrm>
          <a:prstGeom prst="wedgeRoundRectCallout">
            <a:avLst>
              <a:gd name="adj1" fmla="val -4757"/>
              <a:gd name="adj2" fmla="val 1412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</a:t>
            </a:r>
            <a:r>
              <a:rPr lang="ar-SA" b="1" dirty="0" smtClean="0">
                <a:solidFill>
                  <a:schemeClr val="tx1"/>
                </a:solidFill>
              </a:rPr>
              <a:t>رأسي خمس </a:t>
            </a:r>
            <a:r>
              <a:rPr lang="ar-SA" b="1" dirty="0" smtClean="0">
                <a:solidFill>
                  <a:schemeClr val="tx1"/>
                </a:solidFill>
              </a:rPr>
              <a:t>وحدات للأسفل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1 L -4.16667E-6 0.13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62" grpId="0"/>
      <p:bldP spid="63" grpId="0"/>
      <p:bldP spid="64" grpId="0"/>
      <p:bldP spid="65" grpId="0"/>
      <p:bldP spid="66" grpId="0" animBg="1"/>
      <p:bldP spid="89" grpId="0" animBg="1"/>
      <p:bldP spid="89" grpId="1" animBg="1"/>
      <p:bldP spid="52" grpId="0"/>
      <p:bldP spid="53" grpId="0"/>
      <p:bldP spid="55" grpId="0"/>
      <p:bldP spid="56" grpId="0" animBg="1"/>
      <p:bldP spid="77" grpId="0" animBg="1"/>
      <p:bldP spid="34" grpId="0" animBg="1"/>
      <p:bldP spid="19" grpId="0" animBg="1"/>
      <p:bldP spid="72" grpId="0" animBg="1"/>
      <p:bldP spid="84" grpId="0"/>
      <p:bldP spid="91" grpId="0"/>
      <p:bldP spid="92" grpId="0"/>
      <p:bldP spid="93" grpId="0" animBg="1"/>
      <p:bldP spid="94" grpId="0" animBg="1"/>
      <p:bldP spid="2048" grpId="0" animBg="1"/>
      <p:bldP spid="2048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2049" grpId="0" animBg="1"/>
      <p:bldP spid="86" grpId="0" animBg="1"/>
      <p:bldP spid="8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695974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364088" y="1752498"/>
            <a:ext cx="288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+ 6 )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</a:t>
            </a:r>
            <a:r>
              <a:rPr lang="en-US" sz="2000" b="1" smtClean="0"/>
              <a:t>x &lt; </a:t>
            </a:r>
            <a:r>
              <a:rPr lang="en-US" sz="2000" b="1" dirty="0" smtClean="0"/>
              <a:t>- 5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245911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245911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641181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- 5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795069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- 5 , 1 )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828496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03899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760423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7   , - 5 ≤ x ≤ 2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253836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7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4152171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4208695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|x - 4|   , x &gt; 2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702108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796136" y="470210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|x|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5097378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2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251266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2 )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284693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795069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- 5 ≤ x ≤ 2</a:t>
            </a:r>
            <a:endParaRPr lang="ar-SA" sz="2000" b="1" dirty="0" smtClean="0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6250517" y="3471959"/>
            <a:ext cx="2686706" cy="412633"/>
          </a:xfrm>
          <a:prstGeom prst="wedgeRoundRectCallout">
            <a:avLst>
              <a:gd name="adj1" fmla="val -22043"/>
              <a:gd name="adj2" fmla="val 148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أربع وحدات لليمين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3" y="3461436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رابط كسهم مستقيم 67"/>
          <p:cNvCxnSpPr/>
          <p:nvPr/>
        </p:nvCxnSpPr>
        <p:spPr>
          <a:xfrm flipH="1">
            <a:off x="975557" y="3860103"/>
            <a:ext cx="26640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163787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683890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331640" y="3860103"/>
            <a:ext cx="13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1148592" y="496285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حر 42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حر 12"/>
          <p:cNvSpPr/>
          <p:nvPr/>
        </p:nvSpPr>
        <p:spPr>
          <a:xfrm>
            <a:off x="603681" y="4494096"/>
            <a:ext cx="648000" cy="712095"/>
          </a:xfrm>
          <a:custGeom>
            <a:avLst/>
            <a:gdLst>
              <a:gd name="connsiteX0" fmla="*/ 667909 w 667909"/>
              <a:gd name="connsiteY0" fmla="*/ 445273 h 712095"/>
              <a:gd name="connsiteX1" fmla="*/ 548640 w 667909"/>
              <a:gd name="connsiteY1" fmla="*/ 667909 h 712095"/>
              <a:gd name="connsiteX2" fmla="*/ 437321 w 667909"/>
              <a:gd name="connsiteY2" fmla="*/ 707666 h 712095"/>
              <a:gd name="connsiteX3" fmla="*/ 270344 w 667909"/>
              <a:gd name="connsiteY3" fmla="*/ 604299 h 712095"/>
              <a:gd name="connsiteX4" fmla="*/ 0 w 667909"/>
              <a:gd name="connsiteY4" fmla="*/ 0 h 71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09" h="712095">
                <a:moveTo>
                  <a:pt x="667909" y="445273"/>
                </a:moveTo>
                <a:cubicBezTo>
                  <a:pt x="627490" y="534725"/>
                  <a:pt x="587071" y="624177"/>
                  <a:pt x="548640" y="667909"/>
                </a:cubicBezTo>
                <a:cubicBezTo>
                  <a:pt x="510209" y="711641"/>
                  <a:pt x="483704" y="718268"/>
                  <a:pt x="437321" y="707666"/>
                </a:cubicBezTo>
                <a:cubicBezTo>
                  <a:pt x="390938" y="697064"/>
                  <a:pt x="343231" y="722243"/>
                  <a:pt x="270344" y="604299"/>
                </a:cubicBezTo>
                <a:cubicBezTo>
                  <a:pt x="197457" y="486355"/>
                  <a:pt x="98728" y="243177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/>
          <p:cNvGrpSpPr/>
          <p:nvPr/>
        </p:nvGrpSpPr>
        <p:grpSpPr>
          <a:xfrm>
            <a:off x="1378131" y="4304144"/>
            <a:ext cx="1953831" cy="918036"/>
            <a:chOff x="1372631" y="4127693"/>
            <a:chExt cx="2062890" cy="918036"/>
          </a:xfrm>
        </p:grpSpPr>
        <p:cxnSp>
          <p:nvCxnSpPr>
            <p:cNvPr id="3" name="رابط كسهم مستقيم 2"/>
            <p:cNvCxnSpPr/>
            <p:nvPr/>
          </p:nvCxnSpPr>
          <p:spPr>
            <a:xfrm flipV="1">
              <a:off x="2346377" y="4127693"/>
              <a:ext cx="1089144" cy="9174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/>
            <p:cNvCxnSpPr/>
            <p:nvPr/>
          </p:nvCxnSpPr>
          <p:spPr>
            <a:xfrm flipH="1" flipV="1">
              <a:off x="1372631" y="4133995"/>
              <a:ext cx="1006902" cy="9117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مجموعة 52"/>
          <p:cNvGrpSpPr/>
          <p:nvPr/>
        </p:nvGrpSpPr>
        <p:grpSpPr>
          <a:xfrm>
            <a:off x="1307787" y="4302495"/>
            <a:ext cx="2040872" cy="921408"/>
            <a:chOff x="1306992" y="4126044"/>
            <a:chExt cx="2040872" cy="921408"/>
          </a:xfrm>
        </p:grpSpPr>
        <p:cxnSp>
          <p:nvCxnSpPr>
            <p:cNvPr id="55" name="رابط كسهم مستقيم 54"/>
            <p:cNvCxnSpPr/>
            <p:nvPr/>
          </p:nvCxnSpPr>
          <p:spPr>
            <a:xfrm flipV="1">
              <a:off x="2308746" y="4126044"/>
              <a:ext cx="1039118" cy="921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 flipV="1">
              <a:off x="1306992" y="4126044"/>
              <a:ext cx="1006902" cy="9117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شكل بيضاوي 76"/>
          <p:cNvSpPr/>
          <p:nvPr/>
        </p:nvSpPr>
        <p:spPr>
          <a:xfrm>
            <a:off x="2683890" y="4758375"/>
            <a:ext cx="144000" cy="14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27"/>
          <p:cNvGrpSpPr/>
          <p:nvPr/>
        </p:nvGrpSpPr>
        <p:grpSpPr>
          <a:xfrm>
            <a:off x="2828305" y="4306502"/>
            <a:ext cx="1384993" cy="921408"/>
            <a:chOff x="2828305" y="4130051"/>
            <a:chExt cx="1384993" cy="921408"/>
          </a:xfrm>
        </p:grpSpPr>
        <p:cxnSp>
          <p:nvCxnSpPr>
            <p:cNvPr id="69" name="رابط كسهم مستقيم 68"/>
            <p:cNvCxnSpPr/>
            <p:nvPr/>
          </p:nvCxnSpPr>
          <p:spPr>
            <a:xfrm flipV="1">
              <a:off x="3174180" y="4130051"/>
              <a:ext cx="1039118" cy="921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كسهم مستقيم 69"/>
            <p:cNvCxnSpPr/>
            <p:nvPr/>
          </p:nvCxnSpPr>
          <p:spPr>
            <a:xfrm rot="21420000" flipH="1" flipV="1">
              <a:off x="2828305" y="4708629"/>
              <a:ext cx="351023" cy="333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شكل حر 5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26" y="746147"/>
            <a:ext cx="3390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012160" y="1119910"/>
            <a:ext cx="2736305" cy="432052"/>
          </a:xfrm>
          <a:prstGeom prst="wedgeRoundRectCallout">
            <a:avLst>
              <a:gd name="adj1" fmla="val -20628"/>
              <a:gd name="adj2" fmla="val 1173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ست وحدات لليسار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6 L -0.13924 -0.0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8744E-6 L 0.09584 -0.000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89" grpId="0" animBg="1"/>
      <p:bldP spid="89" grpId="1" animBg="1"/>
      <p:bldP spid="16" grpId="0" animBg="1"/>
      <p:bldP spid="72" grpId="0" animBg="1"/>
      <p:bldP spid="41" grpId="0" animBg="1"/>
      <p:bldP spid="43" grpId="0" animBg="1"/>
      <p:bldP spid="43" grpId="1" animBg="1"/>
      <p:bldP spid="43" grpId="2" animBg="1"/>
      <p:bldP spid="13" grpId="0" animBg="1"/>
      <p:bldP spid="77" grpId="0" animBg="1"/>
      <p:bldP spid="6" grpId="0" animBg="1"/>
      <p:bldP spid="6" grpId="1" animBg="1"/>
      <p:bldP spid="86" grpId="0" animBg="1"/>
      <p:bldP spid="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39552" y="3389428"/>
            <a:ext cx="2774404" cy="3135916"/>
            <a:chOff x="539552" y="1556792"/>
            <a:chExt cx="2774404" cy="313591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2639343" cy="31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مجموعة 1"/>
            <p:cNvGrpSpPr/>
            <p:nvPr/>
          </p:nvGrpSpPr>
          <p:grpSpPr>
            <a:xfrm>
              <a:off x="1547664" y="1827282"/>
              <a:ext cx="348942" cy="1426442"/>
              <a:chOff x="1547664" y="1827282"/>
              <a:chExt cx="348942" cy="1426442"/>
            </a:xfrm>
          </p:grpSpPr>
          <p:sp>
            <p:nvSpPr>
              <p:cNvPr id="43" name="مربع نص 42"/>
              <p:cNvSpPr txBox="1"/>
              <p:nvPr/>
            </p:nvSpPr>
            <p:spPr>
              <a:xfrm>
                <a:off x="1547664" y="2976725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45" name="مربع نص 44"/>
              <p:cNvSpPr txBox="1"/>
              <p:nvPr/>
            </p:nvSpPr>
            <p:spPr>
              <a:xfrm>
                <a:off x="1547664" y="278092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1548086" y="2593479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1548086" y="240183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48" name="مربع نص 47"/>
              <p:cNvSpPr txBox="1"/>
              <p:nvPr/>
            </p:nvSpPr>
            <p:spPr>
              <a:xfrm>
                <a:off x="1547664" y="220637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49" name="مربع نص 48"/>
              <p:cNvSpPr txBox="1"/>
              <p:nvPr/>
            </p:nvSpPr>
            <p:spPr>
              <a:xfrm>
                <a:off x="1548086" y="201892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1548086" y="182728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70</a:t>
                </a:r>
                <a:endParaRPr lang="ar-SA" sz="1200" b="1" baseline="50000" dirty="0" smtClean="0"/>
              </a:p>
            </p:txBody>
          </p:sp>
        </p:grpSp>
        <p:grpSp>
          <p:nvGrpSpPr>
            <p:cNvPr id="3" name="مجموعة 2"/>
            <p:cNvGrpSpPr/>
            <p:nvPr/>
          </p:nvGrpSpPr>
          <p:grpSpPr>
            <a:xfrm>
              <a:off x="1887081" y="3276966"/>
              <a:ext cx="1426875" cy="283046"/>
              <a:chOff x="1887081" y="3276966"/>
              <a:chExt cx="1426875" cy="283046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1887081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52" name="مربع نص 51"/>
              <p:cNvSpPr txBox="1"/>
              <p:nvPr/>
            </p:nvSpPr>
            <p:spPr>
              <a:xfrm>
                <a:off x="210134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53" name="مربع نص 52"/>
              <p:cNvSpPr txBox="1"/>
              <p:nvPr/>
            </p:nvSpPr>
            <p:spPr>
              <a:xfrm>
                <a:off x="2333987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54" name="مربع نص 53"/>
              <p:cNvSpPr txBox="1"/>
              <p:nvPr/>
            </p:nvSpPr>
            <p:spPr>
              <a:xfrm>
                <a:off x="2546251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276427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137" name="مربع نص 136"/>
              <p:cNvSpPr txBox="1"/>
              <p:nvPr/>
            </p:nvSpPr>
            <p:spPr>
              <a:xfrm>
                <a:off x="2965436" y="328301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</p:grpSp>
      </p:grpSp>
      <p:sp>
        <p:nvSpPr>
          <p:cNvPr id="58" name="شكل حر 57"/>
          <p:cNvSpPr/>
          <p:nvPr/>
        </p:nvSpPr>
        <p:spPr>
          <a:xfrm flipV="1">
            <a:off x="1206674" y="5135875"/>
            <a:ext cx="1296000" cy="12715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1431083" y="3693028"/>
            <a:ext cx="864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حر 41"/>
          <p:cNvSpPr/>
          <p:nvPr/>
        </p:nvSpPr>
        <p:spPr>
          <a:xfrm>
            <a:off x="1206674" y="3677620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4147837" y="2069875"/>
            <a:ext cx="2783895" cy="639045"/>
            <a:chOff x="3732321" y="2765406"/>
            <a:chExt cx="2783895" cy="639045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4427984" y="2765406"/>
              <a:ext cx="2088232" cy="639045"/>
              <a:chOff x="4427984" y="2765406"/>
              <a:chExt cx="2088232" cy="639045"/>
            </a:xfrm>
          </p:grpSpPr>
          <p:grpSp>
            <p:nvGrpSpPr>
              <p:cNvPr id="5" name="مجموعة 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73" name="مربع نص 72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74" name="مربع نص 73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75" name="رابط مستقيم 74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مربع نص 8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77" name="مربع نص 76"/>
              <p:cNvSpPr txBox="1"/>
              <p:nvPr/>
            </p:nvSpPr>
            <p:spPr>
              <a:xfrm>
                <a:off x="5090914" y="2877902"/>
                <a:ext cx="142530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+ 4 x + 1</a:t>
                </a:r>
                <a:endParaRPr lang="ar-SA" sz="2000" b="1" dirty="0" smtClean="0"/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86" name="مجموعة 85"/>
          <p:cNvGrpSpPr/>
          <p:nvPr/>
        </p:nvGrpSpPr>
        <p:grpSpPr>
          <a:xfrm>
            <a:off x="4139952" y="2573931"/>
            <a:ext cx="3248245" cy="639045"/>
            <a:chOff x="3732321" y="2765406"/>
            <a:chExt cx="3248245" cy="639045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4427984" y="2765406"/>
              <a:ext cx="2552582" cy="639045"/>
              <a:chOff x="4427984" y="2765406"/>
              <a:chExt cx="2552582" cy="639045"/>
            </a:xfrm>
          </p:grpSpPr>
          <p:grpSp>
            <p:nvGrpSpPr>
              <p:cNvPr id="89" name="مجموعة 88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91" name="مربع نص 90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92" name="مربع نص 91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93" name="رابط مستقيم 92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مربع نص 93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0" name="مربع نص 89"/>
              <p:cNvSpPr txBox="1"/>
              <p:nvPr/>
            </p:nvSpPr>
            <p:spPr>
              <a:xfrm>
                <a:off x="5090914" y="2877902"/>
                <a:ext cx="1889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</a:t>
                </a:r>
                <a:r>
                  <a:rPr lang="en-US" sz="2000" b="1" dirty="0"/>
                  <a:t>x – </a:t>
                </a:r>
                <a:r>
                  <a:rPr lang="en-US" sz="2000" b="1" dirty="0" smtClean="0"/>
                  <a:t>15 )</a:t>
                </a:r>
                <a:endParaRPr lang="ar-SA" sz="2000" b="1" dirty="0" smtClean="0"/>
              </a:p>
            </p:txBody>
          </p:sp>
        </p:grpSp>
        <p:sp>
          <p:nvSpPr>
            <p:cNvPr id="88" name="مربع نص 87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4132243" y="3077987"/>
            <a:ext cx="3680117" cy="639045"/>
            <a:chOff x="3732321" y="2765406"/>
            <a:chExt cx="3680117" cy="639045"/>
          </a:xfrm>
        </p:grpSpPr>
        <p:grpSp>
          <p:nvGrpSpPr>
            <p:cNvPr id="96" name="مجموعة 95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98" name="مجموعة 97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0" name="مربع نص 99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01" name="مربع نص 100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02" name="رابط مستقيم 101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مربع نص 10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9" name="مربع نص 98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)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15  ]</a:t>
                </a:r>
                <a:endParaRPr lang="ar-SA" sz="2000" b="1" dirty="0" smtClean="0"/>
              </a:p>
            </p:txBody>
          </p:sp>
        </p:grpSp>
        <p:sp>
          <p:nvSpPr>
            <p:cNvPr id="97" name="مربع نص 96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4132243" y="3582043"/>
            <a:ext cx="4832245" cy="639045"/>
            <a:chOff x="3732321" y="2765406"/>
            <a:chExt cx="4832245" cy="639045"/>
          </a:xfrm>
        </p:grpSpPr>
        <p:grpSp>
          <p:nvGrpSpPr>
            <p:cNvPr id="105" name="مجموعة 104"/>
            <p:cNvGrpSpPr/>
            <p:nvPr/>
          </p:nvGrpSpPr>
          <p:grpSpPr>
            <a:xfrm>
              <a:off x="4427984" y="2765406"/>
              <a:ext cx="4136582" cy="639045"/>
              <a:chOff x="4427984" y="2765406"/>
              <a:chExt cx="4136582" cy="639045"/>
            </a:xfrm>
          </p:grpSpPr>
          <p:grpSp>
            <p:nvGrpSpPr>
              <p:cNvPr id="107" name="مجموعة 106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9" name="مربع نص 108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0" name="مربع نص 109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11" name="رابط مستقيم 110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مربع نص 111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08" name="مربع نص 107"/>
              <p:cNvSpPr txBox="1"/>
              <p:nvPr/>
            </p:nvSpPr>
            <p:spPr>
              <a:xfrm>
                <a:off x="5090914" y="2877902"/>
                <a:ext cx="3473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+ 900 ) </a:t>
                </a:r>
                <a:r>
                  <a:rPr lang="en-US" sz="2000" b="1" dirty="0"/>
                  <a:t>– 15 – </a:t>
                </a:r>
                <a:r>
                  <a:rPr lang="en-US" sz="2000" b="1" dirty="0" smtClean="0"/>
                  <a:t>900  ]</a:t>
                </a:r>
                <a:endParaRPr lang="ar-SA" sz="2000" b="1" dirty="0" smtClean="0"/>
              </a:p>
            </p:txBody>
          </p:sp>
        </p:grpSp>
        <p:sp>
          <p:nvSpPr>
            <p:cNvPr id="106" name="مربع نص 105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4127686" y="4086099"/>
            <a:ext cx="3680117" cy="639045"/>
            <a:chOff x="3732321" y="2765406"/>
            <a:chExt cx="3680117" cy="639045"/>
          </a:xfrm>
        </p:grpSpPr>
        <p:grpSp>
          <p:nvGrpSpPr>
            <p:cNvPr id="114" name="مجموعة 113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16" name="مجموعة 115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18" name="مربع نص 117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9" name="مربع نص 118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0" name="رابط مستقيم 119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مربع نص 120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17" name="مربع نص 116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915 ]</a:t>
                </a:r>
                <a:endParaRPr lang="ar-SA" sz="2000" b="1" dirty="0" smtClean="0"/>
              </a:p>
            </p:txBody>
          </p:sp>
        </p:grpSp>
        <p:sp>
          <p:nvSpPr>
            <p:cNvPr id="115" name="مربع نص 114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4128787" y="4599680"/>
            <a:ext cx="3680117" cy="639045"/>
            <a:chOff x="3732321" y="2765406"/>
            <a:chExt cx="3680117" cy="639045"/>
          </a:xfrm>
        </p:grpSpPr>
        <p:grpSp>
          <p:nvGrpSpPr>
            <p:cNvPr id="123" name="مجموعة 122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25" name="مجموعة 12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27" name="مربع نص 126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28" name="مربع نص 127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9" name="رابط مستقيم 128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مربع نص 129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26" name="مربع نص 125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 61</a:t>
                </a:r>
                <a:endParaRPr lang="ar-SA" sz="2000" b="1" dirty="0" smtClean="0"/>
              </a:p>
            </p:txBody>
          </p:sp>
        </p:grpSp>
        <p:sp>
          <p:nvSpPr>
            <p:cNvPr id="124" name="مربع نص 123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sp>
        <p:nvSpPr>
          <p:cNvPr id="8" name="وسيلة شرح مستطيلة مستديرة الزوايا 7"/>
          <p:cNvSpPr/>
          <p:nvPr/>
        </p:nvSpPr>
        <p:spPr>
          <a:xfrm>
            <a:off x="6658426" y="5517232"/>
            <a:ext cx="1626595" cy="612648"/>
          </a:xfrm>
          <a:prstGeom prst="wedgeRoundRectCallout">
            <a:avLst>
              <a:gd name="adj1" fmla="val -27083"/>
              <a:gd name="adj2" fmla="val -1333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رأسي </a:t>
            </a:r>
            <a:r>
              <a:rPr lang="en-US" b="1" dirty="0" smtClean="0">
                <a:solidFill>
                  <a:schemeClr val="tx1"/>
                </a:solidFill>
              </a:rPr>
              <a:t>61</a:t>
            </a:r>
            <a:r>
              <a:rPr lang="en-US" b="1" dirty="0" smtClean="0"/>
              <a:t> 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1"/>
                </a:solidFill>
              </a:rPr>
              <a:t>وحدة إلى الأعلى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2" name="وسيلة شرح مستطيلة مستديرة الزوايا 131"/>
          <p:cNvSpPr/>
          <p:nvPr/>
        </p:nvSpPr>
        <p:spPr>
          <a:xfrm>
            <a:off x="5868144" y="6200728"/>
            <a:ext cx="1626595" cy="612648"/>
          </a:xfrm>
          <a:prstGeom prst="wedgeRoundRectCallout">
            <a:avLst>
              <a:gd name="adj1" fmla="val -24741"/>
              <a:gd name="adj2" fmla="val -2453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</a:t>
            </a:r>
            <a:r>
              <a:rPr lang="en-US" b="1" dirty="0" smtClean="0">
                <a:solidFill>
                  <a:schemeClr val="tx1"/>
                </a:solidFill>
              </a:rPr>
              <a:t>30 </a:t>
            </a:r>
            <a:r>
              <a:rPr lang="ar-SA" b="1" dirty="0" smtClean="0">
                <a:solidFill>
                  <a:schemeClr val="tx1"/>
                </a:solidFill>
              </a:rPr>
              <a:t>وحدة إلى اليمين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3" name="وسيلة شرح مستطيلة مستديرة الزوايا 132"/>
          <p:cNvSpPr/>
          <p:nvPr/>
        </p:nvSpPr>
        <p:spPr>
          <a:xfrm>
            <a:off x="4499992" y="6327032"/>
            <a:ext cx="1242818" cy="360040"/>
          </a:xfrm>
          <a:prstGeom prst="wedgeRoundRectCallout">
            <a:avLst>
              <a:gd name="adj1" fmla="val 19401"/>
              <a:gd name="adj2" fmla="val -3746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تضييق رأسي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4" name="وسيلة شرح مستطيلة مستديرة الزوايا 133"/>
          <p:cNvSpPr/>
          <p:nvPr/>
        </p:nvSpPr>
        <p:spPr>
          <a:xfrm>
            <a:off x="3676173" y="5517232"/>
            <a:ext cx="1226278" cy="612648"/>
          </a:xfrm>
          <a:prstGeom prst="wedgeRoundRectCallout">
            <a:avLst>
              <a:gd name="adj1" fmla="val 58997"/>
              <a:gd name="adj2" fmla="val -14272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5" name="مربع نص 134"/>
          <p:cNvSpPr txBox="1"/>
          <p:nvPr/>
        </p:nvSpPr>
        <p:spPr>
          <a:xfrm>
            <a:off x="1979712" y="281336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136" name="مربع نص 135"/>
          <p:cNvSpPr txBox="1"/>
          <p:nvPr/>
        </p:nvSpPr>
        <p:spPr>
          <a:xfrm>
            <a:off x="683568" y="281336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69" y="737142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7" y="627300"/>
            <a:ext cx="511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16 L 0.07569 -0.001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1.85185E-6 L 0.07361 -0.1733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9" grpId="0" animBg="1"/>
      <p:bldP spid="42" grpId="0" animBg="1"/>
      <p:bldP spid="42" grpId="1" animBg="1"/>
      <p:bldP spid="8" grpId="0" animBg="1"/>
      <p:bldP spid="132" grpId="0" animBg="1"/>
      <p:bldP spid="133" grpId="0" animBg="1"/>
      <p:bldP spid="134" grpId="0" animBg="1"/>
      <p:bldP spid="135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9735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79512" y="1602632"/>
            <a:ext cx="3710558" cy="3122512"/>
            <a:chOff x="179512" y="1602632"/>
            <a:chExt cx="3710558" cy="3122512"/>
          </a:xfrm>
        </p:grpSpPr>
        <p:sp>
          <p:nvSpPr>
            <p:cNvPr id="37" name="دائرة مجوفة 36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179512" y="1602632"/>
              <a:ext cx="3710558" cy="3122512"/>
              <a:chOff x="179512" y="1602632"/>
              <a:chExt cx="3710558" cy="312251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972419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مربع نص 14"/>
                  <p:cNvSpPr txBox="1"/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ar-SA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 </m:t>
                              </m:r>
                            </m:fName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baseline="300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func>
                        </m:oMath>
                      </m:oMathPara>
                    </a14:m>
                    <a:endParaRPr lang="ar-SA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ctr"/>
                    <a:endParaRPr lang="ar-SA" sz="12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مربع نص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شكل حر 2"/>
              <p:cNvSpPr/>
              <p:nvPr/>
            </p:nvSpPr>
            <p:spPr>
              <a:xfrm>
                <a:off x="914400" y="2194560"/>
                <a:ext cx="2286000" cy="1173488"/>
              </a:xfrm>
              <a:custGeom>
                <a:avLst/>
                <a:gdLst>
                  <a:gd name="connsiteX0" fmla="*/ 2286000 w 2286000"/>
                  <a:gd name="connsiteY0" fmla="*/ 15240 h 1173488"/>
                  <a:gd name="connsiteX1" fmla="*/ 1173480 w 2286000"/>
                  <a:gd name="connsiteY1" fmla="*/ 1173480 h 1173488"/>
                  <a:gd name="connsiteX2" fmla="*/ 0 w 2286000"/>
                  <a:gd name="connsiteY2" fmla="*/ 0 h 11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1173488">
                    <a:moveTo>
                      <a:pt x="2286000" y="15240"/>
                    </a:moveTo>
                    <a:cubicBezTo>
                      <a:pt x="1920240" y="595630"/>
                      <a:pt x="1554480" y="1176020"/>
                      <a:pt x="1173480" y="1173480"/>
                    </a:cubicBezTo>
                    <a:cubicBezTo>
                      <a:pt x="792480" y="1170940"/>
                      <a:pt x="396240" y="585470"/>
                      <a:pt x="0" y="0"/>
                    </a:cubicBezTo>
                  </a:path>
                </a:pathLst>
              </a:custGeom>
              <a:ln w="571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1980795" y="3318933"/>
                <a:ext cx="4860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 smtClean="0"/>
                  <a:t>0</a:t>
                </a:r>
                <a:endParaRPr lang="ar-SA" sz="2000" b="1" dirty="0"/>
              </a:p>
            </p:txBody>
          </p:sp>
        </p:grpSp>
      </p:grpSp>
      <p:sp>
        <p:nvSpPr>
          <p:cNvPr id="6" name="شكل حر 5"/>
          <p:cNvSpPr/>
          <p:nvPr/>
        </p:nvSpPr>
        <p:spPr>
          <a:xfrm>
            <a:off x="2103120" y="2209800"/>
            <a:ext cx="1082040" cy="1158240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flipH="1">
            <a:off x="929640" y="2194560"/>
            <a:ext cx="1207408" cy="1173488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44" y="702308"/>
            <a:ext cx="2038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1916832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12496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89248" y="2096272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8" grpId="0" animBg="1"/>
      <p:bldP spid="35" grpId="0" animBg="1"/>
      <p:bldP spid="48" grpId="0"/>
      <p:bldP spid="6" grpId="0" animBg="1"/>
      <p:bldP spid="6" grpId="1" animBg="1"/>
      <p:bldP spid="52" grpId="0" animBg="1"/>
      <p:bldP spid="52" grpId="1" animBg="1"/>
      <p:bldP spid="11" grpId="0" animBg="1"/>
      <p:bldP spid="11" grpId="1" animBg="1"/>
      <p:bldP spid="47" grpId="0" animBg="1"/>
      <p:bldP spid="4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ربع نص 160"/>
          <p:cNvSpPr txBox="1"/>
          <p:nvPr/>
        </p:nvSpPr>
        <p:spPr>
          <a:xfrm>
            <a:off x="7309090" y="3889312"/>
            <a:ext cx="1211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0 &lt; a &lt; 1 </a:t>
            </a:r>
            <a:endParaRPr lang="ar-SA" sz="2400" b="1" baseline="50000" dirty="0" smtClean="0">
              <a:solidFill>
                <a:srgbClr val="FF0000"/>
              </a:solidFill>
            </a:endParaRPr>
          </a:p>
        </p:txBody>
      </p:sp>
      <p:grpSp>
        <p:nvGrpSpPr>
          <p:cNvPr id="3073" name="مجموعة 3072"/>
          <p:cNvGrpSpPr/>
          <p:nvPr/>
        </p:nvGrpSpPr>
        <p:grpSpPr>
          <a:xfrm>
            <a:off x="5978555" y="2132856"/>
            <a:ext cx="1340006" cy="400110"/>
            <a:chOff x="4644008" y="1654089"/>
            <a:chExt cx="1340006" cy="400110"/>
          </a:xfrm>
        </p:grpSpPr>
        <p:grpSp>
          <p:nvGrpSpPr>
            <p:cNvPr id="153" name="مجموعة 152"/>
            <p:cNvGrpSpPr/>
            <p:nvPr/>
          </p:nvGrpSpPr>
          <p:grpSpPr>
            <a:xfrm>
              <a:off x="5547304" y="1654089"/>
              <a:ext cx="436710" cy="400110"/>
              <a:chOff x="6151482" y="2204864"/>
              <a:chExt cx="436710" cy="400110"/>
            </a:xfrm>
          </p:grpSpPr>
          <p:grpSp>
            <p:nvGrpSpPr>
              <p:cNvPr id="37" name="مجموعة 36"/>
              <p:cNvGrpSpPr/>
              <p:nvPr/>
            </p:nvGrpSpPr>
            <p:grpSpPr>
              <a:xfrm>
                <a:off x="6151482" y="2295922"/>
                <a:ext cx="436710" cy="216000"/>
                <a:chOff x="6151482" y="2276872"/>
                <a:chExt cx="436710" cy="288032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رابط مستقيم 32"/>
                <p:cNvCxnSpPr/>
                <p:nvPr/>
              </p:nvCxnSpPr>
              <p:spPr>
                <a:xfrm>
                  <a:off x="6300192" y="2276872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رابط مستقيم 150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مربع نص 153"/>
              <p:cNvSpPr txBox="1"/>
              <p:nvPr/>
            </p:nvSpPr>
            <p:spPr>
              <a:xfrm>
                <a:off x="6214467" y="220486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 x </a:t>
                </a:r>
                <a:endParaRPr lang="ar-SA" sz="2400" b="1" baseline="50000" dirty="0" smtClean="0"/>
              </a:p>
            </p:txBody>
          </p:sp>
        </p:grpSp>
        <p:sp>
          <p:nvSpPr>
            <p:cNvPr id="163" name="مربع نص 162"/>
            <p:cNvSpPr txBox="1"/>
            <p:nvPr/>
          </p:nvSpPr>
          <p:spPr>
            <a:xfrm>
              <a:off x="4644008" y="1654089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</a:t>
              </a:r>
              <a:endParaRPr lang="ar-SA" sz="2000" b="1" dirty="0" smtClean="0"/>
            </a:p>
          </p:txBody>
        </p:sp>
      </p:grpSp>
      <p:grpSp>
        <p:nvGrpSpPr>
          <p:cNvPr id="3077" name="مجموعة 3076"/>
          <p:cNvGrpSpPr/>
          <p:nvPr/>
        </p:nvGrpSpPr>
        <p:grpSpPr>
          <a:xfrm>
            <a:off x="3732321" y="2639227"/>
            <a:ext cx="1847791" cy="616636"/>
            <a:chOff x="6161293" y="2783243"/>
            <a:chExt cx="1847791" cy="616636"/>
          </a:xfrm>
        </p:grpSpPr>
        <p:grpSp>
          <p:nvGrpSpPr>
            <p:cNvPr id="3072" name="مجموعة 3071"/>
            <p:cNvGrpSpPr/>
            <p:nvPr/>
          </p:nvGrpSpPr>
          <p:grpSpPr>
            <a:xfrm>
              <a:off x="7141291" y="2783243"/>
              <a:ext cx="867793" cy="616636"/>
              <a:chOff x="5781989" y="3602325"/>
              <a:chExt cx="867793" cy="616636"/>
            </a:xfrm>
          </p:grpSpPr>
          <p:grpSp>
            <p:nvGrpSpPr>
              <p:cNvPr id="174" name="مجموعة 173"/>
              <p:cNvGrpSpPr/>
              <p:nvPr/>
            </p:nvGrpSpPr>
            <p:grpSpPr>
              <a:xfrm>
                <a:off x="5781989" y="3674333"/>
                <a:ext cx="796710" cy="409410"/>
                <a:chOff x="6151482" y="2276872"/>
                <a:chExt cx="796710" cy="288032"/>
              </a:xfrm>
            </p:grpSpPr>
            <p:cxnSp>
              <p:nvCxnSpPr>
                <p:cNvPr id="175" name="رابط مستقيم 174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175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176"/>
                <p:cNvCxnSpPr/>
                <p:nvPr/>
              </p:nvCxnSpPr>
              <p:spPr>
                <a:xfrm>
                  <a:off x="6300192" y="2276872"/>
                  <a:ext cx="64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77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مربع نص 179"/>
              <p:cNvSpPr txBox="1"/>
              <p:nvPr/>
            </p:nvSpPr>
            <p:spPr>
              <a:xfrm>
                <a:off x="5893920" y="3602325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181" name="مربع نص 180"/>
              <p:cNvSpPr txBox="1"/>
              <p:nvPr/>
            </p:nvSpPr>
            <p:spPr>
              <a:xfrm>
                <a:off x="5848670" y="3818851"/>
                <a:ext cx="48543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11</a:t>
                </a:r>
                <a:endParaRPr lang="ar-SA" sz="2000" b="1" dirty="0" smtClean="0"/>
              </a:p>
            </p:txBody>
          </p:sp>
          <p:cxnSp>
            <p:nvCxnSpPr>
              <p:cNvPr id="182" name="رابط مستقيم 181"/>
              <p:cNvCxnSpPr/>
              <p:nvPr/>
            </p:nvCxnSpPr>
            <p:spPr>
              <a:xfrm flipH="1">
                <a:off x="5949788" y="3913940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مربع نص 182"/>
              <p:cNvSpPr txBox="1"/>
              <p:nvPr/>
            </p:nvSpPr>
            <p:spPr>
              <a:xfrm>
                <a:off x="6161293" y="3751985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* </a:t>
                </a:r>
                <a:endParaRPr lang="ar-SA" sz="2000" b="1" dirty="0" smtClean="0"/>
              </a:p>
            </p:txBody>
          </p:sp>
          <p:sp>
            <p:nvSpPr>
              <p:cNvPr id="184" name="مربع نص 183"/>
              <p:cNvSpPr txBox="1"/>
              <p:nvPr/>
            </p:nvSpPr>
            <p:spPr>
              <a:xfrm>
                <a:off x="6294859" y="3673599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 </a:t>
                </a:r>
                <a:endParaRPr lang="ar-SA" sz="2000" b="1" dirty="0" smtClean="0"/>
              </a:p>
            </p:txBody>
          </p:sp>
        </p:grpSp>
        <p:sp>
          <p:nvSpPr>
            <p:cNvPr id="190" name="مربع نص 189"/>
            <p:cNvSpPr txBox="1"/>
            <p:nvPr/>
          </p:nvSpPr>
          <p:spPr>
            <a:xfrm>
              <a:off x="6161293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grpSp>
        <p:nvGrpSpPr>
          <p:cNvPr id="3076" name="مجموعة 3075"/>
          <p:cNvGrpSpPr/>
          <p:nvPr/>
        </p:nvGrpSpPr>
        <p:grpSpPr>
          <a:xfrm>
            <a:off x="1691680" y="5674361"/>
            <a:ext cx="1462178" cy="634959"/>
            <a:chOff x="2356194" y="2938057"/>
            <a:chExt cx="1462178" cy="634959"/>
          </a:xfrm>
        </p:grpSpPr>
        <p:grpSp>
          <p:nvGrpSpPr>
            <p:cNvPr id="155" name="مجموعة 154"/>
            <p:cNvGrpSpPr/>
            <p:nvPr/>
          </p:nvGrpSpPr>
          <p:grpSpPr>
            <a:xfrm>
              <a:off x="3271162" y="3019590"/>
              <a:ext cx="508710" cy="409410"/>
              <a:chOff x="6151482" y="2276872"/>
              <a:chExt cx="508710" cy="288032"/>
            </a:xfrm>
          </p:grpSpPr>
          <p:cxnSp>
            <p:nvCxnSpPr>
              <p:cNvPr id="156" name="رابط مستقيم 155"/>
              <p:cNvCxnSpPr/>
              <p:nvPr/>
            </p:nvCxnSpPr>
            <p:spPr>
              <a:xfrm>
                <a:off x="6162675" y="2420888"/>
                <a:ext cx="65509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رابط مستقيم 156"/>
              <p:cNvCxnSpPr/>
              <p:nvPr/>
            </p:nvCxnSpPr>
            <p:spPr>
              <a:xfrm flipV="1">
                <a:off x="6228184" y="2276872"/>
                <a:ext cx="72008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رابط مستقيم 157"/>
              <p:cNvCxnSpPr/>
              <p:nvPr/>
            </p:nvCxnSpPr>
            <p:spPr>
              <a:xfrm>
                <a:off x="6300192" y="2276872"/>
                <a:ext cx="3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رابط مستقيم 158"/>
              <p:cNvCxnSpPr/>
              <p:nvPr/>
            </p:nvCxnSpPr>
            <p:spPr>
              <a:xfrm rot="16680000" flipH="1">
                <a:off x="6115482" y="245428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مجموعة 163"/>
            <p:cNvGrpSpPr/>
            <p:nvPr/>
          </p:nvGrpSpPr>
          <p:grpSpPr>
            <a:xfrm>
              <a:off x="3347864" y="2938057"/>
              <a:ext cx="470508" cy="634959"/>
              <a:chOff x="4243270" y="4036389"/>
              <a:chExt cx="470508" cy="634959"/>
            </a:xfrm>
          </p:grpSpPr>
          <p:sp>
            <p:nvSpPr>
              <p:cNvPr id="165" name="مربع نص 164"/>
              <p:cNvSpPr txBox="1"/>
              <p:nvPr/>
            </p:nvSpPr>
            <p:spPr>
              <a:xfrm>
                <a:off x="4283968" y="4036389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sp>
            <p:nvSpPr>
              <p:cNvPr id="166" name="مربع نص 165"/>
              <p:cNvSpPr txBox="1"/>
              <p:nvPr/>
            </p:nvSpPr>
            <p:spPr>
              <a:xfrm>
                <a:off x="4243270" y="4271238"/>
                <a:ext cx="47050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15</a:t>
                </a:r>
                <a:endParaRPr lang="ar-SA" sz="2000" b="1" dirty="0" smtClean="0"/>
              </a:p>
            </p:txBody>
          </p:sp>
          <p:cxnSp>
            <p:nvCxnSpPr>
              <p:cNvPr id="167" name="رابط مستقيم 166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مربع نص 197"/>
            <p:cNvSpPr txBox="1"/>
            <p:nvPr/>
          </p:nvSpPr>
          <p:spPr>
            <a:xfrm>
              <a:off x="2356194" y="3059956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sp>
        <p:nvSpPr>
          <p:cNvPr id="200" name="مربع نص 199"/>
          <p:cNvSpPr txBox="1"/>
          <p:nvPr/>
        </p:nvSpPr>
        <p:spPr>
          <a:xfrm>
            <a:off x="5347151" y="3401152"/>
            <a:ext cx="3185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الدالة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( x )</a:t>
            </a:r>
            <a:r>
              <a:rPr lang="ar-SA" sz="2000" b="1" dirty="0" smtClean="0">
                <a:solidFill>
                  <a:srgbClr val="FF0000"/>
                </a:solidFill>
              </a:rPr>
              <a:t> على الصورة </a:t>
            </a:r>
            <a:r>
              <a:rPr lang="en-US" sz="2000" b="1" dirty="0" smtClean="0">
                <a:solidFill>
                  <a:srgbClr val="FF0000"/>
                </a:solidFill>
              </a:rPr>
              <a:t>f ( a x )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1" name="مربع نص 200"/>
          <p:cNvSpPr txBox="1"/>
          <p:nvPr/>
        </p:nvSpPr>
        <p:spPr>
          <a:xfrm>
            <a:off x="3588414" y="4384129"/>
            <a:ext cx="4935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أي أن التحويل الذي تم على الدالة </a:t>
            </a:r>
            <a:r>
              <a:rPr lang="en-US" sz="2000" b="1" dirty="0" smtClean="0">
                <a:solidFill>
                  <a:srgbClr val="FF0000"/>
                </a:solidFill>
              </a:rPr>
              <a:t>f ( x )</a:t>
            </a:r>
            <a:r>
              <a:rPr lang="ar-SA" sz="2000" b="1" dirty="0" smtClean="0">
                <a:solidFill>
                  <a:srgbClr val="FF0000"/>
                </a:solidFill>
              </a:rPr>
              <a:t> هو توسع أفقي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2" name="مربع نص 201"/>
          <p:cNvSpPr txBox="1"/>
          <p:nvPr/>
        </p:nvSpPr>
        <p:spPr>
          <a:xfrm>
            <a:off x="3115136" y="5791786"/>
            <a:ext cx="5417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التي تصف مرور التيار في مصباح مقاومته </a:t>
            </a:r>
            <a:r>
              <a:rPr lang="en-US" sz="2000" b="1" dirty="0" smtClean="0"/>
              <a:t>15 </a:t>
            </a:r>
            <a:r>
              <a:rPr lang="ar-SA" sz="2000" b="1" dirty="0" smtClean="0"/>
              <a:t> أوم هي :</a:t>
            </a:r>
            <a:endParaRPr lang="ar-SA" sz="2000" b="1" dirty="0"/>
          </a:p>
        </p:txBody>
      </p:sp>
      <p:sp>
        <p:nvSpPr>
          <p:cNvPr id="205" name="مربع نص 204"/>
          <p:cNvSpPr txBox="1"/>
          <p:nvPr/>
        </p:nvSpPr>
        <p:spPr>
          <a:xfrm>
            <a:off x="5508104" y="2731333"/>
            <a:ext cx="29979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نكتب الدالة </a:t>
            </a:r>
            <a:r>
              <a:rPr lang="en-US" sz="2000" b="1" dirty="0">
                <a:latin typeface="Baskerville Old Face" panose="02020602080505020303" pitchFamily="18" charset="0"/>
              </a:rPr>
              <a:t>I</a:t>
            </a:r>
            <a:r>
              <a:rPr lang="en-US" sz="2000" b="1" dirty="0" smtClean="0"/>
              <a:t> ( x )</a:t>
            </a:r>
            <a:r>
              <a:rPr lang="ar-SA" sz="2000" b="1" dirty="0" smtClean="0"/>
              <a:t> على الصورة :</a:t>
            </a:r>
            <a:endParaRPr lang="ar-SA" sz="2000" b="1" dirty="0"/>
          </a:p>
        </p:txBody>
      </p:sp>
      <p:sp>
        <p:nvSpPr>
          <p:cNvPr id="206" name="مربع نص 205"/>
          <p:cNvSpPr txBox="1"/>
          <p:nvPr/>
        </p:nvSpPr>
        <p:spPr>
          <a:xfrm>
            <a:off x="7413598" y="2132856"/>
            <a:ext cx="11188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8" y="620688"/>
            <a:ext cx="6629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878240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6" y="1556792"/>
            <a:ext cx="572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37" y="5157192"/>
            <a:ext cx="4019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200" grpId="0"/>
      <p:bldP spid="201" grpId="0"/>
      <p:bldP spid="202" grpId="0"/>
      <p:bldP spid="205" grpId="0"/>
      <p:bldP spid="2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4" name="شكل حر 3"/>
          <p:cNvSpPr/>
          <p:nvPr/>
        </p:nvSpPr>
        <p:spPr>
          <a:xfrm rot="60000">
            <a:off x="7457827" y="2962645"/>
            <a:ext cx="28575" cy="1188000"/>
          </a:xfrm>
          <a:custGeom>
            <a:avLst/>
            <a:gdLst>
              <a:gd name="connsiteX0" fmla="*/ 28575 w 28575"/>
              <a:gd name="connsiteY0" fmla="*/ 0 h 1181100"/>
              <a:gd name="connsiteX1" fmla="*/ 0 w 28575"/>
              <a:gd name="connsiteY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181100">
                <a:moveTo>
                  <a:pt x="28575" y="0"/>
                </a:moveTo>
                <a:lnTo>
                  <a:pt x="0" y="1181100"/>
                </a:lnTo>
              </a:path>
            </a:pathLst>
          </a:custGeom>
          <a:noFill/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6477000" y="3210293"/>
            <a:ext cx="466725" cy="933454"/>
          </a:xfrm>
          <a:custGeom>
            <a:avLst/>
            <a:gdLst>
              <a:gd name="connsiteX0" fmla="*/ 466725 w 466725"/>
              <a:gd name="connsiteY0" fmla="*/ 923929 h 933454"/>
              <a:gd name="connsiteX1" fmla="*/ 152400 w 466725"/>
              <a:gd name="connsiteY1" fmla="*/ 4 h 933454"/>
              <a:gd name="connsiteX2" fmla="*/ 0 w 466725"/>
              <a:gd name="connsiteY2" fmla="*/ 933454 h 9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933454">
                <a:moveTo>
                  <a:pt x="466725" y="923929"/>
                </a:moveTo>
                <a:cubicBezTo>
                  <a:pt x="348456" y="461173"/>
                  <a:pt x="230187" y="-1583"/>
                  <a:pt x="152400" y="4"/>
                </a:cubicBezTo>
                <a:cubicBezTo>
                  <a:pt x="74613" y="1591"/>
                  <a:pt x="0" y="933454"/>
                  <a:pt x="0" y="93345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26"/>
          <p:cNvGrpSpPr/>
          <p:nvPr/>
        </p:nvGrpSpPr>
        <p:grpSpPr>
          <a:xfrm>
            <a:off x="6372200" y="4143747"/>
            <a:ext cx="1066697" cy="1209675"/>
            <a:chOff x="6372200" y="3495675"/>
            <a:chExt cx="1066697" cy="1209675"/>
          </a:xfrm>
        </p:grpSpPr>
        <p:sp>
          <p:nvSpPr>
            <p:cNvPr id="5" name="شكل حر 4"/>
            <p:cNvSpPr/>
            <p:nvPr/>
          </p:nvSpPr>
          <p:spPr>
            <a:xfrm>
              <a:off x="6943597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5" name="رابط كسهم مستقيم 14"/>
            <p:cNvCxnSpPr/>
            <p:nvPr/>
          </p:nvCxnSpPr>
          <p:spPr>
            <a:xfrm flipH="1">
              <a:off x="6372200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2479101" y="2962645"/>
            <a:ext cx="542805" cy="2190755"/>
            <a:chOff x="2479101" y="2314573"/>
            <a:chExt cx="542805" cy="2190755"/>
          </a:xfrm>
        </p:grpSpPr>
        <p:sp>
          <p:nvSpPr>
            <p:cNvPr id="75" name="شكل حر 7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شكل حر 75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907704" y="3210293"/>
            <a:ext cx="571525" cy="2143129"/>
            <a:chOff x="1907704" y="2562221"/>
            <a:chExt cx="571525" cy="2143129"/>
          </a:xfrm>
        </p:grpSpPr>
        <p:sp>
          <p:nvSpPr>
            <p:cNvPr id="78" name="شكل حر 77"/>
            <p:cNvSpPr/>
            <p:nvPr/>
          </p:nvSpPr>
          <p:spPr>
            <a:xfrm>
              <a:off x="2012504" y="2562221"/>
              <a:ext cx="466725" cy="933454"/>
            </a:xfrm>
            <a:custGeom>
              <a:avLst/>
              <a:gdLst>
                <a:gd name="connsiteX0" fmla="*/ 466725 w 466725"/>
                <a:gd name="connsiteY0" fmla="*/ 923929 h 933454"/>
                <a:gd name="connsiteX1" fmla="*/ 152400 w 466725"/>
                <a:gd name="connsiteY1" fmla="*/ 4 h 933454"/>
                <a:gd name="connsiteX2" fmla="*/ 0 w 466725"/>
                <a:gd name="connsiteY2" fmla="*/ 933454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" h="933454">
                  <a:moveTo>
                    <a:pt x="466725" y="923929"/>
                  </a:moveTo>
                  <a:cubicBezTo>
                    <a:pt x="348456" y="461173"/>
                    <a:pt x="230187" y="-1583"/>
                    <a:pt x="152400" y="4"/>
                  </a:cubicBezTo>
                  <a:cubicBezTo>
                    <a:pt x="74613" y="1591"/>
                    <a:pt x="0" y="933454"/>
                    <a:pt x="0" y="93345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79" name="رابط كسهم مستقيم 78"/>
            <p:cNvCxnSpPr/>
            <p:nvPr/>
          </p:nvCxnSpPr>
          <p:spPr>
            <a:xfrm flipH="1">
              <a:off x="1907704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/>
          <p:cNvGrpSpPr/>
          <p:nvPr/>
        </p:nvGrpSpPr>
        <p:grpSpPr>
          <a:xfrm>
            <a:off x="6358586" y="2962486"/>
            <a:ext cx="1088876" cy="1190786"/>
            <a:chOff x="6358586" y="2314414"/>
            <a:chExt cx="1088876" cy="1190786"/>
          </a:xfrm>
        </p:grpSpPr>
        <p:sp>
          <p:nvSpPr>
            <p:cNvPr id="80" name="شكل حر 79"/>
            <p:cNvSpPr/>
            <p:nvPr/>
          </p:nvSpPr>
          <p:spPr>
            <a:xfrm flipV="1">
              <a:off x="6952162" y="2492896"/>
              <a:ext cx="495300" cy="1006571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81" name="رابط كسهم مستقيم 80"/>
            <p:cNvCxnSpPr/>
            <p:nvPr/>
          </p:nvCxnSpPr>
          <p:spPr>
            <a:xfrm flipH="1" flipV="1">
              <a:off x="6358586" y="2314414"/>
              <a:ext cx="104672" cy="11907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 flipH="1">
            <a:off x="1940991" y="2981536"/>
            <a:ext cx="540000" cy="2190755"/>
            <a:chOff x="2479101" y="2314573"/>
            <a:chExt cx="542805" cy="2190755"/>
          </a:xfrm>
        </p:grpSpPr>
        <p:sp>
          <p:nvSpPr>
            <p:cNvPr id="85" name="شكل حر 8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شكل حر 86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52" y="903759"/>
            <a:ext cx="171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7" y="856133"/>
            <a:ext cx="6915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4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531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3" name="شكل حر 2"/>
          <p:cNvSpPr/>
          <p:nvPr/>
        </p:nvSpPr>
        <p:spPr>
          <a:xfrm>
            <a:off x="7346404" y="2924944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5739138" y="4049638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19028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شكل حر 30"/>
          <p:cNvSpPr/>
          <p:nvPr/>
        </p:nvSpPr>
        <p:spPr>
          <a:xfrm>
            <a:off x="2881908" y="2963441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حر 32"/>
          <p:cNvSpPr/>
          <p:nvPr/>
        </p:nvSpPr>
        <p:spPr>
          <a:xfrm flipV="1">
            <a:off x="5744666" y="2886843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285874" y="4096122"/>
            <a:ext cx="1188000" cy="288000"/>
          </a:xfrm>
          <a:custGeom>
            <a:avLst/>
            <a:gdLst>
              <a:gd name="connsiteX0" fmla="*/ 1114425 w 1114425"/>
              <a:gd name="connsiteY0" fmla="*/ 304800 h 304800"/>
              <a:gd name="connsiteX1" fmla="*/ 847725 w 1114425"/>
              <a:gd name="connsiteY1" fmla="*/ 161925 h 304800"/>
              <a:gd name="connsiteX2" fmla="*/ 390525 w 1114425"/>
              <a:gd name="connsiteY2" fmla="*/ 47625 h 304800"/>
              <a:gd name="connsiteX3" fmla="*/ 0 w 1114425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304800">
                <a:moveTo>
                  <a:pt x="1114425" y="304800"/>
                </a:moveTo>
                <a:cubicBezTo>
                  <a:pt x="1041400" y="254793"/>
                  <a:pt x="968375" y="204787"/>
                  <a:pt x="847725" y="161925"/>
                </a:cubicBezTo>
                <a:cubicBezTo>
                  <a:pt x="727075" y="119062"/>
                  <a:pt x="531812" y="74612"/>
                  <a:pt x="390525" y="47625"/>
                </a:cubicBezTo>
                <a:cubicBezTo>
                  <a:pt x="249238" y="20638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2447925" y="4340721"/>
            <a:ext cx="1905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حر 35"/>
          <p:cNvSpPr/>
          <p:nvPr/>
        </p:nvSpPr>
        <p:spPr>
          <a:xfrm rot="120000" flipH="1">
            <a:off x="2315369" y="4350246"/>
            <a:ext cx="1440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حر 36"/>
          <p:cNvSpPr/>
          <p:nvPr/>
        </p:nvSpPr>
        <p:spPr>
          <a:xfrm flipH="1">
            <a:off x="1173907" y="2976017"/>
            <a:ext cx="900000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3" grpId="0" animBg="1"/>
      <p:bldP spid="7" grpId="0" animBg="1"/>
      <p:bldP spid="7" grpId="1" animBg="1"/>
      <p:bldP spid="31" grpId="0" animBg="1"/>
      <p:bldP spid="33" grpId="0" animBg="1"/>
      <p:bldP spid="8" grpId="0" animBg="1"/>
      <p:bldP spid="8" grpId="1" animBg="1"/>
      <p:bldP spid="9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مربع نص 56"/>
          <p:cNvSpPr txBox="1"/>
          <p:nvPr/>
        </p:nvSpPr>
        <p:spPr>
          <a:xfrm>
            <a:off x="6012160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9" y="2690796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7111330" y="4119637"/>
            <a:ext cx="1246291" cy="1033082"/>
            <a:chOff x="7111330" y="3629116"/>
            <a:chExt cx="1246291" cy="1033082"/>
          </a:xfrm>
        </p:grpSpPr>
        <p:grpSp>
          <p:nvGrpSpPr>
            <p:cNvPr id="42" name="مجموعة 41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شكل بيضاوي 4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5" name="شكل بيضاوي 4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47" name="رابط كسهم مستقيم 4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شكل بيضاوي 4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بيضاوي 4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0" name="مجموعة 49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51" name="رابط كسهم مستقيم 5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شكل بيضاوي 5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بيضاوي 5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4" name="مجموعة 53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55" name="رابط كسهم مستقيم 5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شكل بيضاوي 5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9" name="مجموعة 58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60" name="رابط كسهم مستقيم 5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شكل بيضاوي 6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5921102" y="2918842"/>
            <a:ext cx="1243178" cy="1037729"/>
            <a:chOff x="5921102" y="2428321"/>
            <a:chExt cx="1243178" cy="1037729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5921102" y="2428321"/>
              <a:ext cx="288024" cy="74100"/>
              <a:chOff x="7236296" y="5407124"/>
              <a:chExt cx="288024" cy="74100"/>
            </a:xfrm>
          </p:grpSpPr>
          <p:cxnSp>
            <p:nvCxnSpPr>
              <p:cNvPr id="4" name="رابط كسهم مستقيم 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شكل بيضاوي 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173110" y="2665487"/>
              <a:ext cx="288024" cy="74100"/>
              <a:chOff x="7236296" y="5407124"/>
              <a:chExt cx="288024" cy="74100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شكل بيضاوي 2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5" name="مجموعة 24"/>
            <p:cNvGrpSpPr/>
            <p:nvPr/>
          </p:nvGrpSpPr>
          <p:grpSpPr>
            <a:xfrm>
              <a:off x="6389134" y="2905894"/>
              <a:ext cx="288024" cy="74100"/>
              <a:chOff x="7236296" y="5407124"/>
              <a:chExt cx="288024" cy="74100"/>
            </a:xfrm>
          </p:grpSpPr>
          <p:cxnSp>
            <p:nvCxnSpPr>
              <p:cNvPr id="26" name="رابط كسهم مستقيم 2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شكل بيضاوي 2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0" name="مجموعة 29"/>
            <p:cNvGrpSpPr/>
            <p:nvPr/>
          </p:nvGrpSpPr>
          <p:grpSpPr>
            <a:xfrm>
              <a:off x="6641142" y="3143060"/>
              <a:ext cx="288024" cy="74100"/>
              <a:chOff x="7236296" y="5407124"/>
              <a:chExt cx="288024" cy="74100"/>
            </a:xfrm>
          </p:grpSpPr>
          <p:cxnSp>
            <p:nvCxnSpPr>
              <p:cNvPr id="32" name="رابط كسهم مستقيم 3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شكل بيضاوي 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8" name="مجموعة 37"/>
            <p:cNvGrpSpPr/>
            <p:nvPr/>
          </p:nvGrpSpPr>
          <p:grpSpPr>
            <a:xfrm>
              <a:off x="6876256" y="3391950"/>
              <a:ext cx="288024" cy="74100"/>
              <a:chOff x="7236296" y="5407124"/>
              <a:chExt cx="288024" cy="74100"/>
            </a:xfrm>
          </p:grpSpPr>
          <p:cxnSp>
            <p:nvCxnSpPr>
              <p:cNvPr id="39" name="رابط كسهم مستقيم 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شكل بيضاوي 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1" name="شكل بيضاوي 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79" y="2695269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1259632" y="2923315"/>
            <a:ext cx="1008064" cy="788839"/>
            <a:chOff x="1259632" y="2432794"/>
            <a:chExt cx="1008064" cy="788839"/>
          </a:xfrm>
        </p:grpSpPr>
        <p:grpSp>
          <p:nvGrpSpPr>
            <p:cNvPr id="64" name="مجموعة 63"/>
            <p:cNvGrpSpPr/>
            <p:nvPr/>
          </p:nvGrpSpPr>
          <p:grpSpPr>
            <a:xfrm>
              <a:off x="1259632" y="2432794"/>
              <a:ext cx="288024" cy="74100"/>
              <a:chOff x="7236296" y="5407124"/>
              <a:chExt cx="288024" cy="74100"/>
            </a:xfrm>
          </p:grpSpPr>
          <p:cxnSp>
            <p:nvCxnSpPr>
              <p:cNvPr id="65" name="رابط كسهم مستقيم 6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شكل بيضاوي 6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بيضاوي 6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8" name="مجموعة 67"/>
            <p:cNvGrpSpPr/>
            <p:nvPr/>
          </p:nvGrpSpPr>
          <p:grpSpPr>
            <a:xfrm>
              <a:off x="1511640" y="2669960"/>
              <a:ext cx="288024" cy="74100"/>
              <a:chOff x="7236296" y="5407124"/>
              <a:chExt cx="288024" cy="74100"/>
            </a:xfrm>
          </p:grpSpPr>
          <p:cxnSp>
            <p:nvCxnSpPr>
              <p:cNvPr id="69" name="رابط كسهم مستقيم 6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شكل بيضاوي 6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بيضاوي 7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3" name="مجموعة 72"/>
            <p:cNvGrpSpPr/>
            <p:nvPr/>
          </p:nvGrpSpPr>
          <p:grpSpPr>
            <a:xfrm>
              <a:off x="1727664" y="2910367"/>
              <a:ext cx="288024" cy="74100"/>
              <a:chOff x="7236296" y="5407124"/>
              <a:chExt cx="288024" cy="74100"/>
            </a:xfrm>
          </p:grpSpPr>
          <p:cxnSp>
            <p:nvCxnSpPr>
              <p:cNvPr id="74" name="رابط كسهم مستقيم 7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شكل بيضاوي 7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شكل بيضاوي 7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7" name="مجموعة 76"/>
            <p:cNvGrpSpPr/>
            <p:nvPr/>
          </p:nvGrpSpPr>
          <p:grpSpPr>
            <a:xfrm>
              <a:off x="1979672" y="3147533"/>
              <a:ext cx="288024" cy="74100"/>
              <a:chOff x="7236296" y="5407124"/>
              <a:chExt cx="288024" cy="74100"/>
            </a:xfrm>
          </p:grpSpPr>
          <p:cxnSp>
            <p:nvCxnSpPr>
              <p:cNvPr id="78" name="رابط كسهم مستقيم 7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شكل بيضاوي 7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2214786" y="3886944"/>
            <a:ext cx="1481365" cy="1270248"/>
            <a:chOff x="2214786" y="3396423"/>
            <a:chExt cx="1481365" cy="1270248"/>
          </a:xfrm>
        </p:grpSpPr>
        <p:grpSp>
          <p:nvGrpSpPr>
            <p:cNvPr id="81" name="مجموعة 80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82" name="رابط كسهم مستقيم 8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شكل بيضاوي 8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5" name="مجموعة 84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شكل بيضاوي 8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9" name="مجموعة 8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90" name="رابط كسهم مستقيم 8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شكل بيضاوي 9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بيضاوي 9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3" name="مجموعة 92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94" name="رابط كسهم مستقيم 9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شكل بيضاوي 9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بيضاوي 9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7" name="مجموعة 96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98" name="رابط كسهم مستقيم 9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شكل بيضاوي 9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1" name="مجموعة 100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02" name="رابط كسهم مستقيم 10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شكل بيضاوي 10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شكل بيضاوي 10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05" name="مجموعة 104"/>
          <p:cNvGrpSpPr/>
          <p:nvPr/>
        </p:nvGrpSpPr>
        <p:grpSpPr>
          <a:xfrm flipV="1">
            <a:off x="7111330" y="3184962"/>
            <a:ext cx="1246291" cy="1008000"/>
            <a:chOff x="7111330" y="3629116"/>
            <a:chExt cx="1246291" cy="1033082"/>
          </a:xfrm>
        </p:grpSpPr>
        <p:grpSp>
          <p:nvGrpSpPr>
            <p:cNvPr id="106" name="مجموعة 105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123" name="رابط كسهم مستقيم 12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شكل بيضاوي 12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5" name="شكل بيضاوي 12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120" name="رابط كسهم مستقيم 11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شكل بيضاوي 12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8" name="مجموعة 107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117" name="رابط كسهم مستقيم 11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شكل بيضاوي 11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114" name="رابط كسهم مستقيم 11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شكل بيضاوي 11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0" name="مجموعة 109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111" name="رابط كسهم مستقيم 11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شكل بيضاوي 11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6" name="مجموعة 125"/>
          <p:cNvGrpSpPr/>
          <p:nvPr/>
        </p:nvGrpSpPr>
        <p:grpSpPr>
          <a:xfrm flipH="1">
            <a:off x="827585" y="3883992"/>
            <a:ext cx="1440000" cy="1270248"/>
            <a:chOff x="2214786" y="3396423"/>
            <a:chExt cx="1481365" cy="1270248"/>
          </a:xfrm>
        </p:grpSpPr>
        <p:grpSp>
          <p:nvGrpSpPr>
            <p:cNvPr id="127" name="مجموعة 126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148" name="رابط كسهم مستقيم 14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شكل بيضاوي 14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0" name="شكل بيضاوي 14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8" name="مجموعة 127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145" name="رابط كسهم مستقيم 14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شكل بيضاوي 14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7" name="شكل بيضاوي 14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9" name="مجموعة 12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142" name="رابط كسهم مستقيم 14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شكل بيضاوي 14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4" name="شكل بيضاوي 14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0" name="مجموعة 129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139" name="رابط كسهم مستقيم 1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شكل بيضاوي 1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1" name="شكل بيضاوي 1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1" name="مجموعة 130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136" name="رابط كسهم مستقيم 13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شكل بيضاوي 13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2" name="مجموعة 131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33" name="رابط كسهم مستقيم 13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شكل بيضاوي 1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73285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4355976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36" y="620688"/>
            <a:ext cx="2028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179512" y="607722"/>
            <a:ext cx="3710558" cy="5269550"/>
            <a:chOff x="179512" y="714868"/>
            <a:chExt cx="3710558" cy="5269550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179512" y="1227232"/>
              <a:ext cx="3710558" cy="3486864"/>
              <a:chOff x="179512" y="1602632"/>
              <a:chExt cx="3710558" cy="3486864"/>
            </a:xfrm>
          </p:grpSpPr>
          <p:sp>
            <p:nvSpPr>
              <p:cNvPr id="37" name="دائرة مجوفة 36"/>
              <p:cNvSpPr/>
              <p:nvPr/>
            </p:nvSpPr>
            <p:spPr>
              <a:xfrm>
                <a:off x="1980795" y="3249000"/>
                <a:ext cx="180000" cy="1800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مجموعة 6"/>
              <p:cNvGrpSpPr/>
              <p:nvPr/>
            </p:nvGrpSpPr>
            <p:grpSpPr>
              <a:xfrm>
                <a:off x="179512" y="1602632"/>
                <a:ext cx="3710558" cy="3486864"/>
                <a:chOff x="179512" y="1602632"/>
                <a:chExt cx="3710558" cy="3486864"/>
              </a:xfrm>
            </p:grpSpPr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2336771"/>
                  <a:ext cx="3638550" cy="2752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مربع نص 14"/>
                    <p:cNvSpPr txBox="1"/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ar-SA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  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baseline="30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func>
                          </m:oMath>
                        </m:oMathPara>
                      </a14:m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ar-SA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مربع نص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" name="مربع نص 43"/>
                <p:cNvSpPr txBox="1"/>
                <p:nvPr/>
              </p:nvSpPr>
              <p:spPr>
                <a:xfrm>
                  <a:off x="1980795" y="3630767"/>
                  <a:ext cx="48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0</a:t>
                  </a:r>
                  <a:endParaRPr lang="ar-SA" sz="2000" b="1" dirty="0"/>
                </a:p>
              </p:txBody>
            </p:sp>
          </p:grpSp>
        </p:grpSp>
        <p:grpSp>
          <p:nvGrpSpPr>
            <p:cNvPr id="19" name="مجموعة 18"/>
            <p:cNvGrpSpPr/>
            <p:nvPr/>
          </p:nvGrpSpPr>
          <p:grpSpPr>
            <a:xfrm>
              <a:off x="1578304" y="714868"/>
              <a:ext cx="949898" cy="5269550"/>
              <a:chOff x="1578304" y="699628"/>
              <a:chExt cx="949898" cy="5269550"/>
            </a:xfrm>
          </p:grpSpPr>
          <p:sp>
            <p:nvSpPr>
              <p:cNvPr id="18" name="قوس 17"/>
              <p:cNvSpPr/>
              <p:nvPr/>
            </p:nvSpPr>
            <p:spPr>
              <a:xfrm>
                <a:off x="1578304" y="699628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قوس 41"/>
              <p:cNvSpPr/>
              <p:nvPr/>
            </p:nvSpPr>
            <p:spPr>
              <a:xfrm rot="10800000">
                <a:off x="1639646" y="3327054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0137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V="1">
            <a:off x="2067176" y="3246528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247768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1562904" y="620688"/>
            <a:ext cx="949898" cy="5269550"/>
            <a:chOff x="1578304" y="699628"/>
            <a:chExt cx="949898" cy="5269550"/>
          </a:xfrm>
        </p:grpSpPr>
        <p:sp>
          <p:nvSpPr>
            <p:cNvPr id="51" name="قوس 50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قوس 52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510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01809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364088" y="1444714"/>
            <a:ext cx="12961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x ≥ 0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270972" y="3594502"/>
            <a:ext cx="1275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305840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241180" y="3623588"/>
            <a:ext cx="2131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فردية ولا زوجيه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346119" y="635928"/>
            <a:ext cx="2503701" cy="257175"/>
            <a:chOff x="6346119" y="635928"/>
            <a:chExt cx="2503701" cy="2571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95" y="635928"/>
              <a:ext cx="14573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119" y="635928"/>
              <a:ext cx="9715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251520" y="1412776"/>
            <a:ext cx="5112249" cy="3194174"/>
            <a:chOff x="251520" y="1412776"/>
            <a:chExt cx="5112249" cy="3194174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251520" y="1854225"/>
              <a:ext cx="5112249" cy="2752725"/>
              <a:chOff x="251520" y="1961371"/>
              <a:chExt cx="5112249" cy="2752725"/>
            </a:xfrm>
          </p:grpSpPr>
          <p:grpSp>
            <p:nvGrpSpPr>
              <p:cNvPr id="13" name="مجموعة 12"/>
              <p:cNvGrpSpPr/>
              <p:nvPr/>
            </p:nvGrpSpPr>
            <p:grpSpPr>
              <a:xfrm>
                <a:off x="251520" y="1961371"/>
                <a:ext cx="3638550" cy="2752725"/>
                <a:chOff x="251520" y="2336771"/>
                <a:chExt cx="3638550" cy="2752725"/>
              </a:xfrm>
            </p:grpSpPr>
            <p:sp>
              <p:nvSpPr>
                <p:cNvPr id="37" name="دائرة مجوفة 36"/>
                <p:cNvSpPr/>
                <p:nvPr/>
              </p:nvSpPr>
              <p:spPr>
                <a:xfrm>
                  <a:off x="1980795" y="3249000"/>
                  <a:ext cx="180000" cy="180000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مجموعة 6"/>
                <p:cNvGrpSpPr/>
                <p:nvPr/>
              </p:nvGrpSpPr>
              <p:grpSpPr>
                <a:xfrm>
                  <a:off x="251520" y="2336771"/>
                  <a:ext cx="3638550" cy="2752725"/>
                  <a:chOff x="251520" y="2336771"/>
                  <a:chExt cx="3638550" cy="2752725"/>
                </a:xfrm>
              </p:grpSpPr>
              <p:pic>
                <p:nvPicPr>
                  <p:cNvPr id="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2336771"/>
                    <a:ext cx="3638550" cy="27527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مربع نص 43"/>
                  <p:cNvSpPr txBox="1"/>
                  <p:nvPr/>
                </p:nvSpPr>
                <p:spPr>
                  <a:xfrm>
                    <a:off x="1980795" y="3630767"/>
                    <a:ext cx="48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/>
                      <a:t>0</a:t>
                    </a:r>
                    <a:endParaRPr lang="ar-SA" sz="2000" b="1" dirty="0"/>
                  </a:p>
                </p:txBody>
              </p:sp>
            </p:grpSp>
          </p:grpSp>
          <p:sp>
            <p:nvSpPr>
              <p:cNvPr id="18" name="قوس 17"/>
              <p:cNvSpPr/>
              <p:nvPr/>
            </p:nvSpPr>
            <p:spPr>
              <a:xfrm rot="15195708" flipV="1">
                <a:off x="2813142" y="1593028"/>
                <a:ext cx="1462483" cy="3638771"/>
              </a:xfrm>
              <a:prstGeom prst="arc">
                <a:avLst>
                  <a:gd name="adj1" fmla="val 19498439"/>
                  <a:gd name="adj2" fmla="val 4316934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0" y="1412776"/>
              <a:ext cx="1191845" cy="37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1661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0" name="قوس 39"/>
          <p:cNvSpPr/>
          <p:nvPr/>
        </p:nvSpPr>
        <p:spPr>
          <a:xfrm rot="15195708" flipV="1">
            <a:off x="2813143" y="1472982"/>
            <a:ext cx="1462483" cy="3638771"/>
          </a:xfrm>
          <a:prstGeom prst="arc">
            <a:avLst>
              <a:gd name="adj1" fmla="val 19498439"/>
              <a:gd name="adj2" fmla="val 4316934"/>
            </a:avLst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3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 animBg="1"/>
      <p:bldP spid="48" grpId="0"/>
      <p:bldP spid="11" grpId="0" animBg="1"/>
      <p:bldP spid="11" grpId="1" animBg="1"/>
      <p:bldP spid="47" grpId="0" animBg="1"/>
      <p:bldP spid="47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96170"/>
              </p:ext>
            </p:extLst>
          </p:nvPr>
        </p:nvGraphicFramePr>
        <p:xfrm>
          <a:off x="3928863" y="1364950"/>
          <a:ext cx="4963617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830921"/>
                <a:gridCol w="1830921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220072" y="1444714"/>
            <a:ext cx="14816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 – { 0 }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242044" y="1887215"/>
            <a:ext cx="1315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R – { 0 }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436096" y="2463874"/>
            <a:ext cx="103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436096" y="3024103"/>
            <a:ext cx="987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292080" y="3594502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60289" y="4098558"/>
            <a:ext cx="28360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لا نهائي عند  </a:t>
            </a:r>
            <a:r>
              <a:rPr lang="en-US" sz="2000" b="1" dirty="0" smtClean="0"/>
              <a:t>X = 0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ربع نص 47"/>
          <p:cNvSpPr txBox="1"/>
          <p:nvPr/>
        </p:nvSpPr>
        <p:spPr>
          <a:xfrm>
            <a:off x="4166129" y="3623588"/>
            <a:ext cx="1341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845776" y="688503"/>
            <a:ext cx="1900034" cy="352425"/>
            <a:chOff x="6845776" y="688503"/>
            <a:chExt cx="1900034" cy="3524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64704"/>
              <a:ext cx="9334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776" y="688503"/>
              <a:ext cx="7905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5246"/>
            <a:ext cx="3096344" cy="30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قوس 39"/>
          <p:cNvSpPr/>
          <p:nvPr/>
        </p:nvSpPr>
        <p:spPr>
          <a:xfrm rot="13854994" flipV="1">
            <a:off x="2290233" y="709838"/>
            <a:ext cx="2322410" cy="3073211"/>
          </a:xfrm>
          <a:prstGeom prst="arc">
            <a:avLst>
              <a:gd name="adj1" fmla="val 3256259"/>
              <a:gd name="adj2" fmla="val 8202437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قوس 35"/>
          <p:cNvSpPr/>
          <p:nvPr/>
        </p:nvSpPr>
        <p:spPr>
          <a:xfrm rot="13854994">
            <a:off x="-427481" y="3700830"/>
            <a:ext cx="2158853" cy="2548123"/>
          </a:xfrm>
          <a:prstGeom prst="arc">
            <a:avLst>
              <a:gd name="adj1" fmla="val 2021971"/>
              <a:gd name="adj2" fmla="val 7875971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ربع نص 40"/>
          <p:cNvSpPr txBox="1"/>
          <p:nvPr/>
        </p:nvSpPr>
        <p:spPr>
          <a:xfrm>
            <a:off x="4139952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2" name="سهم لأعلى 41"/>
          <p:cNvSpPr/>
          <p:nvPr/>
        </p:nvSpPr>
        <p:spPr>
          <a:xfrm flipV="1">
            <a:off x="5364088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5868144" y="5782827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b="1" dirty="0" smtClean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6" name="سهم لأعلى 45"/>
          <p:cNvSpPr/>
          <p:nvPr/>
        </p:nvSpPr>
        <p:spPr>
          <a:xfrm flipV="1">
            <a:off x="7092280" y="5716607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9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3" grpId="0"/>
      <p:bldP spid="48" grpId="0"/>
      <p:bldP spid="40" grpId="0" animBg="1"/>
      <p:bldP spid="36" grpId="0" animBg="1"/>
      <p:bldP spid="39" grpId="0"/>
      <p:bldP spid="41" grpId="0"/>
      <p:bldP spid="42" grpId="0" animBg="1"/>
      <p:bldP spid="43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60197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6244913" y="698029"/>
            <a:ext cx="2486961" cy="238125"/>
            <a:chOff x="6244913" y="698029"/>
            <a:chExt cx="2486961" cy="2381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549" y="764704"/>
              <a:ext cx="14573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913" y="698029"/>
              <a:ext cx="8953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0" y="2348880"/>
            <a:ext cx="2952328" cy="25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2204864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843808" y="443711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849288" y="1592216"/>
            <a:ext cx="914400" cy="612648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 flipV="1">
            <a:off x="2066960" y="2333640"/>
            <a:ext cx="1466448" cy="129614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714048" y="2479114"/>
            <a:ext cx="1383392" cy="11306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8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80854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580112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08104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Z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292080" y="2463874"/>
            <a:ext cx="1305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 ≤ X &lt; 1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692388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301452" y="3594502"/>
            <a:ext cx="1244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644008" y="406807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قفزي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6135928" y="5661248"/>
            <a:ext cx="12721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ثابتة عندما</a:t>
            </a:r>
          </a:p>
          <a:p>
            <a:pPr algn="ctr"/>
            <a:r>
              <a:rPr lang="en-US" sz="2000" b="1" dirty="0" smtClean="0"/>
              <a:t>X     Z</a:t>
            </a:r>
            <a:endParaRPr lang="ar-S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661248"/>
            <a:ext cx="1520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متزايدة عندما</a:t>
            </a:r>
          </a:p>
          <a:p>
            <a:pPr algn="ctr"/>
            <a:r>
              <a:rPr lang="en-US" sz="2000" b="1" dirty="0" smtClean="0"/>
              <a:t>X </a:t>
            </a:r>
            <a:r>
              <a:rPr lang="en-US" sz="2000" b="1" dirty="0">
                <a:latin typeface="Batang"/>
                <a:ea typeface="Batang"/>
              </a:rPr>
              <a:t>∈</a:t>
            </a:r>
            <a:r>
              <a:rPr lang="en-US" sz="2000" b="1" dirty="0" smtClean="0"/>
              <a:t> </a:t>
            </a:r>
            <a:r>
              <a:rPr lang="en-US" sz="2000" b="1" dirty="0" smtClean="0"/>
              <a:t>Z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23152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زوجية ولا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6268938" y="693837"/>
            <a:ext cx="2508312" cy="285750"/>
            <a:chOff x="6268938" y="693837"/>
            <a:chExt cx="2508312" cy="285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693837"/>
              <a:ext cx="15049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38" y="745273"/>
              <a:ext cx="8953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1581"/>
            <a:ext cx="3290664" cy="254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998939" y="2786472"/>
            <a:ext cx="184725" cy="2662944"/>
            <a:chOff x="2014179" y="2786472"/>
            <a:chExt cx="184725" cy="2662944"/>
          </a:xfrm>
        </p:grpSpPr>
        <p:sp>
          <p:nvSpPr>
            <p:cNvPr id="39" name="دائرة مجوفة 38"/>
            <p:cNvSpPr/>
            <p:nvPr/>
          </p:nvSpPr>
          <p:spPr>
            <a:xfrm>
              <a:off x="2014179" y="402230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2" name="دائرة مجوفة 41"/>
            <p:cNvSpPr/>
            <p:nvPr/>
          </p:nvSpPr>
          <p:spPr>
            <a:xfrm>
              <a:off x="2018904" y="377380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3" name="دائرة مجوفة 42"/>
            <p:cNvSpPr/>
            <p:nvPr/>
          </p:nvSpPr>
          <p:spPr>
            <a:xfrm>
              <a:off x="2014179" y="352179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4" name="دائرة مجوفة 43"/>
            <p:cNvSpPr/>
            <p:nvPr/>
          </p:nvSpPr>
          <p:spPr>
            <a:xfrm>
              <a:off x="2018904" y="327948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0" name="دائرة مجوفة 49"/>
            <p:cNvSpPr/>
            <p:nvPr/>
          </p:nvSpPr>
          <p:spPr>
            <a:xfrm>
              <a:off x="2014179" y="3028784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1" name="دائرة مجوفة 50"/>
            <p:cNvSpPr/>
            <p:nvPr/>
          </p:nvSpPr>
          <p:spPr>
            <a:xfrm>
              <a:off x="2018904" y="278647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2" name="دائرة مجوفة 51"/>
            <p:cNvSpPr/>
            <p:nvPr/>
          </p:nvSpPr>
          <p:spPr>
            <a:xfrm>
              <a:off x="2014179" y="5269416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3" name="دائرة مجوفة 52"/>
            <p:cNvSpPr/>
            <p:nvPr/>
          </p:nvSpPr>
          <p:spPr>
            <a:xfrm>
              <a:off x="2018904" y="502091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4" name="دائرة مجوفة 53"/>
            <p:cNvSpPr/>
            <p:nvPr/>
          </p:nvSpPr>
          <p:spPr>
            <a:xfrm>
              <a:off x="2014179" y="4753663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5" name="دائرة مجوفة 54"/>
            <p:cNvSpPr/>
            <p:nvPr/>
          </p:nvSpPr>
          <p:spPr>
            <a:xfrm>
              <a:off x="2018904" y="451135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6" name="دائرة مجوفة 55"/>
            <p:cNvSpPr/>
            <p:nvPr/>
          </p:nvSpPr>
          <p:spPr>
            <a:xfrm>
              <a:off x="2014179" y="426065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1" name="وسيلة شرح مستطيلة مستديرة الزوايا 10"/>
          <p:cNvSpPr/>
          <p:nvPr/>
        </p:nvSpPr>
        <p:spPr>
          <a:xfrm>
            <a:off x="2492936" y="5445224"/>
            <a:ext cx="1274440" cy="832155"/>
          </a:xfrm>
          <a:prstGeom prst="wedgeRoundRectCallout">
            <a:avLst>
              <a:gd name="adj1" fmla="val -25108"/>
              <a:gd name="adj2" fmla="val -208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 عدد حقيقي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612616" y="1731288"/>
            <a:ext cx="1119312" cy="733039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 عدد صحيح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7" name="وسيلة شرح مستطيلة مستديرة الزوايا 56"/>
          <p:cNvSpPr/>
          <p:nvPr/>
        </p:nvSpPr>
        <p:spPr>
          <a:xfrm>
            <a:off x="1881416" y="1055052"/>
            <a:ext cx="1413344" cy="733039"/>
          </a:xfrm>
          <a:prstGeom prst="wedgeRoundRectCallout">
            <a:avLst>
              <a:gd name="adj1" fmla="val -24448"/>
              <a:gd name="adj2" fmla="val 365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المقطع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0 ≤ X &lt; 1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>
            <a:off x="236272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108696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8" grpId="0"/>
      <p:bldP spid="11" grpId="0" animBg="1"/>
      <p:bldP spid="11" grpId="1" animBg="1"/>
      <p:bldP spid="47" grpId="0" animBg="1"/>
      <p:bldP spid="47" grpId="1" animBg="1"/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552450" y="644227"/>
            <a:ext cx="8039100" cy="5953125"/>
            <a:chOff x="552450" y="644227"/>
            <a:chExt cx="8039100" cy="5953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644227"/>
              <a:ext cx="8039100" cy="595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333640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88684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5529808" y="2924944"/>
            <a:ext cx="2786608" cy="2880000"/>
            <a:chOff x="5004048" y="2924944"/>
            <a:chExt cx="2786608" cy="2880000"/>
          </a:xfrm>
        </p:grpSpPr>
        <p:cxnSp>
          <p:nvCxnSpPr>
            <p:cNvPr id="6" name="رابط كسهم مستقيم 5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شكل حر 12"/>
          <p:cNvSpPr/>
          <p:nvPr/>
        </p:nvSpPr>
        <p:spPr>
          <a:xfrm>
            <a:off x="6469360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6481200" y="3740264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حر 17"/>
          <p:cNvSpPr/>
          <p:nvPr/>
        </p:nvSpPr>
        <p:spPr>
          <a:xfrm>
            <a:off x="6469360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مجموعة 21"/>
          <p:cNvGrpSpPr/>
          <p:nvPr/>
        </p:nvGrpSpPr>
        <p:grpSpPr>
          <a:xfrm>
            <a:off x="1212776" y="2924944"/>
            <a:ext cx="2786608" cy="2880000"/>
            <a:chOff x="5004048" y="2924944"/>
            <a:chExt cx="2786608" cy="2880000"/>
          </a:xfrm>
        </p:grpSpPr>
        <p:cxnSp>
          <p:nvCxnSpPr>
            <p:cNvPr id="23" name="رابط كسهم مستقيم 22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شكل حر 24"/>
          <p:cNvSpPr/>
          <p:nvPr/>
        </p:nvSpPr>
        <p:spPr>
          <a:xfrm>
            <a:off x="2152328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حر 25"/>
          <p:cNvSpPr/>
          <p:nvPr/>
        </p:nvSpPr>
        <p:spPr>
          <a:xfrm>
            <a:off x="2154208" y="372808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حر 26"/>
          <p:cNvSpPr/>
          <p:nvPr/>
        </p:nvSpPr>
        <p:spPr>
          <a:xfrm>
            <a:off x="2150112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04 -0.09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261 0.11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31 L 0.10695 0.0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63 L -0.10521 0.0011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5" grpId="0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1948</Words>
  <Application>Microsoft Office PowerPoint</Application>
  <PresentationFormat>عرض على الشاشة (3:4)‏</PresentationFormat>
  <Paragraphs>465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تركي الحارثي</dc:creator>
  <cp:lastModifiedBy>تركي الحارثي</cp:lastModifiedBy>
  <cp:revision>136</cp:revision>
  <dcterms:created xsi:type="dcterms:W3CDTF">2014-09-30T21:40:33Z</dcterms:created>
  <dcterms:modified xsi:type="dcterms:W3CDTF">2014-10-09T20:23:29Z</dcterms:modified>
</cp:coreProperties>
</file>