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custDataLst>
    <p:tags r:id="rId8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06" autoAdjust="0"/>
    <p:restoredTop sz="94660"/>
  </p:normalViewPr>
  <p:slideViewPr>
    <p:cSldViewPr>
      <p:cViewPr varScale="1">
        <p:scale>
          <a:sx n="58" d="100"/>
          <a:sy n="58" d="100"/>
        </p:scale>
        <p:origin x="60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14/08/1440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14/08/1440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14/08/1440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14/08/1440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14/08/1440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14/08/1440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14/08/1440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14/08/1440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14/08/1440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14/08/1440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14/08/1440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14/08/1440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9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مهارة حل المسألة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1-2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990600" y="769257"/>
            <a:ext cx="7206342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prstClr val="black"/>
                </a:solidFill>
              </a:rPr>
              <a:t>قامت أسرة رغد بزيارة لإحدى الحدائق ، فوجدوا ارتقاع شجرة صغيرة 1 متر ، وارتفاع  شجرة صغيرة 1 متر ، وارتفاع شجرة كبيرة 12 مترا . كم مترا يزيد ارتفاع الشجرة الكبيرة على ارتفاع الشجرة الصغيرة ؟  </a:t>
            </a:r>
            <a:endParaRPr lang="ar-SA" sz="2000" b="1" dirty="0">
              <a:solidFill>
                <a:prstClr val="black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524000"/>
            <a:ext cx="1595437" cy="1785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مخطط انسيابي: محطة طرفية 9"/>
          <p:cNvSpPr/>
          <p:nvPr/>
        </p:nvSpPr>
        <p:spPr>
          <a:xfrm>
            <a:off x="2586036" y="2895600"/>
            <a:ext cx="5643563" cy="990600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أخطط </a:t>
            </a:r>
            <a:endParaRPr lang="ar-SA" sz="3600" b="1" dirty="0" smtClean="0">
              <a:solidFill>
                <a:srgbClr val="FF0000"/>
              </a:solidFill>
            </a:endParaRPr>
          </a:p>
          <a:p>
            <a:pPr algn="ctr"/>
            <a:r>
              <a:rPr lang="ar-SA" sz="2000" b="1" dirty="0" smtClean="0">
                <a:solidFill>
                  <a:srgbClr val="7030A0"/>
                </a:solidFill>
              </a:rPr>
              <a:t>لمعرفة كم يزيد ارتفاع الشجرة الكبيرة على ارتفاع الشجرة الصغيرة .</a:t>
            </a:r>
            <a:endParaRPr lang="ar-SA" sz="2000" b="1" dirty="0">
              <a:solidFill>
                <a:srgbClr val="7030A0"/>
              </a:solidFill>
            </a:endParaRPr>
          </a:p>
        </p:txBody>
      </p:sp>
      <p:sp>
        <p:nvSpPr>
          <p:cNvPr id="11" name="مخطط انسيابي: محطة طرفية 10"/>
          <p:cNvSpPr/>
          <p:nvPr/>
        </p:nvSpPr>
        <p:spPr>
          <a:xfrm>
            <a:off x="858156" y="3962400"/>
            <a:ext cx="7471229" cy="1295400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rgbClr val="7030A0"/>
              </a:solidFill>
            </a:endParaRPr>
          </a:p>
        </p:txBody>
      </p:sp>
      <p:sp>
        <p:nvSpPr>
          <p:cNvPr id="12" name="مخطط انسيابي: محطة طرفية 11"/>
          <p:cNvSpPr/>
          <p:nvPr/>
        </p:nvSpPr>
        <p:spPr>
          <a:xfrm>
            <a:off x="1256691" y="5279571"/>
            <a:ext cx="7162801" cy="1072413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3200" b="1" dirty="0" smtClean="0">
              <a:solidFill>
                <a:srgbClr val="FF0000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7961086" y="3797011"/>
            <a:ext cx="7620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FF0000"/>
                </a:solidFill>
              </a:rPr>
              <a:t>أحل </a:t>
            </a:r>
          </a:p>
        </p:txBody>
      </p:sp>
      <p:sp>
        <p:nvSpPr>
          <p:cNvPr id="14" name="مخطط انسيابي: محطة طرفية 13"/>
          <p:cNvSpPr/>
          <p:nvPr/>
        </p:nvSpPr>
        <p:spPr>
          <a:xfrm>
            <a:off x="2743200" y="1752600"/>
            <a:ext cx="5638800" cy="1104570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00" b="1" dirty="0" smtClean="0">
              <a:solidFill>
                <a:srgbClr val="FF0000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2590800" y="1828800"/>
            <a:ext cx="3818892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ماذا أعرف من المسألة ؟ </a:t>
            </a:r>
          </a:p>
          <a:p>
            <a:r>
              <a:rPr lang="ar-SA" sz="2000" b="1" dirty="0" smtClean="0">
                <a:solidFill>
                  <a:srgbClr val="FF0000"/>
                </a:solidFill>
              </a:rPr>
              <a:t>ارتفاع الشجرة الصغيرة 1 متر . </a:t>
            </a:r>
          </a:p>
          <a:p>
            <a:r>
              <a:rPr lang="ar-SA" sz="2000" b="1" dirty="0" smtClean="0">
                <a:solidFill>
                  <a:srgbClr val="FF0000"/>
                </a:solidFill>
              </a:rPr>
              <a:t>ارتفاع الشجرة الكبيرة 12 مترا . 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6876143" y="2012497"/>
            <a:ext cx="104865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B050"/>
                </a:solidFill>
              </a:rPr>
              <a:t>أفهم </a:t>
            </a:r>
            <a:endParaRPr lang="ar-SA" sz="3200" b="1" dirty="0">
              <a:solidFill>
                <a:srgbClr val="00B050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6248400" y="4038600"/>
            <a:ext cx="129540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    12</a:t>
            </a:r>
          </a:p>
          <a:p>
            <a:r>
              <a:rPr lang="ar-SA" sz="2000" b="1" dirty="0" smtClean="0">
                <a:solidFill>
                  <a:srgbClr val="FF0000"/>
                </a:solidFill>
              </a:rPr>
              <a:t>_   1  </a:t>
            </a:r>
          </a:p>
          <a:p>
            <a:r>
              <a:rPr lang="ar-SA" sz="2000" b="1" dirty="0" smtClean="0">
                <a:solidFill>
                  <a:srgbClr val="FF0000"/>
                </a:solidFill>
              </a:rPr>
              <a:t>ـــــــــــــــ</a:t>
            </a:r>
          </a:p>
        </p:txBody>
      </p:sp>
      <p:sp>
        <p:nvSpPr>
          <p:cNvPr id="16" name="مربع نص 15"/>
          <p:cNvSpPr txBox="1"/>
          <p:nvPr/>
        </p:nvSpPr>
        <p:spPr>
          <a:xfrm>
            <a:off x="6781800" y="4933890"/>
            <a:ext cx="52799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11</a:t>
            </a:r>
            <a:endParaRPr lang="ar-SA" sz="2000" b="1" dirty="0">
              <a:solidFill>
                <a:srgbClr val="FF0000"/>
              </a:solidFill>
            </a:endParaRPr>
          </a:p>
        </p:txBody>
      </p:sp>
      <p:cxnSp>
        <p:nvCxnSpPr>
          <p:cNvPr id="18" name="رابط كسهم مستقيم 17"/>
          <p:cNvCxnSpPr/>
          <p:nvPr/>
        </p:nvCxnSpPr>
        <p:spPr>
          <a:xfrm>
            <a:off x="6324600" y="4191000"/>
            <a:ext cx="52450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مستطيل مستدير الزوايا 19"/>
          <p:cNvSpPr/>
          <p:nvPr/>
        </p:nvSpPr>
        <p:spPr>
          <a:xfrm>
            <a:off x="4191000" y="4038600"/>
            <a:ext cx="2057400" cy="3431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ارتفاع الشجرة الكبيرة </a:t>
            </a:r>
            <a:endParaRPr lang="ar-SA" sz="2000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cxnSp>
        <p:nvCxnSpPr>
          <p:cNvPr id="23" name="رابط كسهم مستقيم 22"/>
          <p:cNvCxnSpPr/>
          <p:nvPr/>
        </p:nvCxnSpPr>
        <p:spPr>
          <a:xfrm>
            <a:off x="6333492" y="4609814"/>
            <a:ext cx="52450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" name="مستطيل مستدير الزوايا 23"/>
          <p:cNvSpPr/>
          <p:nvPr/>
        </p:nvSpPr>
        <p:spPr>
          <a:xfrm>
            <a:off x="4191000" y="4457414"/>
            <a:ext cx="2066292" cy="3431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ارتفاع الشجرة الصغيرة</a:t>
            </a:r>
            <a:endParaRPr lang="ar-SA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1256690" y="4038600"/>
            <a:ext cx="282406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إذن ارتفاع الشجرة الكبيرة يزيد 11 مترا على ارتفاع الشجرة الصغيرة .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8077200" y="5227874"/>
            <a:ext cx="101781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70C0"/>
                </a:solidFill>
              </a:rPr>
              <a:t>أتحقق </a:t>
            </a:r>
            <a:endParaRPr lang="ar-SA" sz="3200" b="1" dirty="0">
              <a:solidFill>
                <a:srgbClr val="0070C0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6355263" y="5257800"/>
            <a:ext cx="12954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    11</a:t>
            </a:r>
          </a:p>
          <a:p>
            <a:r>
              <a:rPr lang="ar-SA" b="1" dirty="0" smtClean="0">
                <a:solidFill>
                  <a:srgbClr val="FF0000"/>
                </a:solidFill>
              </a:rPr>
              <a:t>+  1  </a:t>
            </a:r>
          </a:p>
          <a:p>
            <a:r>
              <a:rPr lang="ar-SA" b="1" dirty="0" smtClean="0">
                <a:solidFill>
                  <a:srgbClr val="FF0000"/>
                </a:solidFill>
              </a:rPr>
              <a:t>ـــــــــــــــ</a:t>
            </a:r>
          </a:p>
        </p:txBody>
      </p:sp>
      <p:sp>
        <p:nvSpPr>
          <p:cNvPr id="29" name="مربع نص 28"/>
          <p:cNvSpPr txBox="1"/>
          <p:nvPr/>
        </p:nvSpPr>
        <p:spPr>
          <a:xfrm>
            <a:off x="7010400" y="6000690"/>
            <a:ext cx="52799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12</a:t>
            </a:r>
            <a:endParaRPr lang="ar-SA" sz="2000" b="1" dirty="0">
              <a:solidFill>
                <a:srgbClr val="FF0000"/>
              </a:solidFill>
            </a:endParaRPr>
          </a:p>
        </p:txBody>
      </p:sp>
      <p:cxnSp>
        <p:nvCxnSpPr>
          <p:cNvPr id="30" name="رابط كسهم مستقيم 29"/>
          <p:cNvCxnSpPr/>
          <p:nvPr/>
        </p:nvCxnSpPr>
        <p:spPr>
          <a:xfrm flipH="1">
            <a:off x="6096000" y="5520261"/>
            <a:ext cx="914400" cy="5706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رابط كسهم مستقيم 32"/>
          <p:cNvCxnSpPr/>
          <p:nvPr/>
        </p:nvCxnSpPr>
        <p:spPr>
          <a:xfrm>
            <a:off x="5938192" y="5520261"/>
            <a:ext cx="905836" cy="5706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9" name="مربع نص 38"/>
          <p:cNvSpPr txBox="1"/>
          <p:nvPr/>
        </p:nvSpPr>
        <p:spPr>
          <a:xfrm>
            <a:off x="4800600" y="5257800"/>
            <a:ext cx="12954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    12</a:t>
            </a:r>
          </a:p>
          <a:p>
            <a:r>
              <a:rPr lang="ar-SA" b="1" dirty="0" smtClean="0">
                <a:solidFill>
                  <a:srgbClr val="FF0000"/>
                </a:solidFill>
              </a:rPr>
              <a:t>_  1  </a:t>
            </a:r>
          </a:p>
          <a:p>
            <a:r>
              <a:rPr lang="ar-SA" b="1" dirty="0" smtClean="0">
                <a:solidFill>
                  <a:srgbClr val="FF0000"/>
                </a:solidFill>
              </a:rPr>
              <a:t>ـــــــــــــــ</a:t>
            </a:r>
          </a:p>
        </p:txBody>
      </p:sp>
      <p:sp>
        <p:nvSpPr>
          <p:cNvPr id="40" name="مربع نص 39"/>
          <p:cNvSpPr txBox="1"/>
          <p:nvPr/>
        </p:nvSpPr>
        <p:spPr>
          <a:xfrm>
            <a:off x="5410200" y="6000690"/>
            <a:ext cx="52799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11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1371600" y="5417403"/>
            <a:ext cx="38481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بما أن الجمع عكس الطرح ، فيمكنني أن أستعمل الجمع لأتحقق من الحل .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1" name="Teardrop 8"/>
          <p:cNvSpPr/>
          <p:nvPr/>
        </p:nvSpPr>
        <p:spPr>
          <a:xfrm>
            <a:off x="21771" y="435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16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755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" grpId="0"/>
      <p:bldP spid="10" grpId="0" animBg="1"/>
      <p:bldP spid="11" grpId="0" animBg="1"/>
      <p:bldP spid="12" grpId="0" animBg="1"/>
      <p:bldP spid="13" grpId="0"/>
      <p:bldP spid="14" grpId="0" animBg="1"/>
      <p:bldP spid="3" grpId="0"/>
      <p:bldP spid="9" grpId="0"/>
      <p:bldP spid="15" grpId="0"/>
      <p:bldP spid="16" grpId="0"/>
      <p:bldP spid="20" grpId="0" animBg="1"/>
      <p:bldP spid="24" grpId="0" animBg="1"/>
      <p:bldP spid="21" grpId="0"/>
      <p:bldP spid="26" grpId="0"/>
      <p:bldP spid="27" grpId="0"/>
      <p:bldP spid="29" grpId="0"/>
      <p:bldP spid="39" grpId="0"/>
      <p:bldP spid="40" grpId="0"/>
      <p:bldP spid="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10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مهارة حل المسألة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0" name="Teardrop 9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1-2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" name="مخطط انسيابي: محطة طرفية 16"/>
          <p:cNvSpPr/>
          <p:nvPr/>
        </p:nvSpPr>
        <p:spPr>
          <a:xfrm>
            <a:off x="7862292" y="762000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أحلل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579755" y="2281535"/>
            <a:ext cx="8229679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إجابة ممكنة: لإيجاد الزيادة في الارتفاع أطرح الارتفاع الأصغر من الارتفاع الأكبر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8" name="شكل بيضاوي 17"/>
          <p:cNvSpPr/>
          <p:nvPr/>
        </p:nvSpPr>
        <p:spPr>
          <a:xfrm>
            <a:off x="8458200" y="12954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609600" y="1219200"/>
            <a:ext cx="745390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 أوضح لماذا قمت بطرح 1 ،12 ،لإيجاد  مقدار زيادة ارتفاع الشجرة الكبيرة على ارتفاع الشجرة الصغيرة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0" name="Teardrop 8"/>
          <p:cNvSpPr/>
          <p:nvPr/>
        </p:nvSpPr>
        <p:spPr>
          <a:xfrm>
            <a:off x="21771" y="435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17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شكل بيضاوي 20"/>
          <p:cNvSpPr/>
          <p:nvPr/>
        </p:nvSpPr>
        <p:spPr>
          <a:xfrm>
            <a:off x="8435870" y="38100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2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883146" y="3733800"/>
            <a:ext cx="745390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 افترض أن ارتفاع الشجرة الكبيرة 8 أمتار ، فكم  مترً يقل ارتفاع الشجرة الصغيرة عن ارتفاع  الشجرة الكبيرة؟  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4114800" y="5029200"/>
            <a:ext cx="12954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 7 أمتار</a:t>
            </a:r>
            <a:endParaRPr lang="ar-SA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618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7" grpId="0" animBg="1"/>
      <p:bldP spid="2" grpId="0"/>
      <p:bldP spid="18" grpId="0" animBg="1"/>
      <p:bldP spid="7" grpId="0"/>
      <p:bldP spid="21" grpId="0" animBg="1"/>
      <p:bldP spid="22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10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مهارة حل المسألة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0" name="Teardrop 9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1-2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شكل بيضاوي 17"/>
          <p:cNvSpPr/>
          <p:nvPr/>
        </p:nvSpPr>
        <p:spPr>
          <a:xfrm>
            <a:off x="8458200" y="11430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3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0" name="Teardrop 8"/>
          <p:cNvSpPr/>
          <p:nvPr/>
        </p:nvSpPr>
        <p:spPr>
          <a:xfrm>
            <a:off x="21771" y="435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17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شكل بيضاوي 20"/>
          <p:cNvSpPr/>
          <p:nvPr/>
        </p:nvSpPr>
        <p:spPr>
          <a:xfrm>
            <a:off x="8435870" y="28956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4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882538" y="1103293"/>
            <a:ext cx="745390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 أفترض أن ارتفاع الشجرة الصغيرة 3 أمتار ، فكم  مترً يزيد ارتفاع الشجرة الكبيرة عن ارتفاع  الشجرة الصغيرة؟  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3782568" y="2143780"/>
            <a:ext cx="12954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 9 أمتار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882538" y="2667000"/>
            <a:ext cx="745390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 أرجع إلى المسألة (3) وأتحقق من صحة إجابتي. كيف عرفت أن إجابتي صحيحة ؟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587191" y="3910637"/>
            <a:ext cx="8001079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 إجابة ممكنة: 9+3=12 ، 12-3=9 .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يمكن استعمال الجمع للتحقق من صحة الطرح.</a:t>
            </a:r>
            <a:endParaRPr lang="ar-SA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39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8" grpId="0" animBg="1"/>
      <p:bldP spid="21" grpId="0" animBg="1"/>
      <p:bldP spid="22" grpId="0"/>
      <p:bldP spid="26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10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مهارة حل المسألة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0" name="Teardrop 9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1-2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" name="مخطط انسيابي: محطة طرفية 16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أتدرب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990600" y="791028"/>
            <a:ext cx="6096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أحل باستعمال الخطوات الأربع كلا من المسائل الآتية  :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8" name="شكل بيضاوي 17"/>
          <p:cNvSpPr/>
          <p:nvPr/>
        </p:nvSpPr>
        <p:spPr>
          <a:xfrm>
            <a:off x="8305800" y="13716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5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838200" y="1371600"/>
            <a:ext cx="7453908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مشى أحمد خطوتين إلي الأمام ، ثم اتجه يمينا ومشى 4 خطوات . ما عدد الخطوات التي يمشيها حتى يعود إلي نقطة البداية إذا </a:t>
            </a:r>
            <a:r>
              <a:rPr lang="ar-SA" sz="2800" b="1" dirty="0">
                <a:solidFill>
                  <a:prstClr val="black"/>
                </a:solidFill>
              </a:rPr>
              <a:t>ا</a:t>
            </a:r>
            <a:r>
              <a:rPr lang="ar-SA" sz="2800" b="1" dirty="0" smtClean="0">
                <a:solidFill>
                  <a:prstClr val="black"/>
                </a:solidFill>
              </a:rPr>
              <a:t>تبع </a:t>
            </a:r>
            <a:r>
              <a:rPr lang="ar-SA" sz="2800" b="1" dirty="0" smtClean="0">
                <a:solidFill>
                  <a:prstClr val="black"/>
                </a:solidFill>
              </a:rPr>
              <a:t>المسار نفسه  ؟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2438400" y="2590800"/>
            <a:ext cx="541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2    +    4   =   6 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1295400" y="2554069"/>
            <a:ext cx="20574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 6 خطوات</a:t>
            </a:r>
            <a:endParaRPr lang="ar-SA" sz="3600" b="1" dirty="0">
              <a:solidFill>
                <a:srgbClr val="FF0000"/>
              </a:solidFill>
            </a:endParaRPr>
          </a:p>
        </p:txBody>
      </p:sp>
      <p:cxnSp>
        <p:nvCxnSpPr>
          <p:cNvPr id="24" name="رابط مستقيم 23"/>
          <p:cNvCxnSpPr/>
          <p:nvPr/>
        </p:nvCxnSpPr>
        <p:spPr>
          <a:xfrm flipH="1">
            <a:off x="914400" y="32004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5" name="شكل بيضاوي 24"/>
          <p:cNvSpPr/>
          <p:nvPr/>
        </p:nvSpPr>
        <p:spPr>
          <a:xfrm>
            <a:off x="8285110" y="3729507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6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2013679" y="3627620"/>
            <a:ext cx="60960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الجبر : </a:t>
            </a:r>
            <a:r>
              <a:rPr lang="ar-SA" sz="3200" b="1" dirty="0" smtClean="0">
                <a:solidFill>
                  <a:prstClr val="black"/>
                </a:solidFill>
              </a:rPr>
              <a:t>أكمل الجدول بالأعداد المناسبة : </a:t>
            </a:r>
            <a:endParaRPr lang="ar-SA" sz="3200" b="1" dirty="0">
              <a:solidFill>
                <a:prstClr val="black"/>
              </a:solidFill>
            </a:endParaRPr>
          </a:p>
        </p:txBody>
      </p:sp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943706"/>
              </p:ext>
            </p:extLst>
          </p:nvPr>
        </p:nvGraphicFramePr>
        <p:xfrm>
          <a:off x="1587108" y="4495800"/>
          <a:ext cx="6096000" cy="91440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1793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2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0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43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44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94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المدخلات </a:t>
                      </a:r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16</a:t>
                      </a:r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24</a:t>
                      </a:r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28</a:t>
                      </a:r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32</a:t>
                      </a:r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المخرجات </a:t>
                      </a:r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18</a:t>
                      </a:r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22</a:t>
                      </a:r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34</a:t>
                      </a:r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9" name="مربع نص 28"/>
          <p:cNvSpPr txBox="1"/>
          <p:nvPr/>
        </p:nvSpPr>
        <p:spPr>
          <a:xfrm>
            <a:off x="4267200" y="4419600"/>
            <a:ext cx="762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20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3352800" y="4963180"/>
            <a:ext cx="762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26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2514600" y="4953000"/>
            <a:ext cx="762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30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0" name="Teardrop 8"/>
          <p:cNvSpPr/>
          <p:nvPr/>
        </p:nvSpPr>
        <p:spPr>
          <a:xfrm>
            <a:off x="21771" y="435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17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406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7" grpId="0" animBg="1"/>
      <p:bldP spid="2" grpId="0"/>
      <p:bldP spid="18" grpId="0" animBg="1"/>
      <p:bldP spid="7" grpId="0"/>
      <p:bldP spid="8" grpId="0"/>
      <p:bldP spid="23" grpId="0"/>
      <p:bldP spid="25" grpId="0" animBg="1"/>
      <p:bldP spid="27" grpId="0"/>
      <p:bldP spid="29" grpId="0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10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مهارة حل المسألة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0" name="Teardrop 9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1-2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" name="مخطط انسيابي: محطة طرفية 16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أتدرب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990600" y="791028"/>
            <a:ext cx="6096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أحل باستعمال الخطوات الأربع كلا من المسائل الآتية  :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8" name="شكل بيضاوي 17"/>
          <p:cNvSpPr/>
          <p:nvPr/>
        </p:nvSpPr>
        <p:spPr>
          <a:xfrm>
            <a:off x="8305800" y="13716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7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838200" y="1371600"/>
            <a:ext cx="745390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 </a:t>
            </a:r>
            <a:r>
              <a:rPr lang="ar-SA" sz="2000" b="1" dirty="0" smtClean="0">
                <a:solidFill>
                  <a:prstClr val="black"/>
                </a:solidFill>
              </a:rPr>
              <a:t>قرأت روان كتاباً يزيد 24 صفحة علي صفحات كتاب إيمان  . إذا حوى كتاب إيمان</a:t>
            </a:r>
          </a:p>
          <a:p>
            <a:r>
              <a:rPr lang="ar-SA" sz="2000" b="1" dirty="0" smtClean="0">
                <a:solidFill>
                  <a:prstClr val="black"/>
                </a:solidFill>
              </a:rPr>
              <a:t>12 صفحة  ، فما عدد صفات كتاب روان؟</a:t>
            </a:r>
            <a:endParaRPr lang="ar-SA" sz="2000" b="1" dirty="0">
              <a:solidFill>
                <a:prstClr val="black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2438400" y="2286000"/>
            <a:ext cx="541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36  صفحة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5" name="شكل بيضاوي 24"/>
          <p:cNvSpPr/>
          <p:nvPr/>
        </p:nvSpPr>
        <p:spPr>
          <a:xfrm>
            <a:off x="8285110" y="28194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8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533400" y="2895600"/>
            <a:ext cx="765255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الجبر : </a:t>
            </a:r>
            <a:r>
              <a:rPr lang="ar-SA" sz="2400" b="1" dirty="0" smtClean="0">
                <a:solidFill>
                  <a:prstClr val="black"/>
                </a:solidFill>
              </a:rPr>
              <a:t>إذا استمر النمط أدناه ، فما العددان السادس والسابع في هذا النمط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20" name="Teardrop 8"/>
          <p:cNvSpPr/>
          <p:nvPr/>
        </p:nvSpPr>
        <p:spPr>
          <a:xfrm>
            <a:off x="21771" y="435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17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1" y="3848100"/>
            <a:ext cx="3027310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مربع نص 21"/>
          <p:cNvSpPr txBox="1"/>
          <p:nvPr/>
        </p:nvSpPr>
        <p:spPr>
          <a:xfrm>
            <a:off x="2438400" y="4267200"/>
            <a:ext cx="22479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17 ، 20</a:t>
            </a:r>
            <a:endParaRPr lang="ar-SA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638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7" grpId="0" animBg="1"/>
      <p:bldP spid="2" grpId="0"/>
      <p:bldP spid="18" grpId="0" animBg="1"/>
      <p:bldP spid="7" grpId="0"/>
      <p:bldP spid="8" grpId="0"/>
      <p:bldP spid="25" grpId="0" animBg="1"/>
      <p:bldP spid="27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10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مهارة حل المسألة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0" name="Teardrop 9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1-2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" name="مخطط انسيابي: محطة طرفية 16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أتدرب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990600" y="791028"/>
            <a:ext cx="6096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أحل باستعمال الخطوات الأربع كلا من المسائل الآتية  :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8" name="شكل بيضاوي 17"/>
          <p:cNvSpPr/>
          <p:nvPr/>
        </p:nvSpPr>
        <p:spPr>
          <a:xfrm>
            <a:off x="8305800" y="13716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9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3962400" y="2209800"/>
            <a:ext cx="19050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19 زهرة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5" name="شكل بيضاوي 24"/>
          <p:cNvSpPr/>
          <p:nvPr/>
        </p:nvSpPr>
        <p:spPr>
          <a:xfrm>
            <a:off x="8229600" y="2590800"/>
            <a:ext cx="609600" cy="609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10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500842" y="1267361"/>
            <a:ext cx="765255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الجبر : </a:t>
            </a:r>
            <a:r>
              <a:rPr lang="ar-SA" sz="2400" b="1" dirty="0" smtClean="0">
                <a:solidFill>
                  <a:prstClr val="black"/>
                </a:solidFill>
              </a:rPr>
              <a:t>رسمت هدى 10زهرات يوم </a:t>
            </a:r>
            <a:r>
              <a:rPr lang="ar-SA" sz="2400" b="1" dirty="0" err="1" smtClean="0">
                <a:solidFill>
                  <a:prstClr val="black"/>
                </a:solidFill>
              </a:rPr>
              <a:t>الإثنين</a:t>
            </a:r>
            <a:r>
              <a:rPr lang="ar-SA" sz="2400" b="1" dirty="0" smtClean="0">
                <a:solidFill>
                  <a:prstClr val="black"/>
                </a:solidFill>
              </a:rPr>
              <a:t> ، و 13 يوم الثلاثاء ، و 16 يوم الأربعاء. إذا استمرت علي  هذا النمط ، فما عدد الزهرات </a:t>
            </a:r>
            <a:r>
              <a:rPr lang="ar-SA" sz="2400" b="1" dirty="0" err="1" smtClean="0">
                <a:solidFill>
                  <a:prstClr val="black"/>
                </a:solidFill>
              </a:rPr>
              <a:t>التى</a:t>
            </a:r>
            <a:r>
              <a:rPr lang="ar-SA" sz="2400" b="1" dirty="0" smtClean="0">
                <a:solidFill>
                  <a:prstClr val="black"/>
                </a:solidFill>
              </a:rPr>
              <a:t> سترسمها </a:t>
            </a:r>
            <a:r>
              <a:rPr lang="ar-SA" sz="2400" b="1" smtClean="0">
                <a:solidFill>
                  <a:prstClr val="black"/>
                </a:solidFill>
              </a:rPr>
              <a:t>يوم  الخميس؟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20" name="Teardrop 8"/>
          <p:cNvSpPr/>
          <p:nvPr/>
        </p:nvSpPr>
        <p:spPr>
          <a:xfrm>
            <a:off x="21771" y="435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17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مخطط انسيابي: محطة طرفية 18"/>
          <p:cNvSpPr/>
          <p:nvPr/>
        </p:nvSpPr>
        <p:spPr>
          <a:xfrm>
            <a:off x="6947892" y="28484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أكتب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1202921" y="2848428"/>
            <a:ext cx="551895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chemeClr val="tx2"/>
                </a:solidFill>
              </a:rPr>
              <a:t>أوضح كيف تساعدني الخطوات الأربع على حل المسألة</a:t>
            </a:r>
            <a:endParaRPr lang="ar-SA" sz="2400" b="1" dirty="0">
              <a:solidFill>
                <a:schemeClr val="tx2"/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685800" y="4178093"/>
            <a:ext cx="77724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تساعدني في تحديد المطلوب إيجاده في المسألة ، وعلي وضع خطة للحل ، والتحقيق من صحة الإجابة.</a:t>
            </a:r>
            <a:endParaRPr lang="ar-SA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152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7" grpId="0" animBg="1"/>
      <p:bldP spid="2" grpId="0"/>
      <p:bldP spid="18" grpId="0" animBg="1"/>
      <p:bldP spid="8" grpId="0"/>
      <p:bldP spid="25" grpId="0" animBg="1"/>
      <p:bldP spid="27" grpId="0"/>
      <p:bldP spid="19" grpId="0" animBg="1"/>
      <p:bldP spid="21" grpId="0"/>
      <p:bldP spid="2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480</Words>
  <Application>Microsoft Office PowerPoint</Application>
  <PresentationFormat>On-screen Show (4:3)</PresentationFormat>
  <Paragraphs>125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PT Bold Heading</vt:lpstr>
      <vt:lpstr>Times New Roman</vt:lpstr>
      <vt:lpstr>سمة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Mostafa Hassan</cp:lastModifiedBy>
  <cp:revision>10</cp:revision>
  <dcterms:created xsi:type="dcterms:W3CDTF">2015-10-06T14:56:54Z</dcterms:created>
  <dcterms:modified xsi:type="dcterms:W3CDTF">2019-04-19T21:01:59Z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