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100" d="100"/>
          <a:sy n="100" d="100"/>
        </p:scale>
        <p:origin x="-516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38D0-AC61-4D53-A75A-ACC2563DD82C}" type="datetimeFigureOut">
              <a:rPr lang="ar-SA" smtClean="0"/>
              <a:pPr/>
              <a:t>13/12/36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C610-2873-40D6-944B-AB13B42FEB2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38D0-AC61-4D53-A75A-ACC2563DD82C}" type="datetimeFigureOut">
              <a:rPr lang="ar-SA" smtClean="0"/>
              <a:pPr/>
              <a:t>13/12/36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C610-2873-40D6-944B-AB13B42FEB2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38D0-AC61-4D53-A75A-ACC2563DD82C}" type="datetimeFigureOut">
              <a:rPr lang="ar-SA" smtClean="0"/>
              <a:pPr/>
              <a:t>13/12/36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C610-2873-40D6-944B-AB13B42FEB2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38D0-AC61-4D53-A75A-ACC2563DD82C}" type="datetimeFigureOut">
              <a:rPr lang="ar-SA" smtClean="0"/>
              <a:pPr/>
              <a:t>13/12/36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C610-2873-40D6-944B-AB13B42FEB2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38D0-AC61-4D53-A75A-ACC2563DD82C}" type="datetimeFigureOut">
              <a:rPr lang="ar-SA" smtClean="0"/>
              <a:pPr/>
              <a:t>13/12/36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C610-2873-40D6-944B-AB13B42FEB2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38D0-AC61-4D53-A75A-ACC2563DD82C}" type="datetimeFigureOut">
              <a:rPr lang="ar-SA" smtClean="0"/>
              <a:pPr/>
              <a:t>13/12/36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C610-2873-40D6-944B-AB13B42FEB2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38D0-AC61-4D53-A75A-ACC2563DD82C}" type="datetimeFigureOut">
              <a:rPr lang="ar-SA" smtClean="0"/>
              <a:pPr/>
              <a:t>13/12/36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C610-2873-40D6-944B-AB13B42FEB2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38D0-AC61-4D53-A75A-ACC2563DD82C}" type="datetimeFigureOut">
              <a:rPr lang="ar-SA" smtClean="0"/>
              <a:pPr/>
              <a:t>13/12/36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C610-2873-40D6-944B-AB13B42FEB2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38D0-AC61-4D53-A75A-ACC2563DD82C}" type="datetimeFigureOut">
              <a:rPr lang="ar-SA" smtClean="0"/>
              <a:pPr/>
              <a:t>13/12/36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C610-2873-40D6-944B-AB13B42FEB2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38D0-AC61-4D53-A75A-ACC2563DD82C}" type="datetimeFigureOut">
              <a:rPr lang="ar-SA" smtClean="0"/>
              <a:pPr/>
              <a:t>13/12/36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C610-2873-40D6-944B-AB13B42FEB2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38D0-AC61-4D53-A75A-ACC2563DD82C}" type="datetimeFigureOut">
              <a:rPr lang="ar-SA" smtClean="0"/>
              <a:pPr/>
              <a:t>13/12/36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C610-2873-40D6-944B-AB13B42FEB2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038D0-AC61-4D53-A75A-ACC2563DD82C}" type="datetimeFigureOut">
              <a:rPr lang="ar-SA" smtClean="0"/>
              <a:pPr/>
              <a:t>13/12/36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7C610-2873-40D6-944B-AB13B42FEB2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b\Downloads\image-0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7715279"/>
          </a:xfrm>
          <a:prstGeom prst="rect">
            <a:avLst/>
          </a:prstGeom>
          <a:noFill/>
        </p:spPr>
      </p:pic>
      <p:sp>
        <p:nvSpPr>
          <p:cNvPr id="3" name="مربع نص 2"/>
          <p:cNvSpPr txBox="1"/>
          <p:nvPr/>
        </p:nvSpPr>
        <p:spPr>
          <a:xfrm>
            <a:off x="2000232" y="2071678"/>
            <a:ext cx="92869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مبني</a:t>
            </a:r>
          </a:p>
          <a:p>
            <a:r>
              <a:rPr lang="ar-SA" dirty="0" smtClean="0"/>
              <a:t>مبني</a:t>
            </a:r>
          </a:p>
          <a:p>
            <a:r>
              <a:rPr lang="ar-SA" dirty="0" smtClean="0"/>
              <a:t>معرب</a:t>
            </a:r>
          </a:p>
          <a:p>
            <a:r>
              <a:rPr lang="ar-SA" dirty="0" smtClean="0"/>
              <a:t>مبني</a:t>
            </a:r>
            <a:endParaRPr lang="ar-SA" dirty="0"/>
          </a:p>
        </p:txBody>
      </p:sp>
      <p:sp>
        <p:nvSpPr>
          <p:cNvPr id="4" name="مربع نص 3"/>
          <p:cNvSpPr txBox="1"/>
          <p:nvPr/>
        </p:nvSpPr>
        <p:spPr>
          <a:xfrm>
            <a:off x="1285852" y="3643314"/>
            <a:ext cx="60007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 smtClean="0"/>
              <a:t>هو الذي </a:t>
            </a:r>
            <a:r>
              <a:rPr lang="ar-SA" sz="1400" dirty="0" err="1" smtClean="0"/>
              <a:t>لايتغير</a:t>
            </a:r>
            <a:r>
              <a:rPr lang="ar-SA" sz="1400" dirty="0" smtClean="0"/>
              <a:t> شكل آخره مع تغير العوامل الداخلة عليه</a:t>
            </a:r>
          </a:p>
          <a:p>
            <a:r>
              <a:rPr lang="ar-SA" sz="1400" dirty="0" smtClean="0"/>
              <a:t>هو الذي يتغير شكل آخره بتغير العوامل الداخلة عليه</a:t>
            </a:r>
            <a:endParaRPr lang="ar-SA" sz="14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3857620" y="4714884"/>
            <a:ext cx="41434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u="sng" dirty="0" smtClean="0"/>
              <a:t>الطالب</a:t>
            </a:r>
            <a:r>
              <a:rPr lang="ar-SA" dirty="0" smtClean="0"/>
              <a:t> المجتهد يذاكر دروسه       /  </a:t>
            </a:r>
            <a:r>
              <a:rPr lang="ar-SA" u="sng" dirty="0" smtClean="0"/>
              <a:t> كيف </a:t>
            </a:r>
            <a:r>
              <a:rPr lang="ar-SA" dirty="0" smtClean="0"/>
              <a:t>حالك ؟  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b\Downloads\image-0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403"/>
            <a:ext cx="9144000" cy="8001055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1214414" y="1000108"/>
            <a:ext cx="22653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الحل في نهاية الكتاب</a:t>
            </a:r>
            <a:endParaRPr lang="ar-SA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214942" y="5214950"/>
            <a:ext cx="107157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هذه</a:t>
            </a:r>
          </a:p>
          <a:p>
            <a:r>
              <a:rPr lang="ar-SA" dirty="0" smtClean="0"/>
              <a:t>هذان</a:t>
            </a:r>
          </a:p>
          <a:p>
            <a:r>
              <a:rPr lang="ar-SA" dirty="0" smtClean="0"/>
              <a:t>هاتان</a:t>
            </a:r>
          </a:p>
          <a:p>
            <a:r>
              <a:rPr lang="ar-SA" dirty="0" smtClean="0"/>
              <a:t>هؤلاء</a:t>
            </a:r>
          </a:p>
          <a:p>
            <a:r>
              <a:rPr lang="ar-SA" dirty="0" smtClean="0"/>
              <a:t>هؤلاء</a:t>
            </a:r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357422" y="5214950"/>
            <a:ext cx="1143008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التي</a:t>
            </a:r>
          </a:p>
          <a:p>
            <a:r>
              <a:rPr lang="ar-SA" dirty="0" smtClean="0"/>
              <a:t>اللذان</a:t>
            </a:r>
          </a:p>
          <a:p>
            <a:r>
              <a:rPr lang="ar-SA" dirty="0" smtClean="0"/>
              <a:t>اللتان</a:t>
            </a:r>
          </a:p>
          <a:p>
            <a:r>
              <a:rPr lang="ar-SA" dirty="0" smtClean="0"/>
              <a:t>الذين</a:t>
            </a:r>
          </a:p>
          <a:p>
            <a:r>
              <a:rPr lang="ar-SA" dirty="0" smtClean="0"/>
              <a:t>اللاتي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b\Downloads\image-0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7643842"/>
          </a:xfrm>
          <a:prstGeom prst="rect">
            <a:avLst/>
          </a:prstGeom>
          <a:noFill/>
        </p:spPr>
      </p:pic>
      <p:sp>
        <p:nvSpPr>
          <p:cNvPr id="3" name="مربع نص 2"/>
          <p:cNvSpPr txBox="1"/>
          <p:nvPr/>
        </p:nvSpPr>
        <p:spPr>
          <a:xfrm>
            <a:off x="1142976" y="1428736"/>
            <a:ext cx="685804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أسماء الإشارة المعربة هذان هاتان /</a:t>
            </a:r>
            <a:r>
              <a:rPr lang="ar-SA" sz="1600" u="sng" dirty="0" smtClean="0"/>
              <a:t>هذان</a:t>
            </a:r>
            <a:r>
              <a:rPr lang="ar-SA" sz="1600" dirty="0" smtClean="0"/>
              <a:t> الطالبان مجتهدان  / مررت ب</a:t>
            </a:r>
            <a:r>
              <a:rPr lang="ar-SA" sz="1600" u="sng" dirty="0" smtClean="0"/>
              <a:t>هذين </a:t>
            </a:r>
            <a:r>
              <a:rPr lang="ar-SA" sz="1600" dirty="0" smtClean="0"/>
              <a:t>الطالبين / رأيت </a:t>
            </a:r>
            <a:r>
              <a:rPr lang="ar-SA" sz="1600" u="sng" dirty="0" smtClean="0"/>
              <a:t>هذين</a:t>
            </a:r>
            <a:r>
              <a:rPr lang="ar-SA" sz="1600" dirty="0" smtClean="0"/>
              <a:t> الطالبين   ( مرفوع </a:t>
            </a:r>
            <a:r>
              <a:rPr lang="ar-SA" sz="1600" dirty="0" err="1" smtClean="0"/>
              <a:t>بالالف</a:t>
            </a:r>
            <a:r>
              <a:rPr lang="ar-SA" sz="1600" dirty="0" smtClean="0"/>
              <a:t> ومجرور بالياء ومنصوب بالياء )  ومثلها هاتان</a:t>
            </a:r>
          </a:p>
          <a:p>
            <a:r>
              <a:rPr lang="ar-SA" sz="1600" dirty="0" smtClean="0"/>
              <a:t>الأسماء الموصولة المعربة اللذان واللتان / جاء المعلمان </a:t>
            </a:r>
            <a:r>
              <a:rPr lang="ar-SA" sz="1600" u="sng" dirty="0" smtClean="0"/>
              <a:t>اللذان</a:t>
            </a:r>
            <a:r>
              <a:rPr lang="ar-SA" sz="1600" dirty="0" smtClean="0"/>
              <a:t> تميزا / مررت بالمعلمين </a:t>
            </a:r>
            <a:r>
              <a:rPr lang="ar-SA" sz="1600" u="sng" dirty="0" smtClean="0"/>
              <a:t>اللذين</a:t>
            </a:r>
            <a:r>
              <a:rPr lang="ar-SA" sz="1600" dirty="0" smtClean="0"/>
              <a:t> تميزا / رأيت المعلمين </a:t>
            </a:r>
            <a:r>
              <a:rPr lang="ar-SA" sz="1600" u="sng" dirty="0" smtClean="0"/>
              <a:t>اللذين</a:t>
            </a:r>
            <a:r>
              <a:rPr lang="ar-SA" sz="1600" dirty="0" smtClean="0"/>
              <a:t> تميزا (</a:t>
            </a:r>
            <a:r>
              <a:rPr lang="ar-SA" sz="1600" dirty="0" err="1" smtClean="0"/>
              <a:t>مرفع</a:t>
            </a:r>
            <a:r>
              <a:rPr lang="ar-SA" sz="1600" dirty="0" smtClean="0"/>
              <a:t> بالألف ومجرور بالياء ومنصوب بالياء ) ومثلها اللتان</a:t>
            </a:r>
            <a:endParaRPr lang="ar-SA" sz="16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6000760" y="5429264"/>
            <a:ext cx="1357322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 smtClean="0"/>
              <a:t>أنت  </a:t>
            </a:r>
            <a:r>
              <a:rPr lang="ar-SA" sz="1400" dirty="0" err="1" smtClean="0"/>
              <a:t>وك</a:t>
            </a:r>
            <a:r>
              <a:rPr lang="ar-SA" sz="1400" dirty="0" smtClean="0"/>
              <a:t> في (أراك وشيمتك وعليك </a:t>
            </a:r>
            <a:r>
              <a:rPr lang="ar-SA" sz="1400" dirty="0" err="1" smtClean="0"/>
              <a:t>ولك</a:t>
            </a:r>
            <a:r>
              <a:rPr lang="ar-SA" sz="1400" dirty="0" smtClean="0"/>
              <a:t> ومعكم وأمانيكم وأحلامكم وخدمتكم وراحتكم وأحوالكم)</a:t>
            </a:r>
          </a:p>
          <a:p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929058" y="5500702"/>
            <a:ext cx="17145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err="1" smtClean="0"/>
              <a:t>نا</a:t>
            </a:r>
            <a:r>
              <a:rPr lang="ar-SA" dirty="0" smtClean="0"/>
              <a:t> في (ضيفنا وزرتنا</a:t>
            </a:r>
          </a:p>
          <a:p>
            <a:r>
              <a:rPr lang="ar-SA" dirty="0" smtClean="0"/>
              <a:t>وجدتنا ولنا )  ونحن</a:t>
            </a:r>
            <a:endParaRPr lang="ar-SA" dirty="0"/>
          </a:p>
        </p:txBody>
      </p:sp>
      <p:sp>
        <p:nvSpPr>
          <p:cNvPr id="8" name="مربع نص 7"/>
          <p:cNvSpPr txBox="1"/>
          <p:nvPr/>
        </p:nvSpPr>
        <p:spPr>
          <a:xfrm>
            <a:off x="1428728" y="5500702"/>
            <a:ext cx="15001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هي  والهاء في (</a:t>
            </a:r>
            <a:r>
              <a:rPr lang="ar-SA" dirty="0" err="1" smtClean="0"/>
              <a:t>الزمها</a:t>
            </a:r>
            <a:r>
              <a:rPr lang="ar-SA" dirty="0" smtClean="0"/>
              <a:t> 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b\Downloads\image-00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7429528"/>
          </a:xfrm>
          <a:prstGeom prst="rect">
            <a:avLst/>
          </a:prstGeom>
          <a:noFill/>
        </p:spPr>
      </p:pic>
      <p:sp>
        <p:nvSpPr>
          <p:cNvPr id="4" name="نجمة ذات 5 نقاط 3"/>
          <p:cNvSpPr/>
          <p:nvPr/>
        </p:nvSpPr>
        <p:spPr>
          <a:xfrm>
            <a:off x="2643174" y="1428736"/>
            <a:ext cx="285752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نجمة ذات 5 نقاط 4"/>
          <p:cNvSpPr/>
          <p:nvPr/>
        </p:nvSpPr>
        <p:spPr>
          <a:xfrm>
            <a:off x="1428728" y="1142984"/>
            <a:ext cx="285752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نجمة ذات 5 نقاط 5"/>
          <p:cNvSpPr/>
          <p:nvPr/>
        </p:nvSpPr>
        <p:spPr>
          <a:xfrm>
            <a:off x="2500298" y="1928802"/>
            <a:ext cx="285752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نجمة ذات 5 نقاط 6"/>
          <p:cNvSpPr/>
          <p:nvPr/>
        </p:nvSpPr>
        <p:spPr>
          <a:xfrm>
            <a:off x="1500166" y="1643050"/>
            <a:ext cx="285752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نجمة ذات 5 نقاط 7"/>
          <p:cNvSpPr/>
          <p:nvPr/>
        </p:nvSpPr>
        <p:spPr>
          <a:xfrm>
            <a:off x="2643174" y="2285992"/>
            <a:ext cx="285752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نجمة ذات 5 نقاط 8"/>
          <p:cNvSpPr/>
          <p:nvPr/>
        </p:nvSpPr>
        <p:spPr>
          <a:xfrm>
            <a:off x="1500166" y="2643182"/>
            <a:ext cx="285752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نجمة ذات 5 نقاط 9"/>
          <p:cNvSpPr/>
          <p:nvPr/>
        </p:nvSpPr>
        <p:spPr>
          <a:xfrm>
            <a:off x="1500166" y="2857496"/>
            <a:ext cx="285752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نجمة ذات 5 نقاط 10"/>
          <p:cNvSpPr/>
          <p:nvPr/>
        </p:nvSpPr>
        <p:spPr>
          <a:xfrm>
            <a:off x="2428860" y="3000372"/>
            <a:ext cx="214314" cy="2143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نجمة ذات 5 نقاط 11"/>
          <p:cNvSpPr/>
          <p:nvPr/>
        </p:nvSpPr>
        <p:spPr>
          <a:xfrm>
            <a:off x="1571604" y="3286124"/>
            <a:ext cx="214314" cy="2143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/>
          <p:cNvSpPr txBox="1"/>
          <p:nvPr/>
        </p:nvSpPr>
        <p:spPr>
          <a:xfrm>
            <a:off x="1214414" y="4214818"/>
            <a:ext cx="2286016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هو               ضمير غائب</a:t>
            </a:r>
          </a:p>
          <a:p>
            <a:r>
              <a:rPr lang="ar-SA" dirty="0" smtClean="0"/>
              <a:t>إياي             </a:t>
            </a:r>
            <a:r>
              <a:rPr lang="ar-SA" dirty="0" err="1" smtClean="0"/>
              <a:t>ضميرمتكلم</a:t>
            </a:r>
            <a:endParaRPr lang="ar-SA" dirty="0" smtClean="0"/>
          </a:p>
          <a:p>
            <a:r>
              <a:rPr lang="ar-SA" dirty="0" smtClean="0"/>
              <a:t>هم              ضمير غائب</a:t>
            </a:r>
          </a:p>
          <a:p>
            <a:r>
              <a:rPr lang="ar-SA" dirty="0" smtClean="0"/>
              <a:t>الذين            اسم موصول</a:t>
            </a:r>
          </a:p>
          <a:p>
            <a:r>
              <a:rPr lang="ar-SA" dirty="0" smtClean="0"/>
              <a:t>من             اسم استفهام</a:t>
            </a:r>
          </a:p>
          <a:p>
            <a:r>
              <a:rPr lang="ar-SA" dirty="0" smtClean="0"/>
              <a:t>هذا             اسم </a:t>
            </a:r>
            <a:r>
              <a:rPr lang="ar-SA" dirty="0" err="1" smtClean="0"/>
              <a:t>اشارة</a:t>
            </a:r>
            <a:endParaRPr lang="ar-SA" dirty="0" smtClean="0"/>
          </a:p>
          <a:p>
            <a:r>
              <a:rPr lang="ar-SA" dirty="0" smtClean="0"/>
              <a:t>ما              اسم موصول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b\Downloads\image-00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7072338"/>
          </a:xfrm>
          <a:prstGeom prst="rect">
            <a:avLst/>
          </a:prstGeom>
          <a:noFill/>
        </p:spPr>
      </p:pic>
      <p:sp>
        <p:nvSpPr>
          <p:cNvPr id="3" name="مربع نص 2"/>
          <p:cNvSpPr txBox="1"/>
          <p:nvPr/>
        </p:nvSpPr>
        <p:spPr>
          <a:xfrm>
            <a:off x="1214414" y="857232"/>
            <a:ext cx="242889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أين               اسم </a:t>
            </a:r>
            <a:r>
              <a:rPr lang="ar-SA" dirty="0" smtClean="0"/>
              <a:t>شرط</a:t>
            </a:r>
            <a:endParaRPr lang="ar-SA" dirty="0" smtClean="0"/>
          </a:p>
          <a:p>
            <a:endParaRPr lang="ar-SA" dirty="0" smtClean="0"/>
          </a:p>
          <a:p>
            <a:r>
              <a:rPr lang="ar-SA" dirty="0" smtClean="0"/>
              <a:t>الذي              اسم موصول</a:t>
            </a:r>
          </a:p>
          <a:p>
            <a:endParaRPr lang="ar-SA" dirty="0" smtClean="0"/>
          </a:p>
          <a:p>
            <a:r>
              <a:rPr lang="ar-SA" dirty="0" smtClean="0"/>
              <a:t>من                 اسم شرط</a:t>
            </a:r>
            <a:endParaRPr lang="ar-SA" dirty="0"/>
          </a:p>
        </p:txBody>
      </p:sp>
      <p:sp>
        <p:nvSpPr>
          <p:cNvPr id="4" name="مربع نص 3"/>
          <p:cNvSpPr txBox="1"/>
          <p:nvPr/>
        </p:nvSpPr>
        <p:spPr>
          <a:xfrm>
            <a:off x="7072330" y="3000372"/>
            <a:ext cx="5000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 smtClean="0"/>
              <a:t>هذان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6143636" y="3214686"/>
            <a:ext cx="42862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 smtClean="0"/>
              <a:t>من</a:t>
            </a:r>
            <a:endParaRPr lang="ar-SA" sz="14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6500826" y="3500438"/>
            <a:ext cx="35719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إذا</a:t>
            </a:r>
            <a:endParaRPr lang="ar-SA" sz="16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7072330" y="3643314"/>
            <a:ext cx="50006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نحن</a:t>
            </a:r>
            <a:endParaRPr lang="ar-SA" sz="16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6572264" y="3857628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 smtClean="0"/>
              <a:t>من</a:t>
            </a:r>
            <a:endParaRPr lang="ar-SA" sz="14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7143768" y="4071942"/>
            <a:ext cx="42862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 smtClean="0"/>
              <a:t>إياك</a:t>
            </a:r>
            <a:endParaRPr lang="ar-SA" sz="14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7000892" y="4286256"/>
            <a:ext cx="42862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 smtClean="0"/>
              <a:t>هذه</a:t>
            </a:r>
            <a:endParaRPr lang="ar-SA" sz="14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5857884" y="4500570"/>
            <a:ext cx="50006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 smtClean="0"/>
              <a:t>الذين</a:t>
            </a:r>
            <a:endParaRPr lang="ar-SA" sz="14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5000628" y="4643446"/>
            <a:ext cx="3571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ها</a:t>
            </a:r>
            <a:endParaRPr lang="ar-SA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7000892" y="4929198"/>
            <a:ext cx="50006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 smtClean="0"/>
              <a:t>من</a:t>
            </a:r>
            <a:endParaRPr lang="ar-SA" sz="1400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6643702" y="5143512"/>
            <a:ext cx="42862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ما</a:t>
            </a:r>
            <a:endParaRPr lang="ar-SA" sz="1600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7072330" y="5357826"/>
            <a:ext cx="64294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كيف</a:t>
            </a:r>
            <a:endParaRPr lang="ar-SA" sz="1600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1571604" y="3071810"/>
            <a:ext cx="1357322" cy="27392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 smtClean="0"/>
              <a:t>اسم </a:t>
            </a:r>
            <a:r>
              <a:rPr lang="ar-SA" sz="1400" dirty="0" err="1" smtClean="0"/>
              <a:t>اشارة</a:t>
            </a:r>
            <a:endParaRPr lang="ar-SA" sz="1400" dirty="0" smtClean="0"/>
          </a:p>
          <a:p>
            <a:r>
              <a:rPr lang="ar-SA" sz="1400" dirty="0" smtClean="0"/>
              <a:t>اسم موصول</a:t>
            </a:r>
          </a:p>
          <a:p>
            <a:r>
              <a:rPr lang="ar-SA" sz="1400" dirty="0" smtClean="0"/>
              <a:t>اسم شرط</a:t>
            </a:r>
          </a:p>
          <a:p>
            <a:r>
              <a:rPr lang="ar-SA" sz="1400" dirty="0" smtClean="0"/>
              <a:t>ضمير متكلم</a:t>
            </a:r>
          </a:p>
          <a:p>
            <a:r>
              <a:rPr lang="ar-SA" sz="1400" dirty="0" smtClean="0"/>
              <a:t>اسم موصول</a:t>
            </a:r>
          </a:p>
          <a:p>
            <a:r>
              <a:rPr lang="ar-SA" sz="1400" dirty="0" smtClean="0"/>
              <a:t>ضمير متكلم منفصل</a:t>
            </a:r>
          </a:p>
          <a:p>
            <a:r>
              <a:rPr lang="ar-SA" sz="1400" dirty="0" smtClean="0"/>
              <a:t>اسم موصول</a:t>
            </a:r>
          </a:p>
          <a:p>
            <a:r>
              <a:rPr lang="ar-SA" sz="1400" dirty="0" err="1" smtClean="0"/>
              <a:t>ضميرغائب</a:t>
            </a:r>
            <a:endParaRPr lang="ar-SA" sz="1400" dirty="0" smtClean="0"/>
          </a:p>
          <a:p>
            <a:r>
              <a:rPr lang="ar-SA" sz="1400" dirty="0" smtClean="0"/>
              <a:t>اسم شرط</a:t>
            </a:r>
          </a:p>
          <a:p>
            <a:r>
              <a:rPr lang="ar-SA" sz="1400" dirty="0" smtClean="0"/>
              <a:t>اسم موصول</a:t>
            </a:r>
          </a:p>
          <a:p>
            <a:r>
              <a:rPr lang="ar-SA" sz="1400" dirty="0" smtClean="0"/>
              <a:t>اسم استفهام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ab\Downloads\image-0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7072338"/>
          </a:xfrm>
          <a:prstGeom prst="rect">
            <a:avLst/>
          </a:prstGeom>
          <a:noFill/>
        </p:spPr>
      </p:pic>
      <p:sp>
        <p:nvSpPr>
          <p:cNvPr id="3" name="مربع نص 2"/>
          <p:cNvSpPr txBox="1"/>
          <p:nvPr/>
        </p:nvSpPr>
        <p:spPr>
          <a:xfrm>
            <a:off x="6572264" y="1500174"/>
            <a:ext cx="642942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dirty="0" smtClean="0"/>
              <a:t>رجل</a:t>
            </a:r>
          </a:p>
          <a:p>
            <a:r>
              <a:rPr lang="ar-SA" sz="1200" dirty="0" err="1" smtClean="0"/>
              <a:t>امراة</a:t>
            </a:r>
            <a:endParaRPr lang="ar-SA" sz="1200" dirty="0" smtClean="0"/>
          </a:p>
          <a:p>
            <a:r>
              <a:rPr lang="ar-SA" sz="1200" dirty="0" smtClean="0"/>
              <a:t>قبر</a:t>
            </a:r>
          </a:p>
          <a:p>
            <a:r>
              <a:rPr lang="ar-SA" sz="1200" dirty="0" smtClean="0"/>
              <a:t>الميت</a:t>
            </a:r>
          </a:p>
          <a:p>
            <a:r>
              <a:rPr lang="ar-SA" sz="1200" dirty="0" smtClean="0"/>
              <a:t>عمل</a:t>
            </a:r>
          </a:p>
          <a:p>
            <a:r>
              <a:rPr lang="ar-SA" sz="1200" dirty="0" smtClean="0"/>
              <a:t>القبور</a:t>
            </a:r>
          </a:p>
          <a:p>
            <a:r>
              <a:rPr lang="ar-SA" sz="1200" dirty="0" smtClean="0"/>
              <a:t>الله</a:t>
            </a:r>
          </a:p>
          <a:p>
            <a:r>
              <a:rPr lang="ar-SA" sz="1200" dirty="0" smtClean="0"/>
              <a:t>حفرة</a:t>
            </a:r>
          </a:p>
          <a:p>
            <a:r>
              <a:rPr lang="ar-SA" sz="1200" dirty="0" err="1" smtClean="0"/>
              <a:t>اخيه</a:t>
            </a:r>
            <a:endParaRPr lang="ar-SA" sz="1200" dirty="0" smtClean="0"/>
          </a:p>
          <a:p>
            <a:endParaRPr lang="ar-SA" dirty="0"/>
          </a:p>
        </p:txBody>
      </p:sp>
      <p:sp>
        <p:nvSpPr>
          <p:cNvPr id="4" name="مربع نص 3"/>
          <p:cNvSpPr txBox="1"/>
          <p:nvPr/>
        </p:nvSpPr>
        <p:spPr>
          <a:xfrm>
            <a:off x="2214546" y="1500174"/>
            <a:ext cx="114300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 smtClean="0"/>
              <a:t>هي</a:t>
            </a:r>
          </a:p>
          <a:p>
            <a:r>
              <a:rPr lang="ar-SA" sz="1400" dirty="0" smtClean="0"/>
              <a:t>ها</a:t>
            </a:r>
          </a:p>
          <a:p>
            <a:r>
              <a:rPr lang="ar-SA" sz="1400" dirty="0" smtClean="0"/>
              <a:t>من استفهام</a:t>
            </a:r>
          </a:p>
          <a:p>
            <a:r>
              <a:rPr lang="ar-SA" sz="1400" dirty="0" smtClean="0"/>
              <a:t>هذا</a:t>
            </a:r>
          </a:p>
          <a:p>
            <a:r>
              <a:rPr lang="ar-SA" sz="1400" dirty="0" smtClean="0"/>
              <a:t>ما</a:t>
            </a:r>
          </a:p>
          <a:p>
            <a:r>
              <a:rPr lang="ar-SA" sz="1400" dirty="0" smtClean="0"/>
              <a:t>ــه</a:t>
            </a:r>
          </a:p>
          <a:p>
            <a:r>
              <a:rPr lang="ar-SA" sz="1400" dirty="0" smtClean="0"/>
              <a:t>من موصول</a:t>
            </a:r>
          </a:p>
          <a:p>
            <a:r>
              <a:rPr lang="ar-SA" sz="1400" dirty="0" smtClean="0"/>
              <a:t>ياء زوجي </a:t>
            </a:r>
            <a:endParaRPr lang="ar-SA" sz="14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1142976" y="3786190"/>
            <a:ext cx="65008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/>
              <a:t>تغير أحوال أواخر الكلم ( أي حركة آخر الكلمة ) لاختلاف العوامل الداخلة عليه لفظاً ( أي ظاهراً ) أو تقديراً ( أي غير ظاهر )</a:t>
            </a:r>
          </a:p>
          <a:p>
            <a:r>
              <a:rPr lang="ar-SA" sz="1200" b="1" dirty="0" smtClean="0"/>
              <a:t>هذا التغير ظاهر ( أي واضح أمامك ) وهو ما نسميه التغير اللفظي</a:t>
            </a:r>
            <a:endParaRPr lang="ar-SA" sz="12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4857752" y="4357694"/>
            <a:ext cx="28575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/>
              <a:t>لزوم آخر الكلمة حالة واحدة من غير عامل</a:t>
            </a:r>
          </a:p>
          <a:p>
            <a:r>
              <a:rPr lang="ar-SA" sz="1200" b="1" dirty="0" smtClean="0"/>
              <a:t>وهذه الحركة تختلف من </a:t>
            </a:r>
            <a:r>
              <a:rPr lang="ar-SA" sz="1200" b="1" dirty="0" err="1" smtClean="0"/>
              <a:t>كلمةلأخرى</a:t>
            </a:r>
            <a:endParaRPr lang="ar-SA" sz="1200" dirty="0"/>
          </a:p>
        </p:txBody>
      </p:sp>
      <p:cxnSp>
        <p:nvCxnSpPr>
          <p:cNvPr id="8" name="رابط مستقيم 7"/>
          <p:cNvCxnSpPr/>
          <p:nvPr/>
        </p:nvCxnSpPr>
        <p:spPr>
          <a:xfrm rot="5400000">
            <a:off x="4071934" y="5715016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rot="10800000" flipV="1">
            <a:off x="3571868" y="6072206"/>
            <a:ext cx="857256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ستطيل 10"/>
          <p:cNvSpPr/>
          <p:nvPr/>
        </p:nvSpPr>
        <p:spPr>
          <a:xfrm>
            <a:off x="4429124" y="5857892"/>
            <a:ext cx="135325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الأسماء </a:t>
            </a:r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المعربة</a:t>
            </a:r>
            <a:endParaRPr lang="ar-SA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357554" y="5643578"/>
            <a:ext cx="10753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الأسماء المبنية</a:t>
            </a:r>
            <a:endParaRPr lang="ar-SA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ab\Downloads\image-0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ربع نص 2"/>
          <p:cNvSpPr txBox="1"/>
          <p:nvPr/>
        </p:nvSpPr>
        <p:spPr>
          <a:xfrm>
            <a:off x="7072330" y="3286124"/>
            <a:ext cx="71438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علي</a:t>
            </a:r>
          </a:p>
          <a:p>
            <a:r>
              <a:rPr lang="ar-SA" dirty="0" smtClean="0"/>
              <a:t>طالب</a:t>
            </a:r>
          </a:p>
          <a:p>
            <a:r>
              <a:rPr lang="ar-SA" dirty="0" smtClean="0"/>
              <a:t>الله</a:t>
            </a:r>
          </a:p>
          <a:p>
            <a:r>
              <a:rPr lang="ar-SA" dirty="0" smtClean="0"/>
              <a:t>عبدا</a:t>
            </a:r>
            <a:endParaRPr lang="ar-SA" dirty="0"/>
          </a:p>
        </p:txBody>
      </p:sp>
      <p:sp>
        <p:nvSpPr>
          <p:cNvPr id="4" name="مربع نص 3"/>
          <p:cNvSpPr txBox="1"/>
          <p:nvPr/>
        </p:nvSpPr>
        <p:spPr>
          <a:xfrm>
            <a:off x="6000760" y="3571876"/>
            <a:ext cx="7143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معرب</a:t>
            </a:r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4786314" y="3214686"/>
            <a:ext cx="71438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ما</a:t>
            </a:r>
          </a:p>
          <a:p>
            <a:r>
              <a:rPr lang="ar-SA" dirty="0" smtClean="0"/>
              <a:t>عليك</a:t>
            </a:r>
          </a:p>
          <a:p>
            <a:r>
              <a:rPr lang="ar-SA" dirty="0" smtClean="0"/>
              <a:t>من</a:t>
            </a:r>
          </a:p>
          <a:p>
            <a:r>
              <a:rPr lang="ar-SA" dirty="0" smtClean="0"/>
              <a:t>الذين </a:t>
            </a:r>
          </a:p>
          <a:p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3643306" y="3429000"/>
            <a:ext cx="6429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مبني</a:t>
            </a:r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500298" y="3143248"/>
            <a:ext cx="78581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الرشيد</a:t>
            </a:r>
          </a:p>
          <a:p>
            <a:r>
              <a:rPr lang="ar-SA" dirty="0" smtClean="0"/>
              <a:t>رجلا</a:t>
            </a:r>
            <a:endParaRPr lang="ar-SA" dirty="0"/>
          </a:p>
        </p:txBody>
      </p:sp>
      <p:sp>
        <p:nvSpPr>
          <p:cNvPr id="8" name="مربع نص 7"/>
          <p:cNvSpPr txBox="1"/>
          <p:nvPr/>
        </p:nvSpPr>
        <p:spPr>
          <a:xfrm>
            <a:off x="1214414" y="3357562"/>
            <a:ext cx="928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معرب</a:t>
            </a:r>
            <a:endParaRPr lang="ar-SA" dirty="0"/>
          </a:p>
        </p:txBody>
      </p:sp>
      <p:sp>
        <p:nvSpPr>
          <p:cNvPr id="9" name="مربع نص 8"/>
          <p:cNvSpPr txBox="1"/>
          <p:nvPr/>
        </p:nvSpPr>
        <p:spPr>
          <a:xfrm>
            <a:off x="2357422" y="3929066"/>
            <a:ext cx="107157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أنا</a:t>
            </a:r>
          </a:p>
          <a:p>
            <a:r>
              <a:rPr lang="ar-SA" dirty="0" smtClean="0"/>
              <a:t>أنت</a:t>
            </a:r>
            <a:endParaRPr lang="ar-SA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1214414" y="4071942"/>
            <a:ext cx="928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مبني</a:t>
            </a:r>
            <a:endParaRPr lang="ar-SA" dirty="0"/>
          </a:p>
        </p:txBody>
      </p:sp>
      <p:sp>
        <p:nvSpPr>
          <p:cNvPr id="11" name="مستطيل 10"/>
          <p:cNvSpPr/>
          <p:nvPr/>
        </p:nvSpPr>
        <p:spPr>
          <a:xfrm>
            <a:off x="7429520" y="2143116"/>
            <a:ext cx="11336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أمثلة</a:t>
            </a:r>
            <a:endParaRPr lang="ar-SA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288</Words>
  <Application>Microsoft Office PowerPoint</Application>
  <PresentationFormat>عرض على الشاشة (3:4)‏</PresentationFormat>
  <Paragraphs>99</Paragraphs>
  <Slides>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sab</dc:creator>
  <cp:lastModifiedBy>sab</cp:lastModifiedBy>
  <cp:revision>21</cp:revision>
  <dcterms:created xsi:type="dcterms:W3CDTF">2015-09-24T21:27:24Z</dcterms:created>
  <dcterms:modified xsi:type="dcterms:W3CDTF">2015-09-26T10:50:56Z</dcterms:modified>
</cp:coreProperties>
</file>