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343" r:id="rId4"/>
    <p:sldId id="256" r:id="rId5"/>
    <p:sldId id="344" r:id="rId6"/>
    <p:sldId id="319" r:id="rId7"/>
    <p:sldId id="331" r:id="rId8"/>
    <p:sldId id="349" r:id="rId9"/>
    <p:sldId id="332" r:id="rId10"/>
    <p:sldId id="345" r:id="rId11"/>
    <p:sldId id="333" r:id="rId12"/>
    <p:sldId id="334" r:id="rId13"/>
    <p:sldId id="350" r:id="rId14"/>
    <p:sldId id="335" r:id="rId15"/>
    <p:sldId id="346" r:id="rId16"/>
    <p:sldId id="336" r:id="rId17"/>
    <p:sldId id="337" r:id="rId18"/>
    <p:sldId id="321" r:id="rId19"/>
    <p:sldId id="338" r:id="rId20"/>
    <p:sldId id="342" r:id="rId2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0" autoAdjust="0"/>
    <p:restoredTop sz="97778" autoAdjust="0"/>
  </p:normalViewPr>
  <p:slideViewPr>
    <p:cSldViewPr snapToGrid="0" showGuides="1">
      <p:cViewPr>
        <p:scale>
          <a:sx n="66" d="100"/>
          <a:sy n="66" d="100"/>
        </p:scale>
        <p:origin x="-930" y="-18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10/09/1442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الْجَارُ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الصَّغِيرُ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18" y="588122"/>
            <a:ext cx="6503876" cy="413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14" y="870712"/>
            <a:ext cx="588575" cy="61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أَقْرَأ وَ أُلَاحِظُ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9" r="-1876" b="70077"/>
          <a:stretch/>
        </p:blipFill>
        <p:spPr bwMode="auto">
          <a:xfrm>
            <a:off x="9841266" y="2891179"/>
            <a:ext cx="3526540" cy="74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هَاتِفٌ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الساكن وحرف المد يكونان مقطعاً 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/>
          <a:stretch/>
        </p:blipFill>
        <p:spPr bwMode="auto">
          <a:xfrm>
            <a:off x="9632637" y="2805593"/>
            <a:ext cx="3674116" cy="7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الْمَنْزِلْ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مربع نص 11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مَكْـ</a:t>
            </a:r>
            <a:endParaRPr lang="ar-SY" sz="4000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174743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ـتَـ</a:t>
            </a:r>
            <a:endParaRPr lang="ar-SY" sz="4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ـبَـ</a:t>
            </a:r>
            <a:endParaRPr lang="ar-SY" sz="4000" dirty="0"/>
          </a:p>
        </p:txBody>
      </p:sp>
      <p:sp>
        <p:nvSpPr>
          <p:cNvPr id="122" name="مربع نص 121"/>
          <p:cNvSpPr txBox="1"/>
          <p:nvPr/>
        </p:nvSpPr>
        <p:spPr>
          <a:xfrm>
            <a:off x="148835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ـةٌ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49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2" t="65202"/>
          <a:stretch/>
        </p:blipFill>
        <p:spPr bwMode="auto">
          <a:xfrm>
            <a:off x="9704675" y="2865776"/>
            <a:ext cx="3588672" cy="67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تَكَسَّرَ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مربع نص 11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هَا</a:t>
            </a:r>
            <a:endParaRPr lang="ar-SY" sz="4000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174743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تِـ</a:t>
            </a:r>
            <a:endParaRPr lang="ar-SY" sz="4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15806465" y="-2822616"/>
            <a:ext cx="1295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ـفٌ</a:t>
            </a:r>
            <a:endParaRPr lang="ar-SY" sz="4000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05503" y="-2016596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مربع نص 78"/>
          <p:cNvSpPr txBox="1"/>
          <p:nvPr/>
        </p:nvSpPr>
        <p:spPr>
          <a:xfrm>
            <a:off x="18784467" y="-1947420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الْـ</a:t>
            </a:r>
            <a:endParaRPr lang="ar-SY" sz="4000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17205464" y="-1959382"/>
            <a:ext cx="10453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ـمَنْـ</a:t>
            </a:r>
            <a:endParaRPr lang="ar-SY" sz="4000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16162444" y="-1948573"/>
            <a:ext cx="8833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ـزِ</a:t>
            </a:r>
            <a:endParaRPr lang="ar-SY" sz="4000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14867045" y="-1948573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لْ</a:t>
            </a:r>
            <a:endParaRPr lang="ar-SY" sz="4000" dirty="0"/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06953" y="-1142553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مربع نص 87"/>
          <p:cNvSpPr txBox="1"/>
          <p:nvPr/>
        </p:nvSpPr>
        <p:spPr>
          <a:xfrm>
            <a:off x="18785917" y="-1073377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تَـ</a:t>
            </a:r>
            <a:endParaRPr lang="ar-SY" sz="40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17459295" y="-1074530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ـكَـ</a:t>
            </a:r>
            <a:endParaRPr lang="ar-SY" sz="4000" dirty="0"/>
          </a:p>
        </p:txBody>
      </p:sp>
      <p:sp>
        <p:nvSpPr>
          <p:cNvPr id="90" name="مربع نص 89"/>
          <p:cNvSpPr txBox="1"/>
          <p:nvPr/>
        </p:nvSpPr>
        <p:spPr>
          <a:xfrm>
            <a:off x="16163894" y="-1074530"/>
            <a:ext cx="96985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ـسَّـ</a:t>
            </a:r>
            <a:endParaRPr lang="ar-SY" sz="4000" dirty="0"/>
          </a:p>
        </p:txBody>
      </p:sp>
      <p:sp>
        <p:nvSpPr>
          <p:cNvPr id="91" name="مربع نص 90"/>
          <p:cNvSpPr txBox="1"/>
          <p:nvPr/>
        </p:nvSpPr>
        <p:spPr>
          <a:xfrm>
            <a:off x="14868495" y="-1074530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ـرَ</a:t>
            </a:r>
            <a:endParaRPr lang="ar-SY" sz="4000" dirty="0"/>
          </a:p>
        </p:txBody>
      </p:sp>
      <p:grpSp>
        <p:nvGrpSpPr>
          <p:cNvPr id="93" name="مجموعة 9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0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المُشدَّد </a:t>
              </a:r>
              <a:r>
                <a:rPr lang="ar-SY" sz="2000" b="1" dirty="0"/>
                <a:t>عبارة عن </a:t>
              </a:r>
              <a:r>
                <a:rPr lang="ar-SY" sz="2000" b="1" dirty="0" smtClean="0"/>
                <a:t>حرفين؛ أوَّلهما ساكن</a:t>
              </a:r>
              <a:r>
                <a:rPr lang="ar-SY" sz="2000" b="1" dirty="0"/>
                <a:t>، وثانيهما متحرِّك.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08" name="مجموعة 107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9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5" name="مجموعة 114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6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مجموعة 127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9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4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32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xmlns="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مَذْعُوْرَاً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مُنَوَّنَةً تَنْوِينَ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فَتْحٍ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تَبْدَأُ </a:t>
              </a:r>
              <a:r>
                <a:rPr lang="ar-SY" sz="1600" b="1" dirty="0">
                  <a:solidFill>
                    <a:schemeClr val="bg1"/>
                  </a:solidFill>
                </a:rPr>
                <a:t>بِ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(ال)الْقَمَرِيَّةِ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تَحْتَوِي حَرْفًا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مُشَدَّدًاً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سَّيَارَات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الْحَرِيْقْ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8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57" y="1803307"/>
            <a:ext cx="4952207" cy="359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777153" y="41537"/>
            <a:ext cx="6794758" cy="1233121"/>
            <a:chOff x="1345124" y="1141262"/>
            <a:chExt cx="6794758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5249926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053138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156496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829491" y="1403459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 smtClean="0"/>
                <a:t>أَقْرَأ </a:t>
              </a:r>
              <a:r>
                <a:rPr lang="ar-SY" dirty="0"/>
                <a:t>الكَلِمَاتِ </a:t>
              </a:r>
              <a:r>
                <a:rPr lang="ar-SY" dirty="0" smtClean="0"/>
                <a:t>الآتِيَةَ</a:t>
              </a:r>
              <a:r>
                <a:rPr lang="ar-SY" dirty="0"/>
                <a:t>، </a:t>
              </a:r>
              <a:r>
                <a:rPr lang="ar-SY" dirty="0" smtClean="0"/>
                <a:t>وَأَكْتُبُ </a:t>
              </a:r>
              <a:r>
                <a:rPr lang="ar-SY" dirty="0"/>
                <a:t>الْكَلِمَاتِ الَّتِي بِهَا </a:t>
              </a:r>
              <a:endParaRPr lang="ar-SY" dirty="0" smtClean="0"/>
            </a:p>
            <a:p>
              <a:pPr algn="r"/>
              <a:r>
                <a:rPr lang="ar-SY" dirty="0" smtClean="0"/>
                <a:t>أَحْرُفُ مُشَدَّدَةُ </a:t>
              </a:r>
              <a:r>
                <a:rPr lang="ar-SY" dirty="0"/>
                <a:t>فِي </a:t>
              </a:r>
              <a:r>
                <a:rPr lang="ar-SY" dirty="0" smtClean="0"/>
                <a:t>الْمُستَطِيلِ</a:t>
              </a:r>
              <a:r>
                <a:rPr lang="ar-SY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بَلَّغَ , الرَقَمُ , تَصَرُّفَهُ , تَقَدَّمَ , الدِّفَاعُ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95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65840" y="1522673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أَكْتُبُ إِحْدَى </a:t>
              </a:r>
              <a:r>
                <a:rPr lang="ar-SY" b="1" dirty="0"/>
                <a:t>الْأَدَوَاتِ </a:t>
              </a:r>
              <a:r>
                <a:rPr lang="ar-SY" b="1" dirty="0" smtClean="0"/>
                <a:t>(</a:t>
              </a:r>
              <a:r>
                <a:rPr lang="ar-SY" b="1" dirty="0"/>
                <a:t>هَلْ، مَاذَا، لِمَاذَا ، مَنْ </a:t>
              </a:r>
              <a:r>
                <a:rPr lang="ar-SY" b="1" dirty="0" smtClean="0"/>
                <a:t>) فِي</a:t>
              </a:r>
            </a:p>
            <a:p>
              <a:pPr algn="r"/>
              <a:r>
                <a:rPr lang="ar-SY" b="1" dirty="0" smtClean="0"/>
                <a:t> </a:t>
              </a:r>
              <a:r>
                <a:rPr lang="ar-SY" b="1" dirty="0"/>
                <a:t>الْمَكَانِ </a:t>
              </a:r>
              <a:r>
                <a:rPr lang="ar-SY" b="1" dirty="0" smtClean="0"/>
                <a:t>الْمُنَاسبِ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  <p:grpSp>
        <p:nvGrpSpPr>
          <p:cNvPr id="56" name="Group 43">
            <a:extLst>
              <a:ext uri="{FF2B5EF4-FFF2-40B4-BE49-F238E27FC236}">
                <a16:creationId xmlns="" xmlns:a16="http://schemas.microsoft.com/office/drawing/2014/main" id="{5AA5AFE2-545A-4C7C-A0A7-C1716FEFFC97}"/>
              </a:ext>
            </a:extLst>
          </p:cNvPr>
          <p:cNvGrpSpPr/>
          <p:nvPr/>
        </p:nvGrpSpPr>
        <p:grpSpPr>
          <a:xfrm>
            <a:off x="819312" y="3368810"/>
            <a:ext cx="1349827" cy="2091875"/>
            <a:chOff x="673500" y="1740804"/>
            <a:chExt cx="1349827" cy="2091875"/>
          </a:xfrm>
        </p:grpSpPr>
        <p:sp>
          <p:nvSpPr>
            <p:cNvPr id="57" name="Rectangle: Rounded Corners 7">
              <a:extLst>
                <a:ext uri="{FF2B5EF4-FFF2-40B4-BE49-F238E27FC236}">
                  <a16:creationId xmlns="" xmlns:a16="http://schemas.microsoft.com/office/drawing/2014/main" id="{915589CC-AC0A-4688-9DC1-691613216F59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8">
              <a:extLst>
                <a:ext uri="{FF2B5EF4-FFF2-40B4-BE49-F238E27FC236}">
                  <a16:creationId xmlns="" xmlns:a16="http://schemas.microsoft.com/office/drawing/2014/main" id="{6CD40279-21B7-4B22-9E92-01D428DBF946}"/>
                </a:ext>
              </a:extLst>
            </p:cNvPr>
            <p:cNvSpPr txBox="1"/>
            <p:nvPr/>
          </p:nvSpPr>
          <p:spPr>
            <a:xfrm>
              <a:off x="776573" y="1993198"/>
              <a:ext cx="12467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هَلْ شَكَرَ </a:t>
              </a:r>
              <a:r>
                <a:rPr lang="ar-SY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صاحِبُ </a:t>
              </a:r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الْمَنْزِلِ فَوَّازًا؟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67" name="Freeform: Shape 6">
            <a:extLst>
              <a:ext uri="{FF2B5EF4-FFF2-40B4-BE49-F238E27FC236}">
                <a16:creationId xmlns="" xmlns:a16="http://schemas.microsoft.com/office/drawing/2014/main" id="{5A9001C2-5BA0-46D1-A468-CF95AE8BAD70}"/>
              </a:ext>
            </a:extLst>
          </p:cNvPr>
          <p:cNvSpPr/>
          <p:nvPr/>
        </p:nvSpPr>
        <p:spPr>
          <a:xfrm>
            <a:off x="65239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9">
            <a:extLst>
              <a:ext uri="{FF2B5EF4-FFF2-40B4-BE49-F238E27FC236}">
                <a16:creationId xmlns="" xmlns:a16="http://schemas.microsoft.com/office/drawing/2014/main" id="{EE5F8F42-327D-4AF1-BEC1-8435B9BD4115}"/>
              </a:ext>
            </a:extLst>
          </p:cNvPr>
          <p:cNvSpPr txBox="1"/>
          <p:nvPr/>
        </p:nvSpPr>
        <p:spPr>
          <a:xfrm>
            <a:off x="1247478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4</a:t>
            </a:r>
            <a:endParaRPr lang="en-US" sz="8000" dirty="0">
              <a:gradFill flip="none" rotWithShape="1">
                <a:gsLst>
                  <a:gs pos="0">
                    <a:srgbClr val="FF9900"/>
                  </a:gs>
                  <a:gs pos="68000">
                    <a:srgbClr val="CC3300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69" name="TextBox 12">
            <a:extLst>
              <a:ext uri="{FF2B5EF4-FFF2-40B4-BE49-F238E27FC236}">
                <a16:creationId xmlns="" xmlns:a16="http://schemas.microsoft.com/office/drawing/2014/main" id="{E0BECEF6-96B6-471A-8D35-AF75977B27CA}"/>
              </a:ext>
            </a:extLst>
          </p:cNvPr>
          <p:cNvSpPr txBox="1"/>
          <p:nvPr/>
        </p:nvSpPr>
        <p:spPr>
          <a:xfrm>
            <a:off x="652398" y="5239276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نَعَمْ، </a:t>
            </a:r>
            <a:r>
              <a:rPr lang="ar-SY" sz="1600" b="1" dirty="0" smtClean="0"/>
              <a:t>شَكَرَ صاحِبُ </a:t>
            </a:r>
            <a:r>
              <a:rPr lang="ar-SY" sz="1600" b="1" dirty="0"/>
              <a:t>الْمَنْزِلِ </a:t>
            </a:r>
            <a:r>
              <a:rPr lang="ar-SY" sz="1600" b="1" dirty="0" smtClean="0"/>
              <a:t>فَوَّازاً.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0" name="Group 44">
            <a:extLst>
              <a:ext uri="{FF2B5EF4-FFF2-40B4-BE49-F238E27FC236}">
                <a16:creationId xmlns=""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3224287" y="3368810"/>
            <a:ext cx="1349827" cy="2091875"/>
            <a:chOff x="3078475" y="1740804"/>
            <a:chExt cx="1349827" cy="2091875"/>
          </a:xfrm>
        </p:grpSpPr>
        <p:sp>
          <p:nvSpPr>
            <p:cNvPr id="71" name="Rectangle: Rounded Corners 15">
              <a:extLst>
                <a:ext uri="{FF2B5EF4-FFF2-40B4-BE49-F238E27FC236}">
                  <a16:creationId xmlns=""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17">
              <a:extLst>
                <a:ext uri="{FF2B5EF4-FFF2-40B4-BE49-F238E27FC236}">
                  <a16:creationId xmlns=""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3181548" y="1993198"/>
              <a:ext cx="114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لِمَاذَا اتَّصلَ </a:t>
              </a:r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فَوَّازُ بِالدِّفَاعِ الْمدَنِيِّ؟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6" name="Freeform: Shape 16">
            <a:extLst>
              <a:ext uri="{FF2B5EF4-FFF2-40B4-BE49-F238E27FC236}">
                <a16:creationId xmlns=""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305737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18">
            <a:extLst>
              <a:ext uri="{FF2B5EF4-FFF2-40B4-BE49-F238E27FC236}">
                <a16:creationId xmlns="" xmlns:a16="http://schemas.microsoft.com/office/drawing/2014/main" id="{6834140B-B33D-49CD-855D-873B5DB5BF2F}"/>
              </a:ext>
            </a:extLst>
          </p:cNvPr>
          <p:cNvSpPr txBox="1"/>
          <p:nvPr/>
        </p:nvSpPr>
        <p:spPr>
          <a:xfrm>
            <a:off x="3652453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  <a:endParaRPr lang="en-US" sz="8000" dirty="0">
              <a:gradFill flip="none" rotWithShape="1">
                <a:gsLst>
                  <a:gs pos="0">
                    <a:srgbClr val="CC00CC"/>
                  </a:gs>
                  <a:gs pos="68000">
                    <a:srgbClr val="FF00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78" name="TextBox 20">
            <a:extLst>
              <a:ext uri="{FF2B5EF4-FFF2-40B4-BE49-F238E27FC236}">
                <a16:creationId xmlns="" xmlns:a16="http://schemas.microsoft.com/office/drawing/2014/main" id="{E2F3681D-BEEB-4604-85D5-BD7F30F28C1E}"/>
              </a:ext>
            </a:extLst>
          </p:cNvPr>
          <p:cNvSpPr txBox="1"/>
          <p:nvPr/>
        </p:nvSpPr>
        <p:spPr>
          <a:xfrm>
            <a:off x="3057373" y="5239276"/>
            <a:ext cx="168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اتَّصلَ </a:t>
            </a:r>
            <a:r>
              <a:rPr lang="ar-SY" sz="1600" b="1" dirty="0"/>
              <a:t>فَوَّازُ بِالدِّفَاعِ الْمَدَنِيِّ لِيُخْبِرَهُمْ عَنِ الْحَرِيقِ.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9" name="Group 45">
            <a:extLst>
              <a:ext uri="{FF2B5EF4-FFF2-40B4-BE49-F238E27FC236}">
                <a16:creationId xmlns=""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5629262" y="3368810"/>
            <a:ext cx="1349827" cy="2091875"/>
            <a:chOff x="5483450" y="1740804"/>
            <a:chExt cx="1349827" cy="2091875"/>
          </a:xfrm>
        </p:grpSpPr>
        <p:sp>
          <p:nvSpPr>
            <p:cNvPr id="80" name="Rectangle: Rounded Corners 22">
              <a:extLst>
                <a:ext uri="{FF2B5EF4-FFF2-40B4-BE49-F238E27FC236}">
                  <a16:creationId xmlns=""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24">
              <a:extLst>
                <a:ext uri="{FF2B5EF4-FFF2-40B4-BE49-F238E27FC236}">
                  <a16:creationId xmlns=""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مَن أَخْمَدَ </a:t>
              </a:r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الْحَرِيقَ؟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82" name="Freeform: Shape 23">
            <a:extLst>
              <a:ext uri="{FF2B5EF4-FFF2-40B4-BE49-F238E27FC236}">
                <a16:creationId xmlns=""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546234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25">
            <a:extLst>
              <a:ext uri="{FF2B5EF4-FFF2-40B4-BE49-F238E27FC236}">
                <a16:creationId xmlns=""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6057428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  <a:endParaRPr lang="en-US" sz="8000" dirty="0">
              <a:gradFill flip="none" rotWithShape="1">
                <a:gsLst>
                  <a:gs pos="0">
                    <a:srgbClr val="00CCFF"/>
                  </a:gs>
                  <a:gs pos="68000">
                    <a:srgbClr val="0000CC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84" name="TextBox 27">
            <a:extLst>
              <a:ext uri="{FF2B5EF4-FFF2-40B4-BE49-F238E27FC236}">
                <a16:creationId xmlns="" xmlns:a16="http://schemas.microsoft.com/office/drawing/2014/main" id="{AC1078E0-C21B-4F84-A172-EC69285D55B7}"/>
              </a:ext>
            </a:extLst>
          </p:cNvPr>
          <p:cNvSpPr txBox="1"/>
          <p:nvPr/>
        </p:nvSpPr>
        <p:spPr>
          <a:xfrm>
            <a:off x="5462348" y="5239276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أخْمَدَ </a:t>
            </a:r>
            <a:r>
              <a:rPr lang="ar-SY" sz="1600" b="1" dirty="0"/>
              <a:t>رِجَالُ </a:t>
            </a:r>
            <a:r>
              <a:rPr lang="ar-SY" sz="1600" b="1" dirty="0" smtClean="0"/>
              <a:t>الْإطْفَاءِ </a:t>
            </a:r>
            <a:r>
              <a:rPr lang="ar-SY" sz="1600" b="1" dirty="0"/>
              <a:t>الْحَرِيقَ.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5" name="Group 46">
            <a:extLst>
              <a:ext uri="{FF2B5EF4-FFF2-40B4-BE49-F238E27FC236}">
                <a16:creationId xmlns="" xmlns:a16="http://schemas.microsoft.com/office/drawing/2014/main" id="{1802364F-1119-496E-B494-47F1B1B03125}"/>
              </a:ext>
            </a:extLst>
          </p:cNvPr>
          <p:cNvGrpSpPr/>
          <p:nvPr/>
        </p:nvGrpSpPr>
        <p:grpSpPr>
          <a:xfrm>
            <a:off x="8034237" y="3368810"/>
            <a:ext cx="1349827" cy="2091875"/>
            <a:chOff x="7888425" y="1740804"/>
            <a:chExt cx="1349827" cy="2091875"/>
          </a:xfrm>
        </p:grpSpPr>
        <p:sp>
          <p:nvSpPr>
            <p:cNvPr id="86" name="Rectangle: Rounded Corners 29">
              <a:extLst>
                <a:ext uri="{FF2B5EF4-FFF2-40B4-BE49-F238E27FC236}">
                  <a16:creationId xmlns="" xmlns:a16="http://schemas.microsoft.com/office/drawing/2014/main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31">
              <a:extLst>
                <a:ext uri="{FF2B5EF4-FFF2-40B4-BE49-F238E27FC236}">
                  <a16:creationId xmlns="" xmlns:a16="http://schemas.microsoft.com/office/drawing/2014/main" id="{59C77BA0-5D99-436B-BFAD-051A142FAA33}"/>
                </a:ext>
              </a:extLst>
            </p:cNvPr>
            <p:cNvSpPr txBox="1"/>
            <p:nvPr/>
          </p:nvSpPr>
          <p:spPr>
            <a:xfrm>
              <a:off x="7991499" y="2177864"/>
              <a:ext cx="1143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مَاذا شَاهَدَ </a:t>
              </a:r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فَوَّازُ؟ُ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88" name="Freeform: Shape 30">
            <a:extLst>
              <a:ext uri="{FF2B5EF4-FFF2-40B4-BE49-F238E27FC236}">
                <a16:creationId xmlns="" xmlns:a16="http://schemas.microsoft.com/office/drawing/2014/main" id="{1292E6D2-D719-4B64-9A4B-CB7BAC1D8232}"/>
              </a:ext>
            </a:extLst>
          </p:cNvPr>
          <p:cNvSpPr/>
          <p:nvPr/>
        </p:nvSpPr>
        <p:spPr>
          <a:xfrm>
            <a:off x="786732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32">
            <a:extLst>
              <a:ext uri="{FF2B5EF4-FFF2-40B4-BE49-F238E27FC236}">
                <a16:creationId xmlns="" xmlns:a16="http://schemas.microsoft.com/office/drawing/2014/main" id="{4AD3243F-4EFA-49FD-8006-37379AC9D6D5}"/>
              </a:ext>
            </a:extLst>
          </p:cNvPr>
          <p:cNvSpPr txBox="1"/>
          <p:nvPr/>
        </p:nvSpPr>
        <p:spPr>
          <a:xfrm>
            <a:off x="8462403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  <a:endParaRPr lang="en-US" sz="8000" dirty="0">
              <a:gradFill flip="none" rotWithShape="1">
                <a:gsLst>
                  <a:gs pos="0">
                    <a:srgbClr val="00CC99"/>
                  </a:gs>
                  <a:gs pos="68000">
                    <a:srgbClr val="0066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90" name="TextBox 34">
            <a:extLst>
              <a:ext uri="{FF2B5EF4-FFF2-40B4-BE49-F238E27FC236}">
                <a16:creationId xmlns="" xmlns:a16="http://schemas.microsoft.com/office/drawing/2014/main" id="{4D53248F-CBB5-4F66-BCB4-CA355B1C2A83}"/>
              </a:ext>
            </a:extLst>
          </p:cNvPr>
          <p:cNvSpPr txBox="1"/>
          <p:nvPr/>
        </p:nvSpPr>
        <p:spPr>
          <a:xfrm>
            <a:off x="7867323" y="5239276"/>
            <a:ext cx="168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شَاهَدَ </a:t>
            </a:r>
            <a:r>
              <a:rPr lang="ar-SY" sz="1600" b="1" dirty="0"/>
              <a:t>فَوَّازُ دُخَانًا </a:t>
            </a:r>
            <a:r>
              <a:rPr lang="ar-SY" sz="1600" b="1" dirty="0" smtClean="0"/>
              <a:t>يَتَصاعَدُ </a:t>
            </a:r>
            <a:r>
              <a:rPr lang="ar-SY" sz="1600" b="1" dirty="0"/>
              <a:t>مِنْ مَنْزِلِ جَارِهِمْ.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028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/>
      <p:bldP spid="77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3">
            <a:extLst>
              <a:ext uri="{FF2B5EF4-FFF2-40B4-BE49-F238E27FC236}">
                <a16:creationId xmlns:a16="http://schemas.microsoft.com/office/drawing/2014/main" xmlns="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:a16="http://schemas.microsoft.com/office/drawing/2014/main" xmlns="" id="{D9580DB4-61B6-40DD-BD1B-C4A6C0FB341E}"/>
              </a:ext>
            </a:extLst>
          </p:cNvPr>
          <p:cNvSpPr/>
          <p:nvPr/>
        </p:nvSpPr>
        <p:spPr>
          <a:xfrm>
            <a:off x="2714166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600" b="1" dirty="0" smtClean="0">
                <a:solidFill>
                  <a:schemeClr val="tx1"/>
                </a:solidFill>
              </a:rPr>
              <a:t>مَنْزِلٌ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:a16="http://schemas.microsoft.com/office/drawing/2014/main" xmlns="" id="{B42FB7C5-DC4F-494E-B421-5983A9BBFF66}"/>
              </a:ext>
            </a:extLst>
          </p:cNvPr>
          <p:cNvGrpSpPr/>
          <p:nvPr/>
        </p:nvGrpSpPr>
        <p:grpSpPr>
          <a:xfrm>
            <a:off x="2568883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:a16="http://schemas.microsoft.com/office/drawing/2014/main" xmlns="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:a16="http://schemas.microsoft.com/office/drawing/2014/main" xmlns="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:a16="http://schemas.microsoft.com/office/drawing/2014/main" xmlns="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:a16="http://schemas.microsoft.com/office/drawing/2014/main" xmlns="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:a16="http://schemas.microsoft.com/office/drawing/2014/main" xmlns="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:a16="http://schemas.microsoft.com/office/drawing/2014/main" xmlns="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:a16="http://schemas.microsoft.com/office/drawing/2014/main" xmlns="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:a16="http://schemas.microsoft.com/office/drawing/2014/main" xmlns="" id="{CD27645E-5A90-40AB-A9D2-D73D5AF54AB0}"/>
              </a:ext>
            </a:extLst>
          </p:cNvPr>
          <p:cNvSpPr txBox="1"/>
          <p:nvPr/>
        </p:nvSpPr>
        <p:spPr>
          <a:xfrm>
            <a:off x="0" y="2029638"/>
            <a:ext cx="254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>
                <a:latin typeface="Century Gothic" panose="020B0502020202020204" pitchFamily="34" charset="0"/>
              </a:rPr>
              <a:t>مَنَازِلُ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:a16="http://schemas.microsoft.com/office/drawing/2014/main" xmlns="" id="{B612C12E-94A8-455D-9F76-8E3CF8D94FAC}"/>
              </a:ext>
            </a:extLst>
          </p:cNvPr>
          <p:cNvSpPr/>
          <p:nvPr/>
        </p:nvSpPr>
        <p:spPr>
          <a:xfrm>
            <a:off x="2119092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:a16="http://schemas.microsoft.com/office/drawing/2014/main" xmlns="" id="{2EEF1AF6-E141-49D6-8DB0-1A5E5D4954DB}"/>
              </a:ext>
            </a:extLst>
          </p:cNvPr>
          <p:cNvSpPr/>
          <p:nvPr/>
        </p:nvSpPr>
        <p:spPr>
          <a:xfrm>
            <a:off x="2714166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   حَرِيْقٌ</a:t>
            </a:r>
            <a:endParaRPr lang="en-US" b="1" dirty="0"/>
          </a:p>
        </p:txBody>
      </p:sp>
      <p:grpSp>
        <p:nvGrpSpPr>
          <p:cNvPr id="199" name="Group 18">
            <a:extLst>
              <a:ext uri="{FF2B5EF4-FFF2-40B4-BE49-F238E27FC236}">
                <a16:creationId xmlns:a16="http://schemas.microsoft.com/office/drawing/2014/main" xmlns="" id="{EEAEE9B0-0790-4865-B8E1-D32F42309AC1}"/>
              </a:ext>
            </a:extLst>
          </p:cNvPr>
          <p:cNvGrpSpPr/>
          <p:nvPr/>
        </p:nvGrpSpPr>
        <p:grpSpPr>
          <a:xfrm>
            <a:off x="2568883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:a16="http://schemas.microsoft.com/office/drawing/2014/main" xmlns="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:a16="http://schemas.microsoft.com/office/drawing/2014/main" xmlns="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:a16="http://schemas.microsoft.com/office/drawing/2014/main" xmlns="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:a16="http://schemas.microsoft.com/office/drawing/2014/main" xmlns="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:a16="http://schemas.microsoft.com/office/drawing/2014/main" xmlns="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:a16="http://schemas.microsoft.com/office/drawing/2014/main" xmlns="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:a16="http://schemas.microsoft.com/office/drawing/2014/main" xmlns="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:a16="http://schemas.microsoft.com/office/drawing/2014/main" xmlns="" id="{E451F2CE-D12B-40DC-BD56-CAC4B94D86D6}"/>
              </a:ext>
            </a:extLst>
          </p:cNvPr>
          <p:cNvSpPr txBox="1"/>
          <p:nvPr/>
        </p:nvSpPr>
        <p:spPr>
          <a:xfrm>
            <a:off x="706617" y="2783973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حَرَائِقُ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:a16="http://schemas.microsoft.com/office/drawing/2014/main" xmlns="" id="{CB9EB375-0AF2-4C1D-A3B7-181D48176001}"/>
              </a:ext>
            </a:extLst>
          </p:cNvPr>
          <p:cNvSpPr/>
          <p:nvPr/>
        </p:nvSpPr>
        <p:spPr>
          <a:xfrm>
            <a:off x="2119092" y="3520039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:a16="http://schemas.microsoft.com/office/drawing/2014/main" xmlns="" id="{A440AADA-270B-41CD-BF3E-ECEF411E9251}"/>
              </a:ext>
            </a:extLst>
          </p:cNvPr>
          <p:cNvSpPr/>
          <p:nvPr/>
        </p:nvSpPr>
        <p:spPr>
          <a:xfrm>
            <a:off x="2714166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صَدِيْقٌ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1" name="Group 30">
            <a:extLst>
              <a:ext uri="{FF2B5EF4-FFF2-40B4-BE49-F238E27FC236}">
                <a16:creationId xmlns:a16="http://schemas.microsoft.com/office/drawing/2014/main" xmlns="" id="{335BB952-564D-4227-9B0C-8687EB405B34}"/>
              </a:ext>
            </a:extLst>
          </p:cNvPr>
          <p:cNvGrpSpPr/>
          <p:nvPr/>
        </p:nvGrpSpPr>
        <p:grpSpPr>
          <a:xfrm>
            <a:off x="2568883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:a16="http://schemas.microsoft.com/office/drawing/2014/main" xmlns="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:a16="http://schemas.microsoft.com/office/drawing/2014/main" xmlns="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:a16="http://schemas.microsoft.com/office/drawing/2014/main" xmlns="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xmlns="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xmlns="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:a16="http://schemas.microsoft.com/office/drawing/2014/main" xmlns="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:a16="http://schemas.microsoft.com/office/drawing/2014/main" xmlns="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:a16="http://schemas.microsoft.com/office/drawing/2014/main" xmlns="" id="{E49B843D-1E5B-41FF-A1BC-1976864FCC32}"/>
              </a:ext>
            </a:extLst>
          </p:cNvPr>
          <p:cNvSpPr txBox="1"/>
          <p:nvPr/>
        </p:nvSpPr>
        <p:spPr>
          <a:xfrm>
            <a:off x="266700" y="3503162"/>
            <a:ext cx="228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أَصدِقَاءُ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21" name="Rectangle: Rounded Corners 40">
            <a:extLst>
              <a:ext uri="{FF2B5EF4-FFF2-40B4-BE49-F238E27FC236}">
                <a16:creationId xmlns:a16="http://schemas.microsoft.com/office/drawing/2014/main" xmlns="" id="{EBFDC395-D581-47F2-97A6-B6CE523288FE}"/>
              </a:ext>
            </a:extLst>
          </p:cNvPr>
          <p:cNvSpPr/>
          <p:nvPr/>
        </p:nvSpPr>
        <p:spPr>
          <a:xfrm>
            <a:off x="2119092" y="4266488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: Rounded Corners 41">
            <a:extLst>
              <a:ext uri="{FF2B5EF4-FFF2-40B4-BE49-F238E27FC236}">
                <a16:creationId xmlns:a16="http://schemas.microsoft.com/office/drawing/2014/main" xmlns="" id="{DEC0E9D5-4851-4A64-B579-3E313F77E6CD}"/>
              </a:ext>
            </a:extLst>
          </p:cNvPr>
          <p:cNvSpPr/>
          <p:nvPr/>
        </p:nvSpPr>
        <p:spPr>
          <a:xfrm>
            <a:off x="2714166" y="4266488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رَجُلٌ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3" name="Group 42">
            <a:extLst>
              <a:ext uri="{FF2B5EF4-FFF2-40B4-BE49-F238E27FC236}">
                <a16:creationId xmlns:a16="http://schemas.microsoft.com/office/drawing/2014/main" xmlns="" id="{4F56FFD3-88CA-46BE-BB02-DEBF9C8C0249}"/>
              </a:ext>
            </a:extLst>
          </p:cNvPr>
          <p:cNvGrpSpPr/>
          <p:nvPr/>
        </p:nvGrpSpPr>
        <p:grpSpPr>
          <a:xfrm>
            <a:off x="2568883" y="4122040"/>
            <a:ext cx="769186" cy="738620"/>
            <a:chOff x="4754574" y="2132503"/>
            <a:chExt cx="3442927" cy="3306115"/>
          </a:xfrm>
        </p:grpSpPr>
        <p:sp>
          <p:nvSpPr>
            <p:cNvPr id="224" name="Oval 43">
              <a:extLst>
                <a:ext uri="{FF2B5EF4-FFF2-40B4-BE49-F238E27FC236}">
                  <a16:creationId xmlns:a16="http://schemas.microsoft.com/office/drawing/2014/main" xmlns="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val 44">
              <a:extLst>
                <a:ext uri="{FF2B5EF4-FFF2-40B4-BE49-F238E27FC236}">
                  <a16:creationId xmlns:a16="http://schemas.microsoft.com/office/drawing/2014/main" xmlns="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Circle: Hollow 45">
              <a:extLst>
                <a:ext uri="{FF2B5EF4-FFF2-40B4-BE49-F238E27FC236}">
                  <a16:creationId xmlns:a16="http://schemas.microsoft.com/office/drawing/2014/main" xmlns="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: Shape 46">
              <a:extLst>
                <a:ext uri="{FF2B5EF4-FFF2-40B4-BE49-F238E27FC236}">
                  <a16:creationId xmlns:a16="http://schemas.microsoft.com/office/drawing/2014/main" xmlns="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: Shape 47">
              <a:extLst>
                <a:ext uri="{FF2B5EF4-FFF2-40B4-BE49-F238E27FC236}">
                  <a16:creationId xmlns:a16="http://schemas.microsoft.com/office/drawing/2014/main" xmlns="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Oval 48">
              <a:extLst>
                <a:ext uri="{FF2B5EF4-FFF2-40B4-BE49-F238E27FC236}">
                  <a16:creationId xmlns:a16="http://schemas.microsoft.com/office/drawing/2014/main" xmlns="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: Shape 49">
              <a:extLst>
                <a:ext uri="{FF2B5EF4-FFF2-40B4-BE49-F238E27FC236}">
                  <a16:creationId xmlns:a16="http://schemas.microsoft.com/office/drawing/2014/main" xmlns="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1" name="TextBox 50">
            <a:extLst>
              <a:ext uri="{FF2B5EF4-FFF2-40B4-BE49-F238E27FC236}">
                <a16:creationId xmlns:a16="http://schemas.microsoft.com/office/drawing/2014/main" xmlns="" id="{8130E3B4-678C-423E-AC90-39D260F45411}"/>
              </a:ext>
            </a:extLst>
          </p:cNvPr>
          <p:cNvSpPr txBox="1"/>
          <p:nvPr/>
        </p:nvSpPr>
        <p:spPr>
          <a:xfrm>
            <a:off x="706617" y="4249611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رِجَالٌ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أَكْتُبُ </a:t>
              </a:r>
              <a:r>
                <a:rPr lang="ar-SY" b="1" dirty="0"/>
                <a:t>مُفْرَدَ كُلٍّ مِنَ الْكَلِمَاتِ الْآتِيَةِ بِمُحَاكَاةِ الْمِثَالِ الْأَوَّلِ: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81" name="Rectangle: Rounded Corners 40">
            <a:extLst>
              <a:ext uri="{FF2B5EF4-FFF2-40B4-BE49-F238E27FC236}">
                <a16:creationId xmlns:a16="http://schemas.microsoft.com/office/drawing/2014/main" xmlns="" id="{EBFDC395-D581-47F2-97A6-B6CE523288FE}"/>
              </a:ext>
            </a:extLst>
          </p:cNvPr>
          <p:cNvSpPr/>
          <p:nvPr/>
        </p:nvSpPr>
        <p:spPr>
          <a:xfrm>
            <a:off x="2126484" y="509717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41">
            <a:extLst>
              <a:ext uri="{FF2B5EF4-FFF2-40B4-BE49-F238E27FC236}">
                <a16:creationId xmlns:a16="http://schemas.microsoft.com/office/drawing/2014/main" xmlns="" id="{DEC0E9D5-4851-4A64-B579-3E313F77E6CD}"/>
              </a:ext>
            </a:extLst>
          </p:cNvPr>
          <p:cNvSpPr/>
          <p:nvPr/>
        </p:nvSpPr>
        <p:spPr>
          <a:xfrm>
            <a:off x="2721558" y="5097175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جَارٌ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3" name="Group 42">
            <a:extLst>
              <a:ext uri="{FF2B5EF4-FFF2-40B4-BE49-F238E27FC236}">
                <a16:creationId xmlns:a16="http://schemas.microsoft.com/office/drawing/2014/main" xmlns="" id="{4F56FFD3-88CA-46BE-BB02-DEBF9C8C0249}"/>
              </a:ext>
            </a:extLst>
          </p:cNvPr>
          <p:cNvGrpSpPr/>
          <p:nvPr/>
        </p:nvGrpSpPr>
        <p:grpSpPr>
          <a:xfrm>
            <a:off x="2588975" y="4952727"/>
            <a:ext cx="769186" cy="738620"/>
            <a:chOff x="4754574" y="2132503"/>
            <a:chExt cx="3442927" cy="3306115"/>
          </a:xfrm>
        </p:grpSpPr>
        <p:sp>
          <p:nvSpPr>
            <p:cNvPr id="84" name="Oval 43">
              <a:extLst>
                <a:ext uri="{FF2B5EF4-FFF2-40B4-BE49-F238E27FC236}">
                  <a16:creationId xmlns:a16="http://schemas.microsoft.com/office/drawing/2014/main" xmlns="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44">
              <a:extLst>
                <a:ext uri="{FF2B5EF4-FFF2-40B4-BE49-F238E27FC236}">
                  <a16:creationId xmlns:a16="http://schemas.microsoft.com/office/drawing/2014/main" xmlns="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Circle: Hollow 45">
              <a:extLst>
                <a:ext uri="{FF2B5EF4-FFF2-40B4-BE49-F238E27FC236}">
                  <a16:creationId xmlns:a16="http://schemas.microsoft.com/office/drawing/2014/main" xmlns="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46">
              <a:extLst>
                <a:ext uri="{FF2B5EF4-FFF2-40B4-BE49-F238E27FC236}">
                  <a16:creationId xmlns:a16="http://schemas.microsoft.com/office/drawing/2014/main" xmlns="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47">
              <a:extLst>
                <a:ext uri="{FF2B5EF4-FFF2-40B4-BE49-F238E27FC236}">
                  <a16:creationId xmlns:a16="http://schemas.microsoft.com/office/drawing/2014/main" xmlns="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48">
              <a:extLst>
                <a:ext uri="{FF2B5EF4-FFF2-40B4-BE49-F238E27FC236}">
                  <a16:creationId xmlns:a16="http://schemas.microsoft.com/office/drawing/2014/main" xmlns="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xmlns="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1" name="TextBox 50">
            <a:extLst>
              <a:ext uri="{FF2B5EF4-FFF2-40B4-BE49-F238E27FC236}">
                <a16:creationId xmlns:a16="http://schemas.microsoft.com/office/drawing/2014/main" xmlns="" id="{8130E3B4-678C-423E-AC90-39D260F45411}"/>
              </a:ext>
            </a:extLst>
          </p:cNvPr>
          <p:cNvSpPr txBox="1"/>
          <p:nvPr/>
        </p:nvSpPr>
        <p:spPr>
          <a:xfrm>
            <a:off x="714009" y="5080298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جِيرَانُ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22" grpId="0" animBg="1"/>
      <p:bldP spid="232" grpId="0"/>
      <p:bldP spid="244" grpId="0"/>
      <p:bldP spid="76" grpId="0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مجموعة 90"/>
          <p:cNvGrpSpPr/>
          <p:nvPr/>
        </p:nvGrpSpPr>
        <p:grpSpPr>
          <a:xfrm>
            <a:off x="2181123" y="4733271"/>
            <a:ext cx="2779296" cy="2376810"/>
            <a:chOff x="2362987" y="3154407"/>
            <a:chExt cx="2779296" cy="2376810"/>
          </a:xfrm>
        </p:grpSpPr>
        <p:sp>
          <p:nvSpPr>
            <p:cNvPr id="92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3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شَكَرَ الجَارُ فَوَازَاً عَلَى حُسْنِ تَصَرُّفِهِ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65840" y="1472819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أُعَبِّرُ </a:t>
              </a:r>
              <a:r>
                <a:rPr lang="ar-SY" b="1" dirty="0"/>
                <a:t>عَنِ </a:t>
              </a:r>
              <a:r>
                <a:rPr lang="ar-SY" b="1" dirty="0" smtClean="0"/>
                <a:t>الصوَرِ الآتِيَةِ </a:t>
              </a:r>
              <a:r>
                <a:rPr lang="ar-SY" b="1" dirty="0"/>
                <a:t>بِجُمَلٍ </a:t>
              </a:r>
              <a:r>
                <a:rPr lang="ar-SY" b="1" dirty="0" smtClean="0"/>
                <a:t>تَبْدَأ بِفِعْلٍ </a:t>
              </a:r>
            </a:p>
            <a:p>
              <a:pPr algn="r"/>
              <a:r>
                <a:rPr lang="ar-SY" b="1" dirty="0" smtClean="0"/>
                <a:t>(</a:t>
              </a:r>
              <a:r>
                <a:rPr lang="ar-SY" b="1" dirty="0"/>
                <a:t>جُمْلَةُ فِعْلِيَّةُ</a:t>
              </a:r>
              <a:r>
                <a:rPr lang="ar-SY" b="1" dirty="0" smtClean="0"/>
                <a:t>):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1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5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2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التَّعْبِير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أُعَبِّر: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78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6361183" y="1098949"/>
            <a:ext cx="2353836" cy="206548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6777285" y="3164436"/>
            <a:ext cx="1858246" cy="184086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Hexagon 4">
            <a:extLst>
              <a:ext uri="{FF2B5EF4-FFF2-40B4-BE49-F238E27FC236}">
                <a16:creationId xmlns:a16="http://schemas.microsoft.com/office/drawing/2014/main" xmlns="" id="{A6B65611-329D-4591-904A-C806978D1055}"/>
              </a:ext>
            </a:extLst>
          </p:cNvPr>
          <p:cNvSpPr/>
          <p:nvPr/>
        </p:nvSpPr>
        <p:spPr>
          <a:xfrm>
            <a:off x="6827996" y="5034893"/>
            <a:ext cx="1756823" cy="1740388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مجموعة 84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86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اتَّصَلَ فَوَّازٌ بِالدِّفَاع المَدَنِيْ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88" name="مجموعة 87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89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وَصَلَت سَيَّارَةُ الْحَرِيْقْ لإِخْمَاد الحَرِيْق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 animBg="1"/>
      <p:bldP spid="79" grpId="0" animBg="1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5">
            <a:extLst>
              <a:ext uri="{FF2B5EF4-FFF2-40B4-BE49-F238E27FC236}">
                <a16:creationId xmlns:a16="http://schemas.microsoft.com/office/drawing/2014/main" xmlns="" id="{E6E0A6A0-A1D9-41BA-9819-6A8A2DE85ED9}"/>
              </a:ext>
            </a:extLst>
          </p:cNvPr>
          <p:cNvGrpSpPr/>
          <p:nvPr/>
        </p:nvGrpSpPr>
        <p:grpSpPr>
          <a:xfrm>
            <a:off x="4746681" y="2483872"/>
            <a:ext cx="3540235" cy="3306115"/>
            <a:chOff x="4657266" y="2132503"/>
            <a:chExt cx="3540235" cy="3306115"/>
          </a:xfrm>
        </p:grpSpPr>
        <p:sp>
          <p:nvSpPr>
            <p:cNvPr id="82" name="Oval 25">
              <a:extLst>
                <a:ext uri="{FF2B5EF4-FFF2-40B4-BE49-F238E27FC236}">
                  <a16:creationId xmlns:a16="http://schemas.microsoft.com/office/drawing/2014/main" xmlns="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6">
              <a:extLst>
                <a:ext uri="{FF2B5EF4-FFF2-40B4-BE49-F238E27FC236}">
                  <a16:creationId xmlns:a16="http://schemas.microsoft.com/office/drawing/2014/main" xmlns="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7">
              <a:extLst>
                <a:ext uri="{FF2B5EF4-FFF2-40B4-BE49-F238E27FC236}">
                  <a16:creationId xmlns:a16="http://schemas.microsoft.com/office/drawing/2014/main" xmlns="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:a16="http://schemas.microsoft.com/office/drawing/2014/main" xmlns="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:a16="http://schemas.microsoft.com/office/drawing/2014/main" xmlns="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:a16="http://schemas.microsoft.com/office/drawing/2014/main" xmlns="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:a16="http://schemas.microsoft.com/office/drawing/2014/main" xmlns="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32">
              <a:extLst>
                <a:ext uri="{FF2B5EF4-FFF2-40B4-BE49-F238E27FC236}">
                  <a16:creationId xmlns:a16="http://schemas.microsoft.com/office/drawing/2014/main" xmlns="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19">
              <a:extLst>
                <a:ext uri="{FF2B5EF4-FFF2-40B4-BE49-F238E27FC236}">
                  <a16:creationId xmlns:a16="http://schemas.microsoft.com/office/drawing/2014/main" xmlns="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3">
              <a:extLst>
                <a:ext uri="{FF2B5EF4-FFF2-40B4-BE49-F238E27FC236}">
                  <a16:creationId xmlns:a16="http://schemas.microsoft.com/office/drawing/2014/main" xmlns="" id="{50F91829-7453-4DA7-88E7-8D51F2EB6982}"/>
                </a:ext>
              </a:extLst>
            </p:cNvPr>
            <p:cNvSpPr txBox="1"/>
            <p:nvPr/>
          </p:nvSpPr>
          <p:spPr>
            <a:xfrm>
              <a:off x="5405090" y="2607723"/>
              <a:ext cx="15456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الدِّفَاع المَدَنِي 998</a:t>
              </a:r>
              <a:endParaRPr lang="en-US" sz="36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xmlns="" id="{1332A1C9-CA8C-4CB4-A482-174029F10E29}"/>
              </a:ext>
            </a:extLst>
          </p:cNvPr>
          <p:cNvGrpSpPr/>
          <p:nvPr/>
        </p:nvGrpSpPr>
        <p:grpSpPr>
          <a:xfrm>
            <a:off x="3234638" y="1268260"/>
            <a:ext cx="2692669" cy="2514600"/>
            <a:chOff x="4657266" y="2132503"/>
            <a:chExt cx="3540235" cy="3306115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xmlns="" id="{2BB68C6D-018B-42A2-8CE2-A88E084648C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xmlns="" id="{2680CEF9-67B3-477A-8D6B-ED3A46B5543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ircle: Hollow 36">
              <a:extLst>
                <a:ext uri="{FF2B5EF4-FFF2-40B4-BE49-F238E27FC236}">
                  <a16:creationId xmlns:a16="http://schemas.microsoft.com/office/drawing/2014/main" xmlns="" id="{75432DC7-C5C2-4554-9597-18F0119AF49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:a16="http://schemas.microsoft.com/office/drawing/2014/main" xmlns="" id="{CEBB959F-F819-4F5B-A60F-A86C79765EC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38">
              <a:extLst>
                <a:ext uri="{FF2B5EF4-FFF2-40B4-BE49-F238E27FC236}">
                  <a16:creationId xmlns:a16="http://schemas.microsoft.com/office/drawing/2014/main" xmlns="" id="{8B4A437B-35AC-4626-BD03-00E019A1CC83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39">
              <a:extLst>
                <a:ext uri="{FF2B5EF4-FFF2-40B4-BE49-F238E27FC236}">
                  <a16:creationId xmlns:a16="http://schemas.microsoft.com/office/drawing/2014/main" xmlns="" id="{82A6C536-2962-4F96-8967-9BB56DAEE5E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: Shape 40">
              <a:extLst>
                <a:ext uri="{FF2B5EF4-FFF2-40B4-BE49-F238E27FC236}">
                  <a16:creationId xmlns:a16="http://schemas.microsoft.com/office/drawing/2014/main" xmlns="" id="{C3EB58B2-8886-4FFE-BBE7-7C25A23761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41">
              <a:extLst>
                <a:ext uri="{FF2B5EF4-FFF2-40B4-BE49-F238E27FC236}">
                  <a16:creationId xmlns:a16="http://schemas.microsoft.com/office/drawing/2014/main" xmlns="" id="{14B3AF5F-5A33-4F37-8AB4-678D67FA5D9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42">
              <a:extLst>
                <a:ext uri="{FF2B5EF4-FFF2-40B4-BE49-F238E27FC236}">
                  <a16:creationId xmlns:a16="http://schemas.microsoft.com/office/drawing/2014/main" xmlns="" id="{BA48122E-3788-43ED-8075-AFCB3B067CD2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TextBox 43">
              <a:extLst>
                <a:ext uri="{FF2B5EF4-FFF2-40B4-BE49-F238E27FC236}">
                  <a16:creationId xmlns:a16="http://schemas.microsoft.com/office/drawing/2014/main" xmlns="" id="{A39345CB-DBEA-4D8C-B83D-49C8ABB2A360}"/>
                </a:ext>
              </a:extLst>
            </p:cNvPr>
            <p:cNvSpPr txBox="1"/>
            <p:nvPr/>
          </p:nvSpPr>
          <p:spPr>
            <a:xfrm>
              <a:off x="5341576" y="2515480"/>
              <a:ext cx="1672695" cy="2306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حَوَادِث المُرُور993</a:t>
              </a:r>
              <a:endParaRPr lang="en-US" sz="36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xmlns="" id="{8740B5B0-9919-4FC7-9A70-96122CE1A538}"/>
              </a:ext>
            </a:extLst>
          </p:cNvPr>
          <p:cNvGrpSpPr/>
          <p:nvPr/>
        </p:nvGrpSpPr>
        <p:grpSpPr>
          <a:xfrm>
            <a:off x="3180215" y="3333970"/>
            <a:ext cx="2115268" cy="1975383"/>
            <a:chOff x="4657266" y="2132503"/>
            <a:chExt cx="3540235" cy="3306115"/>
          </a:xfrm>
        </p:grpSpPr>
        <p:sp>
          <p:nvSpPr>
            <p:cNvPr id="106" name="Oval 46">
              <a:extLst>
                <a:ext uri="{FF2B5EF4-FFF2-40B4-BE49-F238E27FC236}">
                  <a16:creationId xmlns:a16="http://schemas.microsoft.com/office/drawing/2014/main" xmlns="" id="{98C4BA99-0D74-49A1-AE1E-281A16EDC1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47">
              <a:extLst>
                <a:ext uri="{FF2B5EF4-FFF2-40B4-BE49-F238E27FC236}">
                  <a16:creationId xmlns:a16="http://schemas.microsoft.com/office/drawing/2014/main" xmlns="" id="{C66094EE-BE24-4440-B15A-E788A560BEA4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48">
              <a:extLst>
                <a:ext uri="{FF2B5EF4-FFF2-40B4-BE49-F238E27FC236}">
                  <a16:creationId xmlns:a16="http://schemas.microsoft.com/office/drawing/2014/main" xmlns="" id="{FE1293C9-A804-4BE2-A658-150240FB7EE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xmlns="" id="{6297FE6A-DD46-46A4-BFD1-F82252F302B6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xmlns="" id="{E17249A1-707A-4ECE-9065-A50AF88AD4C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xmlns="" id="{0F4A8231-3BC5-4906-B12E-63D6A0558DB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xmlns="" id="{C4E90817-5E1F-4F3A-BCE9-738E8D76DE9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Oval 53">
              <a:extLst>
                <a:ext uri="{FF2B5EF4-FFF2-40B4-BE49-F238E27FC236}">
                  <a16:creationId xmlns:a16="http://schemas.microsoft.com/office/drawing/2014/main" xmlns="" id="{78EF7A4A-7D27-43AD-9CB1-DE99E95597A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xmlns="" id="{AFDF0ECD-2E30-4C7C-BDF2-DE1871ED322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TextBox 55">
              <a:extLst>
                <a:ext uri="{FF2B5EF4-FFF2-40B4-BE49-F238E27FC236}">
                  <a16:creationId xmlns:a16="http://schemas.microsoft.com/office/drawing/2014/main" xmlns="" id="{523C3C05-037C-47E6-825D-516CA8542E1F}"/>
                </a:ext>
              </a:extLst>
            </p:cNvPr>
            <p:cNvSpPr txBox="1"/>
            <p:nvPr/>
          </p:nvSpPr>
          <p:spPr>
            <a:xfrm>
              <a:off x="5029752" y="2697776"/>
              <a:ext cx="2347360" cy="180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الإِسْعَاف 997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17" name="Group 57">
            <a:extLst>
              <a:ext uri="{FF2B5EF4-FFF2-40B4-BE49-F238E27FC236}">
                <a16:creationId xmlns:a16="http://schemas.microsoft.com/office/drawing/2014/main" xmlns="" id="{66D52289-225C-4AC1-B31B-F3B0986573A4}"/>
              </a:ext>
            </a:extLst>
          </p:cNvPr>
          <p:cNvGrpSpPr/>
          <p:nvPr/>
        </p:nvGrpSpPr>
        <p:grpSpPr>
          <a:xfrm>
            <a:off x="2088497" y="2438220"/>
            <a:ext cx="1800876" cy="1681782"/>
            <a:chOff x="4657266" y="2132503"/>
            <a:chExt cx="3540235" cy="3306115"/>
          </a:xfrm>
        </p:grpSpPr>
        <p:sp>
          <p:nvSpPr>
            <p:cNvPr id="118" name="Oval 58">
              <a:extLst>
                <a:ext uri="{FF2B5EF4-FFF2-40B4-BE49-F238E27FC236}">
                  <a16:creationId xmlns:a16="http://schemas.microsoft.com/office/drawing/2014/main" xmlns="" id="{D4014386-FCFC-416A-828B-4C8FE68AE77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59">
              <a:extLst>
                <a:ext uri="{FF2B5EF4-FFF2-40B4-BE49-F238E27FC236}">
                  <a16:creationId xmlns:a16="http://schemas.microsoft.com/office/drawing/2014/main" xmlns="" id="{2EE7C59A-0BE1-4765-A9C9-5AB8289D0FF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ircle: Hollow 60">
              <a:extLst>
                <a:ext uri="{FF2B5EF4-FFF2-40B4-BE49-F238E27FC236}">
                  <a16:creationId xmlns:a16="http://schemas.microsoft.com/office/drawing/2014/main" xmlns="" id="{65E1A7C2-5199-46E1-8ECF-0540660C222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xmlns="" id="{17C8AD72-FDDC-4D23-A4BA-59F5C69E7378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xmlns="" id="{F7A89EF1-8AA9-4ADB-A849-9743D5D49FF7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xmlns="" id="{4B73A81D-16D4-49DC-8103-D8870A87789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xmlns="" id="{F233ECC9-C2AE-4BAE-BD3B-DE01B410F000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Oval 65">
              <a:extLst>
                <a:ext uri="{FF2B5EF4-FFF2-40B4-BE49-F238E27FC236}">
                  <a16:creationId xmlns:a16="http://schemas.microsoft.com/office/drawing/2014/main" xmlns="" id="{B1A973B5-9399-4ECF-A857-88837034953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xmlns="" id="{7AB4B423-7F3B-4B2A-BCFF-5222199C985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TextBox 67">
              <a:extLst>
                <a:ext uri="{FF2B5EF4-FFF2-40B4-BE49-F238E27FC236}">
                  <a16:creationId xmlns:a16="http://schemas.microsoft.com/office/drawing/2014/main" xmlns="" id="{EBDAC329-1FAD-4ED4-BDFC-3968C7241C71}"/>
                </a:ext>
              </a:extLst>
            </p:cNvPr>
            <p:cNvSpPr txBox="1"/>
            <p:nvPr/>
          </p:nvSpPr>
          <p:spPr>
            <a:xfrm>
              <a:off x="4998245" y="2638782"/>
              <a:ext cx="2573834" cy="187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</a:rPr>
                <a:t>الطَّوَارِئ 112</a:t>
              </a:r>
              <a:endParaRPr lang="en-US" sz="28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587252" y="1610032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</a:t>
              </a:r>
              <a:r>
                <a:rPr lang="ar-SY" b="1" dirty="0" smtClean="0"/>
                <a:t>كْتُبُ ثَلَاثَةَ </a:t>
              </a:r>
              <a:r>
                <a:rPr lang="ar-SY" b="1" dirty="0"/>
                <a:t> أَرْقَامٍ مُهِمَّةٍ وَ </a:t>
              </a:r>
              <a:r>
                <a:rPr lang="ar-SY" b="1" dirty="0" smtClean="0"/>
                <a:t>أُقَدِّم نسَخةً </a:t>
              </a:r>
              <a:r>
                <a:rPr lang="ar-SY" b="1" dirty="0"/>
                <a:t>مِنْهَا </a:t>
              </a:r>
              <a:r>
                <a:rPr lang="ar-SY" b="1" dirty="0" smtClean="0"/>
                <a:t>لِأَصدِقَائِي</a:t>
              </a:r>
              <a:r>
                <a:rPr lang="ar-SY" b="1" dirty="0"/>
                <a:t>.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الوَاجِبُ المَنْزِلِيْ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461665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أَكْتُبُ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2A3F4DA-6FAA-4B68-A2E9-A7BA962D4A3D}"/>
              </a:ext>
            </a:extLst>
          </p:cNvPr>
          <p:cNvGrpSpPr/>
          <p:nvPr/>
        </p:nvGrpSpPr>
        <p:grpSpPr>
          <a:xfrm rot="2173210">
            <a:off x="660475" y="350908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7F7744-7F18-4A51-BD5A-2AB2B8BF9EFD}"/>
              </a:ext>
            </a:extLst>
          </p:cNvPr>
          <p:cNvSpPr/>
          <p:nvPr/>
        </p:nvSpPr>
        <p:spPr>
          <a:xfrm>
            <a:off x="2740840" y="879340"/>
            <a:ext cx="5114360" cy="5985654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"/>
          <a:stretch/>
        </p:blipFill>
        <p:spPr bwMode="auto">
          <a:xfrm>
            <a:off x="2851926" y="966468"/>
            <a:ext cx="4913977" cy="58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الْجَارُ الصَّغِيرُ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9082219" y="2056728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exagon 4">
            <a:extLst>
              <a:ext uri="{FF2B5EF4-FFF2-40B4-BE49-F238E27FC236}">
                <a16:creationId xmlns:a16="http://schemas.microsoft.com/office/drawing/2014/main" xmlns="" id="{A6B65611-329D-4591-904A-C806978D1055}"/>
              </a:ext>
            </a:extLst>
          </p:cNvPr>
          <p:cNvSpPr/>
          <p:nvPr/>
        </p:nvSpPr>
        <p:spPr>
          <a:xfrm>
            <a:off x="101159" y="1508339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مَاذَا طَلَبَتِ الْأُمُّ مِنْ فَوَّازٍ؟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مَاذَا </a:t>
              </a:r>
              <a:r>
                <a:rPr lang="ar-SY" sz="1600" b="1" dirty="0" smtClean="0"/>
                <a:t>شَاهَدَ </a:t>
              </a:r>
              <a:r>
                <a:rPr lang="ar-SY" sz="1600" b="1" dirty="0"/>
                <a:t>فَوَّازُ؟ُ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7BC805F-DBE8-4A55-BBCB-B20CA57DAA83}"/>
              </a:ext>
            </a:extLst>
          </p:cNvPr>
          <p:cNvGrpSpPr/>
          <p:nvPr/>
        </p:nvGrpSpPr>
        <p:grpSpPr>
          <a:xfrm rot="5400000">
            <a:off x="7587999" y="822287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F0608D7-3CBC-4093-B26C-AA63A8904F4D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رَقْمُ </a:t>
              </a:r>
              <a:r>
                <a:rPr lang="ar-SY" sz="1600" b="1" dirty="0" smtClean="0"/>
                <a:t>هَاتِفِ </a:t>
              </a:r>
              <a:r>
                <a:rPr lang="ar-SY" sz="1600" b="1" dirty="0"/>
                <a:t>الدِّفَاعِ الْمَدَنِيِّ؟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مَنِ الَّذِي </a:t>
              </a:r>
              <a:r>
                <a:rPr lang="ar-SY" sz="1600" b="1" dirty="0" smtClean="0"/>
                <a:t>أَطْفَأَ </a:t>
              </a:r>
              <a:r>
                <a:rPr lang="ar-SY" sz="1600" b="1" dirty="0"/>
                <a:t>الْحَرِيقَ؟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5B01D62E-BF36-41D4-BADD-32EBA20CD0B3}"/>
              </a:ext>
            </a:extLst>
          </p:cNvPr>
          <p:cNvGrpSpPr/>
          <p:nvPr/>
        </p:nvGrpSpPr>
        <p:grpSpPr>
          <a:xfrm>
            <a:off x="28483" y="3876326"/>
            <a:ext cx="3228672" cy="672643"/>
            <a:chOff x="5722256" y="5316967"/>
            <a:chExt cx="4989899" cy="1004238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xmlns="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xmlns="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D517097-2481-40C7-B56C-4FC8772D06E2}"/>
                </a:ext>
              </a:extLst>
            </p:cNvPr>
            <p:cNvSpPr txBox="1"/>
            <p:nvPr/>
          </p:nvSpPr>
          <p:spPr>
            <a:xfrm>
              <a:off x="6262430" y="5316967"/>
              <a:ext cx="3594302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رِجَالُ الإطْفَاءِ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xmlns="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xmlns="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A7991284-E9D5-471D-9208-21E1150C42EB}"/>
                </a:ext>
              </a:extLst>
            </p:cNvPr>
            <p:cNvSpPr txBox="1"/>
            <p:nvPr/>
          </p:nvSpPr>
          <p:spPr>
            <a:xfrm>
              <a:off x="6149761" y="3505703"/>
              <a:ext cx="3647236" cy="47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998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xmlns="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xmlns="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B8DA7010-89DA-4F2B-B2D2-25DB7E0F8A11}"/>
                </a:ext>
              </a:extLst>
            </p:cNvPr>
            <p:cNvSpPr txBox="1"/>
            <p:nvPr/>
          </p:nvSpPr>
          <p:spPr>
            <a:xfrm>
              <a:off x="6224046" y="1724043"/>
              <a:ext cx="3607798" cy="44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أَنْ يُبَلِّغَ الدِّفَاعَ المَدَنِيَّ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22B02484-6329-44DE-9276-3D31E06B1BA8}"/>
              </a:ext>
            </a:extLst>
          </p:cNvPr>
          <p:cNvGrpSpPr/>
          <p:nvPr/>
        </p:nvGrpSpPr>
        <p:grpSpPr>
          <a:xfrm flipH="1">
            <a:off x="4202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xmlns="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xmlns="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3227071D-44ED-43A4-AC10-43260CE8D126}"/>
                </a:ext>
              </a:extLst>
            </p:cNvPr>
            <p:cNvSpPr txBox="1"/>
            <p:nvPr/>
          </p:nvSpPr>
          <p:spPr>
            <a:xfrm>
              <a:off x="2328410" y="829442"/>
              <a:ext cx="3621480" cy="47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دُخَانَاً يَتَصَاعَدُ مِنْ مَنْزِلِ جَارِهِم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أَقْتَرِحُ عُنْوَاناً آخَرَ لِلنَّصِّ ؟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5B01D62E-BF36-41D4-BADD-32EBA20CD0B3}"/>
              </a:ext>
            </a:extLst>
          </p:cNvPr>
          <p:cNvGrpSpPr/>
          <p:nvPr/>
        </p:nvGrpSpPr>
        <p:grpSpPr>
          <a:xfrm>
            <a:off x="28483" y="3891175"/>
            <a:ext cx="3228672" cy="657795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xmlns="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xmlns="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D517097-2481-40C7-B56C-4FC8772D06E2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مُسَاعَدَةُ الجَارِ , </a:t>
              </a:r>
              <a:r>
                <a:rPr lang="ar-SY" sz="1600" b="1" smtClean="0"/>
                <a:t>البَطَلُ الصَّغِيرُ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CF74AD42-D1AA-422E-B691-797659A12249}"/>
              </a:ext>
            </a:extLst>
          </p:cNvPr>
          <p:cNvGrpSpPr/>
          <p:nvPr/>
        </p:nvGrpSpPr>
        <p:grpSpPr>
          <a:xfrm rot="5400000">
            <a:off x="7426290" y="-632296"/>
            <a:ext cx="640351" cy="4956012"/>
            <a:chOff x="7859003" y="2046965"/>
            <a:chExt cx="987047" cy="4956012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3C479DF8-2621-488D-AB02-645547584206}"/>
                </a:ext>
              </a:extLst>
            </p:cNvPr>
            <p:cNvSpPr txBox="1"/>
            <p:nvPr/>
          </p:nvSpPr>
          <p:spPr>
            <a:xfrm>
              <a:off x="7994338" y="2587425"/>
              <a:ext cx="664176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smtClean="0"/>
                <a:t>لِمَاذَا شَكَرَ َصاحِبُ </a:t>
              </a:r>
              <a:r>
                <a:rPr lang="ar-SY" sz="1600" b="1" dirty="0"/>
                <a:t>الْمَنْزِلِ جَارَهُ </a:t>
              </a:r>
              <a:r>
                <a:rPr lang="ar-SY" sz="1600" b="1" dirty="0" err="1" smtClean="0"/>
                <a:t>فَوَّازاً</a:t>
              </a:r>
              <a:r>
                <a:rPr lang="ar-SY" sz="1600" b="1" dirty="0" smtClean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xmlns="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632719" y="80359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1E65D8C0-BFAC-48BA-B882-3FF06FAAB87B}"/>
              </a:ext>
            </a:extLst>
          </p:cNvPr>
          <p:cNvGrpSpPr/>
          <p:nvPr/>
        </p:nvGrpSpPr>
        <p:grpSpPr>
          <a:xfrm rot="5400000">
            <a:off x="7405136" y="482259"/>
            <a:ext cx="640349" cy="5011382"/>
            <a:chOff x="7859006" y="2033180"/>
            <a:chExt cx="987047" cy="501138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010018D1-0F9D-4E66-BC7D-67081CEBC921}"/>
                </a:ext>
              </a:extLst>
            </p:cNvPr>
            <p:cNvSpPr/>
            <p:nvPr/>
          </p:nvSpPr>
          <p:spPr>
            <a:xfrm>
              <a:off x="7859006" y="2177144"/>
              <a:ext cx="987047" cy="3640246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FF48544C-1FE2-489A-B00E-0CD7E31428C8}"/>
                </a:ext>
              </a:extLst>
            </p:cNvPr>
            <p:cNvSpPr txBox="1"/>
            <p:nvPr/>
          </p:nvSpPr>
          <p:spPr>
            <a:xfrm>
              <a:off x="8043625" y="2508070"/>
              <a:ext cx="66417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smtClean="0"/>
                <a:t>أُقَدِّمُ بَعْضَ النَّصَائِحِ </a:t>
              </a:r>
              <a:r>
                <a:rPr lang="ar-SY" sz="1600" b="1" dirty="0"/>
                <a:t>لِتَجَنُّبِ الْحَرَاَئِقِ فِي الْمَنْزِلِ.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xmlns="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128125" y="194520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7930E446-D168-4307-8B6C-F7F3DE454544}"/>
              </a:ext>
            </a:extLst>
          </p:cNvPr>
          <p:cNvGrpSpPr/>
          <p:nvPr/>
        </p:nvGrpSpPr>
        <p:grpSpPr>
          <a:xfrm>
            <a:off x="28482" y="1546677"/>
            <a:ext cx="3228673" cy="766877"/>
            <a:chOff x="5722256" y="5339135"/>
            <a:chExt cx="4989899" cy="982070"/>
          </a:xfrm>
        </p:grpSpPr>
        <p:sp>
          <p:nvSpPr>
            <p:cNvPr id="191" name="Arrow: Pentagon 190">
              <a:extLst>
                <a:ext uri="{FF2B5EF4-FFF2-40B4-BE49-F238E27FC236}">
                  <a16:creationId xmlns:a16="http://schemas.microsoft.com/office/drawing/2014/main" xmlns="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:a16="http://schemas.microsoft.com/office/drawing/2014/main" xmlns="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6603CB4C-6666-47D4-AD0D-6E0D76E75FE6}"/>
                </a:ext>
              </a:extLst>
            </p:cNvPr>
            <p:cNvSpPr txBox="1"/>
            <p:nvPr/>
          </p:nvSpPr>
          <p:spPr>
            <a:xfrm>
              <a:off x="6203047" y="5460413"/>
              <a:ext cx="3669785" cy="43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عَلَى حُسْنِ تَصَرُّفِهِ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6C890F37-00B5-4FDA-94EE-036238F70991}"/>
              </a:ext>
            </a:extLst>
          </p:cNvPr>
          <p:cNvGrpSpPr/>
          <p:nvPr/>
        </p:nvGrpSpPr>
        <p:grpSpPr>
          <a:xfrm>
            <a:off x="28482" y="2656761"/>
            <a:ext cx="3297647" cy="659128"/>
            <a:chOff x="5722256" y="5339135"/>
            <a:chExt cx="4989899" cy="982070"/>
          </a:xfrm>
        </p:grpSpPr>
        <p:sp>
          <p:nvSpPr>
            <p:cNvPr id="201" name="Arrow: Pentagon 200">
              <a:extLst>
                <a:ext uri="{FF2B5EF4-FFF2-40B4-BE49-F238E27FC236}">
                  <a16:creationId xmlns:a16="http://schemas.microsoft.com/office/drawing/2014/main" xmlns="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:a16="http://schemas.microsoft.com/office/drawing/2014/main" xmlns="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3F7B9BA2-34BC-4B65-9B52-343ACE10BFFF}"/>
                </a:ext>
              </a:extLst>
            </p:cNvPr>
            <p:cNvSpPr txBox="1"/>
            <p:nvPr/>
          </p:nvSpPr>
          <p:spPr>
            <a:xfrm>
              <a:off x="6329680" y="5361851"/>
              <a:ext cx="3527053" cy="77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 smtClean="0"/>
                <a:t>الحرْصُ على الِابتِعَادِ عَنْ كُلْ ما يُسَبب الحَرِيْقَ , عَدَم اللَّعِب بِالكِبْرِيتِ</a:t>
              </a:r>
              <a:endParaRPr 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كَثِيفاً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بِضِدِّهَا: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كَثِيراً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قَلِيلاً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مَذْعُوراً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بِضِدِّهَا: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مُطْمَئِنّاً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خَائِفاً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إِخْمَادُ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بِضِدِّهَا: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إِشْعَالُ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إِطْفَاءُ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مَكْرُوهُ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4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بِضِدِّهَا: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شَرٌ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خَيْرُ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:a16="http://schemas.microsoft.com/office/drawing/2014/main" xmlns="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xmlns="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xmlns="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:a16="http://schemas.microsoft.com/office/drawing/2014/main" xmlns="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xmlns="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:a16="http://schemas.microsoft.com/office/drawing/2014/main" xmlns="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xmlns="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:a16="http://schemas.microsoft.com/office/drawing/2014/main" xmlns="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:a16="http://schemas.microsoft.com/office/drawing/2014/main" xmlns="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:a16="http://schemas.microsoft.com/office/drawing/2014/main" xmlns="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:a16="http://schemas.microsoft.com/office/drawing/2014/main" xmlns="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xmlns="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:a16="http://schemas.microsoft.com/office/drawing/2014/main" xmlns="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:a16="http://schemas.microsoft.com/office/drawing/2014/main" xmlns="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:a16="http://schemas.microsoft.com/office/drawing/2014/main" xmlns="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xmlns="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:a16="http://schemas.microsoft.com/office/drawing/2014/main" xmlns="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:a16="http://schemas.microsoft.com/office/drawing/2014/main" xmlns="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:a16="http://schemas.microsoft.com/office/drawing/2014/main" xmlns="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:a16="http://schemas.microsoft.com/office/drawing/2014/main" xmlns="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:a16="http://schemas.microsoft.com/office/drawing/2014/main" xmlns="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:a16="http://schemas.microsoft.com/office/drawing/2014/main" xmlns="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:a16="http://schemas.microsoft.com/office/drawing/2014/main" xmlns="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xmlns="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:a16="http://schemas.microsoft.com/office/drawing/2014/main" xmlns="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xmlns="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:a16="http://schemas.microsoft.com/office/drawing/2014/main" xmlns="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:a16="http://schemas.microsoft.com/office/drawing/2014/main" xmlns="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:a16="http://schemas.microsoft.com/office/drawing/2014/main" xmlns="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:a16="http://schemas.microsoft.com/office/drawing/2014/main" xmlns="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xmlns="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xmlns="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يَعْلُو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:a16="http://schemas.microsoft.com/office/drawing/2014/main" xmlns="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:a16="http://schemas.microsoft.com/office/drawing/2014/main" xmlns="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:a16="http://schemas.microsoft.com/office/drawing/2014/main" xmlns="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فِعِلْ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:a16="http://schemas.microsoft.com/office/drawing/2014/main" xmlns="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823315"/>
            <a:chOff x="3930338" y="455341"/>
            <a:chExt cx="2193596" cy="823315"/>
          </a:xfrm>
        </p:grpSpPr>
        <p:sp>
          <p:nvSpPr>
            <p:cNvPr id="129" name="TextBox 44">
              <a:extLst>
                <a:ext uri="{FF2B5EF4-FFF2-40B4-BE49-F238E27FC236}">
                  <a16:creationId xmlns:a16="http://schemas.microsoft.com/office/drawing/2014/main" xmlns="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:a16="http://schemas.microsoft.com/office/drawing/2014/main" xmlns="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غَضِبَ الجِدُّ مِنْ فَوَازٍ 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:a16="http://schemas.microsoft.com/office/drawing/2014/main" xmlns="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:a16="http://schemas.microsoft.com/office/drawing/2014/main" xmlns="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:a16="http://schemas.microsoft.com/office/drawing/2014/main" xmlns="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يَهْبْط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:a16="http://schemas.microsoft.com/office/drawing/2014/main" xmlns="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:a16="http://schemas.microsoft.com/office/drawing/2014/main" xmlns="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:a16="http://schemas.microsoft.com/office/drawing/2014/main" xmlns="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:a16="http://schemas.microsoft.com/office/drawing/2014/main" xmlns="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:a16="http://schemas.microsoft.com/office/drawing/2014/main" xmlns="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latin typeface="Century Gothic" panose="020B0502020202020204" pitchFamily="34" charset="0"/>
              </a:rPr>
              <a:t>يَتَصَاعَدُ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=""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=""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=""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=""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=""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="" xmlns:a16="http://schemas.microsoft.com/office/drawing/2014/main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  <a:endParaRPr lang="en-US" sz="2000" b="1" dirty="0">
                <a:solidFill>
                  <a:srgbClr val="FF0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=""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=""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=""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خَرِيطَةَ الْمُفْرَدَةِ </a:t>
              </a:r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الآتِيَةِ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="" xmlns:a16="http://schemas.microsoft.com/office/drawing/2014/main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مُرَادْفُهَا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ضدها</a:t>
            </a:r>
          </a:p>
        </p:txBody>
      </p:sp>
    </p:spTree>
    <p:extLst>
      <p:ext uri="{BB962C8B-B14F-4D97-AF65-F5344CB8AC3E}">
        <p14:creationId xmlns:p14="http://schemas.microsoft.com/office/powerpoint/2010/main" val="17415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512</Words>
  <Application>Microsoft Office PowerPoint</Application>
  <PresentationFormat>مخصص</PresentationFormat>
  <Paragraphs>203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273</cp:revision>
  <dcterms:created xsi:type="dcterms:W3CDTF">2020-09-22T10:26:44Z</dcterms:created>
  <dcterms:modified xsi:type="dcterms:W3CDTF">2021-04-21T08:00:35Z</dcterms:modified>
</cp:coreProperties>
</file>