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06" r:id="rId28"/>
    <p:sldId id="282" r:id="rId29"/>
    <p:sldId id="283" r:id="rId30"/>
    <p:sldId id="284" r:id="rId31"/>
    <p:sldId id="286" r:id="rId32"/>
    <p:sldId id="287" r:id="rId33"/>
    <p:sldId id="288" r:id="rId34"/>
    <p:sldId id="289" r:id="rId35"/>
    <p:sldId id="302" r:id="rId36"/>
    <p:sldId id="290" r:id="rId37"/>
    <p:sldId id="291" r:id="rId38"/>
    <p:sldId id="292" r:id="rId39"/>
    <p:sldId id="293" r:id="rId40"/>
    <p:sldId id="303" r:id="rId41"/>
    <p:sldId id="304" r:id="rId42"/>
    <p:sldId id="294" r:id="rId43"/>
    <p:sldId id="295" r:id="rId44"/>
    <p:sldId id="296" r:id="rId45"/>
    <p:sldId id="297" r:id="rId46"/>
    <p:sldId id="298" r:id="rId47"/>
    <p:sldId id="305" r:id="rId48"/>
    <p:sldId id="299" r:id="rId49"/>
    <p:sldId id="300" r:id="rId5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800080"/>
    <a:srgbClr val="FF5050"/>
    <a:srgbClr val="99CCFF"/>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30" d="100"/>
          <a:sy n="30" d="100"/>
        </p:scale>
        <p:origin x="-168" y="-83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05DC924B-F8BA-49A6-A20A-A6B30DB3FACE}"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6E5068B-0597-4A4C-B92E-FF0C70400B34}" type="slidenum">
              <a:rPr lang="ar-EG" smtClean="0"/>
              <a:pPr/>
              <a:t>‹#›</a:t>
            </a:fld>
            <a:endParaRPr lang="ar-EG"/>
          </a:p>
        </p:txBody>
      </p:sp>
    </p:spTree>
    <p:extLst>
      <p:ext uri="{BB962C8B-B14F-4D97-AF65-F5344CB8AC3E}">
        <p14:creationId xmlns:p14="http://schemas.microsoft.com/office/powerpoint/2010/main" xmlns="" val="382288250"/>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humm.wav"/>
          </p:stSnd>
        </p:sndAc>
      </p:transition>
    </mc:Choice>
    <mc:Fallback>
      <p:transition>
        <p:fade/>
        <p:sndAc>
          <p:stSnd>
            <p:snd r:embed="rId1" name="humm.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5DC924B-F8BA-49A6-A20A-A6B30DB3FACE}"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6E5068B-0597-4A4C-B92E-FF0C70400B34}" type="slidenum">
              <a:rPr lang="ar-EG" smtClean="0"/>
              <a:pPr/>
              <a:t>‹#›</a:t>
            </a:fld>
            <a:endParaRPr lang="ar-EG"/>
          </a:p>
        </p:txBody>
      </p:sp>
    </p:spTree>
    <p:extLst>
      <p:ext uri="{BB962C8B-B14F-4D97-AF65-F5344CB8AC3E}">
        <p14:creationId xmlns:p14="http://schemas.microsoft.com/office/powerpoint/2010/main" xmlns="" val="3150022227"/>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humm.wav"/>
          </p:stSnd>
        </p:sndAc>
      </p:transition>
    </mc:Choice>
    <mc:Fallback>
      <p:transition>
        <p:fade/>
        <p:sndAc>
          <p:stSnd>
            <p:snd r:embed="rId1" name="humm.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5DC924B-F8BA-49A6-A20A-A6B30DB3FACE}"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6E5068B-0597-4A4C-B92E-FF0C70400B34}" type="slidenum">
              <a:rPr lang="ar-EG" smtClean="0"/>
              <a:pPr/>
              <a:t>‹#›</a:t>
            </a:fld>
            <a:endParaRPr lang="ar-EG"/>
          </a:p>
        </p:txBody>
      </p:sp>
    </p:spTree>
    <p:extLst>
      <p:ext uri="{BB962C8B-B14F-4D97-AF65-F5344CB8AC3E}">
        <p14:creationId xmlns:p14="http://schemas.microsoft.com/office/powerpoint/2010/main" xmlns="" val="777867692"/>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humm.wav"/>
          </p:stSnd>
        </p:sndAc>
      </p:transition>
    </mc:Choice>
    <mc:Fallback>
      <p:transition>
        <p:fade/>
        <p:sndAc>
          <p:stSnd>
            <p:snd r:embed="rId1" name="humm.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5DC924B-F8BA-49A6-A20A-A6B30DB3FACE}"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6E5068B-0597-4A4C-B92E-FF0C70400B34}" type="slidenum">
              <a:rPr lang="ar-EG" smtClean="0"/>
              <a:pPr/>
              <a:t>‹#›</a:t>
            </a:fld>
            <a:endParaRPr lang="ar-EG"/>
          </a:p>
        </p:txBody>
      </p:sp>
    </p:spTree>
    <p:extLst>
      <p:ext uri="{BB962C8B-B14F-4D97-AF65-F5344CB8AC3E}">
        <p14:creationId xmlns:p14="http://schemas.microsoft.com/office/powerpoint/2010/main" xmlns="" val="2974631136"/>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humm.wav"/>
          </p:stSnd>
        </p:sndAc>
      </p:transition>
    </mc:Choice>
    <mc:Fallback>
      <p:transition>
        <p:fade/>
        <p:sndAc>
          <p:stSnd>
            <p:snd r:embed="rId1" name="humm.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C924B-F8BA-49A6-A20A-A6B30DB3FACE}" type="datetimeFigureOut">
              <a:rPr lang="ar-EG" smtClean="0"/>
              <a:pPr/>
              <a:t>22/12/1437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6E5068B-0597-4A4C-B92E-FF0C70400B34}" type="slidenum">
              <a:rPr lang="ar-EG" smtClean="0"/>
              <a:pPr/>
              <a:t>‹#›</a:t>
            </a:fld>
            <a:endParaRPr lang="ar-EG"/>
          </a:p>
        </p:txBody>
      </p:sp>
    </p:spTree>
    <p:extLst>
      <p:ext uri="{BB962C8B-B14F-4D97-AF65-F5344CB8AC3E}">
        <p14:creationId xmlns:p14="http://schemas.microsoft.com/office/powerpoint/2010/main" xmlns="" val="258798374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humm.wav"/>
          </p:stSnd>
        </p:sndAc>
      </p:transition>
    </mc:Choice>
    <mc:Fallback>
      <p:transition>
        <p:fade/>
        <p:sndAc>
          <p:stSnd>
            <p:snd r:embed="rId1" name="humm.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05DC924B-F8BA-49A6-A20A-A6B30DB3FACE}" type="datetimeFigureOut">
              <a:rPr lang="ar-EG" smtClean="0"/>
              <a:pPr/>
              <a:t>22/12/1437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86E5068B-0597-4A4C-B92E-FF0C70400B34}" type="slidenum">
              <a:rPr lang="ar-EG" smtClean="0"/>
              <a:pPr/>
              <a:t>‹#›</a:t>
            </a:fld>
            <a:endParaRPr lang="ar-EG"/>
          </a:p>
        </p:txBody>
      </p:sp>
    </p:spTree>
    <p:extLst>
      <p:ext uri="{BB962C8B-B14F-4D97-AF65-F5344CB8AC3E}">
        <p14:creationId xmlns:p14="http://schemas.microsoft.com/office/powerpoint/2010/main" xmlns="" val="388875854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humm.wav"/>
          </p:stSnd>
        </p:sndAc>
      </p:transition>
    </mc:Choice>
    <mc:Fallback>
      <p:transition>
        <p:fade/>
        <p:sndAc>
          <p:stSnd>
            <p:snd r:embed="rId1" name="humm.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05DC924B-F8BA-49A6-A20A-A6B30DB3FACE}" type="datetimeFigureOut">
              <a:rPr lang="ar-EG" smtClean="0"/>
              <a:pPr/>
              <a:t>22/12/1437</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86E5068B-0597-4A4C-B92E-FF0C70400B34}" type="slidenum">
              <a:rPr lang="ar-EG" smtClean="0"/>
              <a:pPr/>
              <a:t>‹#›</a:t>
            </a:fld>
            <a:endParaRPr lang="ar-EG"/>
          </a:p>
        </p:txBody>
      </p:sp>
    </p:spTree>
    <p:extLst>
      <p:ext uri="{BB962C8B-B14F-4D97-AF65-F5344CB8AC3E}">
        <p14:creationId xmlns:p14="http://schemas.microsoft.com/office/powerpoint/2010/main" xmlns="" val="2284176952"/>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humm.wav"/>
          </p:stSnd>
        </p:sndAc>
      </p:transition>
    </mc:Choice>
    <mc:Fallback>
      <p:transition>
        <p:fade/>
        <p:sndAc>
          <p:stSnd>
            <p:snd r:embed="rId1" name="humm.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05DC924B-F8BA-49A6-A20A-A6B30DB3FACE}" type="datetimeFigureOut">
              <a:rPr lang="ar-EG" smtClean="0"/>
              <a:pPr/>
              <a:t>22/12/1437</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86E5068B-0597-4A4C-B92E-FF0C70400B34}" type="slidenum">
              <a:rPr lang="ar-EG" smtClean="0"/>
              <a:pPr/>
              <a:t>‹#›</a:t>
            </a:fld>
            <a:endParaRPr lang="ar-EG"/>
          </a:p>
        </p:txBody>
      </p:sp>
    </p:spTree>
    <p:extLst>
      <p:ext uri="{BB962C8B-B14F-4D97-AF65-F5344CB8AC3E}">
        <p14:creationId xmlns:p14="http://schemas.microsoft.com/office/powerpoint/2010/main" xmlns="" val="4124610087"/>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humm.wav"/>
          </p:stSnd>
        </p:sndAc>
      </p:transition>
    </mc:Choice>
    <mc:Fallback>
      <p:transition>
        <p:fade/>
        <p:sndAc>
          <p:stSnd>
            <p:snd r:embed="rId1" name="humm.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C924B-F8BA-49A6-A20A-A6B30DB3FACE}" type="datetimeFigureOut">
              <a:rPr lang="ar-EG" smtClean="0"/>
              <a:pPr/>
              <a:t>22/12/1437</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86E5068B-0597-4A4C-B92E-FF0C70400B34}" type="slidenum">
              <a:rPr lang="ar-EG" smtClean="0"/>
              <a:pPr/>
              <a:t>‹#›</a:t>
            </a:fld>
            <a:endParaRPr lang="ar-EG"/>
          </a:p>
        </p:txBody>
      </p:sp>
    </p:spTree>
    <p:extLst>
      <p:ext uri="{BB962C8B-B14F-4D97-AF65-F5344CB8AC3E}">
        <p14:creationId xmlns:p14="http://schemas.microsoft.com/office/powerpoint/2010/main" xmlns="" val="7682533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humm.wav"/>
          </p:stSnd>
        </p:sndAc>
      </p:transition>
    </mc:Choice>
    <mc:Fallback>
      <p:transition>
        <p:fade/>
        <p:sndAc>
          <p:stSnd>
            <p:snd r:embed="rId1" name="humm.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C924B-F8BA-49A6-A20A-A6B30DB3FACE}" type="datetimeFigureOut">
              <a:rPr lang="ar-EG" smtClean="0"/>
              <a:pPr/>
              <a:t>22/12/1437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86E5068B-0597-4A4C-B92E-FF0C70400B34}" type="slidenum">
              <a:rPr lang="ar-EG" smtClean="0"/>
              <a:pPr/>
              <a:t>‹#›</a:t>
            </a:fld>
            <a:endParaRPr lang="ar-EG"/>
          </a:p>
        </p:txBody>
      </p:sp>
    </p:spTree>
    <p:extLst>
      <p:ext uri="{BB962C8B-B14F-4D97-AF65-F5344CB8AC3E}">
        <p14:creationId xmlns:p14="http://schemas.microsoft.com/office/powerpoint/2010/main" xmlns="" val="304500595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humm.wav"/>
          </p:stSnd>
        </p:sndAc>
      </p:transition>
    </mc:Choice>
    <mc:Fallback>
      <p:transition>
        <p:fade/>
        <p:sndAc>
          <p:stSnd>
            <p:snd r:embed="rId1" name="humm.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C924B-F8BA-49A6-A20A-A6B30DB3FACE}" type="datetimeFigureOut">
              <a:rPr lang="ar-EG" smtClean="0"/>
              <a:pPr/>
              <a:t>22/12/1437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86E5068B-0597-4A4C-B92E-FF0C70400B34}" type="slidenum">
              <a:rPr lang="ar-EG" smtClean="0"/>
              <a:pPr/>
              <a:t>‹#›</a:t>
            </a:fld>
            <a:endParaRPr lang="ar-EG"/>
          </a:p>
        </p:txBody>
      </p:sp>
    </p:spTree>
    <p:extLst>
      <p:ext uri="{BB962C8B-B14F-4D97-AF65-F5344CB8AC3E}">
        <p14:creationId xmlns:p14="http://schemas.microsoft.com/office/powerpoint/2010/main" xmlns="" val="39096606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3" name="humm.wav"/>
          </p:stSnd>
        </p:sndAc>
      </p:transition>
    </mc:Choice>
    <mc:Fallback>
      <p:transition>
        <p:fade/>
        <p:sndAc>
          <p:stSnd>
            <p:snd r:embed="rId1" name="humm.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10.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5DC924B-F8BA-49A6-A20A-A6B30DB3FACE}" type="datetimeFigureOut">
              <a:rPr lang="ar-EG" smtClean="0"/>
              <a:pPr/>
              <a:t>22/12/1437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E5068B-0597-4A4C-B92E-FF0C70400B34}" type="slidenum">
              <a:rPr lang="ar-EG" smtClean="0"/>
              <a:pPr/>
              <a:t>‹#›</a:t>
            </a:fld>
            <a:endParaRPr lang="ar-EG"/>
          </a:p>
        </p:txBody>
      </p:sp>
    </p:spTree>
    <p:extLst>
      <p:ext uri="{BB962C8B-B14F-4D97-AF65-F5344CB8AC3E}">
        <p14:creationId xmlns:p14="http://schemas.microsoft.com/office/powerpoint/2010/main" xmlns="" val="405101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p14:prism dir="u" isInverted="1"/>
        <p:sndAc>
          <p:stSnd>
            <p:snd r:embed="rId15" name="humm.wav"/>
          </p:stSnd>
        </p:sndAc>
      </p:transition>
    </mc:Choice>
    <mc:Fallback>
      <p:transition>
        <p:fade/>
        <p:sndAc>
          <p:stSnd>
            <p:snd r:embed="rId13" name="humm.wav"/>
          </p:stSnd>
        </p:sndAc>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2.wav"/><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9.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2.wav"/></Relationships>
</file>

<file path=ppt/slides/_rels/slide16.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7.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4.wav"/></Relationships>
</file>

<file path=ppt/slides/_rels/slide18.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1.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3.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6.wav"/></Relationships>
</file>

<file path=ppt/slides/_rels/slide24.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6.wav"/></Relationships>
</file>

<file path=ppt/slides/_rels/slide25.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6.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7.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audio" Target="../media/audio17.wav"/><Relationship Id="rId7"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audio" Target="../media/audio19.wav"/><Relationship Id="rId4" Type="http://schemas.openxmlformats.org/officeDocument/2006/relationships/audio" Target="../media/audio18.wav"/><Relationship Id="rId9" Type="http://schemas.openxmlformats.org/officeDocument/2006/relationships/audio" Target="../media/audio110.wav"/></Relationships>
</file>

<file path=ppt/slides/_rels/slide28.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9.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jpeg"/><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3.wav"/></Relationships>
</file>

<file path=ppt/slides/_rels/slide31.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21.wav"/></Relationships>
</file>

<file path=ppt/slides/_rels/slide32.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3.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17.wav"/><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6.wav"/><Relationship Id="rId5" Type="http://schemas.openxmlformats.org/officeDocument/2006/relationships/audio" Target="../media/audio25.wav"/><Relationship Id="rId4" Type="http://schemas.openxmlformats.org/officeDocument/2006/relationships/audio" Target="../media/audio24.wav"/></Relationships>
</file>

<file path=ppt/slides/_rels/slide35.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14.gif"/></Relationships>
</file>

<file path=ppt/slides/_rels/slide36.xml.rels><?xml version="1.0" encoding="UTF-8" standalone="yes"?>
<Relationships xmlns="http://schemas.openxmlformats.org/package/2006/relationships"><Relationship Id="rId3" Type="http://schemas.openxmlformats.org/officeDocument/2006/relationships/audio" Target="../media/audio17.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audio" Target="../media/audio25.wav"/><Relationship Id="rId4" Type="http://schemas.openxmlformats.org/officeDocument/2006/relationships/audio" Target="../media/audio24.wav"/></Relationships>
</file>

<file path=ppt/slides/_rels/slide37.xml.rels><?xml version="1.0" encoding="UTF-8" standalone="yes"?>
<Relationships xmlns="http://schemas.openxmlformats.org/package/2006/relationships"><Relationship Id="rId3" Type="http://schemas.openxmlformats.org/officeDocument/2006/relationships/audio" Target="../media/audio17.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audio" Target="../media/audio25.wav"/><Relationship Id="rId4" Type="http://schemas.openxmlformats.org/officeDocument/2006/relationships/audio" Target="../media/audio24.wav"/></Relationships>
</file>

<file path=ppt/slides/_rels/slide38.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9.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jpeg"/><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1.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2.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30.wav"/></Relationships>
</file>

<file path=ppt/slides/_rels/slide43.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4.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21.wav"/></Relationships>
</file>

<file path=ppt/slides/_rels/slide45.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4.wav"/></Relationships>
</file>

<file path=ppt/slides/_rels/slide46.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7.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8.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9.wav"/></Relationships>
</file>

<file path=ppt/slides/_rels/slide49.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jpe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audio" Target="../media/audio9.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3568" y="3732358"/>
            <a:ext cx="8064896" cy="2448272"/>
            <a:chOff x="683568" y="1844824"/>
            <a:chExt cx="8064896" cy="2448272"/>
          </a:xfrm>
        </p:grpSpPr>
        <p:grpSp>
          <p:nvGrpSpPr>
            <p:cNvPr id="3" name="Group 2"/>
            <p:cNvGrpSpPr/>
            <p:nvPr/>
          </p:nvGrpSpPr>
          <p:grpSpPr>
            <a:xfrm>
              <a:off x="683568" y="1844824"/>
              <a:ext cx="8064896" cy="2448272"/>
              <a:chOff x="683568" y="1844824"/>
              <a:chExt cx="8064896" cy="2448272"/>
            </a:xfrm>
          </p:grpSpPr>
          <p:grpSp>
            <p:nvGrpSpPr>
              <p:cNvPr id="5" name="Group 4"/>
              <p:cNvGrpSpPr/>
              <p:nvPr/>
            </p:nvGrpSpPr>
            <p:grpSpPr>
              <a:xfrm>
                <a:off x="683568" y="1844824"/>
                <a:ext cx="8064896" cy="2448272"/>
                <a:chOff x="2123728" y="1988840"/>
                <a:chExt cx="5976664" cy="1944216"/>
              </a:xfrm>
            </p:grpSpPr>
            <p:sp>
              <p:nvSpPr>
                <p:cNvPr id="8" name="Pentagon 7"/>
                <p:cNvSpPr/>
                <p:nvPr/>
              </p:nvSpPr>
              <p:spPr>
                <a:xfrm>
                  <a:off x="2123728" y="1988840"/>
                  <a:ext cx="5976664" cy="1944216"/>
                </a:xfrm>
                <a:prstGeom prst="homePlat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800" dirty="0">
                    <a:ln>
                      <a:solidFill>
                        <a:srgbClr val="C00000"/>
                      </a:solidFill>
                    </a:ln>
                    <a:solidFill>
                      <a:srgbClr val="0000CC"/>
                    </a:solidFill>
                    <a:latin typeface="Times New Roman" pitchFamily="18" charset="0"/>
                  </a:endParaRPr>
                </a:p>
              </p:txBody>
            </p:sp>
            <p:sp>
              <p:nvSpPr>
                <p:cNvPr id="9" name="Rounded Rectangle 8"/>
                <p:cNvSpPr/>
                <p:nvPr/>
              </p:nvSpPr>
              <p:spPr>
                <a:xfrm>
                  <a:off x="2339752" y="1988840"/>
                  <a:ext cx="4878288" cy="1944216"/>
                </a:xfrm>
                <a:prstGeom prst="roundRect">
                  <a:avLst/>
                </a:prstGeom>
                <a:gradFill flip="none" rotWithShape="1">
                  <a:gsLst>
                    <a:gs pos="0">
                      <a:schemeClr val="bg1"/>
                    </a:gs>
                    <a:gs pos="50000">
                      <a:schemeClr val="bg1">
                        <a:lumMod val="95000"/>
                      </a:schemeClr>
                    </a:gs>
                    <a:gs pos="100000">
                      <a:schemeClr val="bg1">
                        <a:lumMod val="85000"/>
                      </a:scheme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800" dirty="0">
                    <a:ln>
                      <a:solidFill>
                        <a:srgbClr val="C00000"/>
                      </a:solidFill>
                    </a:ln>
                    <a:solidFill>
                      <a:srgbClr val="0000CC"/>
                    </a:solidFill>
                    <a:latin typeface="Times New Roman" pitchFamily="18" charset="0"/>
                  </a:endParaRPr>
                </a:p>
              </p:txBody>
            </p:sp>
          </p:gr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59832" y="4083546"/>
                <a:ext cx="4143375" cy="2095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740352" y="2639194"/>
                <a:ext cx="716277" cy="859532"/>
              </a:xfrm>
              <a:prstGeom prst="rect">
                <a:avLst/>
              </a:prstGeom>
            </p:spPr>
          </p:pic>
        </p:grpSp>
        <p:sp>
          <p:nvSpPr>
            <p:cNvPr id="4" name="Rectangle 3"/>
            <p:cNvSpPr/>
            <p:nvPr/>
          </p:nvSpPr>
          <p:spPr>
            <a:xfrm>
              <a:off x="1115616" y="2189538"/>
              <a:ext cx="6102424" cy="1862048"/>
            </a:xfrm>
            <a:prstGeom prst="rect">
              <a:avLst/>
            </a:prstGeom>
          </p:spPr>
          <p:txBody>
            <a:bodyPr wrap="square">
              <a:spAutoFit/>
            </a:bodyPr>
            <a:lstStyle/>
            <a:p>
              <a:pPr algn="ctr"/>
              <a:r>
                <a:rPr lang="ar-EG" sz="11500" b="1" dirty="0" smtClean="0">
                  <a:ln>
                    <a:solidFill>
                      <a:srgbClr val="C00000"/>
                    </a:solidFill>
                  </a:ln>
                  <a:solidFill>
                    <a:srgbClr val="0000CC"/>
                  </a:solidFill>
                </a:rPr>
                <a:t>نقد الشعر</a:t>
              </a:r>
              <a:endParaRPr lang="ar-EG" sz="11500" b="1" dirty="0">
                <a:ln>
                  <a:solidFill>
                    <a:srgbClr val="C00000"/>
                  </a:solidFill>
                </a:ln>
                <a:solidFill>
                  <a:srgbClr val="0000CC"/>
                </a:solidFill>
              </a:endParaRPr>
            </a:p>
          </p:txBody>
        </p:sp>
      </p:grpSp>
      <p:grpSp>
        <p:nvGrpSpPr>
          <p:cNvPr id="10" name="Group 9"/>
          <p:cNvGrpSpPr/>
          <p:nvPr/>
        </p:nvGrpSpPr>
        <p:grpSpPr>
          <a:xfrm>
            <a:off x="2411760" y="522066"/>
            <a:ext cx="4824537" cy="1881304"/>
            <a:chOff x="2805291" y="332656"/>
            <a:chExt cx="3660493" cy="1881304"/>
          </a:xfrm>
        </p:grpSpPr>
        <p:sp>
          <p:nvSpPr>
            <p:cNvPr id="11" name="Oval 10"/>
            <p:cNvSpPr/>
            <p:nvPr/>
          </p:nvSpPr>
          <p:spPr>
            <a:xfrm>
              <a:off x="2805291" y="433597"/>
              <a:ext cx="3660493" cy="1780363"/>
            </a:xfrm>
            <a:prstGeom prst="ellipse">
              <a:avLst/>
            </a:prstGeom>
            <a:gradFill flip="none" rotWithShape="1">
              <a:gsLst>
                <a:gs pos="0">
                  <a:schemeClr val="accent3">
                    <a:lumMod val="40000"/>
                    <a:lumOff val="60000"/>
                  </a:schemeClr>
                </a:gs>
                <a:gs pos="50000">
                  <a:schemeClr val="bg1"/>
                </a:gs>
                <a:gs pos="100000">
                  <a:schemeClr val="accent6">
                    <a:lumMod val="20000"/>
                    <a:lumOff val="80000"/>
                  </a:schemeClr>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ln>
                  <a:solidFill>
                    <a:sysClr val="windowText" lastClr="000000"/>
                  </a:solidFill>
                </a:ln>
                <a:solidFill>
                  <a:srgbClr val="FF0000"/>
                </a:solidFill>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419872" y="332656"/>
              <a:ext cx="2443909" cy="504056"/>
            </a:xfrm>
            <a:prstGeom prst="rect">
              <a:avLst/>
            </a:prstGeom>
          </p:spPr>
        </p:pic>
      </p:grpSp>
      <p:sp>
        <p:nvSpPr>
          <p:cNvPr id="13" name="TextBox 12"/>
          <p:cNvSpPr txBox="1"/>
          <p:nvPr/>
        </p:nvSpPr>
        <p:spPr>
          <a:xfrm>
            <a:off x="2987823" y="1107226"/>
            <a:ext cx="3744417" cy="1015663"/>
          </a:xfrm>
          <a:prstGeom prst="rect">
            <a:avLst/>
          </a:prstGeom>
          <a:noFill/>
        </p:spPr>
        <p:txBody>
          <a:bodyPr wrap="square" rtlCol="1">
            <a:spAutoFit/>
          </a:bodyPr>
          <a:lstStyle/>
          <a:p>
            <a:pPr algn="ctr"/>
            <a:r>
              <a:rPr lang="ar-EG" sz="6000" b="1" dirty="0" smtClean="0">
                <a:ln>
                  <a:solidFill>
                    <a:sysClr val="windowText" lastClr="000000"/>
                  </a:solidFill>
                </a:ln>
                <a:solidFill>
                  <a:srgbClr val="FF0000"/>
                </a:solidFill>
              </a:rPr>
              <a:t>الوحدة الثانية</a:t>
            </a:r>
            <a:endParaRPr lang="ar-EG" sz="6000" b="1" dirty="0">
              <a:ln>
                <a:solidFill>
                  <a:sysClr val="windowText" lastClr="000000"/>
                </a:solidFill>
              </a:ln>
              <a:solidFill>
                <a:srgbClr val="FF0000"/>
              </a:solidFill>
            </a:endParaRPr>
          </a:p>
        </p:txBody>
      </p:sp>
    </p:spTree>
    <p:extLst>
      <p:ext uri="{BB962C8B-B14F-4D97-AF65-F5344CB8AC3E}">
        <p14:creationId xmlns:p14="http://schemas.microsoft.com/office/powerpoint/2010/main" xmlns="" val="3552124103"/>
      </p:ext>
    </p:extLst>
  </p:cSld>
  <p:clrMapOvr>
    <a:masterClrMapping/>
  </p:clrMapOvr>
  <mc:AlternateContent xmlns:mc="http://schemas.openxmlformats.org/markup-compatibility/2006">
    <mc:Choice xmlns:p14="http://schemas.microsoft.com/office/powerpoint/2010/main" xmlns="" Requires="p14">
      <p:transition>
        <p14:warp dir="in"/>
        <p:sndAc>
          <p:stSnd>
            <p:snd r:embed="rId8"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FallenBonusXX.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subTnLst>
                                    <p:audio>
                                      <p:cMediaNode>
                                        <p:cTn display="0" masterRel="sameClick">
                                          <p:stCondLst>
                                            <p:cond evt="begin" delay="0">
                                              <p:tn val="8"/>
                                            </p:cond>
                                          </p:stCondLst>
                                          <p:endCondLst>
                                            <p:cond evt="onStopAudio" delay="0">
                                              <p:tgtEl>
                                                <p:sldTgt/>
                                              </p:tgtEl>
                                            </p:cond>
                                          </p:endCondLst>
                                        </p:cTn>
                                        <p:tgtEl>
                                          <p:sndTgt r:embed="rId3" name="FallenBonusXX.wav"/>
                                        </p:tgtEl>
                                      </p:cMediaNode>
                                    </p:audio>
                                  </p:subTnLst>
                                </p:cTn>
                              </p:par>
                            </p:childTnLst>
                          </p:cTn>
                        </p:par>
                        <p:par>
                          <p:cTn id="11" fill="hold">
                            <p:stCondLst>
                              <p:cond delay="500"/>
                            </p:stCondLst>
                            <p:childTnLst>
                              <p:par>
                                <p:cTn id="12" presetID="43"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
                                        <p:tgtEl>
                                          <p:spTgt spid="2"/>
                                        </p:tgtEl>
                                      </p:cBhvr>
                                    </p:animEffect>
                                    <p:anim calcmode="lin" valueType="num">
                                      <p:cBhvr>
                                        <p:cTn id="15" dur="200" fill="hold"/>
                                        <p:tgtEl>
                                          <p:spTgt spid="2"/>
                                        </p:tgtEl>
                                        <p:attrNameLst>
                                          <p:attrName>ppt_x</p:attrName>
                                        </p:attrNameLst>
                                      </p:cBhvr>
                                      <p:tavLst>
                                        <p:tav tm="0">
                                          <p:val>
                                            <p:strVal val="#ppt_x"/>
                                          </p:val>
                                        </p:tav>
                                        <p:tav tm="100000">
                                          <p:val>
                                            <p:strVal val="#ppt_x"/>
                                          </p:val>
                                        </p:tav>
                                      </p:tavLst>
                                    </p:anim>
                                    <p:anim calcmode="lin" valueType="num">
                                      <p:cBhvr>
                                        <p:cTn id="16" dur="200" fill="hold"/>
                                        <p:tgtEl>
                                          <p:spTgt spid="2"/>
                                        </p:tgtEl>
                                        <p:attrNameLst>
                                          <p:attrName>ppt_y</p:attrName>
                                        </p:attrNameLst>
                                      </p:cBhvr>
                                      <p:tavLst>
                                        <p:tav tm="0">
                                          <p:val>
                                            <p:strVal val="#ppt_y+0.31"/>
                                          </p:val>
                                        </p:tav>
                                        <p:tav tm="100000">
                                          <p:val>
                                            <p:strVal val="#ppt_y+0.31"/>
                                          </p:val>
                                        </p:tav>
                                      </p:tavLst>
                                    </p:anim>
                                    <p:anim calcmode="lin" valueType="num">
                                      <p:cBhvr>
                                        <p:cTn id="17"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0061 - arcade game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6196" y="71414"/>
            <a:ext cx="8724960" cy="6715171"/>
            <a:chOff x="214282" y="214290"/>
            <a:chExt cx="8724960" cy="6715171"/>
          </a:xfrm>
        </p:grpSpPr>
        <p:sp>
          <p:nvSpPr>
            <p:cNvPr id="3" name="Rectangle 2"/>
            <p:cNvSpPr/>
            <p:nvPr/>
          </p:nvSpPr>
          <p:spPr>
            <a:xfrm>
              <a:off x="285720" y="285728"/>
              <a:ext cx="8501122" cy="6572272"/>
            </a:xfrm>
            <a:prstGeom prst="rect">
              <a:avLst/>
            </a:prstGeom>
            <a:gradFill flip="none" rotWithShape="1">
              <a:gsLst>
                <a:gs pos="0">
                  <a:srgbClr val="CCFFFF"/>
                </a:gs>
                <a:gs pos="50000">
                  <a:schemeClr val="bg1"/>
                </a:gs>
                <a:gs pos="99000">
                  <a:schemeClr val="bg1"/>
                </a:gs>
              </a:gsLst>
              <a:lin ang="8100000" scaled="1"/>
              <a:tileRect/>
            </a:gra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 name="Group 19"/>
            <p:cNvGrpSpPr/>
            <p:nvPr/>
          </p:nvGrpSpPr>
          <p:grpSpPr>
            <a:xfrm>
              <a:off x="214282" y="214290"/>
              <a:ext cx="8724960" cy="6715171"/>
              <a:chOff x="214282" y="214290"/>
              <a:chExt cx="8724960" cy="6715171"/>
            </a:xfrm>
          </p:grpSpPr>
          <p:grpSp>
            <p:nvGrpSpPr>
              <p:cNvPr id="5" name="Group 21"/>
              <p:cNvGrpSpPr/>
              <p:nvPr/>
            </p:nvGrpSpPr>
            <p:grpSpPr>
              <a:xfrm>
                <a:off x="214282" y="214290"/>
                <a:ext cx="8724960" cy="6715171"/>
                <a:chOff x="214282" y="214290"/>
                <a:chExt cx="8724960" cy="6715171"/>
              </a:xfrm>
            </p:grpSpPr>
            <p:grpSp>
              <p:nvGrpSpPr>
                <p:cNvPr id="7" name="Group 17"/>
                <p:cNvGrpSpPr/>
                <p:nvPr/>
              </p:nvGrpSpPr>
              <p:grpSpPr>
                <a:xfrm>
                  <a:off x="285720" y="285728"/>
                  <a:ext cx="8653522" cy="6510382"/>
                  <a:chOff x="285720" y="285728"/>
                  <a:chExt cx="8653522" cy="6510382"/>
                </a:xfrm>
              </p:grpSpPr>
              <p:sp>
                <p:nvSpPr>
                  <p:cNvPr id="11" name="Rectangle 10"/>
                  <p:cNvSpPr/>
                  <p:nvPr/>
                </p:nvSpPr>
                <p:spPr>
                  <a:xfrm>
                    <a:off x="285720" y="285728"/>
                    <a:ext cx="8501122" cy="6357982"/>
                  </a:xfrm>
                  <a:prstGeom prst="rect">
                    <a:avLst/>
                  </a:prstGeom>
                  <a:no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Rectangle 11"/>
                  <p:cNvSpPr/>
                  <p:nvPr/>
                </p:nvSpPr>
                <p:spPr>
                  <a:xfrm>
                    <a:off x="438120" y="438128"/>
                    <a:ext cx="8501122" cy="635798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8" name="Picture 7" descr="00618.WMF"/>
                <p:cNvPicPr>
                  <a:picLocks noChangeAspect="1"/>
                </p:cNvPicPr>
                <p:nvPr/>
              </p:nvPicPr>
              <p:blipFill>
                <a:blip r:embed="rId4" cstate="print"/>
                <a:stretch>
                  <a:fillRect/>
                </a:stretch>
              </p:blipFill>
              <p:spPr>
                <a:xfrm>
                  <a:off x="214282" y="214290"/>
                  <a:ext cx="1640263" cy="1147756"/>
                </a:xfrm>
                <a:prstGeom prst="rect">
                  <a:avLst/>
                </a:prstGeom>
                <a:ln>
                  <a:noFill/>
                </a:ln>
              </p:spPr>
            </p:pic>
            <p:pic>
              <p:nvPicPr>
                <p:cNvPr id="9" name="Picture 8" descr="00550.WMF"/>
                <p:cNvPicPr>
                  <a:picLocks noChangeAspect="1"/>
                </p:cNvPicPr>
                <p:nvPr/>
              </p:nvPicPr>
              <p:blipFill>
                <a:blip r:embed="rId5" cstate="print"/>
                <a:stretch>
                  <a:fillRect/>
                </a:stretch>
              </p:blipFill>
              <p:spPr>
                <a:xfrm rot="5400000">
                  <a:off x="217123" y="4854919"/>
                  <a:ext cx="1994582" cy="2000264"/>
                </a:xfrm>
                <a:prstGeom prst="rect">
                  <a:avLst/>
                </a:prstGeom>
                <a:ln>
                  <a:noFill/>
                </a:ln>
              </p:spPr>
            </p:pic>
            <p:pic>
              <p:nvPicPr>
                <p:cNvPr id="10" name="Picture 9" descr="00119.WMF"/>
                <p:cNvPicPr>
                  <a:picLocks noChangeAspect="1"/>
                </p:cNvPicPr>
                <p:nvPr/>
              </p:nvPicPr>
              <p:blipFill>
                <a:blip r:embed="rId6" cstate="print"/>
                <a:stretch>
                  <a:fillRect/>
                </a:stretch>
              </p:blipFill>
              <p:spPr>
                <a:xfrm rot="10800000">
                  <a:off x="7215206" y="4643469"/>
                  <a:ext cx="1629441" cy="2285992"/>
                </a:xfrm>
                <a:prstGeom prst="rect">
                  <a:avLst/>
                </a:prstGeom>
                <a:ln>
                  <a:noFill/>
                </a:ln>
              </p:spPr>
            </p:pic>
          </p:grpSp>
          <p:sp>
            <p:nvSpPr>
              <p:cNvPr id="6" name="TextBox 5"/>
              <p:cNvSpPr txBox="1"/>
              <p:nvPr/>
            </p:nvSpPr>
            <p:spPr>
              <a:xfrm>
                <a:off x="1142976" y="500042"/>
                <a:ext cx="5286412" cy="707886"/>
              </a:xfrm>
              <a:prstGeom prst="rect">
                <a:avLst/>
              </a:prstGeom>
              <a:noFill/>
              <a:ln>
                <a:noFill/>
              </a:ln>
            </p:spPr>
            <p:txBody>
              <a:bodyPr wrap="square" rtlCol="1">
                <a:spAutoFit/>
              </a:bodyPr>
              <a:lstStyle/>
              <a:p>
                <a:endParaRPr lang="ar-EG" sz="4000" b="1" dirty="0">
                  <a:cs typeface="Traditional Arabic" pitchFamily="2" charset="-78"/>
                </a:endParaRPr>
              </a:p>
            </p:txBody>
          </p:sp>
        </p:grpSp>
      </p:grpSp>
      <p:sp>
        <p:nvSpPr>
          <p:cNvPr id="13" name="Rectangle 12"/>
          <p:cNvSpPr/>
          <p:nvPr/>
        </p:nvSpPr>
        <p:spPr>
          <a:xfrm>
            <a:off x="1187624" y="1463293"/>
            <a:ext cx="6984776" cy="3477875"/>
          </a:xfrm>
          <a:prstGeom prst="rect">
            <a:avLst/>
          </a:prstGeom>
        </p:spPr>
        <p:txBody>
          <a:bodyPr wrap="square">
            <a:spAutoFit/>
          </a:bodyPr>
          <a:lstStyle/>
          <a:p>
            <a:pPr algn="ctr"/>
            <a:r>
              <a:rPr lang="ar-EG" sz="4400" b="1" dirty="0"/>
              <a:t>ولا تقتصر قيمة المعنى على تعليمنا أمراً من أمور المعرفة، بل تتعدى ذلك إلى أن يكون المعنى ذا تأثير قوي في نفوسنا، وهذا يمثل غاية الأدب الأولى.</a:t>
            </a:r>
            <a:endParaRPr lang="en-US" sz="4400" dirty="0"/>
          </a:p>
          <a:p>
            <a:pPr algn="ctr"/>
            <a:r>
              <a:rPr lang="ar-EG" sz="4400" b="1" dirty="0"/>
              <a:t>ومن أبرز مقاييس نقد المعنى ما يلي:</a:t>
            </a:r>
            <a:endParaRPr lang="en-US" sz="4400" dirty="0"/>
          </a:p>
        </p:txBody>
      </p:sp>
    </p:spTree>
    <p:extLst>
      <p:ext uri="{BB962C8B-B14F-4D97-AF65-F5344CB8AC3E}">
        <p14:creationId xmlns:p14="http://schemas.microsoft.com/office/powerpoint/2010/main" xmlns="" val="2383338192"/>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Fiolspl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1560" y="1340768"/>
            <a:ext cx="7929618" cy="3571900"/>
            <a:chOff x="2214546" y="1714488"/>
            <a:chExt cx="5072098" cy="3071834"/>
          </a:xfrm>
        </p:grpSpPr>
        <p:grpSp>
          <p:nvGrpSpPr>
            <p:cNvPr id="3" name="Group 4"/>
            <p:cNvGrpSpPr/>
            <p:nvPr/>
          </p:nvGrpSpPr>
          <p:grpSpPr>
            <a:xfrm>
              <a:off x="2214546" y="1714488"/>
              <a:ext cx="5072098" cy="3071834"/>
              <a:chOff x="2214546" y="1714488"/>
              <a:chExt cx="5072098" cy="3071834"/>
            </a:xfrm>
          </p:grpSpPr>
          <p:sp>
            <p:nvSpPr>
              <p:cNvPr id="5" name="Rounded Rectangle 4"/>
              <p:cNvSpPr/>
              <p:nvPr/>
            </p:nvSpPr>
            <p:spPr>
              <a:xfrm>
                <a:off x="2571736" y="1714488"/>
                <a:ext cx="4429156" cy="3071834"/>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C00000"/>
                    </a:solidFill>
                  </a:ln>
                  <a:solidFill>
                    <a:srgbClr val="FF0000"/>
                  </a:solidFill>
                </a:endParaRPr>
              </a:p>
            </p:txBody>
          </p:sp>
          <p:sp>
            <p:nvSpPr>
              <p:cNvPr id="6" name="Cloud 5"/>
              <p:cNvSpPr/>
              <p:nvPr/>
            </p:nvSpPr>
            <p:spPr>
              <a:xfrm>
                <a:off x="2214546" y="1928802"/>
                <a:ext cx="5072098" cy="2714644"/>
              </a:xfrm>
              <a:prstGeom prst="cloud">
                <a:avLst/>
              </a:prstGeom>
              <a:gradFill flip="none" rotWithShape="1">
                <a:gsLst>
                  <a:gs pos="0">
                    <a:schemeClr val="bg1"/>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accent5">
                    <a:lumMod val="75000"/>
                  </a:schemeClr>
                </a:solid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a:ln>
                    <a:solidFill>
                      <a:srgbClr val="C00000"/>
                    </a:solidFill>
                  </a:ln>
                  <a:solidFill>
                    <a:srgbClr val="FF0000"/>
                  </a:solidFill>
                </a:endParaRPr>
              </a:p>
            </p:txBody>
          </p:sp>
          <p:sp>
            <p:nvSpPr>
              <p:cNvPr id="7" name="Oval 2"/>
              <p:cNvSpPr/>
              <p:nvPr/>
            </p:nvSpPr>
            <p:spPr>
              <a:xfrm>
                <a:off x="2643174" y="2143116"/>
                <a:ext cx="4286280" cy="2214578"/>
              </a:xfrm>
              <a:prstGeom prst="ellipse">
                <a:avLst/>
              </a:prstGeom>
              <a:gradFill>
                <a:gsLst>
                  <a:gs pos="0">
                    <a:schemeClr val="lt1">
                      <a:tint val="80000"/>
                      <a:satMod val="300000"/>
                    </a:schemeClr>
                  </a:gs>
                  <a:gs pos="100000">
                    <a:schemeClr val="bg1">
                      <a:lumMod val="85000"/>
                    </a:schemeClr>
                  </a:gs>
                </a:gsLst>
              </a:gradFill>
              <a:ln>
                <a:solidFill>
                  <a:schemeClr val="accent5">
                    <a:lumMod val="7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ln>
                    <a:solidFill>
                      <a:srgbClr val="C00000"/>
                    </a:solidFill>
                  </a:ln>
                  <a:solidFill>
                    <a:srgbClr val="FF0000"/>
                  </a:solidFill>
                </a:endParaRPr>
              </a:p>
            </p:txBody>
          </p:sp>
        </p:grpSp>
        <p:sp>
          <p:nvSpPr>
            <p:cNvPr id="4" name="TextBox 3"/>
            <p:cNvSpPr txBox="1"/>
            <p:nvPr/>
          </p:nvSpPr>
          <p:spPr>
            <a:xfrm>
              <a:off x="2762881" y="2940972"/>
              <a:ext cx="4071966" cy="794064"/>
            </a:xfrm>
            <a:prstGeom prst="rect">
              <a:avLst/>
            </a:prstGeom>
            <a:noFill/>
          </p:spPr>
          <p:txBody>
            <a:bodyPr wrap="square" rtlCol="1">
              <a:spAutoFit/>
            </a:bodyPr>
            <a:lstStyle/>
            <a:p>
              <a:pPr lvl="0" algn="ctr"/>
              <a:r>
                <a:rPr lang="ar-EG" sz="5400" b="1" dirty="0" smtClean="0">
                  <a:ln>
                    <a:solidFill>
                      <a:srgbClr val="C00000"/>
                    </a:solidFill>
                  </a:ln>
                  <a:solidFill>
                    <a:srgbClr val="FF0000"/>
                  </a:solidFill>
                </a:rPr>
                <a:t>1- مقاييس الصحة والخطأ</a:t>
              </a:r>
              <a:endParaRPr lang="en-US" sz="5400" dirty="0" smtClean="0">
                <a:ln>
                  <a:solidFill>
                    <a:srgbClr val="C00000"/>
                  </a:solidFill>
                </a:ln>
                <a:solidFill>
                  <a:srgbClr val="FF0000"/>
                </a:solidFill>
              </a:endParaRPr>
            </a:p>
          </p:txBody>
        </p:sp>
      </p:grpSp>
    </p:spTree>
    <p:extLst>
      <p:ext uri="{BB962C8B-B14F-4D97-AF65-F5344CB8AC3E}">
        <p14:creationId xmlns:p14="http://schemas.microsoft.com/office/powerpoint/2010/main" xmlns="" val="3887828003"/>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newal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38" y="142852"/>
            <a:ext cx="9001156" cy="6786610"/>
            <a:chOff x="0" y="214290"/>
            <a:chExt cx="9001156" cy="6786610"/>
          </a:xfrm>
          <a:scene3d>
            <a:camera prst="orthographicFront">
              <a:rot lat="0" lon="0" rev="0"/>
            </a:camera>
            <a:lightRig rig="glow" dir="t">
              <a:rot lat="0" lon="0" rev="14100000"/>
            </a:lightRig>
          </a:scene3d>
        </p:grpSpPr>
        <p:sp>
          <p:nvSpPr>
            <p:cNvPr id="3" name="Flowchart: Document 2"/>
            <p:cNvSpPr/>
            <p:nvPr/>
          </p:nvSpPr>
          <p:spPr>
            <a:xfrm>
              <a:off x="0" y="1071570"/>
              <a:ext cx="4786314" cy="5929330"/>
            </a:xfrm>
            <a:prstGeom prst="flowChartDocumen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Flowchart: Terminator 3"/>
            <p:cNvSpPr/>
            <p:nvPr/>
          </p:nvSpPr>
          <p:spPr>
            <a:xfrm>
              <a:off x="0" y="214290"/>
              <a:ext cx="6429388" cy="1500198"/>
            </a:xfrm>
            <a:prstGeom prst="flowChartTerminator">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4929190" y="285728"/>
              <a:ext cx="4071966" cy="6500858"/>
            </a:xfrm>
            <a:prstGeom prst="plaque">
              <a:avLst/>
            </a:prstGeom>
            <a:solidFill>
              <a:schemeClr val="tx1">
                <a:lumMod val="50000"/>
                <a:lumOff val="5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 Single Corner Rectangle 5"/>
            <p:cNvSpPr/>
            <p:nvPr/>
          </p:nvSpPr>
          <p:spPr>
            <a:xfrm>
              <a:off x="285720" y="500042"/>
              <a:ext cx="8429684" cy="6072230"/>
            </a:xfrm>
            <a:prstGeom prst="round1Rect">
              <a:avLst/>
            </a:prstGeom>
            <a:gradFill flip="none" rotWithShape="1">
              <a:gsLst>
                <a:gs pos="26000">
                  <a:schemeClr val="accent2">
                    <a:lumMod val="60000"/>
                    <a:lumOff val="40000"/>
                  </a:schemeClr>
                </a:gs>
                <a:gs pos="50000">
                  <a:schemeClr val="bg1"/>
                </a:gs>
                <a:gs pos="100000">
                  <a:schemeClr val="bg1">
                    <a:lumMod val="75000"/>
                  </a:schemeClr>
                </a:gs>
              </a:gsLst>
              <a:lin ang="27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7" name="TextBox 6"/>
          <p:cNvSpPr txBox="1"/>
          <p:nvPr/>
        </p:nvSpPr>
        <p:spPr>
          <a:xfrm>
            <a:off x="861214" y="836712"/>
            <a:ext cx="7527210" cy="2554545"/>
          </a:xfrm>
          <a:prstGeom prst="rect">
            <a:avLst/>
          </a:prstGeom>
          <a:noFill/>
        </p:spPr>
        <p:txBody>
          <a:bodyPr wrap="square" rtlCol="1">
            <a:spAutoFit/>
          </a:bodyPr>
          <a:lstStyle/>
          <a:p>
            <a:pPr lvl="0" algn="ctr" rtl="0"/>
            <a:r>
              <a:rPr lang="ar-EG" sz="4000" b="1" dirty="0"/>
              <a:t>لابدّ للشاعر من أن يلتزم بالحقيقة سواء أكانت تاريخية، أم لغوية، أم علمية؛ لأن خطأ الشعر في حقيقة من الحقائق يفسد شعره، ويجعله غير مقبول من الناس.</a:t>
            </a:r>
            <a:endParaRPr lang="en-US" sz="4000" dirty="0">
              <a:solidFill>
                <a:srgbClr val="800080"/>
              </a:solidFill>
              <a:latin typeface="Times New Roman" pitchFamily="18" charset="0"/>
              <a:cs typeface="Times New Roman" pitchFamily="18" charset="0"/>
            </a:endParaRPr>
          </a:p>
        </p:txBody>
      </p:sp>
      <p:sp>
        <p:nvSpPr>
          <p:cNvPr id="8" name="TextBox 7"/>
          <p:cNvSpPr txBox="1"/>
          <p:nvPr/>
        </p:nvSpPr>
        <p:spPr>
          <a:xfrm>
            <a:off x="683568" y="3754775"/>
            <a:ext cx="7527210" cy="2554545"/>
          </a:xfrm>
          <a:prstGeom prst="rect">
            <a:avLst/>
          </a:prstGeom>
          <a:noFill/>
        </p:spPr>
        <p:txBody>
          <a:bodyPr wrap="square" rtlCol="1">
            <a:spAutoFit/>
          </a:bodyPr>
          <a:lstStyle/>
          <a:p>
            <a:r>
              <a:rPr lang="ar-EG" sz="4000" b="1" dirty="0" smtClean="0"/>
              <a:t>ويروى </a:t>
            </a:r>
            <a:r>
              <a:rPr lang="ar-EG" sz="4000" b="1" dirty="0"/>
              <a:t>أن أحد النقاد قال لأبي تمام أخبرني عن قولك:</a:t>
            </a:r>
            <a:endParaRPr lang="en-US" sz="4000" dirty="0"/>
          </a:p>
          <a:p>
            <a:r>
              <a:rPr lang="ar-EG" sz="4000" b="1" dirty="0">
                <a:solidFill>
                  <a:srgbClr val="FF0000"/>
                </a:solidFill>
              </a:rPr>
              <a:t>كَأنّ بَني نَبْهانَ يَومَ وَفاتِهِ			</a:t>
            </a:r>
            <a:r>
              <a:rPr lang="ar-EG" sz="4000" b="1" dirty="0" smtClean="0">
                <a:solidFill>
                  <a:srgbClr val="FF0000"/>
                </a:solidFill>
              </a:rPr>
              <a:t/>
            </a:r>
            <a:br>
              <a:rPr lang="ar-EG" sz="4000" b="1" dirty="0" smtClean="0">
                <a:solidFill>
                  <a:srgbClr val="FF0000"/>
                </a:solidFill>
              </a:rPr>
            </a:br>
            <a:r>
              <a:rPr lang="ar-EG" sz="4000" b="1" dirty="0" smtClean="0">
                <a:solidFill>
                  <a:srgbClr val="FF0000"/>
                </a:solidFill>
              </a:rPr>
              <a:t>		نُجومُ </a:t>
            </a:r>
            <a:r>
              <a:rPr lang="ar-EG" sz="4000" b="1" dirty="0">
                <a:solidFill>
                  <a:srgbClr val="FF0000"/>
                </a:solidFill>
              </a:rPr>
              <a:t>سماءٍ خَرّ مِن بَيْنِها البَدْرُ</a:t>
            </a:r>
            <a:endParaRPr lang="en-US" sz="4000" dirty="0">
              <a:solidFill>
                <a:srgbClr val="FF0000"/>
              </a:solidFill>
            </a:endParaRPr>
          </a:p>
        </p:txBody>
      </p:sp>
    </p:spTree>
    <p:extLst>
      <p:ext uri="{BB962C8B-B14F-4D97-AF65-F5344CB8AC3E}">
        <p14:creationId xmlns:p14="http://schemas.microsoft.com/office/powerpoint/2010/main" xmlns="" val="1674612792"/>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83 - arcade game sound.wav"/>
                                        </p:tgtEl>
                                      </p:cMediaNode>
                                    </p:audio>
                                  </p:sub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4" name="0156 - big tom tom beat.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4" name="0156 - big tom to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38" y="142852"/>
            <a:ext cx="9001156" cy="6786610"/>
            <a:chOff x="0" y="214290"/>
            <a:chExt cx="9001156" cy="6786610"/>
          </a:xfrm>
          <a:scene3d>
            <a:camera prst="orthographicFront">
              <a:rot lat="0" lon="0" rev="0"/>
            </a:camera>
            <a:lightRig rig="glow" dir="t">
              <a:rot lat="0" lon="0" rev="14100000"/>
            </a:lightRig>
          </a:scene3d>
        </p:grpSpPr>
        <p:sp>
          <p:nvSpPr>
            <p:cNvPr id="3" name="Flowchart: Document 2"/>
            <p:cNvSpPr/>
            <p:nvPr/>
          </p:nvSpPr>
          <p:spPr>
            <a:xfrm>
              <a:off x="0" y="1071570"/>
              <a:ext cx="4786314" cy="5929330"/>
            </a:xfrm>
            <a:prstGeom prst="flowChartDocumen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Flowchart: Terminator 3"/>
            <p:cNvSpPr/>
            <p:nvPr/>
          </p:nvSpPr>
          <p:spPr>
            <a:xfrm>
              <a:off x="0" y="214290"/>
              <a:ext cx="6429388" cy="1500198"/>
            </a:xfrm>
            <a:prstGeom prst="flowChartTerminator">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4929190" y="285728"/>
              <a:ext cx="4071966" cy="6500858"/>
            </a:xfrm>
            <a:prstGeom prst="plaque">
              <a:avLst/>
            </a:prstGeom>
            <a:solidFill>
              <a:schemeClr val="tx1">
                <a:lumMod val="50000"/>
                <a:lumOff val="5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 Single Corner Rectangle 5"/>
            <p:cNvSpPr/>
            <p:nvPr/>
          </p:nvSpPr>
          <p:spPr>
            <a:xfrm>
              <a:off x="285720" y="500042"/>
              <a:ext cx="8429684" cy="6072230"/>
            </a:xfrm>
            <a:prstGeom prst="round1Rect">
              <a:avLst/>
            </a:prstGeom>
            <a:gradFill flip="none" rotWithShape="1">
              <a:gsLst>
                <a:gs pos="26000">
                  <a:schemeClr val="accent2">
                    <a:lumMod val="60000"/>
                    <a:lumOff val="40000"/>
                  </a:schemeClr>
                </a:gs>
                <a:gs pos="50000">
                  <a:schemeClr val="bg1"/>
                </a:gs>
                <a:gs pos="100000">
                  <a:schemeClr val="bg1">
                    <a:lumMod val="75000"/>
                  </a:schemeClr>
                </a:gs>
              </a:gsLst>
              <a:lin ang="27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7" name="TextBox 6"/>
          <p:cNvSpPr txBox="1"/>
          <p:nvPr/>
        </p:nvSpPr>
        <p:spPr>
          <a:xfrm>
            <a:off x="467544" y="1772816"/>
            <a:ext cx="8064896" cy="3785652"/>
          </a:xfrm>
          <a:prstGeom prst="rect">
            <a:avLst/>
          </a:prstGeom>
          <a:noFill/>
        </p:spPr>
        <p:txBody>
          <a:bodyPr wrap="square" rtlCol="1">
            <a:spAutoFit/>
          </a:bodyPr>
          <a:lstStyle/>
          <a:p>
            <a:r>
              <a:rPr lang="ar-EG" sz="4000" b="1" dirty="0"/>
              <a:t>أردتَ أن تصف حسنَ حالهم بعده، أم سوء حالهم؟</a:t>
            </a:r>
            <a:endParaRPr lang="en-US" sz="4000" dirty="0"/>
          </a:p>
          <a:p>
            <a:r>
              <a:rPr lang="ar-EG" sz="4000" b="1" dirty="0"/>
              <a:t>قال: لا والله إلا سوء حالهم؛ لأن قمرهم قد ذهب</a:t>
            </a:r>
            <a:r>
              <a:rPr lang="ar-EG" sz="4000" b="1" dirty="0" smtClean="0"/>
              <a:t>.</a:t>
            </a:r>
          </a:p>
          <a:p>
            <a:r>
              <a:rPr lang="ar-EG" sz="4000" b="1" dirty="0"/>
              <a:t>فقال له: والله ما تكون النجوم أحسن ما تكون إلا إذا لم يكن معها قمر.</a:t>
            </a:r>
            <a:endParaRPr lang="en-US" sz="4000" dirty="0"/>
          </a:p>
          <a:p>
            <a:r>
              <a:rPr lang="ar-EG" sz="4000" b="1" dirty="0"/>
              <a:t>فوجم أبو تمام وسكت</a:t>
            </a:r>
            <a:r>
              <a:rPr lang="ar-EG" sz="4000" b="1" dirty="0" smtClean="0"/>
              <a:t>.</a:t>
            </a:r>
            <a:endParaRPr lang="en-US" sz="4000" dirty="0"/>
          </a:p>
        </p:txBody>
      </p:sp>
    </p:spTree>
    <p:extLst>
      <p:ext uri="{BB962C8B-B14F-4D97-AF65-F5344CB8AC3E}">
        <p14:creationId xmlns:p14="http://schemas.microsoft.com/office/powerpoint/2010/main" xmlns="" val="87040378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right)">
                                      <p:cBhvr>
                                        <p:cTn id="7" dur="500"/>
                                        <p:tgtEl>
                                          <p:spTgt spid="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0156 - big tom tom beat.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right)">
                                      <p:cBhvr>
                                        <p:cTn id="12" dur="500"/>
                                        <p:tgtEl>
                                          <p:spTgt spid="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0156 - big tom tom beat.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right)">
                                      <p:cBhvr>
                                        <p:cTn id="17" dur="500"/>
                                        <p:tgtEl>
                                          <p:spTgt spid="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0156 - big tom tom beat.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right)">
                                      <p:cBhvr>
                                        <p:cTn id="22" dur="500"/>
                                        <p:tgtEl>
                                          <p:spTgt spid="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0156 - big tom to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1560" y="1340768"/>
            <a:ext cx="7929618" cy="3571900"/>
            <a:chOff x="2214546" y="1714488"/>
            <a:chExt cx="5072098" cy="3071834"/>
          </a:xfrm>
        </p:grpSpPr>
        <p:grpSp>
          <p:nvGrpSpPr>
            <p:cNvPr id="3" name="Group 4"/>
            <p:cNvGrpSpPr/>
            <p:nvPr/>
          </p:nvGrpSpPr>
          <p:grpSpPr>
            <a:xfrm>
              <a:off x="2214546" y="1714488"/>
              <a:ext cx="5072098" cy="3071834"/>
              <a:chOff x="2214546" y="1714488"/>
              <a:chExt cx="5072098" cy="3071834"/>
            </a:xfrm>
          </p:grpSpPr>
          <p:sp>
            <p:nvSpPr>
              <p:cNvPr id="5" name="Rounded Rectangle 4"/>
              <p:cNvSpPr/>
              <p:nvPr/>
            </p:nvSpPr>
            <p:spPr>
              <a:xfrm>
                <a:off x="2571736" y="1714488"/>
                <a:ext cx="4429156" cy="3071834"/>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C00000"/>
                    </a:solidFill>
                  </a:ln>
                  <a:solidFill>
                    <a:srgbClr val="FF0000"/>
                  </a:solidFill>
                </a:endParaRPr>
              </a:p>
            </p:txBody>
          </p:sp>
          <p:sp>
            <p:nvSpPr>
              <p:cNvPr id="6" name="Cloud 5"/>
              <p:cNvSpPr/>
              <p:nvPr/>
            </p:nvSpPr>
            <p:spPr>
              <a:xfrm>
                <a:off x="2214546" y="1928802"/>
                <a:ext cx="5072098" cy="2714644"/>
              </a:xfrm>
              <a:prstGeom prst="cloud">
                <a:avLst/>
              </a:prstGeom>
              <a:gradFill flip="none" rotWithShape="1">
                <a:gsLst>
                  <a:gs pos="0">
                    <a:schemeClr val="bg1"/>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accent5">
                    <a:lumMod val="75000"/>
                  </a:schemeClr>
                </a:solid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a:ln>
                    <a:solidFill>
                      <a:srgbClr val="C00000"/>
                    </a:solidFill>
                  </a:ln>
                  <a:solidFill>
                    <a:srgbClr val="FF0000"/>
                  </a:solidFill>
                </a:endParaRPr>
              </a:p>
            </p:txBody>
          </p:sp>
          <p:sp>
            <p:nvSpPr>
              <p:cNvPr id="7" name="Oval 2"/>
              <p:cNvSpPr/>
              <p:nvPr/>
            </p:nvSpPr>
            <p:spPr>
              <a:xfrm>
                <a:off x="2643174" y="2143116"/>
                <a:ext cx="4286280" cy="2214578"/>
              </a:xfrm>
              <a:prstGeom prst="ellipse">
                <a:avLst/>
              </a:prstGeom>
              <a:gradFill>
                <a:gsLst>
                  <a:gs pos="0">
                    <a:schemeClr val="lt1">
                      <a:tint val="80000"/>
                      <a:satMod val="300000"/>
                    </a:schemeClr>
                  </a:gs>
                  <a:gs pos="100000">
                    <a:schemeClr val="bg1">
                      <a:lumMod val="85000"/>
                    </a:schemeClr>
                  </a:gs>
                </a:gsLst>
              </a:gradFill>
              <a:ln>
                <a:solidFill>
                  <a:schemeClr val="accent5">
                    <a:lumMod val="7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ln>
                    <a:solidFill>
                      <a:srgbClr val="C00000"/>
                    </a:solidFill>
                  </a:ln>
                  <a:solidFill>
                    <a:srgbClr val="FF0000"/>
                  </a:solidFill>
                </a:endParaRPr>
              </a:p>
            </p:txBody>
          </p:sp>
        </p:grpSp>
        <p:sp>
          <p:nvSpPr>
            <p:cNvPr id="4" name="TextBox 3"/>
            <p:cNvSpPr txBox="1"/>
            <p:nvPr/>
          </p:nvSpPr>
          <p:spPr>
            <a:xfrm>
              <a:off x="2762881" y="2940972"/>
              <a:ext cx="4071966" cy="794064"/>
            </a:xfrm>
            <a:prstGeom prst="rect">
              <a:avLst/>
            </a:prstGeom>
            <a:noFill/>
          </p:spPr>
          <p:txBody>
            <a:bodyPr wrap="square" rtlCol="1">
              <a:spAutoFit/>
            </a:bodyPr>
            <a:lstStyle/>
            <a:p>
              <a:pPr algn="ctr"/>
              <a:r>
                <a:rPr lang="ar-EG" sz="5400" b="1" dirty="0" smtClean="0">
                  <a:ln>
                    <a:solidFill>
                      <a:srgbClr val="C00000"/>
                    </a:solidFill>
                  </a:ln>
                  <a:solidFill>
                    <a:srgbClr val="FF0000"/>
                  </a:solidFill>
                </a:rPr>
                <a:t>2- مقياس الجدة والابتكار</a:t>
              </a:r>
              <a:endParaRPr lang="en-US" sz="5400" dirty="0" smtClean="0">
                <a:ln>
                  <a:solidFill>
                    <a:srgbClr val="C00000"/>
                  </a:solidFill>
                </a:ln>
                <a:solidFill>
                  <a:srgbClr val="FF0000"/>
                </a:solidFill>
              </a:endParaRPr>
            </a:p>
          </p:txBody>
        </p:sp>
      </p:grpSp>
    </p:spTree>
    <p:extLst>
      <p:ext uri="{BB962C8B-B14F-4D97-AF65-F5344CB8AC3E}">
        <p14:creationId xmlns:p14="http://schemas.microsoft.com/office/powerpoint/2010/main" xmlns="" val="182018273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newal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38" y="142852"/>
            <a:ext cx="9001156" cy="6786610"/>
            <a:chOff x="0" y="214290"/>
            <a:chExt cx="9001156" cy="6786610"/>
          </a:xfrm>
          <a:scene3d>
            <a:camera prst="orthographicFront">
              <a:rot lat="0" lon="0" rev="0"/>
            </a:camera>
            <a:lightRig rig="glow" dir="t">
              <a:rot lat="0" lon="0" rev="14100000"/>
            </a:lightRig>
          </a:scene3d>
        </p:grpSpPr>
        <p:sp>
          <p:nvSpPr>
            <p:cNvPr id="3" name="Flowchart: Document 2"/>
            <p:cNvSpPr/>
            <p:nvPr/>
          </p:nvSpPr>
          <p:spPr>
            <a:xfrm>
              <a:off x="0" y="1071570"/>
              <a:ext cx="4786314" cy="5929330"/>
            </a:xfrm>
            <a:prstGeom prst="flowChartDocumen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Flowchart: Terminator 3"/>
            <p:cNvSpPr/>
            <p:nvPr/>
          </p:nvSpPr>
          <p:spPr>
            <a:xfrm>
              <a:off x="0" y="214290"/>
              <a:ext cx="6429388" cy="1500198"/>
            </a:xfrm>
            <a:prstGeom prst="flowChartTerminator">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4929190" y="285728"/>
              <a:ext cx="4071966" cy="6500858"/>
            </a:xfrm>
            <a:prstGeom prst="plaque">
              <a:avLst/>
            </a:prstGeom>
            <a:solidFill>
              <a:schemeClr val="tx1">
                <a:lumMod val="50000"/>
                <a:lumOff val="5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 Single Corner Rectangle 5"/>
            <p:cNvSpPr/>
            <p:nvPr/>
          </p:nvSpPr>
          <p:spPr>
            <a:xfrm>
              <a:off x="285720" y="500042"/>
              <a:ext cx="8429684" cy="6072230"/>
            </a:xfrm>
            <a:prstGeom prst="round1Rect">
              <a:avLst/>
            </a:prstGeom>
            <a:gradFill flip="none" rotWithShape="1">
              <a:gsLst>
                <a:gs pos="26000">
                  <a:schemeClr val="accent2">
                    <a:lumMod val="60000"/>
                    <a:lumOff val="40000"/>
                  </a:schemeClr>
                </a:gs>
                <a:gs pos="50000">
                  <a:schemeClr val="bg1"/>
                </a:gs>
                <a:gs pos="100000">
                  <a:schemeClr val="bg1">
                    <a:lumMod val="75000"/>
                  </a:schemeClr>
                </a:gs>
              </a:gsLst>
              <a:lin ang="27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7" name="TextBox 6"/>
          <p:cNvSpPr txBox="1"/>
          <p:nvPr/>
        </p:nvSpPr>
        <p:spPr>
          <a:xfrm>
            <a:off x="861214" y="836712"/>
            <a:ext cx="7527210" cy="5509200"/>
          </a:xfrm>
          <a:prstGeom prst="rect">
            <a:avLst/>
          </a:prstGeom>
          <a:noFill/>
        </p:spPr>
        <p:txBody>
          <a:bodyPr wrap="square" rtlCol="1">
            <a:spAutoFit/>
          </a:bodyPr>
          <a:lstStyle/>
          <a:p>
            <a:pPr algn="ctr"/>
            <a:r>
              <a:rPr lang="ar-EG" sz="4400" b="1" dirty="0"/>
              <a:t>المعاني الشعرية تكون لها مكانة نقدية متميزة حين تتصف بالطرافة والابتكار، وليس المقصود بذلك أن يقدم معاني جديدة لم يُسبق إليها، فهذا أمر صعب المنال في كثير من الأحيان، ولكن المطلوب أن يتناول الشاعر معنى من المعاني فيقدمه بأسلوب يبدو فيه جديداً أو كالجديد.</a:t>
            </a:r>
            <a:endParaRPr lang="en-US" sz="4400" dirty="0"/>
          </a:p>
        </p:txBody>
      </p:sp>
    </p:spTree>
    <p:extLst>
      <p:ext uri="{BB962C8B-B14F-4D97-AF65-F5344CB8AC3E}">
        <p14:creationId xmlns:p14="http://schemas.microsoft.com/office/powerpoint/2010/main" xmlns="" val="1891724956"/>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83 - arcade game sound.wav"/>
                                        </p:tgtEl>
                                      </p:cMediaNode>
                                    </p:audio>
                                  </p:sub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4" name="0156 - big tom to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38" y="142852"/>
            <a:ext cx="9001156" cy="6786610"/>
            <a:chOff x="0" y="214290"/>
            <a:chExt cx="9001156" cy="6786610"/>
          </a:xfrm>
          <a:scene3d>
            <a:camera prst="orthographicFront">
              <a:rot lat="0" lon="0" rev="0"/>
            </a:camera>
            <a:lightRig rig="glow" dir="t">
              <a:rot lat="0" lon="0" rev="14100000"/>
            </a:lightRig>
          </a:scene3d>
        </p:grpSpPr>
        <p:sp>
          <p:nvSpPr>
            <p:cNvPr id="3" name="Flowchart: Document 2"/>
            <p:cNvSpPr/>
            <p:nvPr/>
          </p:nvSpPr>
          <p:spPr>
            <a:xfrm>
              <a:off x="0" y="1071570"/>
              <a:ext cx="4786314" cy="5929330"/>
            </a:xfrm>
            <a:prstGeom prst="flowChartDocumen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Flowchart: Terminator 3"/>
            <p:cNvSpPr/>
            <p:nvPr/>
          </p:nvSpPr>
          <p:spPr>
            <a:xfrm>
              <a:off x="0" y="214290"/>
              <a:ext cx="6429388" cy="1500198"/>
            </a:xfrm>
            <a:prstGeom prst="flowChartTerminator">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4929190" y="285728"/>
              <a:ext cx="4071966" cy="6500858"/>
            </a:xfrm>
            <a:prstGeom prst="plaque">
              <a:avLst/>
            </a:prstGeom>
            <a:solidFill>
              <a:schemeClr val="tx1">
                <a:lumMod val="50000"/>
                <a:lumOff val="5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 Single Corner Rectangle 5"/>
            <p:cNvSpPr/>
            <p:nvPr/>
          </p:nvSpPr>
          <p:spPr>
            <a:xfrm>
              <a:off x="285720" y="500042"/>
              <a:ext cx="8429684" cy="6072230"/>
            </a:xfrm>
            <a:prstGeom prst="round1Rect">
              <a:avLst/>
            </a:prstGeom>
            <a:gradFill flip="none" rotWithShape="1">
              <a:gsLst>
                <a:gs pos="26000">
                  <a:schemeClr val="accent2">
                    <a:lumMod val="60000"/>
                    <a:lumOff val="40000"/>
                  </a:schemeClr>
                </a:gs>
                <a:gs pos="50000">
                  <a:schemeClr val="bg1"/>
                </a:gs>
                <a:gs pos="100000">
                  <a:schemeClr val="bg1">
                    <a:lumMod val="75000"/>
                  </a:schemeClr>
                </a:gs>
              </a:gsLst>
              <a:lin ang="27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7" name="TextBox 6"/>
          <p:cNvSpPr txBox="1"/>
          <p:nvPr/>
        </p:nvSpPr>
        <p:spPr>
          <a:xfrm>
            <a:off x="861214" y="1052736"/>
            <a:ext cx="7527210" cy="4832092"/>
          </a:xfrm>
          <a:prstGeom prst="rect">
            <a:avLst/>
          </a:prstGeom>
          <a:noFill/>
        </p:spPr>
        <p:txBody>
          <a:bodyPr wrap="square" rtlCol="1">
            <a:spAutoFit/>
          </a:bodyPr>
          <a:lstStyle/>
          <a:p>
            <a:pPr algn="ctr"/>
            <a:r>
              <a:rPr lang="ar-EG" sz="4400" b="1" dirty="0"/>
              <a:t>إن تشبيه الرجل بالبحر يفيد كرمه وكثرة عطائه، وهو يمثل معنى تقليدياًّ تناوله أكثر الشعراء، وليس ثمة جديد فيه، لكن شاعراً مبدعاً كأبي تمّام أخذ هذا المعنى فقدَّمه لنا تقديماً فيه الكثير من الطرافة التي تسلكه في عداد الأبيات الجيدة، حين قال:</a:t>
            </a:r>
            <a:endParaRPr lang="en-US" sz="4400" dirty="0"/>
          </a:p>
        </p:txBody>
      </p:sp>
    </p:spTree>
    <p:extLst>
      <p:ext uri="{BB962C8B-B14F-4D97-AF65-F5344CB8AC3E}">
        <p14:creationId xmlns:p14="http://schemas.microsoft.com/office/powerpoint/2010/main" xmlns="" val="66164367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0156 - big tom to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38" y="142852"/>
            <a:ext cx="9001156" cy="6786610"/>
            <a:chOff x="0" y="214290"/>
            <a:chExt cx="9001156" cy="6786610"/>
          </a:xfrm>
          <a:scene3d>
            <a:camera prst="orthographicFront">
              <a:rot lat="0" lon="0" rev="0"/>
            </a:camera>
            <a:lightRig rig="glow" dir="t">
              <a:rot lat="0" lon="0" rev="14100000"/>
            </a:lightRig>
          </a:scene3d>
        </p:grpSpPr>
        <p:sp>
          <p:nvSpPr>
            <p:cNvPr id="3" name="Flowchart: Document 2"/>
            <p:cNvSpPr/>
            <p:nvPr/>
          </p:nvSpPr>
          <p:spPr>
            <a:xfrm>
              <a:off x="0" y="1071570"/>
              <a:ext cx="4786314" cy="5929330"/>
            </a:xfrm>
            <a:prstGeom prst="flowChartDocumen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Flowchart: Terminator 3"/>
            <p:cNvSpPr/>
            <p:nvPr/>
          </p:nvSpPr>
          <p:spPr>
            <a:xfrm>
              <a:off x="0" y="214290"/>
              <a:ext cx="6429388" cy="1500198"/>
            </a:xfrm>
            <a:prstGeom prst="flowChartTerminator">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4929190" y="285728"/>
              <a:ext cx="4071966" cy="6500858"/>
            </a:xfrm>
            <a:prstGeom prst="plaque">
              <a:avLst/>
            </a:prstGeom>
            <a:solidFill>
              <a:schemeClr val="tx1">
                <a:lumMod val="50000"/>
                <a:lumOff val="5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 Single Corner Rectangle 5"/>
            <p:cNvSpPr/>
            <p:nvPr/>
          </p:nvSpPr>
          <p:spPr>
            <a:xfrm>
              <a:off x="285720" y="500042"/>
              <a:ext cx="8429684" cy="6072230"/>
            </a:xfrm>
            <a:prstGeom prst="round1Rect">
              <a:avLst/>
            </a:prstGeom>
            <a:gradFill flip="none" rotWithShape="1">
              <a:gsLst>
                <a:gs pos="26000">
                  <a:schemeClr val="accent2">
                    <a:lumMod val="60000"/>
                    <a:lumOff val="40000"/>
                  </a:schemeClr>
                </a:gs>
                <a:gs pos="50000">
                  <a:schemeClr val="bg1"/>
                </a:gs>
                <a:gs pos="100000">
                  <a:schemeClr val="bg1">
                    <a:lumMod val="75000"/>
                  </a:schemeClr>
                </a:gs>
              </a:gsLst>
              <a:lin ang="27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7" name="Rectangle 6"/>
          <p:cNvSpPr/>
          <p:nvPr/>
        </p:nvSpPr>
        <p:spPr>
          <a:xfrm>
            <a:off x="-324543" y="1074216"/>
            <a:ext cx="8784975" cy="4154984"/>
          </a:xfrm>
          <a:prstGeom prst="rect">
            <a:avLst/>
          </a:prstGeom>
        </p:spPr>
        <p:txBody>
          <a:bodyPr wrap="square">
            <a:spAutoFit/>
          </a:bodyPr>
          <a:lstStyle/>
          <a:p>
            <a:r>
              <a:rPr lang="ar-EG" sz="4400" b="1" dirty="0">
                <a:solidFill>
                  <a:srgbClr val="000066"/>
                </a:solidFill>
              </a:rPr>
              <a:t>هوَ البَحْرُ منْ أيِّ النَّواحِي أَتيْتَهُ		</a:t>
            </a:r>
            <a:r>
              <a:rPr lang="ar-EG" sz="4400" b="1" dirty="0" smtClean="0">
                <a:solidFill>
                  <a:srgbClr val="000066"/>
                </a:solidFill>
              </a:rPr>
              <a:t/>
            </a:r>
            <a:br>
              <a:rPr lang="ar-EG" sz="4400" b="1" dirty="0" smtClean="0">
                <a:solidFill>
                  <a:srgbClr val="000066"/>
                </a:solidFill>
              </a:rPr>
            </a:br>
            <a:r>
              <a:rPr lang="ar-EG" sz="4400" b="1" dirty="0" smtClean="0">
                <a:solidFill>
                  <a:srgbClr val="000066"/>
                </a:solidFill>
              </a:rPr>
              <a:t>		فَلُجَّتُهُ </a:t>
            </a:r>
            <a:r>
              <a:rPr lang="ar-EG" sz="4400" b="1" dirty="0">
                <a:solidFill>
                  <a:srgbClr val="000066"/>
                </a:solidFill>
              </a:rPr>
              <a:t>المعروفُ والجودُ سَاحِلهْ</a:t>
            </a:r>
            <a:r>
              <a:rPr lang="ar-SA" sz="4400" baseline="30000" dirty="0" smtClean="0">
                <a:solidFill>
                  <a:srgbClr val="000066"/>
                </a:solidFill>
              </a:rPr>
              <a:t>(</a:t>
            </a:r>
            <a:r>
              <a:rPr lang="ar-EG" sz="4400" baseline="30000" dirty="0" smtClean="0">
                <a:solidFill>
                  <a:srgbClr val="000066"/>
                </a:solidFill>
              </a:rPr>
              <a:t>1</a:t>
            </a:r>
            <a:r>
              <a:rPr lang="ar-SA" sz="4400" baseline="30000" dirty="0" smtClean="0">
                <a:solidFill>
                  <a:srgbClr val="000066"/>
                </a:solidFill>
              </a:rPr>
              <a:t>)</a:t>
            </a:r>
            <a:endParaRPr lang="en-US" sz="4400" dirty="0">
              <a:solidFill>
                <a:srgbClr val="000066"/>
              </a:solidFill>
            </a:endParaRPr>
          </a:p>
          <a:p>
            <a:r>
              <a:rPr lang="ar-EG" sz="4400" b="1" dirty="0">
                <a:solidFill>
                  <a:srgbClr val="000066"/>
                </a:solidFill>
              </a:rPr>
              <a:t>تَعوّدَ بَسْطَ الكفِّ حتَّى لَوَ </a:t>
            </a:r>
            <a:r>
              <a:rPr lang="ar-EG" sz="4400" b="1" dirty="0" smtClean="0">
                <a:solidFill>
                  <a:srgbClr val="000066"/>
                </a:solidFill>
              </a:rPr>
              <a:t>أنَّ</a:t>
            </a:r>
            <a:r>
              <a:rPr lang="ar-SA" sz="4400" b="1" dirty="0" smtClean="0">
                <a:solidFill>
                  <a:srgbClr val="000066"/>
                </a:solidFill>
              </a:rPr>
              <a:t>ــــ</a:t>
            </a:r>
            <a:r>
              <a:rPr lang="ar-EG" sz="4400" b="1" dirty="0" smtClean="0">
                <a:solidFill>
                  <a:srgbClr val="000066"/>
                </a:solidFill>
              </a:rPr>
              <a:t>ه</a:t>
            </a:r>
            <a:r>
              <a:rPr lang="ar-EG" sz="4400" b="1" dirty="0">
                <a:solidFill>
                  <a:srgbClr val="000066"/>
                </a:solidFill>
              </a:rPr>
              <a:t>			</a:t>
            </a:r>
            <a:r>
              <a:rPr lang="ar-EG" sz="4400" b="1" dirty="0" smtClean="0">
                <a:solidFill>
                  <a:srgbClr val="000066"/>
                </a:solidFill>
              </a:rPr>
              <a:t/>
            </a:r>
            <a:br>
              <a:rPr lang="ar-EG" sz="4400" b="1" dirty="0" smtClean="0">
                <a:solidFill>
                  <a:srgbClr val="000066"/>
                </a:solidFill>
              </a:rPr>
            </a:br>
            <a:r>
              <a:rPr lang="ar-EG" sz="4400" b="1" dirty="0" smtClean="0">
                <a:solidFill>
                  <a:srgbClr val="000066"/>
                </a:solidFill>
              </a:rPr>
              <a:t>		ثَناها </a:t>
            </a:r>
            <a:r>
              <a:rPr lang="ar-EG" sz="4400" b="1" dirty="0" smtClean="0">
                <a:solidFill>
                  <a:srgbClr val="000066"/>
                </a:solidFill>
              </a:rPr>
              <a:t>لِقَبْ</a:t>
            </a:r>
            <a:r>
              <a:rPr lang="ar-SA" sz="4400" b="1" dirty="0" smtClean="0">
                <a:solidFill>
                  <a:srgbClr val="000066"/>
                </a:solidFill>
              </a:rPr>
              <a:t>ـــــــ</a:t>
            </a:r>
            <a:r>
              <a:rPr lang="ar-EG" sz="4400" b="1" dirty="0" err="1" smtClean="0">
                <a:solidFill>
                  <a:srgbClr val="000066"/>
                </a:solidFill>
              </a:rPr>
              <a:t>ضٍ</a:t>
            </a:r>
            <a:r>
              <a:rPr lang="ar-EG" sz="4400" b="1" dirty="0" smtClean="0">
                <a:solidFill>
                  <a:srgbClr val="000066"/>
                </a:solidFill>
              </a:rPr>
              <a:t> </a:t>
            </a:r>
            <a:r>
              <a:rPr lang="ar-EG" sz="4400" b="1" dirty="0">
                <a:solidFill>
                  <a:srgbClr val="000066"/>
                </a:solidFill>
              </a:rPr>
              <a:t>لم تُجبْهُ أَنامِلُهْ</a:t>
            </a:r>
            <a:endParaRPr lang="en-US" sz="4400" dirty="0">
              <a:solidFill>
                <a:srgbClr val="000066"/>
              </a:solidFill>
            </a:endParaRPr>
          </a:p>
          <a:p>
            <a:r>
              <a:rPr lang="ar-EG" sz="4400" b="1" dirty="0">
                <a:solidFill>
                  <a:srgbClr val="000066"/>
                </a:solidFill>
              </a:rPr>
              <a:t>ولو لم يَكنْ في كفِّهِ غيرُ رُوحِهِ		</a:t>
            </a:r>
            <a:r>
              <a:rPr lang="ar-EG" sz="4400" b="1" dirty="0" smtClean="0">
                <a:solidFill>
                  <a:srgbClr val="000066"/>
                </a:solidFill>
              </a:rPr>
              <a:t/>
            </a:r>
            <a:br>
              <a:rPr lang="ar-EG" sz="4400" b="1" dirty="0" smtClean="0">
                <a:solidFill>
                  <a:srgbClr val="000066"/>
                </a:solidFill>
              </a:rPr>
            </a:br>
            <a:r>
              <a:rPr lang="ar-EG" sz="4400" b="1" dirty="0" smtClean="0">
                <a:solidFill>
                  <a:srgbClr val="000066"/>
                </a:solidFill>
              </a:rPr>
              <a:t>		لجادَ </a:t>
            </a:r>
            <a:r>
              <a:rPr lang="ar-EG" sz="4400" b="1" dirty="0" smtClean="0">
                <a:solidFill>
                  <a:srgbClr val="000066"/>
                </a:solidFill>
              </a:rPr>
              <a:t>ب</a:t>
            </a:r>
            <a:r>
              <a:rPr lang="ar-SA" sz="4400" b="1" dirty="0" smtClean="0">
                <a:solidFill>
                  <a:srgbClr val="000066"/>
                </a:solidFill>
              </a:rPr>
              <a:t>ــــــــــ</a:t>
            </a:r>
            <a:r>
              <a:rPr lang="ar-EG" sz="4400" b="1" dirty="0" smtClean="0">
                <a:solidFill>
                  <a:srgbClr val="000066"/>
                </a:solidFill>
              </a:rPr>
              <a:t>ها </a:t>
            </a:r>
            <a:r>
              <a:rPr lang="ar-EG" sz="4400" b="1" dirty="0">
                <a:solidFill>
                  <a:srgbClr val="000066"/>
                </a:solidFill>
              </a:rPr>
              <a:t>فليتَّقِ الله </a:t>
            </a:r>
            <a:r>
              <a:rPr lang="ar-EG" sz="4400" b="1" dirty="0" smtClean="0">
                <a:solidFill>
                  <a:srgbClr val="000066"/>
                </a:solidFill>
              </a:rPr>
              <a:t>سائلُهْ</a:t>
            </a:r>
            <a:endParaRPr lang="en-US" sz="4400" dirty="0">
              <a:solidFill>
                <a:srgbClr val="000066"/>
              </a:solidFill>
            </a:endParaRPr>
          </a:p>
        </p:txBody>
      </p:sp>
      <p:grpSp>
        <p:nvGrpSpPr>
          <p:cNvPr id="8" name="Group 7"/>
          <p:cNvGrpSpPr/>
          <p:nvPr/>
        </p:nvGrpSpPr>
        <p:grpSpPr>
          <a:xfrm>
            <a:off x="755576" y="5805264"/>
            <a:ext cx="7416824" cy="473278"/>
            <a:chOff x="2106406" y="5733256"/>
            <a:chExt cx="6065994" cy="473278"/>
          </a:xfrm>
        </p:grpSpPr>
        <p:sp>
          <p:nvSpPr>
            <p:cNvPr id="9" name="TextBox 8"/>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0" name="Straight Connector 9"/>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5914160" y="5863005"/>
            <a:ext cx="1963999" cy="400110"/>
          </a:xfrm>
          <a:prstGeom prst="rect">
            <a:avLst/>
          </a:prstGeom>
        </p:spPr>
        <p:txBody>
          <a:bodyPr wrap="none">
            <a:spAutoFit/>
          </a:bodyPr>
          <a:lstStyle/>
          <a:p>
            <a:pPr lvl="0"/>
            <a:r>
              <a:rPr lang="ar-EG" sz="2000" dirty="0" smtClean="0">
                <a:latin typeface="Times New Roman" pitchFamily="18" charset="0"/>
              </a:rPr>
              <a:t>1- لجة البحر: وسطه.</a:t>
            </a:r>
            <a:endParaRPr lang="en-US" sz="2000" dirty="0">
              <a:latin typeface="Times New Roman" pitchFamily="18" charset="0"/>
            </a:endParaRPr>
          </a:p>
        </p:txBody>
      </p:sp>
    </p:spTree>
    <p:extLst>
      <p:ext uri="{BB962C8B-B14F-4D97-AF65-F5344CB8AC3E}">
        <p14:creationId xmlns:p14="http://schemas.microsoft.com/office/powerpoint/2010/main" xmlns="" val="63855246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0941 - pop.wav"/>
                                        </p:tgtEl>
                                      </p:cMediaNode>
                                    </p:audio>
                                  </p:subTnLst>
                                </p:cTn>
                              </p:par>
                              <p:par>
                                <p:cTn id="14" presetID="2" presetClass="entr" presetSubtype="4" fill="hold" grpId="0"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0941 - pop.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2" dur="500"/>
                                        <p:tgtEl>
                                          <p:spTgt spid="7">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7" dur="500"/>
                                        <p:tgtEl>
                                          <p:spTgt spid="7">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38" y="142852"/>
            <a:ext cx="9001156" cy="6786610"/>
            <a:chOff x="0" y="214290"/>
            <a:chExt cx="9001156" cy="6786610"/>
          </a:xfrm>
          <a:scene3d>
            <a:camera prst="orthographicFront">
              <a:rot lat="0" lon="0" rev="0"/>
            </a:camera>
            <a:lightRig rig="glow" dir="t">
              <a:rot lat="0" lon="0" rev="14100000"/>
            </a:lightRig>
          </a:scene3d>
        </p:grpSpPr>
        <p:sp>
          <p:nvSpPr>
            <p:cNvPr id="3" name="Flowchart: Document 2"/>
            <p:cNvSpPr/>
            <p:nvPr/>
          </p:nvSpPr>
          <p:spPr>
            <a:xfrm>
              <a:off x="0" y="1071570"/>
              <a:ext cx="4786314" cy="5929330"/>
            </a:xfrm>
            <a:prstGeom prst="flowChartDocumen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Flowchart: Terminator 3"/>
            <p:cNvSpPr/>
            <p:nvPr/>
          </p:nvSpPr>
          <p:spPr>
            <a:xfrm>
              <a:off x="0" y="214290"/>
              <a:ext cx="6429388" cy="1500198"/>
            </a:xfrm>
            <a:prstGeom prst="flowChartTerminator">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4929190" y="285728"/>
              <a:ext cx="4071966" cy="6500858"/>
            </a:xfrm>
            <a:prstGeom prst="plaque">
              <a:avLst/>
            </a:prstGeom>
            <a:solidFill>
              <a:schemeClr val="tx1">
                <a:lumMod val="50000"/>
                <a:lumOff val="5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 Single Corner Rectangle 5"/>
            <p:cNvSpPr/>
            <p:nvPr/>
          </p:nvSpPr>
          <p:spPr>
            <a:xfrm>
              <a:off x="285720" y="500042"/>
              <a:ext cx="8429684" cy="6072230"/>
            </a:xfrm>
            <a:prstGeom prst="round1Rect">
              <a:avLst/>
            </a:prstGeom>
            <a:gradFill flip="none" rotWithShape="1">
              <a:gsLst>
                <a:gs pos="26000">
                  <a:schemeClr val="accent2">
                    <a:lumMod val="60000"/>
                    <a:lumOff val="40000"/>
                  </a:schemeClr>
                </a:gs>
                <a:gs pos="50000">
                  <a:schemeClr val="bg1"/>
                </a:gs>
                <a:gs pos="100000">
                  <a:schemeClr val="bg1">
                    <a:lumMod val="75000"/>
                  </a:schemeClr>
                </a:gs>
              </a:gsLst>
              <a:lin ang="27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7" name="TextBox 6"/>
          <p:cNvSpPr txBox="1"/>
          <p:nvPr/>
        </p:nvSpPr>
        <p:spPr>
          <a:xfrm>
            <a:off x="827584" y="764704"/>
            <a:ext cx="7527210" cy="5509200"/>
          </a:xfrm>
          <a:prstGeom prst="rect">
            <a:avLst/>
          </a:prstGeom>
          <a:noFill/>
        </p:spPr>
        <p:txBody>
          <a:bodyPr wrap="square" rtlCol="1">
            <a:spAutoFit/>
          </a:bodyPr>
          <a:lstStyle/>
          <a:p>
            <a:pPr algn="ctr"/>
            <a:r>
              <a:rPr lang="ar-EG" sz="4400" b="1" dirty="0"/>
              <a:t>فنراه أعاد وأبدى في ذلك التشبيه المألوف حتى أحاله إلى معنى جديد يختص به الشاعر وحده، وبدالنا الممدوح بحراً عظيماً تَهْدِرُ أمواجه بالعطاء، ثم أتى بعد ذلك البيتان الآخران ليزيدا في روعة المعنى الذي أراده الشاعر مصوراً لنا إلى أي حدٍّ بلغ به الجود والفضل، حيث اعتادت يدُ الممدوح </a:t>
            </a:r>
            <a:endParaRPr lang="en-US" sz="4400" dirty="0"/>
          </a:p>
        </p:txBody>
      </p:sp>
    </p:spTree>
    <p:extLst>
      <p:ext uri="{BB962C8B-B14F-4D97-AF65-F5344CB8AC3E}">
        <p14:creationId xmlns:p14="http://schemas.microsoft.com/office/powerpoint/2010/main" xmlns="" val="225705404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0156 - big tom to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38" y="142852"/>
            <a:ext cx="9001156" cy="6786610"/>
            <a:chOff x="0" y="214290"/>
            <a:chExt cx="9001156" cy="6786610"/>
          </a:xfrm>
          <a:scene3d>
            <a:camera prst="orthographicFront">
              <a:rot lat="0" lon="0" rev="0"/>
            </a:camera>
            <a:lightRig rig="glow" dir="t">
              <a:rot lat="0" lon="0" rev="14100000"/>
            </a:lightRig>
          </a:scene3d>
        </p:grpSpPr>
        <p:sp>
          <p:nvSpPr>
            <p:cNvPr id="3" name="Flowchart: Document 2"/>
            <p:cNvSpPr/>
            <p:nvPr/>
          </p:nvSpPr>
          <p:spPr>
            <a:xfrm>
              <a:off x="0" y="1071570"/>
              <a:ext cx="4786314" cy="5929330"/>
            </a:xfrm>
            <a:prstGeom prst="flowChartDocumen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Flowchart: Terminator 3"/>
            <p:cNvSpPr/>
            <p:nvPr/>
          </p:nvSpPr>
          <p:spPr>
            <a:xfrm>
              <a:off x="0" y="214290"/>
              <a:ext cx="6429388" cy="1500198"/>
            </a:xfrm>
            <a:prstGeom prst="flowChartTerminator">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4929190" y="285728"/>
              <a:ext cx="4071966" cy="6500858"/>
            </a:xfrm>
            <a:prstGeom prst="plaque">
              <a:avLst/>
            </a:prstGeom>
            <a:solidFill>
              <a:schemeClr val="tx1">
                <a:lumMod val="50000"/>
                <a:lumOff val="5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 Single Corner Rectangle 5"/>
            <p:cNvSpPr/>
            <p:nvPr/>
          </p:nvSpPr>
          <p:spPr>
            <a:xfrm>
              <a:off x="285720" y="500042"/>
              <a:ext cx="8429684" cy="6072230"/>
            </a:xfrm>
            <a:prstGeom prst="round1Rect">
              <a:avLst/>
            </a:prstGeom>
            <a:gradFill flip="none" rotWithShape="1">
              <a:gsLst>
                <a:gs pos="26000">
                  <a:schemeClr val="accent2">
                    <a:lumMod val="60000"/>
                    <a:lumOff val="40000"/>
                  </a:schemeClr>
                </a:gs>
                <a:gs pos="50000">
                  <a:schemeClr val="bg1"/>
                </a:gs>
                <a:gs pos="100000">
                  <a:schemeClr val="bg1">
                    <a:lumMod val="75000"/>
                  </a:schemeClr>
                </a:gs>
              </a:gsLst>
              <a:lin ang="27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7" name="TextBox 6"/>
          <p:cNvSpPr txBox="1"/>
          <p:nvPr/>
        </p:nvSpPr>
        <p:spPr>
          <a:xfrm>
            <a:off x="827584" y="764704"/>
            <a:ext cx="7527210" cy="5509200"/>
          </a:xfrm>
          <a:prstGeom prst="rect">
            <a:avLst/>
          </a:prstGeom>
          <a:noFill/>
        </p:spPr>
        <p:txBody>
          <a:bodyPr wrap="square" rtlCol="1">
            <a:spAutoFit/>
          </a:bodyPr>
          <a:lstStyle/>
          <a:p>
            <a:pPr algn="ctr"/>
            <a:r>
              <a:rPr lang="ar-EG" sz="4400" b="1" dirty="0"/>
              <a:t>البسط بالعطاء، فلو أراد أن يمنتع عن الإعطاء بها لم تستجب له، ولو لم يكن فيها غير روحه وجاءه سائل يسأله العطاء لأعطاها إياها؛ لأنّ هذا الممدوح لم يتعود أن يردّ سائلاً.</a:t>
            </a:r>
            <a:endParaRPr lang="en-US" sz="4400" dirty="0"/>
          </a:p>
          <a:p>
            <a:pPr algn="ctr"/>
            <a:r>
              <a:rPr lang="ar-EG" sz="4400" b="1" dirty="0"/>
              <a:t>وإذا تأملنا ما قدّمه الشعراء في مجال حسن التعليل، رأينا أنهم قد تفننوا في ذلك وقدَّموا معاني فيها طرافة وجدة.</a:t>
            </a:r>
            <a:endParaRPr lang="en-US" sz="4400" dirty="0"/>
          </a:p>
        </p:txBody>
      </p:sp>
    </p:spTree>
    <p:extLst>
      <p:ext uri="{BB962C8B-B14F-4D97-AF65-F5344CB8AC3E}">
        <p14:creationId xmlns:p14="http://schemas.microsoft.com/office/powerpoint/2010/main" xmlns="" val="2361684456"/>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0156 - big tom to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67944" y="530828"/>
            <a:ext cx="4464496" cy="1962068"/>
            <a:chOff x="2857488" y="357166"/>
            <a:chExt cx="5857916" cy="2500330"/>
          </a:xfrm>
        </p:grpSpPr>
        <p:grpSp>
          <p:nvGrpSpPr>
            <p:cNvPr id="3" name="Group 4"/>
            <p:cNvGrpSpPr/>
            <p:nvPr/>
          </p:nvGrpSpPr>
          <p:grpSpPr>
            <a:xfrm>
              <a:off x="2857488" y="357166"/>
              <a:ext cx="5857916" cy="2500330"/>
              <a:chOff x="3000364" y="214290"/>
              <a:chExt cx="5857916" cy="2500330"/>
            </a:xfrm>
            <a:scene3d>
              <a:camera prst="orthographicFront">
                <a:rot lat="0" lon="0" rev="0"/>
              </a:camera>
              <a:lightRig rig="glow" dir="t">
                <a:rot lat="0" lon="0" rev="14100000"/>
              </a:lightRig>
            </a:scene3d>
          </p:grpSpPr>
          <p:sp>
            <p:nvSpPr>
              <p:cNvPr id="5" name="Cloud 4"/>
              <p:cNvSpPr/>
              <p:nvPr/>
            </p:nvSpPr>
            <p:spPr>
              <a:xfrm>
                <a:off x="3000364" y="214290"/>
                <a:ext cx="5857916" cy="2500330"/>
              </a:xfrm>
              <a:prstGeom prst="cloud">
                <a:avLst/>
              </a:prstGeom>
              <a:gradFill flip="none" rotWithShape="1">
                <a:gsLst>
                  <a:gs pos="0">
                    <a:srgbClr val="9900CC"/>
                  </a:gs>
                  <a:gs pos="50000">
                    <a:srgbClr val="990033">
                      <a:shade val="67500"/>
                      <a:satMod val="115000"/>
                    </a:srgbClr>
                  </a:gs>
                  <a:gs pos="100000">
                    <a:schemeClr val="bg1">
                      <a:lumMod val="85000"/>
                    </a:scheme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sp>
            <p:nvSpPr>
              <p:cNvPr id="6" name="Flowchart: Sequential Access Storage 2"/>
              <p:cNvSpPr/>
              <p:nvPr/>
            </p:nvSpPr>
            <p:spPr>
              <a:xfrm>
                <a:off x="3500430" y="428604"/>
                <a:ext cx="5072098" cy="1857388"/>
              </a:xfrm>
              <a:prstGeom prst="flowChartMagneticTape">
                <a:avLst/>
              </a:prstGeom>
              <a:gradFill flip="none" rotWithShape="1">
                <a:gsLst>
                  <a:gs pos="0">
                    <a:srgbClr val="800080"/>
                  </a:gs>
                  <a:gs pos="50000">
                    <a:schemeClr val="bg1">
                      <a:lumMod val="85000"/>
                    </a:schemeClr>
                  </a:gs>
                  <a:gs pos="100000">
                    <a:schemeClr val="bg1"/>
                  </a:gs>
                </a:gsLst>
                <a:lin ang="54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grpSp>
        <p:sp>
          <p:nvSpPr>
            <p:cNvPr id="4" name="Rectangle 3"/>
            <p:cNvSpPr>
              <a:spLocks noChangeArrowheads="1"/>
            </p:cNvSpPr>
            <p:nvPr/>
          </p:nvSpPr>
          <p:spPr bwMode="auto">
            <a:xfrm>
              <a:off x="3714744" y="785794"/>
              <a:ext cx="4286280" cy="1494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ar-EG" sz="80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sp>
        <p:nvSpPr>
          <p:cNvPr id="7" name="TextBox 1"/>
          <p:cNvSpPr txBox="1"/>
          <p:nvPr/>
        </p:nvSpPr>
        <p:spPr>
          <a:xfrm>
            <a:off x="4572000" y="1021378"/>
            <a:ext cx="3549352" cy="923330"/>
          </a:xfrm>
          <a:prstGeom prst="rect">
            <a:avLst/>
          </a:prstGeom>
          <a:noFill/>
        </p:spPr>
        <p:txBody>
          <a:bodyPr wrap="square" rtlCol="1">
            <a:spAutoFit/>
          </a:bodyPr>
          <a:lstStyle/>
          <a:p>
            <a:pPr algn="ctr"/>
            <a:r>
              <a:rPr lang="ar-EG" sz="5400" b="1" dirty="0" smtClean="0">
                <a:ln>
                  <a:solidFill>
                    <a:srgbClr val="C00000"/>
                  </a:solidFill>
                </a:ln>
                <a:solidFill>
                  <a:srgbClr val="FF0000"/>
                </a:solidFill>
              </a:rPr>
              <a:t>الدرس الثاني</a:t>
            </a:r>
            <a:endParaRPr lang="ar-EG" sz="5400" b="1" dirty="0">
              <a:ln>
                <a:solidFill>
                  <a:srgbClr val="C00000"/>
                </a:solidFill>
              </a:ln>
              <a:solidFill>
                <a:srgbClr val="FF0000"/>
              </a:solidFill>
              <a:effectLst>
                <a:outerShdw blurRad="63500" dir="3600000" algn="tl" rotWithShape="0">
                  <a:srgbClr val="000000">
                    <a:alpha val="70000"/>
                  </a:srgbClr>
                </a:outerShdw>
              </a:effectLst>
            </a:endParaRPr>
          </a:p>
        </p:txBody>
      </p:sp>
      <p:grpSp>
        <p:nvGrpSpPr>
          <p:cNvPr id="8" name="Group 7"/>
          <p:cNvGrpSpPr/>
          <p:nvPr/>
        </p:nvGrpSpPr>
        <p:grpSpPr>
          <a:xfrm>
            <a:off x="539554" y="4083864"/>
            <a:ext cx="6549878" cy="2225454"/>
            <a:chOff x="5072066" y="642918"/>
            <a:chExt cx="2857520" cy="2143140"/>
          </a:xfrm>
        </p:grpSpPr>
        <p:grpSp>
          <p:nvGrpSpPr>
            <p:cNvPr id="9" name="Group 5"/>
            <p:cNvGrpSpPr/>
            <p:nvPr/>
          </p:nvGrpSpPr>
          <p:grpSpPr>
            <a:xfrm>
              <a:off x="5072066" y="642918"/>
              <a:ext cx="2857520" cy="2143140"/>
              <a:chOff x="1428728" y="517902"/>
              <a:chExt cx="6715172" cy="5893634"/>
            </a:xfrm>
            <a:scene3d>
              <a:camera prst="orthographicFront">
                <a:rot lat="0" lon="0" rev="0"/>
              </a:camera>
              <a:lightRig rig="glow" dir="t">
                <a:rot lat="0" lon="0" rev="14100000"/>
              </a:lightRig>
            </a:scene3d>
          </p:grpSpPr>
          <p:sp>
            <p:nvSpPr>
              <p:cNvPr id="11" name="Rounded Rectangle 10"/>
              <p:cNvSpPr/>
              <p:nvPr/>
            </p:nvSpPr>
            <p:spPr>
              <a:xfrm>
                <a:off x="1428728" y="785793"/>
                <a:ext cx="6500859" cy="5625743"/>
              </a:xfrm>
              <a:prstGeom prst="roundRect">
                <a:avLst>
                  <a:gd name="adj" fmla="val 9548"/>
                </a:avLst>
              </a:prstGeom>
              <a:solidFill>
                <a:schemeClr val="bg2">
                  <a:lumMod val="90000"/>
                </a:schemeClr>
              </a:solidFill>
              <a:ln w="57150">
                <a:solidFill>
                  <a:srgbClr val="FF0000"/>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ounded Rectangle 11"/>
              <p:cNvSpPr/>
              <p:nvPr/>
            </p:nvSpPr>
            <p:spPr>
              <a:xfrm>
                <a:off x="1428728" y="517902"/>
                <a:ext cx="4643471" cy="4786345"/>
              </a:xfrm>
              <a:prstGeom prst="roundRect">
                <a:avLst>
                  <a:gd name="adj" fmla="val 7456"/>
                </a:avLst>
              </a:prstGeom>
              <a:solidFill>
                <a:schemeClr val="tx1">
                  <a:lumMod val="50000"/>
                  <a:lumOff val="50000"/>
                </a:schemeClr>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2"/>
              <p:cNvSpPr/>
              <p:nvPr/>
            </p:nvSpPr>
            <p:spPr>
              <a:xfrm>
                <a:off x="1871679" y="1000109"/>
                <a:ext cx="6272221" cy="5072097"/>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0" name="Rectangle 1"/>
            <p:cNvSpPr>
              <a:spLocks noChangeArrowheads="1"/>
            </p:cNvSpPr>
            <p:nvPr/>
          </p:nvSpPr>
          <p:spPr bwMode="auto">
            <a:xfrm>
              <a:off x="5386215" y="931945"/>
              <a:ext cx="2450369" cy="168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مقاييس نقد الشعر </a:t>
              </a:r>
              <a:b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مقاييس نقد المعنى)</a:t>
              </a:r>
              <a:endParaRPr lang="ar-EG" sz="5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xmlns="" val="1195965085"/>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48 - حد حاسم للويندوز.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43">
                                          <p:stCondLst>
                                            <p:cond delay="0"/>
                                          </p:stCondLst>
                                        </p:cTn>
                                        <p:tgtEl>
                                          <p:spTgt spid="8"/>
                                        </p:tgtEl>
                                      </p:cBhvr>
                                    </p:animEffect>
                                    <p:anim calcmode="lin" valueType="num">
                                      <p:cBhvr>
                                        <p:cTn id="21" dur="44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163"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163" tmFilter="0, 0; 0.125,0.2665; 0.25,0.4; 0.375,0.465; 0.5,0.5;  0.625,0.535; 0.75,0.6; 0.875,0.7335; 1,1">
                                          <p:stCondLst>
                                            <p:cond delay="163"/>
                                          </p:stCondLst>
                                        </p:cTn>
                                        <p:tgtEl>
                                          <p:spTgt spid="8"/>
                                        </p:tgtEl>
                                        <p:attrNameLst>
                                          <p:attrName>ppt_y</p:attrName>
                                        </p:attrNameLst>
                                      </p:cBhvr>
                                      <p:tavLst>
                                        <p:tav tm="0" fmla="#ppt_y-sin(pi*$)/9">
                                          <p:val>
                                            <p:fltVal val="0"/>
                                          </p:val>
                                        </p:tav>
                                        <p:tav tm="100000">
                                          <p:val>
                                            <p:fltVal val="1"/>
                                          </p:val>
                                        </p:tav>
                                      </p:tavLst>
                                    </p:anim>
                                    <p:anim calcmode="lin" valueType="num">
                                      <p:cBhvr>
                                        <p:cTn id="24" dur="2" tmFilter="0, 0; 0.125,0.2665; 0.25,0.4; 0.375,0.465; 0.5,0.5;  0.625,0.535; 0.75,0.6; 0.875,0.7335; 1,1">
                                          <p:stCondLst>
                                            <p:cond delay="325"/>
                                          </p:stCondLst>
                                        </p:cTn>
                                        <p:tgtEl>
                                          <p:spTgt spid="8"/>
                                        </p:tgtEl>
                                        <p:attrNameLst>
                                          <p:attrName>ppt_y</p:attrName>
                                        </p:attrNameLst>
                                      </p:cBhvr>
                                      <p:tavLst>
                                        <p:tav tm="0" fmla="#ppt_y-sin(pi*$)/27">
                                          <p:val>
                                            <p:fltVal val="0"/>
                                          </p:val>
                                        </p:tav>
                                        <p:tav tm="100000">
                                          <p:val>
                                            <p:fltVal val="1"/>
                                          </p:val>
                                        </p:tav>
                                      </p:tavLst>
                                    </p:anim>
                                    <p:anim calcmode="lin" valueType="num">
                                      <p:cBhvr>
                                        <p:cTn id="25" dur="1" tmFilter="0, 0; 0.125,0.2665; 0.25,0.4; 0.375,0.465; 0.5,0.5;  0.625,0.535; 0.75,0.6; 0.875,0.7335; 1,1">
                                          <p:stCondLst>
                                            <p:cond delay="499"/>
                                          </p:stCondLst>
                                        </p:cTn>
                                        <p:tgtEl>
                                          <p:spTgt spid="8"/>
                                        </p:tgtEl>
                                        <p:attrNameLst>
                                          <p:attrName>ppt_y</p:attrName>
                                        </p:attrNameLst>
                                      </p:cBhvr>
                                      <p:tavLst>
                                        <p:tav tm="0" fmla="#ppt_y-sin(pi*$)/81">
                                          <p:val>
                                            <p:fltVal val="0"/>
                                          </p:val>
                                        </p:tav>
                                        <p:tav tm="100000">
                                          <p:val>
                                            <p:fltVal val="1"/>
                                          </p:val>
                                        </p:tav>
                                      </p:tavLst>
                                    </p:anim>
                                    <p:animScale>
                                      <p:cBhvr>
                                        <p:cTn id="26" dur="1">
                                          <p:stCondLst>
                                            <p:cond delay="160"/>
                                          </p:stCondLst>
                                        </p:cTn>
                                        <p:tgtEl>
                                          <p:spTgt spid="8"/>
                                        </p:tgtEl>
                                      </p:cBhvr>
                                      <p:to x="100000" y="60000"/>
                                    </p:animScale>
                                    <p:animScale>
                                      <p:cBhvr>
                                        <p:cTn id="27" dur="1" decel="50000">
                                          <p:stCondLst>
                                            <p:cond delay="166"/>
                                          </p:stCondLst>
                                        </p:cTn>
                                        <p:tgtEl>
                                          <p:spTgt spid="8"/>
                                        </p:tgtEl>
                                      </p:cBhvr>
                                      <p:to x="100000" y="100000"/>
                                    </p:animScale>
                                    <p:animScale>
                                      <p:cBhvr>
                                        <p:cTn id="28" dur="1">
                                          <p:stCondLst>
                                            <p:cond delay="323"/>
                                          </p:stCondLst>
                                        </p:cTn>
                                        <p:tgtEl>
                                          <p:spTgt spid="8"/>
                                        </p:tgtEl>
                                      </p:cBhvr>
                                      <p:to x="100000" y="80000"/>
                                    </p:animScale>
                                    <p:animScale>
                                      <p:cBhvr>
                                        <p:cTn id="29" dur="1" decel="50000">
                                          <p:stCondLst>
                                            <p:cond delay="329"/>
                                          </p:stCondLst>
                                        </p:cTn>
                                        <p:tgtEl>
                                          <p:spTgt spid="8"/>
                                        </p:tgtEl>
                                      </p:cBhvr>
                                      <p:to x="100000" y="100000"/>
                                    </p:animScale>
                                    <p:animScale>
                                      <p:cBhvr>
                                        <p:cTn id="30" dur="1">
                                          <p:stCondLst>
                                            <p:cond delay="499"/>
                                          </p:stCondLst>
                                        </p:cTn>
                                        <p:tgtEl>
                                          <p:spTgt spid="8"/>
                                        </p:tgtEl>
                                      </p:cBhvr>
                                      <p:to x="100000" y="90000"/>
                                    </p:animScale>
                                    <p:animScale>
                                      <p:cBhvr>
                                        <p:cTn id="31" dur="1" decel="50000">
                                          <p:stCondLst>
                                            <p:cond delay="499"/>
                                          </p:stCondLst>
                                        </p:cTn>
                                        <p:tgtEl>
                                          <p:spTgt spid="8"/>
                                        </p:tgtEl>
                                      </p:cBhvr>
                                      <p:to x="100000" y="100000"/>
                                    </p:animScale>
                                    <p:animScale>
                                      <p:cBhvr>
                                        <p:cTn id="32" dur="1">
                                          <p:stCondLst>
                                            <p:cond delay="499"/>
                                          </p:stCondLst>
                                        </p:cTn>
                                        <p:tgtEl>
                                          <p:spTgt spid="8"/>
                                        </p:tgtEl>
                                      </p:cBhvr>
                                      <p:to x="100000" y="95000"/>
                                    </p:animScale>
                                    <p:animScale>
                                      <p:cBhvr>
                                        <p:cTn id="33" dur="1" decel="50000">
                                          <p:stCondLst>
                                            <p:cond delay="499"/>
                                          </p:stCondLst>
                                        </p:cTn>
                                        <p:tgtEl>
                                          <p:spTgt spid="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4" name="0639 - hiss wo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38" y="142852"/>
            <a:ext cx="9001156" cy="6786610"/>
            <a:chOff x="0" y="214290"/>
            <a:chExt cx="9001156" cy="6786610"/>
          </a:xfrm>
          <a:scene3d>
            <a:camera prst="orthographicFront">
              <a:rot lat="0" lon="0" rev="0"/>
            </a:camera>
            <a:lightRig rig="glow" dir="t">
              <a:rot lat="0" lon="0" rev="14100000"/>
            </a:lightRig>
          </a:scene3d>
        </p:grpSpPr>
        <p:sp>
          <p:nvSpPr>
            <p:cNvPr id="3" name="Flowchart: Document 2"/>
            <p:cNvSpPr/>
            <p:nvPr/>
          </p:nvSpPr>
          <p:spPr>
            <a:xfrm>
              <a:off x="0" y="1071570"/>
              <a:ext cx="4786314" cy="5929330"/>
            </a:xfrm>
            <a:prstGeom prst="flowChartDocumen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Flowchart: Terminator 3"/>
            <p:cNvSpPr/>
            <p:nvPr/>
          </p:nvSpPr>
          <p:spPr>
            <a:xfrm>
              <a:off x="0" y="214290"/>
              <a:ext cx="6429388" cy="1500198"/>
            </a:xfrm>
            <a:prstGeom prst="flowChartTerminator">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4929190" y="285728"/>
              <a:ext cx="4071966" cy="6500858"/>
            </a:xfrm>
            <a:prstGeom prst="plaque">
              <a:avLst/>
            </a:prstGeom>
            <a:solidFill>
              <a:schemeClr val="tx1">
                <a:lumMod val="50000"/>
                <a:lumOff val="5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 Single Corner Rectangle 5"/>
            <p:cNvSpPr/>
            <p:nvPr/>
          </p:nvSpPr>
          <p:spPr>
            <a:xfrm>
              <a:off x="285720" y="500042"/>
              <a:ext cx="8429684" cy="6072230"/>
            </a:xfrm>
            <a:prstGeom prst="round1Rect">
              <a:avLst/>
            </a:prstGeom>
            <a:gradFill flip="none" rotWithShape="1">
              <a:gsLst>
                <a:gs pos="26000">
                  <a:schemeClr val="accent2">
                    <a:lumMod val="60000"/>
                    <a:lumOff val="40000"/>
                  </a:schemeClr>
                </a:gs>
                <a:gs pos="50000">
                  <a:schemeClr val="bg1"/>
                </a:gs>
                <a:gs pos="100000">
                  <a:schemeClr val="bg1">
                    <a:lumMod val="75000"/>
                  </a:schemeClr>
                </a:gs>
              </a:gsLst>
              <a:lin ang="27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7" name="TextBox 6"/>
          <p:cNvSpPr txBox="1"/>
          <p:nvPr/>
        </p:nvSpPr>
        <p:spPr>
          <a:xfrm>
            <a:off x="827584" y="1412776"/>
            <a:ext cx="7527210" cy="4154984"/>
          </a:xfrm>
          <a:prstGeom prst="rect">
            <a:avLst/>
          </a:prstGeom>
          <a:noFill/>
        </p:spPr>
        <p:txBody>
          <a:bodyPr wrap="square" rtlCol="1">
            <a:spAutoFit/>
          </a:bodyPr>
          <a:lstStyle/>
          <a:p>
            <a:pPr algn="ctr"/>
            <a:r>
              <a:rPr lang="ar-EG" sz="4400" b="1" dirty="0"/>
              <a:t>فأبو تمام يرى أن احتجاب الممدوح عنه ليس أمراً سيئاً، ويحيل هذا الموقف الذي يدل على الإعراض والصدود، إلى موقف يجعله أكثر مناسبة للأمل والتفاؤل، حيث يشبِّه الممدوح بالسماء الملبدة بالغيوم يرتجى منها نزول الغيث، فيقول:</a:t>
            </a:r>
            <a:endParaRPr lang="en-US" sz="4400" dirty="0"/>
          </a:p>
        </p:txBody>
      </p:sp>
    </p:spTree>
    <p:extLst>
      <p:ext uri="{BB962C8B-B14F-4D97-AF65-F5344CB8AC3E}">
        <p14:creationId xmlns:p14="http://schemas.microsoft.com/office/powerpoint/2010/main" xmlns="" val="40408341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0156 - big tom to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38" y="142852"/>
            <a:ext cx="9001156" cy="6786610"/>
            <a:chOff x="0" y="214290"/>
            <a:chExt cx="9001156" cy="6786610"/>
          </a:xfrm>
          <a:scene3d>
            <a:camera prst="orthographicFront">
              <a:rot lat="0" lon="0" rev="0"/>
            </a:camera>
            <a:lightRig rig="glow" dir="t">
              <a:rot lat="0" lon="0" rev="14100000"/>
            </a:lightRig>
          </a:scene3d>
        </p:grpSpPr>
        <p:sp>
          <p:nvSpPr>
            <p:cNvPr id="3" name="Flowchart: Document 2"/>
            <p:cNvSpPr/>
            <p:nvPr/>
          </p:nvSpPr>
          <p:spPr>
            <a:xfrm>
              <a:off x="0" y="1071570"/>
              <a:ext cx="4786314" cy="5929330"/>
            </a:xfrm>
            <a:prstGeom prst="flowChartDocumen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Flowchart: Terminator 3"/>
            <p:cNvSpPr/>
            <p:nvPr/>
          </p:nvSpPr>
          <p:spPr>
            <a:xfrm>
              <a:off x="0" y="214290"/>
              <a:ext cx="6429388" cy="1500198"/>
            </a:xfrm>
            <a:prstGeom prst="flowChartTerminator">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4929190" y="285728"/>
              <a:ext cx="4071966" cy="6500858"/>
            </a:xfrm>
            <a:prstGeom prst="plaque">
              <a:avLst/>
            </a:prstGeom>
            <a:solidFill>
              <a:schemeClr val="tx1">
                <a:lumMod val="50000"/>
                <a:lumOff val="5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 Single Corner Rectangle 5"/>
            <p:cNvSpPr/>
            <p:nvPr/>
          </p:nvSpPr>
          <p:spPr>
            <a:xfrm>
              <a:off x="285720" y="500042"/>
              <a:ext cx="8429684" cy="6072230"/>
            </a:xfrm>
            <a:prstGeom prst="round1Rect">
              <a:avLst/>
            </a:prstGeom>
            <a:gradFill flip="none" rotWithShape="1">
              <a:gsLst>
                <a:gs pos="26000">
                  <a:schemeClr val="accent2">
                    <a:lumMod val="60000"/>
                    <a:lumOff val="40000"/>
                  </a:schemeClr>
                </a:gs>
                <a:gs pos="50000">
                  <a:schemeClr val="bg1"/>
                </a:gs>
                <a:gs pos="100000">
                  <a:schemeClr val="bg1">
                    <a:lumMod val="75000"/>
                  </a:schemeClr>
                </a:gs>
              </a:gsLst>
              <a:lin ang="27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7" name="Rectangle 6"/>
          <p:cNvSpPr/>
          <p:nvPr/>
        </p:nvSpPr>
        <p:spPr>
          <a:xfrm>
            <a:off x="-108519" y="1478394"/>
            <a:ext cx="8784975" cy="1446550"/>
          </a:xfrm>
          <a:prstGeom prst="rect">
            <a:avLst/>
          </a:prstGeom>
        </p:spPr>
        <p:txBody>
          <a:bodyPr wrap="square">
            <a:spAutoFit/>
          </a:bodyPr>
          <a:lstStyle/>
          <a:p>
            <a:r>
              <a:rPr lang="ar-EG" sz="4400" b="1" dirty="0">
                <a:solidFill>
                  <a:srgbClr val="000066"/>
                </a:solidFill>
              </a:rPr>
              <a:t>ليسَ الحِجابُ بُمقْصٍ عنْك لي أملاً		</a:t>
            </a:r>
            <a:r>
              <a:rPr lang="ar-EG" sz="4400" b="1" dirty="0" smtClean="0">
                <a:solidFill>
                  <a:srgbClr val="000066"/>
                </a:solidFill>
              </a:rPr>
              <a:t/>
            </a:r>
            <a:br>
              <a:rPr lang="ar-EG" sz="4400" b="1" dirty="0" smtClean="0">
                <a:solidFill>
                  <a:srgbClr val="000066"/>
                </a:solidFill>
              </a:rPr>
            </a:br>
            <a:r>
              <a:rPr lang="ar-EG" sz="4400" b="1" dirty="0" smtClean="0">
                <a:solidFill>
                  <a:srgbClr val="000066"/>
                </a:solidFill>
              </a:rPr>
              <a:t>			إنّ </a:t>
            </a:r>
            <a:r>
              <a:rPr lang="ar-EG" sz="4400" b="1" dirty="0">
                <a:solidFill>
                  <a:srgbClr val="000066"/>
                </a:solidFill>
              </a:rPr>
              <a:t>السّماءَ تُرجّى حِينَ تَحتَجِبُ</a:t>
            </a:r>
            <a:endParaRPr lang="en-US" sz="4400" dirty="0">
              <a:solidFill>
                <a:srgbClr val="000066"/>
              </a:solidFill>
            </a:endParaRPr>
          </a:p>
        </p:txBody>
      </p:sp>
    </p:spTree>
    <p:extLst>
      <p:ext uri="{BB962C8B-B14F-4D97-AF65-F5344CB8AC3E}">
        <p14:creationId xmlns:p14="http://schemas.microsoft.com/office/powerpoint/2010/main" xmlns="" val="2181191942"/>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1560" y="1340768"/>
            <a:ext cx="7929618" cy="3571900"/>
            <a:chOff x="2214546" y="1714488"/>
            <a:chExt cx="5072098" cy="3071834"/>
          </a:xfrm>
        </p:grpSpPr>
        <p:grpSp>
          <p:nvGrpSpPr>
            <p:cNvPr id="3" name="Group 4"/>
            <p:cNvGrpSpPr/>
            <p:nvPr/>
          </p:nvGrpSpPr>
          <p:grpSpPr>
            <a:xfrm>
              <a:off x="2214546" y="1714488"/>
              <a:ext cx="5072098" cy="3071834"/>
              <a:chOff x="2214546" y="1714488"/>
              <a:chExt cx="5072098" cy="3071834"/>
            </a:xfrm>
          </p:grpSpPr>
          <p:sp>
            <p:nvSpPr>
              <p:cNvPr id="5" name="Rounded Rectangle 4"/>
              <p:cNvSpPr/>
              <p:nvPr/>
            </p:nvSpPr>
            <p:spPr>
              <a:xfrm>
                <a:off x="2571736" y="1714488"/>
                <a:ext cx="4429156" cy="3071834"/>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C00000"/>
                    </a:solidFill>
                  </a:ln>
                  <a:solidFill>
                    <a:srgbClr val="FF0000"/>
                  </a:solidFill>
                </a:endParaRPr>
              </a:p>
            </p:txBody>
          </p:sp>
          <p:sp>
            <p:nvSpPr>
              <p:cNvPr id="6" name="Cloud 5"/>
              <p:cNvSpPr/>
              <p:nvPr/>
            </p:nvSpPr>
            <p:spPr>
              <a:xfrm>
                <a:off x="2214546" y="1928802"/>
                <a:ext cx="5072098" cy="2714644"/>
              </a:xfrm>
              <a:prstGeom prst="cloud">
                <a:avLst/>
              </a:prstGeom>
              <a:gradFill flip="none" rotWithShape="1">
                <a:gsLst>
                  <a:gs pos="0">
                    <a:schemeClr val="bg1"/>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accent5">
                    <a:lumMod val="75000"/>
                  </a:schemeClr>
                </a:solid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a:ln>
                    <a:solidFill>
                      <a:srgbClr val="C00000"/>
                    </a:solidFill>
                  </a:ln>
                  <a:solidFill>
                    <a:srgbClr val="FF0000"/>
                  </a:solidFill>
                </a:endParaRPr>
              </a:p>
            </p:txBody>
          </p:sp>
          <p:sp>
            <p:nvSpPr>
              <p:cNvPr id="7" name="Oval 2"/>
              <p:cNvSpPr/>
              <p:nvPr/>
            </p:nvSpPr>
            <p:spPr>
              <a:xfrm>
                <a:off x="2643174" y="2143116"/>
                <a:ext cx="4286280" cy="2214578"/>
              </a:xfrm>
              <a:prstGeom prst="ellipse">
                <a:avLst/>
              </a:prstGeom>
              <a:gradFill>
                <a:gsLst>
                  <a:gs pos="0">
                    <a:schemeClr val="lt1">
                      <a:tint val="80000"/>
                      <a:satMod val="300000"/>
                    </a:schemeClr>
                  </a:gs>
                  <a:gs pos="100000">
                    <a:schemeClr val="bg1">
                      <a:lumMod val="85000"/>
                    </a:schemeClr>
                  </a:gs>
                </a:gsLst>
              </a:gradFill>
              <a:ln>
                <a:solidFill>
                  <a:schemeClr val="accent5">
                    <a:lumMod val="7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ln>
                    <a:solidFill>
                      <a:srgbClr val="C00000"/>
                    </a:solidFill>
                  </a:ln>
                  <a:solidFill>
                    <a:srgbClr val="FF0000"/>
                  </a:solidFill>
                </a:endParaRPr>
              </a:p>
            </p:txBody>
          </p:sp>
        </p:grpSp>
        <p:sp>
          <p:nvSpPr>
            <p:cNvPr id="4" name="TextBox 3"/>
            <p:cNvSpPr txBox="1"/>
            <p:nvPr/>
          </p:nvSpPr>
          <p:spPr>
            <a:xfrm>
              <a:off x="2629079" y="2891099"/>
              <a:ext cx="4379996" cy="794064"/>
            </a:xfrm>
            <a:prstGeom prst="rect">
              <a:avLst/>
            </a:prstGeom>
            <a:noFill/>
          </p:spPr>
          <p:txBody>
            <a:bodyPr wrap="square" rtlCol="1">
              <a:spAutoFit/>
            </a:bodyPr>
            <a:lstStyle/>
            <a:p>
              <a:pPr lvl="0" algn="ctr"/>
              <a:r>
                <a:rPr lang="ar-EG" sz="5400" b="1" dirty="0" smtClean="0">
                  <a:ln>
                    <a:solidFill>
                      <a:srgbClr val="C00000"/>
                    </a:solidFill>
                  </a:ln>
                  <a:solidFill>
                    <a:srgbClr val="FF0000"/>
                  </a:solidFill>
                </a:rPr>
                <a:t>3- مقياس العمق والسطحية</a:t>
              </a:r>
              <a:endParaRPr lang="en-US" sz="5400" dirty="0" smtClean="0">
                <a:ln>
                  <a:solidFill>
                    <a:srgbClr val="C00000"/>
                  </a:solidFill>
                </a:ln>
                <a:solidFill>
                  <a:srgbClr val="FF0000"/>
                </a:solidFill>
              </a:endParaRPr>
            </a:p>
          </p:txBody>
        </p:sp>
      </p:grpSp>
    </p:spTree>
    <p:extLst>
      <p:ext uri="{BB962C8B-B14F-4D97-AF65-F5344CB8AC3E}">
        <p14:creationId xmlns:p14="http://schemas.microsoft.com/office/powerpoint/2010/main" xmlns="" val="163502018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newale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4314" y="142852"/>
            <a:ext cx="8715404" cy="6572296"/>
            <a:chOff x="142876" y="142852"/>
            <a:chExt cx="8715404" cy="6572296"/>
          </a:xfrm>
        </p:grpSpPr>
        <p:sp>
          <p:nvSpPr>
            <p:cNvPr id="3" name="Rectangle 2"/>
            <p:cNvSpPr/>
            <p:nvPr/>
          </p:nvSpPr>
          <p:spPr>
            <a:xfrm>
              <a:off x="142876" y="2357430"/>
              <a:ext cx="3857620" cy="4357718"/>
            </a:xfrm>
            <a:prstGeom prst="rect">
              <a:avLst/>
            </a:prstGeom>
            <a:solidFill>
              <a:srgbClr val="FF0000"/>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142876" y="142852"/>
              <a:ext cx="3857620" cy="4357718"/>
            </a:xfrm>
            <a:prstGeom prst="rect">
              <a:avLst/>
            </a:prstGeom>
            <a:solidFill>
              <a:srgbClr val="0000FF"/>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L-Shape 4"/>
            <p:cNvSpPr/>
            <p:nvPr/>
          </p:nvSpPr>
          <p:spPr>
            <a:xfrm flipH="1">
              <a:off x="7000892" y="1500174"/>
              <a:ext cx="1857388" cy="5214974"/>
            </a:xfrm>
            <a:prstGeom prst="corner">
              <a:avLst/>
            </a:prstGeom>
            <a:solidFill>
              <a:srgbClr val="993366"/>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Teardrop 5"/>
            <p:cNvSpPr/>
            <p:nvPr/>
          </p:nvSpPr>
          <p:spPr>
            <a:xfrm>
              <a:off x="6429388" y="285728"/>
              <a:ext cx="2428892" cy="1857388"/>
            </a:xfrm>
            <a:prstGeom prst="teardrop">
              <a:avLst/>
            </a:prstGeom>
            <a:solidFill>
              <a:srgbClr val="990099"/>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ound Single Corner Rectangle 6"/>
            <p:cNvSpPr/>
            <p:nvPr/>
          </p:nvSpPr>
          <p:spPr>
            <a:xfrm>
              <a:off x="357158" y="285728"/>
              <a:ext cx="8358246" cy="6286520"/>
            </a:xfrm>
            <a:prstGeom prst="round1Rect">
              <a:avLst/>
            </a:prstGeom>
            <a:gradFill>
              <a:gsLst>
                <a:gs pos="0">
                  <a:schemeClr val="accent4">
                    <a:lumMod val="40000"/>
                    <a:lumOff val="60000"/>
                  </a:schemeClr>
                </a:gs>
                <a:gs pos="50000">
                  <a:schemeClr val="bg1"/>
                </a:gs>
                <a:gs pos="100000">
                  <a:schemeClr val="bg1">
                    <a:lumMod val="85000"/>
                  </a:schemeClr>
                </a:gs>
              </a:gsLst>
              <a:lin ang="13500000" scaled="1"/>
            </a:gradFill>
            <a:ln>
              <a:solidFill>
                <a:schemeClr val="bg1">
                  <a:lumMod val="8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971600" y="620688"/>
            <a:ext cx="7182544" cy="2554545"/>
          </a:xfrm>
          <a:prstGeom prst="rect">
            <a:avLst/>
          </a:prstGeom>
        </p:spPr>
        <p:txBody>
          <a:bodyPr wrap="square">
            <a:spAutoFit/>
          </a:bodyPr>
          <a:lstStyle/>
          <a:p>
            <a:pPr algn="ctr"/>
            <a:r>
              <a:rPr lang="ar-EG" sz="4000" b="1" dirty="0"/>
              <a:t>المعنى العميق هو ذلك المعنى الذي تجده يذهب بك بعيداً في دلالة معنوية عالية مؤثرة، وتنثال على نفسك معانٍ وخواطرُ كثيرةٌ يثيرها فيك ويستدعيها إلى ذهنك.</a:t>
            </a:r>
            <a:endParaRPr lang="en-US" sz="4000" dirty="0"/>
          </a:p>
        </p:txBody>
      </p:sp>
      <p:sp>
        <p:nvSpPr>
          <p:cNvPr id="9" name="Rectangle 8"/>
          <p:cNvSpPr/>
          <p:nvPr/>
        </p:nvSpPr>
        <p:spPr>
          <a:xfrm>
            <a:off x="1043608" y="3394735"/>
            <a:ext cx="7182544" cy="2554545"/>
          </a:xfrm>
          <a:prstGeom prst="rect">
            <a:avLst/>
          </a:prstGeom>
        </p:spPr>
        <p:txBody>
          <a:bodyPr wrap="square">
            <a:spAutoFit/>
          </a:bodyPr>
          <a:lstStyle/>
          <a:p>
            <a:pPr algn="ctr"/>
            <a:r>
              <a:rPr lang="ar-EG" sz="4000" b="1" dirty="0"/>
              <a:t>ويكون عمق المعنى بسبب موهبة يتميز بها الشاعر بما يختص به قدرة عقلية، وملكة ذهنية، وثقافة عالية. كما في قول زهير بن أبي سلمى:</a:t>
            </a:r>
            <a:endParaRPr lang="en-US" sz="4000" dirty="0"/>
          </a:p>
        </p:txBody>
      </p:sp>
    </p:spTree>
    <p:extLst>
      <p:ext uri="{BB962C8B-B14F-4D97-AF65-F5344CB8AC3E}">
        <p14:creationId xmlns:p14="http://schemas.microsoft.com/office/powerpoint/2010/main" xmlns="" val="298990609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118 - bee-doop.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4314" y="142852"/>
            <a:ext cx="8715404" cy="6572296"/>
            <a:chOff x="142876" y="142852"/>
            <a:chExt cx="8715404" cy="6572296"/>
          </a:xfrm>
        </p:grpSpPr>
        <p:sp>
          <p:nvSpPr>
            <p:cNvPr id="3" name="Rectangle 2"/>
            <p:cNvSpPr/>
            <p:nvPr/>
          </p:nvSpPr>
          <p:spPr>
            <a:xfrm>
              <a:off x="142876" y="2357430"/>
              <a:ext cx="3857620" cy="4357718"/>
            </a:xfrm>
            <a:prstGeom prst="rect">
              <a:avLst/>
            </a:prstGeom>
            <a:solidFill>
              <a:srgbClr val="FF0000"/>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142876" y="142852"/>
              <a:ext cx="3857620" cy="4357718"/>
            </a:xfrm>
            <a:prstGeom prst="rect">
              <a:avLst/>
            </a:prstGeom>
            <a:solidFill>
              <a:srgbClr val="0000FF"/>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L-Shape 4"/>
            <p:cNvSpPr/>
            <p:nvPr/>
          </p:nvSpPr>
          <p:spPr>
            <a:xfrm flipH="1">
              <a:off x="7000892" y="1500174"/>
              <a:ext cx="1857388" cy="5214974"/>
            </a:xfrm>
            <a:prstGeom prst="corner">
              <a:avLst/>
            </a:prstGeom>
            <a:solidFill>
              <a:srgbClr val="993366"/>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Teardrop 5"/>
            <p:cNvSpPr/>
            <p:nvPr/>
          </p:nvSpPr>
          <p:spPr>
            <a:xfrm>
              <a:off x="6429388" y="285728"/>
              <a:ext cx="2428892" cy="1857388"/>
            </a:xfrm>
            <a:prstGeom prst="teardrop">
              <a:avLst/>
            </a:prstGeom>
            <a:solidFill>
              <a:srgbClr val="990099"/>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ound Single Corner Rectangle 6"/>
            <p:cNvSpPr/>
            <p:nvPr/>
          </p:nvSpPr>
          <p:spPr>
            <a:xfrm>
              <a:off x="357158" y="285728"/>
              <a:ext cx="8358246" cy="6286520"/>
            </a:xfrm>
            <a:prstGeom prst="round1Rect">
              <a:avLst/>
            </a:prstGeom>
            <a:gradFill>
              <a:gsLst>
                <a:gs pos="0">
                  <a:schemeClr val="accent4">
                    <a:lumMod val="40000"/>
                    <a:lumOff val="60000"/>
                  </a:schemeClr>
                </a:gs>
                <a:gs pos="50000">
                  <a:schemeClr val="bg1"/>
                </a:gs>
                <a:gs pos="100000">
                  <a:schemeClr val="bg1">
                    <a:lumMod val="85000"/>
                  </a:schemeClr>
                </a:gs>
              </a:gsLst>
              <a:lin ang="13500000" scaled="1"/>
            </a:gradFill>
            <a:ln>
              <a:solidFill>
                <a:schemeClr val="bg1">
                  <a:lumMod val="8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08519" y="908720"/>
            <a:ext cx="8784975" cy="1446550"/>
          </a:xfrm>
          <a:prstGeom prst="rect">
            <a:avLst/>
          </a:prstGeom>
        </p:spPr>
        <p:txBody>
          <a:bodyPr wrap="square">
            <a:spAutoFit/>
          </a:bodyPr>
          <a:lstStyle/>
          <a:p>
            <a:r>
              <a:rPr lang="ar-EG" sz="4400" b="1" dirty="0">
                <a:solidFill>
                  <a:srgbClr val="000066"/>
                </a:solidFill>
              </a:rPr>
              <a:t>وإِنَّ الحَقّ مَقْطَعُهُ ثَلاَثٌ			</a:t>
            </a:r>
            <a:r>
              <a:rPr lang="ar-EG" sz="4400" b="1" dirty="0" smtClean="0">
                <a:solidFill>
                  <a:srgbClr val="000066"/>
                </a:solidFill>
              </a:rPr>
              <a:t/>
            </a:r>
            <a:br>
              <a:rPr lang="ar-EG" sz="4400" b="1" dirty="0" smtClean="0">
                <a:solidFill>
                  <a:srgbClr val="000066"/>
                </a:solidFill>
              </a:rPr>
            </a:br>
            <a:r>
              <a:rPr lang="ar-EG" sz="4400" b="1" dirty="0" smtClean="0">
                <a:solidFill>
                  <a:srgbClr val="000066"/>
                </a:solidFill>
              </a:rPr>
              <a:t>				يَمِينٌ </a:t>
            </a:r>
            <a:r>
              <a:rPr lang="ar-EG" sz="4400" b="1" dirty="0">
                <a:solidFill>
                  <a:srgbClr val="000066"/>
                </a:solidFill>
              </a:rPr>
              <a:t>أو نِفارٌ أو جَلاَءُ</a:t>
            </a:r>
            <a:endParaRPr lang="en-US" sz="4400" dirty="0">
              <a:solidFill>
                <a:srgbClr val="000066"/>
              </a:solidFill>
            </a:endParaRPr>
          </a:p>
        </p:txBody>
      </p:sp>
      <p:sp>
        <p:nvSpPr>
          <p:cNvPr id="9" name="Rectangle 8"/>
          <p:cNvSpPr/>
          <p:nvPr/>
        </p:nvSpPr>
        <p:spPr>
          <a:xfrm>
            <a:off x="1043608" y="2708920"/>
            <a:ext cx="7182544" cy="1323439"/>
          </a:xfrm>
          <a:prstGeom prst="rect">
            <a:avLst/>
          </a:prstGeom>
        </p:spPr>
        <p:txBody>
          <a:bodyPr wrap="square">
            <a:spAutoFit/>
          </a:bodyPr>
          <a:lstStyle/>
          <a:p>
            <a:pPr algn="ctr"/>
            <a:r>
              <a:rPr lang="ar-EG" sz="4000" b="1" dirty="0"/>
              <a:t>يريد بذلك أن الحق يثبت بواحدة من ثلاث: يمين، أو محاكمة، أو حجة واضحة.</a:t>
            </a:r>
            <a:endParaRPr lang="en-US" sz="4000" dirty="0"/>
          </a:p>
        </p:txBody>
      </p:sp>
      <p:sp>
        <p:nvSpPr>
          <p:cNvPr id="10" name="Rectangle 9"/>
          <p:cNvSpPr/>
          <p:nvPr/>
        </p:nvSpPr>
        <p:spPr>
          <a:xfrm>
            <a:off x="1043608" y="4437692"/>
            <a:ext cx="7182544" cy="1938992"/>
          </a:xfrm>
          <a:prstGeom prst="rect">
            <a:avLst/>
          </a:prstGeom>
        </p:spPr>
        <p:txBody>
          <a:bodyPr wrap="square">
            <a:spAutoFit/>
          </a:bodyPr>
          <a:lstStyle/>
          <a:p>
            <a:pPr algn="ctr"/>
            <a:r>
              <a:rPr lang="ar-EG" sz="4000" b="1" dirty="0"/>
              <a:t>وكان عمر بن الخطاب رضي الله عنه يتعجب من هذا البيت، ويقول: لو أدركت زهيراً لوليته القضاء.</a:t>
            </a:r>
            <a:endParaRPr lang="en-US" sz="4000" dirty="0"/>
          </a:p>
        </p:txBody>
      </p:sp>
    </p:spTree>
    <p:extLst>
      <p:ext uri="{BB962C8B-B14F-4D97-AF65-F5344CB8AC3E}">
        <p14:creationId xmlns:p14="http://schemas.microsoft.com/office/powerpoint/2010/main" xmlns="" val="3314281936"/>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right)">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4" name="3.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4314" y="142852"/>
            <a:ext cx="8715404" cy="6572296"/>
            <a:chOff x="142876" y="142852"/>
            <a:chExt cx="8715404" cy="6572296"/>
          </a:xfrm>
        </p:grpSpPr>
        <p:sp>
          <p:nvSpPr>
            <p:cNvPr id="3" name="Rectangle 2"/>
            <p:cNvSpPr/>
            <p:nvPr/>
          </p:nvSpPr>
          <p:spPr>
            <a:xfrm>
              <a:off x="142876" y="2357430"/>
              <a:ext cx="3857620" cy="4357718"/>
            </a:xfrm>
            <a:prstGeom prst="rect">
              <a:avLst/>
            </a:prstGeom>
            <a:solidFill>
              <a:srgbClr val="FF0000"/>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142876" y="142852"/>
              <a:ext cx="3857620" cy="4357718"/>
            </a:xfrm>
            <a:prstGeom prst="rect">
              <a:avLst/>
            </a:prstGeom>
            <a:solidFill>
              <a:srgbClr val="0000FF"/>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L-Shape 4"/>
            <p:cNvSpPr/>
            <p:nvPr/>
          </p:nvSpPr>
          <p:spPr>
            <a:xfrm flipH="1">
              <a:off x="7000892" y="1500174"/>
              <a:ext cx="1857388" cy="5214974"/>
            </a:xfrm>
            <a:prstGeom prst="corner">
              <a:avLst/>
            </a:prstGeom>
            <a:solidFill>
              <a:srgbClr val="993366"/>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Teardrop 5"/>
            <p:cNvSpPr/>
            <p:nvPr/>
          </p:nvSpPr>
          <p:spPr>
            <a:xfrm>
              <a:off x="6429388" y="285728"/>
              <a:ext cx="2428892" cy="1857388"/>
            </a:xfrm>
            <a:prstGeom prst="teardrop">
              <a:avLst/>
            </a:prstGeom>
            <a:solidFill>
              <a:srgbClr val="990099"/>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ound Single Corner Rectangle 6"/>
            <p:cNvSpPr/>
            <p:nvPr/>
          </p:nvSpPr>
          <p:spPr>
            <a:xfrm>
              <a:off x="357158" y="285728"/>
              <a:ext cx="8358246" cy="6286520"/>
            </a:xfrm>
            <a:prstGeom prst="round1Rect">
              <a:avLst/>
            </a:prstGeom>
            <a:gradFill>
              <a:gsLst>
                <a:gs pos="0">
                  <a:schemeClr val="accent4">
                    <a:lumMod val="40000"/>
                    <a:lumOff val="60000"/>
                  </a:schemeClr>
                </a:gs>
                <a:gs pos="50000">
                  <a:schemeClr val="bg1"/>
                </a:gs>
                <a:gs pos="100000">
                  <a:schemeClr val="bg1">
                    <a:lumMod val="85000"/>
                  </a:schemeClr>
                </a:gs>
              </a:gsLst>
              <a:lin ang="13500000" scaled="1"/>
            </a:gradFill>
            <a:ln>
              <a:solidFill>
                <a:schemeClr val="bg1">
                  <a:lumMod val="8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043608" y="1260043"/>
            <a:ext cx="7182544" cy="4401205"/>
          </a:xfrm>
          <a:prstGeom prst="rect">
            <a:avLst/>
          </a:prstGeom>
        </p:spPr>
        <p:txBody>
          <a:bodyPr wrap="square">
            <a:spAutoFit/>
          </a:bodyPr>
          <a:lstStyle/>
          <a:p>
            <a:pPr algn="ctr"/>
            <a:r>
              <a:rPr lang="ar-EG" sz="4000" b="1" dirty="0"/>
              <a:t>وتكون الأبيات عميقة المعنى إذا اعتمدت على الحكمة التي تمثل اختزال قدر كبير من التجربة الإنسانية وتقديمها في عبارة موجزة بليغة. خذ مثلاً الأبيات التالية لبشار بن برد التي يدعو فيها إلى عدم التفريط بالصديق الوفي من أجل زلة أو خطأ يرتكبه فيقول:</a:t>
            </a:r>
            <a:endParaRPr lang="en-US" sz="4000" dirty="0"/>
          </a:p>
        </p:txBody>
      </p:sp>
    </p:spTree>
    <p:extLst>
      <p:ext uri="{BB962C8B-B14F-4D97-AF65-F5344CB8AC3E}">
        <p14:creationId xmlns:p14="http://schemas.microsoft.com/office/powerpoint/2010/main" xmlns="" val="2707071366"/>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4314" y="142852"/>
            <a:ext cx="8715404" cy="6572296"/>
            <a:chOff x="142876" y="142852"/>
            <a:chExt cx="8715404" cy="6572296"/>
          </a:xfrm>
        </p:grpSpPr>
        <p:sp>
          <p:nvSpPr>
            <p:cNvPr id="3" name="Rectangle 2"/>
            <p:cNvSpPr/>
            <p:nvPr/>
          </p:nvSpPr>
          <p:spPr>
            <a:xfrm>
              <a:off x="142876" y="2357430"/>
              <a:ext cx="3857620" cy="4357718"/>
            </a:xfrm>
            <a:prstGeom prst="rect">
              <a:avLst/>
            </a:prstGeom>
            <a:solidFill>
              <a:srgbClr val="FF0000"/>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142876" y="142852"/>
              <a:ext cx="3857620" cy="4357718"/>
            </a:xfrm>
            <a:prstGeom prst="rect">
              <a:avLst/>
            </a:prstGeom>
            <a:solidFill>
              <a:srgbClr val="0000FF"/>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L-Shape 4"/>
            <p:cNvSpPr/>
            <p:nvPr/>
          </p:nvSpPr>
          <p:spPr>
            <a:xfrm flipH="1">
              <a:off x="7000892" y="1500174"/>
              <a:ext cx="1857388" cy="5214974"/>
            </a:xfrm>
            <a:prstGeom prst="corner">
              <a:avLst/>
            </a:prstGeom>
            <a:solidFill>
              <a:srgbClr val="993366"/>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Teardrop 5"/>
            <p:cNvSpPr/>
            <p:nvPr/>
          </p:nvSpPr>
          <p:spPr>
            <a:xfrm>
              <a:off x="6429388" y="285728"/>
              <a:ext cx="2428892" cy="1857388"/>
            </a:xfrm>
            <a:prstGeom prst="teardrop">
              <a:avLst/>
            </a:prstGeom>
            <a:solidFill>
              <a:srgbClr val="990099"/>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ound Single Corner Rectangle 6"/>
            <p:cNvSpPr/>
            <p:nvPr/>
          </p:nvSpPr>
          <p:spPr>
            <a:xfrm>
              <a:off x="357158" y="285728"/>
              <a:ext cx="8358246" cy="6286520"/>
            </a:xfrm>
            <a:prstGeom prst="round1Rect">
              <a:avLst/>
            </a:prstGeom>
            <a:gradFill>
              <a:gsLst>
                <a:gs pos="0">
                  <a:schemeClr val="accent4">
                    <a:lumMod val="40000"/>
                    <a:lumOff val="60000"/>
                  </a:schemeClr>
                </a:gs>
                <a:gs pos="50000">
                  <a:schemeClr val="bg1"/>
                </a:gs>
                <a:gs pos="100000">
                  <a:schemeClr val="bg1">
                    <a:lumMod val="85000"/>
                  </a:schemeClr>
                </a:gs>
              </a:gsLst>
              <a:lin ang="13500000" scaled="1"/>
            </a:gradFill>
            <a:ln>
              <a:solidFill>
                <a:schemeClr val="bg1">
                  <a:lumMod val="8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80528" y="404664"/>
            <a:ext cx="8784975" cy="6186309"/>
          </a:xfrm>
          <a:prstGeom prst="rect">
            <a:avLst/>
          </a:prstGeom>
        </p:spPr>
        <p:txBody>
          <a:bodyPr wrap="square">
            <a:spAutoFit/>
          </a:bodyPr>
          <a:lstStyle/>
          <a:p>
            <a:pPr>
              <a:lnSpc>
                <a:spcPct val="150000"/>
              </a:lnSpc>
            </a:pPr>
            <a:r>
              <a:rPr lang="ar-EG" sz="4400" b="1" dirty="0">
                <a:solidFill>
                  <a:srgbClr val="000066"/>
                </a:solidFill>
              </a:rPr>
              <a:t>إذا كُنْتَ في كُلِّ </a:t>
            </a:r>
            <a:r>
              <a:rPr lang="ar-EG" sz="4400" b="1" dirty="0" smtClean="0">
                <a:solidFill>
                  <a:srgbClr val="000066"/>
                </a:solidFill>
              </a:rPr>
              <a:t>ألأُم</a:t>
            </a:r>
            <a:r>
              <a:rPr lang="ar-SA" sz="4400" b="1" dirty="0" smtClean="0">
                <a:solidFill>
                  <a:srgbClr val="000066"/>
                </a:solidFill>
              </a:rPr>
              <a:t>ــــــ</a:t>
            </a:r>
            <a:r>
              <a:rPr lang="ar-EG" sz="4400" b="1" dirty="0" smtClean="0">
                <a:solidFill>
                  <a:srgbClr val="000066"/>
                </a:solidFill>
              </a:rPr>
              <a:t>ور </a:t>
            </a:r>
            <a:r>
              <a:rPr lang="ar-EG" sz="4400" b="1" dirty="0">
                <a:solidFill>
                  <a:srgbClr val="000066"/>
                </a:solidFill>
              </a:rPr>
              <a:t>مُعاتِبًا		</a:t>
            </a:r>
            <a:r>
              <a:rPr lang="ar-EG" sz="4400" b="1" dirty="0" smtClean="0">
                <a:solidFill>
                  <a:srgbClr val="000066"/>
                </a:solidFill>
              </a:rPr>
              <a:t/>
            </a:r>
            <a:br>
              <a:rPr lang="ar-EG" sz="4400" b="1" dirty="0" smtClean="0">
                <a:solidFill>
                  <a:srgbClr val="000066"/>
                </a:solidFill>
              </a:rPr>
            </a:br>
            <a:r>
              <a:rPr lang="ar-EG" sz="4400" b="1" dirty="0" smtClean="0">
                <a:solidFill>
                  <a:srgbClr val="000066"/>
                </a:solidFill>
              </a:rPr>
              <a:t>		</a:t>
            </a:r>
            <a:r>
              <a:rPr lang="ar-EG" sz="4400" b="1" dirty="0" err="1" smtClean="0">
                <a:solidFill>
                  <a:srgbClr val="000066"/>
                </a:solidFill>
              </a:rPr>
              <a:t>صَ</a:t>
            </a:r>
            <a:r>
              <a:rPr lang="ar-SA" sz="4400" b="1" dirty="0" smtClean="0">
                <a:solidFill>
                  <a:srgbClr val="000066"/>
                </a:solidFill>
              </a:rPr>
              <a:t>ــــ</a:t>
            </a:r>
            <a:r>
              <a:rPr lang="ar-EG" sz="4400" b="1" dirty="0" err="1" smtClean="0">
                <a:solidFill>
                  <a:srgbClr val="000066"/>
                </a:solidFill>
              </a:rPr>
              <a:t>دِيقَكَ</a:t>
            </a:r>
            <a:r>
              <a:rPr lang="ar-EG" sz="4400" b="1" dirty="0">
                <a:solidFill>
                  <a:srgbClr val="000066"/>
                </a:solidFill>
              </a:rPr>
              <a:t>، لم تَلْقَ الذي لا تُعاتِبُهْ</a:t>
            </a:r>
            <a:endParaRPr lang="en-US" sz="4400" dirty="0">
              <a:solidFill>
                <a:srgbClr val="000066"/>
              </a:solidFill>
            </a:endParaRPr>
          </a:p>
          <a:p>
            <a:pPr>
              <a:lnSpc>
                <a:spcPct val="150000"/>
              </a:lnSpc>
            </a:pPr>
            <a:r>
              <a:rPr lang="ar-EG" sz="4400" b="1" dirty="0">
                <a:solidFill>
                  <a:srgbClr val="000066"/>
                </a:solidFill>
              </a:rPr>
              <a:t>فَعِشْ واحِداً أو </a:t>
            </a:r>
            <a:r>
              <a:rPr lang="ar-EG" sz="4400" b="1" dirty="0" err="1" smtClean="0">
                <a:solidFill>
                  <a:srgbClr val="000066"/>
                </a:solidFill>
              </a:rPr>
              <a:t>صِ</a:t>
            </a:r>
            <a:r>
              <a:rPr lang="ar-SA" sz="4400" b="1" dirty="0" smtClean="0">
                <a:solidFill>
                  <a:srgbClr val="000066"/>
                </a:solidFill>
              </a:rPr>
              <a:t>ـــــ</a:t>
            </a:r>
            <a:r>
              <a:rPr lang="ar-EG" sz="4400" b="1" dirty="0" smtClean="0">
                <a:solidFill>
                  <a:srgbClr val="000066"/>
                </a:solidFill>
              </a:rPr>
              <a:t>لْ </a:t>
            </a:r>
            <a:r>
              <a:rPr lang="ar-EG" sz="4400" b="1" dirty="0">
                <a:solidFill>
                  <a:srgbClr val="000066"/>
                </a:solidFill>
              </a:rPr>
              <a:t>أَخاكَ فإنّهُ	</a:t>
            </a:r>
            <a:r>
              <a:rPr lang="ar-EG" sz="4400" b="1" dirty="0" smtClean="0">
                <a:solidFill>
                  <a:srgbClr val="000066"/>
                </a:solidFill>
              </a:rPr>
              <a:t/>
            </a:r>
            <a:br>
              <a:rPr lang="ar-EG" sz="4400" b="1" dirty="0" smtClean="0">
                <a:solidFill>
                  <a:srgbClr val="000066"/>
                </a:solidFill>
              </a:rPr>
            </a:br>
            <a:r>
              <a:rPr lang="ar-EG" sz="4400" b="1" dirty="0" smtClean="0">
                <a:solidFill>
                  <a:srgbClr val="000066"/>
                </a:solidFill>
              </a:rPr>
              <a:t>		</a:t>
            </a:r>
            <a:r>
              <a:rPr lang="ar-EG" sz="4400" b="1" dirty="0" err="1" smtClean="0">
                <a:solidFill>
                  <a:srgbClr val="000066"/>
                </a:solidFill>
              </a:rPr>
              <a:t>مق</a:t>
            </a:r>
            <a:r>
              <a:rPr lang="ar-SA" sz="4400" b="1" dirty="0" smtClean="0">
                <a:solidFill>
                  <a:srgbClr val="000066"/>
                </a:solidFill>
              </a:rPr>
              <a:t>ـــــــــــ</a:t>
            </a:r>
            <a:r>
              <a:rPr lang="ar-EG" sz="4400" b="1" dirty="0" smtClean="0">
                <a:solidFill>
                  <a:srgbClr val="000066"/>
                </a:solidFill>
              </a:rPr>
              <a:t>ارفُ </a:t>
            </a:r>
            <a:r>
              <a:rPr lang="ar-EG" sz="4400" b="1" dirty="0">
                <a:solidFill>
                  <a:srgbClr val="000066"/>
                </a:solidFill>
              </a:rPr>
              <a:t>ذَنبٍ تارةً ومُجانِبُهْ</a:t>
            </a:r>
            <a:endParaRPr lang="en-US" sz="4400" dirty="0">
              <a:solidFill>
                <a:srgbClr val="000066"/>
              </a:solidFill>
            </a:endParaRPr>
          </a:p>
          <a:p>
            <a:pPr>
              <a:lnSpc>
                <a:spcPct val="150000"/>
              </a:lnSpc>
            </a:pPr>
            <a:r>
              <a:rPr lang="ar-EG" sz="4400" b="1" dirty="0">
                <a:solidFill>
                  <a:srgbClr val="000066"/>
                </a:solidFill>
              </a:rPr>
              <a:t>إذا أنتَ لم تَشربْ مِراراً على القَذَى		</a:t>
            </a:r>
            <a:r>
              <a:rPr lang="ar-EG" sz="4400" b="1" dirty="0" smtClean="0">
                <a:solidFill>
                  <a:srgbClr val="000066"/>
                </a:solidFill>
              </a:rPr>
              <a:t/>
            </a:r>
            <a:br>
              <a:rPr lang="ar-EG" sz="4400" b="1" dirty="0" smtClean="0">
                <a:solidFill>
                  <a:srgbClr val="000066"/>
                </a:solidFill>
              </a:rPr>
            </a:br>
            <a:r>
              <a:rPr lang="ar-EG" sz="4400" b="1" dirty="0" smtClean="0">
                <a:solidFill>
                  <a:srgbClr val="000066"/>
                </a:solidFill>
              </a:rPr>
              <a:t>		ظَمِئتَ </a:t>
            </a:r>
            <a:r>
              <a:rPr lang="ar-EG" sz="4400" b="1" dirty="0">
                <a:solidFill>
                  <a:srgbClr val="000066"/>
                </a:solidFill>
              </a:rPr>
              <a:t>وأيُّ النّاس تَصفُو مَشارِبُهْ</a:t>
            </a:r>
            <a:endParaRPr lang="en-US" sz="4400" dirty="0">
              <a:solidFill>
                <a:srgbClr val="000066"/>
              </a:solidFill>
            </a:endParaRPr>
          </a:p>
        </p:txBody>
      </p:sp>
    </p:spTree>
    <p:extLst>
      <p:ext uri="{BB962C8B-B14F-4D97-AF65-F5344CB8AC3E}">
        <p14:creationId xmlns:p14="http://schemas.microsoft.com/office/powerpoint/2010/main" xmlns="" val="1394455417"/>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right)">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right)">
                                      <p:cBhvr>
                                        <p:cTn id="12" dur="500"/>
                                        <p:tgtEl>
                                          <p:spTgt spid="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right)">
                                      <p:cBhvr>
                                        <p:cTn id="17" dur="500"/>
                                        <p:tgtEl>
                                          <p:spTgt spid="8">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8fb53351076221c0062b46d50e037d2e.gif"/>
          <p:cNvPicPr>
            <a:picLocks noChangeAspect="1"/>
          </p:cNvPicPr>
          <p:nvPr/>
        </p:nvPicPr>
        <p:blipFill>
          <a:blip r:embed="rId6" cstate="print"/>
          <a:stretch>
            <a:fillRect/>
          </a:stretch>
        </p:blipFill>
        <p:spPr>
          <a:xfrm rot="10800000">
            <a:off x="755576" y="4005064"/>
            <a:ext cx="7478247" cy="341693"/>
          </a:xfrm>
          <a:prstGeom prst="rect">
            <a:avLst/>
          </a:prstGeom>
        </p:spPr>
      </p:pic>
      <p:grpSp>
        <p:nvGrpSpPr>
          <p:cNvPr id="2" name="Group 14"/>
          <p:cNvGrpSpPr/>
          <p:nvPr/>
        </p:nvGrpSpPr>
        <p:grpSpPr>
          <a:xfrm>
            <a:off x="214282" y="0"/>
            <a:ext cx="8747349" cy="6635064"/>
            <a:chOff x="428596" y="582147"/>
            <a:chExt cx="8388882" cy="5918687"/>
          </a:xfrm>
        </p:grpSpPr>
        <p:grpSp>
          <p:nvGrpSpPr>
            <p:cNvPr id="3" name="Group 12"/>
            <p:cNvGrpSpPr/>
            <p:nvPr/>
          </p:nvGrpSpPr>
          <p:grpSpPr>
            <a:xfrm>
              <a:off x="428596" y="582147"/>
              <a:ext cx="8388882" cy="5918687"/>
              <a:chOff x="428596" y="582147"/>
              <a:chExt cx="8388882" cy="5918687"/>
            </a:xfrm>
          </p:grpSpPr>
          <p:pic>
            <p:nvPicPr>
              <p:cNvPr id="12" name="Picture 11" descr="8fb53351076221c0062b46d50e037d2e.gif"/>
              <p:cNvPicPr>
                <a:picLocks noChangeAspect="1"/>
              </p:cNvPicPr>
              <p:nvPr/>
            </p:nvPicPr>
            <p:blipFill>
              <a:blip r:embed="rId6" cstate="print"/>
              <a:stretch>
                <a:fillRect/>
              </a:stretch>
            </p:blipFill>
            <p:spPr>
              <a:xfrm>
                <a:off x="1085822" y="4283257"/>
                <a:ext cx="7171788" cy="304801"/>
              </a:xfrm>
              <a:prstGeom prst="rect">
                <a:avLst/>
              </a:prstGeom>
            </p:spPr>
          </p:pic>
          <p:sp>
            <p:nvSpPr>
              <p:cNvPr id="11" name="Rounded Rectangle 10"/>
              <p:cNvSpPr/>
              <p:nvPr/>
            </p:nvSpPr>
            <p:spPr>
              <a:xfrm>
                <a:off x="428596" y="928670"/>
                <a:ext cx="8358246" cy="5572164"/>
              </a:xfrm>
              <a:prstGeom prst="roundRect">
                <a:avLst>
                  <a:gd name="adj" fmla="val 11373"/>
                </a:avLst>
              </a:prstGeom>
              <a:gradFill flip="none" rotWithShape="1">
                <a:gsLst>
                  <a:gs pos="0">
                    <a:schemeClr val="bg1">
                      <a:lumMod val="85000"/>
                    </a:schemeClr>
                  </a:gs>
                  <a:gs pos="58000">
                    <a:schemeClr val="bg1"/>
                  </a:gs>
                  <a:gs pos="100000">
                    <a:srgbClr val="FF5050"/>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0800000" flipH="1" flipV="1">
                <a:off x="7953111" y="582147"/>
                <a:ext cx="864367" cy="811435"/>
              </a:xfrm>
              <a:prstGeom prst="rect">
                <a:avLst/>
              </a:prstGeom>
            </p:spPr>
          </p:pic>
        </p:grpSp>
        <p:pic>
          <p:nvPicPr>
            <p:cNvPr id="10" name="Picture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464308" y="772250"/>
              <a:ext cx="1864542" cy="527153"/>
            </a:xfrm>
            <a:prstGeom prst="rect">
              <a:avLst/>
            </a:prstGeom>
          </p:spPr>
        </p:pic>
      </p:grpSp>
      <p:grpSp>
        <p:nvGrpSpPr>
          <p:cNvPr id="8" name="Group 2"/>
          <p:cNvGrpSpPr/>
          <p:nvPr/>
        </p:nvGrpSpPr>
        <p:grpSpPr>
          <a:xfrm>
            <a:off x="1835696" y="548680"/>
            <a:ext cx="5572164" cy="1814032"/>
            <a:chOff x="3643306" y="714356"/>
            <a:chExt cx="4357718" cy="1714512"/>
          </a:xfrm>
          <a:scene3d>
            <a:camera prst="orthographicFront">
              <a:rot lat="0" lon="0" rev="0"/>
            </a:camera>
            <a:lightRig rig="glow" dir="t">
              <a:rot lat="0" lon="0" rev="14100000"/>
            </a:lightRig>
          </a:scene3d>
        </p:grpSpPr>
        <p:sp>
          <p:nvSpPr>
            <p:cNvPr id="4" name="Rounded Rectangular Callout 3"/>
            <p:cNvSpPr/>
            <p:nvPr/>
          </p:nvSpPr>
          <p:spPr>
            <a:xfrm>
              <a:off x="3857620" y="714356"/>
              <a:ext cx="4000528" cy="1714512"/>
            </a:xfrm>
            <a:prstGeom prst="wedgeRoundRectCallou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Flowchart: Terminator 4"/>
            <p:cNvSpPr/>
            <p:nvPr/>
          </p:nvSpPr>
          <p:spPr>
            <a:xfrm>
              <a:off x="3643306" y="857232"/>
              <a:ext cx="4357718" cy="1428760"/>
            </a:xfrm>
            <a:prstGeom prst="flowChartTerminator">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Rectangle 1"/>
          <p:cNvSpPr>
            <a:spLocks noChangeArrowheads="1"/>
          </p:cNvSpPr>
          <p:nvPr/>
        </p:nvSpPr>
        <p:spPr bwMode="auto">
          <a:xfrm>
            <a:off x="2470727" y="832152"/>
            <a:ext cx="449033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ar-EG"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مهارات حياتية</a:t>
            </a:r>
            <a:endParaRPr lang="en-US" sz="7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1547664" y="2924944"/>
            <a:ext cx="6030416" cy="3046988"/>
          </a:xfrm>
          <a:prstGeom prst="rect">
            <a:avLst/>
          </a:prstGeom>
        </p:spPr>
        <p:txBody>
          <a:bodyPr wrap="square">
            <a:spAutoFit/>
          </a:bodyPr>
          <a:lstStyle/>
          <a:p>
            <a:pPr algn="ctr"/>
            <a:r>
              <a:rPr lang="ar-EG" sz="4800" b="1" dirty="0"/>
              <a:t>الحفاظ على الصداقة خلق نبيل، والتغاضي عن زلة الصديق عنوان جمال هذه الصداقة وسبيل استمرارها.</a:t>
            </a:r>
            <a:endParaRPr lang="en-US" sz="4800" dirty="0"/>
          </a:p>
        </p:txBody>
      </p:sp>
    </p:spTree>
    <p:extLst>
      <p:ext uri="{BB962C8B-B14F-4D97-AF65-F5344CB8AC3E}">
        <p14:creationId xmlns:p14="http://schemas.microsoft.com/office/powerpoint/2010/main" xmlns="" val="1555307010"/>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9"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15" presetID="2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3" name="wind.wav"/>
                                        </p:tgtEl>
                                      </p:cMediaNode>
                                    </p:audio>
                                  </p:subTnLst>
                                </p:cTn>
                              </p:par>
                              <p:par>
                                <p:cTn id="25" presetID="14"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subTnLst>
                                    <p:audio>
                                      <p:cMediaNode>
                                        <p:cTn display="0" masterRel="sameClick">
                                          <p:stCondLst>
                                            <p:cond evt="begin" delay="0">
                                              <p:tn val="25"/>
                                            </p:cond>
                                          </p:stCondLst>
                                          <p:endCondLst>
                                            <p:cond evt="onStopAudio" delay="0">
                                              <p:tgtEl>
                                                <p:sldTgt/>
                                              </p:tgtEl>
                                            </p:cond>
                                          </p:endCondLst>
                                        </p:cTn>
                                        <p:tgtEl>
                                          <p:sndTgt r:embed="rId4" name="0515 - صوت قرقعة من الفأرة.wav"/>
                                        </p:tgtEl>
                                      </p:cMediaNode>
                                    </p:audio>
                                  </p:sub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4314" y="142852"/>
            <a:ext cx="8715404" cy="6572296"/>
            <a:chOff x="142876" y="142852"/>
            <a:chExt cx="8715404" cy="6572296"/>
          </a:xfrm>
        </p:grpSpPr>
        <p:sp>
          <p:nvSpPr>
            <p:cNvPr id="3" name="Rectangle 2"/>
            <p:cNvSpPr/>
            <p:nvPr/>
          </p:nvSpPr>
          <p:spPr>
            <a:xfrm>
              <a:off x="142876" y="2357430"/>
              <a:ext cx="3857620" cy="4357718"/>
            </a:xfrm>
            <a:prstGeom prst="rect">
              <a:avLst/>
            </a:prstGeom>
            <a:solidFill>
              <a:srgbClr val="FF0000"/>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142876" y="142852"/>
              <a:ext cx="3857620" cy="4357718"/>
            </a:xfrm>
            <a:prstGeom prst="rect">
              <a:avLst/>
            </a:prstGeom>
            <a:solidFill>
              <a:srgbClr val="0000FF"/>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L-Shape 4"/>
            <p:cNvSpPr/>
            <p:nvPr/>
          </p:nvSpPr>
          <p:spPr>
            <a:xfrm flipH="1">
              <a:off x="7000892" y="1500174"/>
              <a:ext cx="1857388" cy="5214974"/>
            </a:xfrm>
            <a:prstGeom prst="corner">
              <a:avLst/>
            </a:prstGeom>
            <a:solidFill>
              <a:srgbClr val="993366"/>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Teardrop 5"/>
            <p:cNvSpPr/>
            <p:nvPr/>
          </p:nvSpPr>
          <p:spPr>
            <a:xfrm>
              <a:off x="6429388" y="285728"/>
              <a:ext cx="2428892" cy="1857388"/>
            </a:xfrm>
            <a:prstGeom prst="teardrop">
              <a:avLst/>
            </a:prstGeom>
            <a:solidFill>
              <a:srgbClr val="990099"/>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ound Single Corner Rectangle 6"/>
            <p:cNvSpPr/>
            <p:nvPr/>
          </p:nvSpPr>
          <p:spPr>
            <a:xfrm>
              <a:off x="357158" y="285728"/>
              <a:ext cx="8358246" cy="6286520"/>
            </a:xfrm>
            <a:prstGeom prst="round1Rect">
              <a:avLst/>
            </a:prstGeom>
            <a:gradFill>
              <a:gsLst>
                <a:gs pos="0">
                  <a:schemeClr val="accent4">
                    <a:lumMod val="40000"/>
                    <a:lumOff val="60000"/>
                  </a:schemeClr>
                </a:gs>
                <a:gs pos="50000">
                  <a:schemeClr val="bg1"/>
                </a:gs>
                <a:gs pos="100000">
                  <a:schemeClr val="bg1">
                    <a:lumMod val="85000"/>
                  </a:schemeClr>
                </a:gs>
              </a:gsLst>
              <a:lin ang="13500000" scaled="1"/>
            </a:gradFill>
            <a:ln>
              <a:solidFill>
                <a:schemeClr val="bg1">
                  <a:lumMod val="8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043608" y="980728"/>
            <a:ext cx="7182544" cy="5016758"/>
          </a:xfrm>
          <a:prstGeom prst="rect">
            <a:avLst/>
          </a:prstGeom>
        </p:spPr>
        <p:txBody>
          <a:bodyPr wrap="square">
            <a:spAutoFit/>
          </a:bodyPr>
          <a:lstStyle/>
          <a:p>
            <a:pPr algn="ctr"/>
            <a:r>
              <a:rPr lang="ar-EG" sz="4000" b="1" dirty="0"/>
              <a:t>وليس المقصود أن يتحول الشعر كله إلى مجموعة من الحكم، يخذ بعضها برقاب بعض، فهذا أمر يضعف الشعر ويذهب برقاب بعض، فهذا أمر يضعف الشعر ويذهب جماله وعذوبته، وكان مما أنكره النقاد على صالح بن عبد القدوس وغيره من شعراء الحكمة أنهم أكثروا من أبيات الحكمة في أكثر قصائدهم، </a:t>
            </a:r>
            <a:endParaRPr lang="en-US" sz="4000" dirty="0"/>
          </a:p>
        </p:txBody>
      </p:sp>
    </p:spTree>
    <p:extLst>
      <p:ext uri="{BB962C8B-B14F-4D97-AF65-F5344CB8AC3E}">
        <p14:creationId xmlns:p14="http://schemas.microsoft.com/office/powerpoint/2010/main" xmlns="" val="47276261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4314" y="142852"/>
            <a:ext cx="8715404" cy="6572296"/>
            <a:chOff x="142876" y="142852"/>
            <a:chExt cx="8715404" cy="6572296"/>
          </a:xfrm>
        </p:grpSpPr>
        <p:sp>
          <p:nvSpPr>
            <p:cNvPr id="3" name="Rectangle 2"/>
            <p:cNvSpPr/>
            <p:nvPr/>
          </p:nvSpPr>
          <p:spPr>
            <a:xfrm>
              <a:off x="142876" y="2357430"/>
              <a:ext cx="3857620" cy="4357718"/>
            </a:xfrm>
            <a:prstGeom prst="rect">
              <a:avLst/>
            </a:prstGeom>
            <a:solidFill>
              <a:srgbClr val="FF0000"/>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142876" y="142852"/>
              <a:ext cx="3857620" cy="4357718"/>
            </a:xfrm>
            <a:prstGeom prst="rect">
              <a:avLst/>
            </a:prstGeom>
            <a:solidFill>
              <a:srgbClr val="0000FF"/>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L-Shape 4"/>
            <p:cNvSpPr/>
            <p:nvPr/>
          </p:nvSpPr>
          <p:spPr>
            <a:xfrm flipH="1">
              <a:off x="7000892" y="1500174"/>
              <a:ext cx="1857388" cy="5214974"/>
            </a:xfrm>
            <a:prstGeom prst="corner">
              <a:avLst/>
            </a:prstGeom>
            <a:solidFill>
              <a:srgbClr val="993366"/>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Teardrop 5"/>
            <p:cNvSpPr/>
            <p:nvPr/>
          </p:nvSpPr>
          <p:spPr>
            <a:xfrm>
              <a:off x="6429388" y="285728"/>
              <a:ext cx="2428892" cy="1857388"/>
            </a:xfrm>
            <a:prstGeom prst="teardrop">
              <a:avLst/>
            </a:prstGeom>
            <a:solidFill>
              <a:srgbClr val="990099"/>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ound Single Corner Rectangle 6"/>
            <p:cNvSpPr/>
            <p:nvPr/>
          </p:nvSpPr>
          <p:spPr>
            <a:xfrm>
              <a:off x="357158" y="285728"/>
              <a:ext cx="8358246" cy="6286520"/>
            </a:xfrm>
            <a:prstGeom prst="round1Rect">
              <a:avLst/>
            </a:prstGeom>
            <a:gradFill>
              <a:gsLst>
                <a:gs pos="0">
                  <a:schemeClr val="accent4">
                    <a:lumMod val="40000"/>
                    <a:lumOff val="60000"/>
                  </a:schemeClr>
                </a:gs>
                <a:gs pos="50000">
                  <a:schemeClr val="bg1"/>
                </a:gs>
                <a:gs pos="100000">
                  <a:schemeClr val="bg1">
                    <a:lumMod val="85000"/>
                  </a:schemeClr>
                </a:gs>
              </a:gsLst>
              <a:lin ang="13500000" scaled="1"/>
            </a:gradFill>
            <a:ln>
              <a:solidFill>
                <a:schemeClr val="bg1">
                  <a:lumMod val="8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043608" y="1116027"/>
            <a:ext cx="7182544" cy="4401205"/>
          </a:xfrm>
          <a:prstGeom prst="rect">
            <a:avLst/>
          </a:prstGeom>
        </p:spPr>
        <p:txBody>
          <a:bodyPr wrap="square">
            <a:spAutoFit/>
          </a:bodyPr>
          <a:lstStyle/>
          <a:p>
            <a:pPr algn="ctr"/>
            <a:r>
              <a:rPr lang="ar-EG" sz="4000" b="1" dirty="0"/>
              <a:t>ولو جعلوا حكمهم في أشعار متفرقة لكان أفضل وأجدى، وهذا ما يميز شعر الحكمة عند أبي الطيب المتنبي، وأبي تمام، عنه عند ابن الوردي صاحب لامية العرب، والتي تتضمن حِكَماً كثيرة متتابعة مما يجعلُ استفادة القارئ منها قليلة وغير مؤثرة.</a:t>
            </a:r>
            <a:endParaRPr lang="en-US" sz="4000" dirty="0"/>
          </a:p>
        </p:txBody>
      </p:sp>
    </p:spTree>
    <p:extLst>
      <p:ext uri="{BB962C8B-B14F-4D97-AF65-F5344CB8AC3E}">
        <p14:creationId xmlns:p14="http://schemas.microsoft.com/office/powerpoint/2010/main" xmlns="" val="4033414393"/>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9552" y="116632"/>
            <a:ext cx="8136904" cy="6552727"/>
            <a:chOff x="539552" y="421649"/>
            <a:chExt cx="8136904" cy="6552727"/>
          </a:xfrm>
        </p:grpSpPr>
        <p:sp>
          <p:nvSpPr>
            <p:cNvPr id="3" name="Rectangle 2"/>
            <p:cNvSpPr/>
            <p:nvPr/>
          </p:nvSpPr>
          <p:spPr>
            <a:xfrm>
              <a:off x="3995936" y="692695"/>
              <a:ext cx="4680520" cy="6281681"/>
            </a:xfrm>
            <a:prstGeom prst="rect">
              <a:avLst/>
            </a:prstGeom>
            <a:solidFill>
              <a:schemeClr val="tx1">
                <a:lumMod val="65000"/>
                <a:lumOff val="3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4503073" y="637673"/>
              <a:ext cx="1628775" cy="12763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5871225" y="493657"/>
              <a:ext cx="1628775" cy="12763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6972592" y="421649"/>
              <a:ext cx="1628775" cy="12763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3084160" y="839521"/>
              <a:ext cx="1628775" cy="12763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1716008" y="983537"/>
              <a:ext cx="1628775" cy="12763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542633" y="1135937"/>
              <a:ext cx="1628775" cy="1276350"/>
            </a:xfrm>
            <a:prstGeom prst="rect">
              <a:avLst/>
            </a:prstGeom>
          </p:spPr>
        </p:pic>
        <p:sp>
          <p:nvSpPr>
            <p:cNvPr id="10" name="Flowchart: Manual Input 9"/>
            <p:cNvSpPr/>
            <p:nvPr/>
          </p:nvSpPr>
          <p:spPr>
            <a:xfrm>
              <a:off x="539552" y="908719"/>
              <a:ext cx="7848872" cy="5705617"/>
            </a:xfrm>
            <a:prstGeom prst="flowChartManualInput">
              <a:avLst/>
            </a:prstGeom>
            <a:blipFill dpi="0" rotWithShape="1">
              <a:blip r:embed="rId5" cstate="print"/>
              <a:srcRect/>
              <a:stretch>
                <a:fillRect t="-5000" b="-10000"/>
              </a:stretch>
            </a:blip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sp>
        <p:nvSpPr>
          <p:cNvPr id="11" name="TextBox 10"/>
          <p:cNvSpPr txBox="1"/>
          <p:nvPr/>
        </p:nvSpPr>
        <p:spPr>
          <a:xfrm>
            <a:off x="683568" y="1988840"/>
            <a:ext cx="7416824" cy="3785652"/>
          </a:xfrm>
          <a:prstGeom prst="rect">
            <a:avLst/>
          </a:prstGeom>
          <a:noFill/>
        </p:spPr>
        <p:txBody>
          <a:bodyPr wrap="square" rtlCol="1">
            <a:spAutoFit/>
          </a:bodyPr>
          <a:lstStyle/>
          <a:p>
            <a:pPr algn="ctr"/>
            <a:r>
              <a:rPr lang="ar-EG" sz="4800" b="1" dirty="0"/>
              <a:t>يقوم الفن الأدبي (شعراً ونثراً) على عنصرين أساسين؛ هما: الشكل، والمضمون، وعنهما تتفرع كل المقاييس النقدية الخاصة بكل فن من الفنون الأدبية.</a:t>
            </a:r>
            <a:endParaRPr lang="en-US" sz="4800" dirty="0"/>
          </a:p>
        </p:txBody>
      </p:sp>
    </p:spTree>
    <p:extLst>
      <p:ext uri="{BB962C8B-B14F-4D97-AF65-F5344CB8AC3E}">
        <p14:creationId xmlns:p14="http://schemas.microsoft.com/office/powerpoint/2010/main" xmlns="" val="39340177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54 - another stapler.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3" name="0054 - another stap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4314" y="142852"/>
            <a:ext cx="8715404" cy="6572296"/>
            <a:chOff x="142876" y="142852"/>
            <a:chExt cx="8715404" cy="6572296"/>
          </a:xfrm>
        </p:grpSpPr>
        <p:sp>
          <p:nvSpPr>
            <p:cNvPr id="3" name="Rectangle 2"/>
            <p:cNvSpPr/>
            <p:nvPr/>
          </p:nvSpPr>
          <p:spPr>
            <a:xfrm>
              <a:off x="142876" y="2357430"/>
              <a:ext cx="3857620" cy="4357718"/>
            </a:xfrm>
            <a:prstGeom prst="rect">
              <a:avLst/>
            </a:prstGeom>
            <a:solidFill>
              <a:srgbClr val="FF0000"/>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142876" y="142852"/>
              <a:ext cx="3857620" cy="4357718"/>
            </a:xfrm>
            <a:prstGeom prst="rect">
              <a:avLst/>
            </a:prstGeom>
            <a:solidFill>
              <a:srgbClr val="0000FF"/>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L-Shape 4"/>
            <p:cNvSpPr/>
            <p:nvPr/>
          </p:nvSpPr>
          <p:spPr>
            <a:xfrm flipH="1">
              <a:off x="7000892" y="1500174"/>
              <a:ext cx="1857388" cy="5214974"/>
            </a:xfrm>
            <a:prstGeom prst="corner">
              <a:avLst/>
            </a:prstGeom>
            <a:solidFill>
              <a:srgbClr val="993366"/>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Teardrop 5"/>
            <p:cNvSpPr/>
            <p:nvPr/>
          </p:nvSpPr>
          <p:spPr>
            <a:xfrm>
              <a:off x="6429388" y="285728"/>
              <a:ext cx="2428892" cy="1857388"/>
            </a:xfrm>
            <a:prstGeom prst="teardrop">
              <a:avLst/>
            </a:prstGeom>
            <a:solidFill>
              <a:srgbClr val="990099"/>
            </a:solidFill>
            <a:ln w="381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ound Single Corner Rectangle 6"/>
            <p:cNvSpPr/>
            <p:nvPr/>
          </p:nvSpPr>
          <p:spPr>
            <a:xfrm>
              <a:off x="357158" y="285728"/>
              <a:ext cx="8358246" cy="6286520"/>
            </a:xfrm>
            <a:prstGeom prst="round1Rect">
              <a:avLst/>
            </a:prstGeom>
            <a:gradFill>
              <a:gsLst>
                <a:gs pos="0">
                  <a:schemeClr val="accent4">
                    <a:lumMod val="40000"/>
                    <a:lumOff val="60000"/>
                  </a:schemeClr>
                </a:gs>
                <a:gs pos="50000">
                  <a:schemeClr val="bg1"/>
                </a:gs>
                <a:gs pos="100000">
                  <a:schemeClr val="bg1">
                    <a:lumMod val="85000"/>
                  </a:schemeClr>
                </a:gs>
              </a:gsLst>
              <a:lin ang="13500000" scaled="1"/>
            </a:gradFill>
            <a:ln>
              <a:solidFill>
                <a:schemeClr val="bg1">
                  <a:lumMod val="8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043608" y="1116027"/>
            <a:ext cx="7182544" cy="2554545"/>
          </a:xfrm>
          <a:prstGeom prst="rect">
            <a:avLst/>
          </a:prstGeom>
        </p:spPr>
        <p:txBody>
          <a:bodyPr wrap="square">
            <a:spAutoFit/>
          </a:bodyPr>
          <a:lstStyle/>
          <a:p>
            <a:pPr algn="ctr"/>
            <a:r>
              <a:rPr lang="ar-EG" sz="4000" b="1" dirty="0"/>
              <a:t>وعلى النقيض من العمق هناك سطحية المعنى، ونعني بها ذلك المعنى الذي تجده سهلاً جداًّ، يعرفه أكثر الناس ولا مزيَّة فيه، كما في قوله أحدهم:</a:t>
            </a:r>
            <a:endParaRPr lang="en-US" sz="4000" dirty="0"/>
          </a:p>
        </p:txBody>
      </p:sp>
      <p:sp>
        <p:nvSpPr>
          <p:cNvPr id="9" name="Rectangle 8"/>
          <p:cNvSpPr/>
          <p:nvPr/>
        </p:nvSpPr>
        <p:spPr>
          <a:xfrm>
            <a:off x="-108519" y="4142690"/>
            <a:ext cx="8784975" cy="1446550"/>
          </a:xfrm>
          <a:prstGeom prst="rect">
            <a:avLst/>
          </a:prstGeom>
        </p:spPr>
        <p:txBody>
          <a:bodyPr wrap="square">
            <a:spAutoFit/>
          </a:bodyPr>
          <a:lstStyle/>
          <a:p>
            <a:r>
              <a:rPr lang="ar-EG" sz="4400" b="1" dirty="0">
                <a:solidFill>
                  <a:srgbClr val="000066"/>
                </a:solidFill>
              </a:rPr>
              <a:t>اللَّيلُ ليلٌ، والنَّهارُ نهارُ			</a:t>
            </a:r>
            <a:r>
              <a:rPr lang="ar-EG" sz="4400" b="1" dirty="0" smtClean="0">
                <a:solidFill>
                  <a:srgbClr val="000066"/>
                </a:solidFill>
              </a:rPr>
              <a:t/>
            </a:r>
            <a:br>
              <a:rPr lang="ar-EG" sz="4400" b="1" dirty="0" smtClean="0">
                <a:solidFill>
                  <a:srgbClr val="000066"/>
                </a:solidFill>
              </a:rPr>
            </a:br>
            <a:r>
              <a:rPr lang="ar-EG" sz="4400" b="1" dirty="0" smtClean="0">
                <a:solidFill>
                  <a:srgbClr val="000066"/>
                </a:solidFill>
              </a:rPr>
              <a:t>			والأرضُ </a:t>
            </a:r>
            <a:r>
              <a:rPr lang="ar-EG" sz="4400" b="1" dirty="0">
                <a:solidFill>
                  <a:srgbClr val="000066"/>
                </a:solidFill>
              </a:rPr>
              <a:t>فيها الماءُ والأشجَارُ</a:t>
            </a:r>
            <a:endParaRPr lang="en-US" sz="4400" dirty="0">
              <a:solidFill>
                <a:srgbClr val="000066"/>
              </a:solidFill>
            </a:endParaRPr>
          </a:p>
        </p:txBody>
      </p:sp>
    </p:spTree>
    <p:extLst>
      <p:ext uri="{BB962C8B-B14F-4D97-AF65-F5344CB8AC3E}">
        <p14:creationId xmlns:p14="http://schemas.microsoft.com/office/powerpoint/2010/main" xmlns="" val="422358144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3.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right)">
                                      <p:cBhvr>
                                        <p:cTn id="12" dur="500"/>
                                        <p:tgtEl>
                                          <p:spTgt spid="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1225453" y="481562"/>
            <a:ext cx="6802931" cy="1656184"/>
          </a:xfrm>
          <a:prstGeom prst="downArrowCallout">
            <a:avLst/>
          </a:prstGeom>
          <a:solidFill>
            <a:srgbClr val="80008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6000" b="1" dirty="0">
                <a:ln w="18415" cmpd="sng">
                  <a:solidFill>
                    <a:srgbClr val="FFFFFF"/>
                  </a:solidFill>
                  <a:prstDash val="solid"/>
                </a:ln>
                <a:solidFill>
                  <a:srgbClr val="FFFFFF"/>
                </a:solidFill>
                <a:effectLst>
                  <a:outerShdw blurRad="63500" dir="3600000" algn="tl" rotWithShape="0">
                    <a:srgbClr val="000000">
                      <a:alpha val="70000"/>
                    </a:srgbClr>
                  </a:outerShdw>
                </a:effectLst>
              </a:rPr>
              <a:t>أبرز مقاييس نقد المعنى</a:t>
            </a:r>
          </a:p>
        </p:txBody>
      </p:sp>
      <p:grpSp>
        <p:nvGrpSpPr>
          <p:cNvPr id="3" name="Group 2"/>
          <p:cNvGrpSpPr/>
          <p:nvPr/>
        </p:nvGrpSpPr>
        <p:grpSpPr>
          <a:xfrm>
            <a:off x="467544" y="2132856"/>
            <a:ext cx="8280920" cy="936104"/>
            <a:chOff x="467544" y="2132856"/>
            <a:chExt cx="8280920" cy="936104"/>
          </a:xfrm>
        </p:grpSpPr>
        <p:sp>
          <p:nvSpPr>
            <p:cNvPr id="4" name="Right Bracket 3"/>
            <p:cNvSpPr/>
            <p:nvPr/>
          </p:nvSpPr>
          <p:spPr>
            <a:xfrm rot="16200000">
              <a:off x="4139952" y="-1539552"/>
              <a:ext cx="936104" cy="8280920"/>
            </a:xfrm>
            <a:prstGeom prst="rightBracket">
              <a:avLst>
                <a:gd name="adj"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cxnSp>
          <p:nvCxnSpPr>
            <p:cNvPr id="6" name="Straight Connector 5"/>
            <p:cNvCxnSpPr/>
            <p:nvPr/>
          </p:nvCxnSpPr>
          <p:spPr>
            <a:xfrm>
              <a:off x="4644008" y="2132856"/>
              <a:ext cx="0" cy="9312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6948264" y="3284984"/>
            <a:ext cx="2123728" cy="2160240"/>
            <a:chOff x="6948264" y="3284984"/>
            <a:chExt cx="2123728" cy="2160240"/>
          </a:xfrm>
        </p:grpSpPr>
        <p:sp>
          <p:nvSpPr>
            <p:cNvPr id="8" name="Rounded Rectangle 7"/>
            <p:cNvSpPr/>
            <p:nvPr/>
          </p:nvSpPr>
          <p:spPr>
            <a:xfrm>
              <a:off x="6948264" y="3284984"/>
              <a:ext cx="2123728" cy="2160240"/>
            </a:xfrm>
            <a:prstGeom prst="roundRect">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7164288" y="3546882"/>
              <a:ext cx="1803850" cy="1754326"/>
            </a:xfrm>
            <a:prstGeom prst="rect">
              <a:avLst/>
            </a:prstGeom>
          </p:spPr>
          <p:txBody>
            <a:bodyPr wrap="square">
              <a:spAutoFit/>
            </a:bodyPr>
            <a:lstStyle/>
            <a:p>
              <a:pPr algn="ctr"/>
              <a:r>
                <a:rPr lang="ar-EG" sz="3600" b="1" dirty="0" smtClean="0">
                  <a:solidFill>
                    <a:srgbClr val="FFFF00"/>
                  </a:solidFill>
                </a:rPr>
                <a:t>مقياس الصحة والخطأ</a:t>
              </a:r>
              <a:endParaRPr lang="ar-EG" sz="3600" dirty="0">
                <a:solidFill>
                  <a:srgbClr val="FFFF00"/>
                </a:solidFill>
              </a:endParaRPr>
            </a:p>
          </p:txBody>
        </p:sp>
      </p:grpSp>
      <p:grpSp>
        <p:nvGrpSpPr>
          <p:cNvPr id="13" name="Group 12"/>
          <p:cNvGrpSpPr/>
          <p:nvPr/>
        </p:nvGrpSpPr>
        <p:grpSpPr>
          <a:xfrm>
            <a:off x="3528392" y="3284984"/>
            <a:ext cx="2123728" cy="2160240"/>
            <a:chOff x="6948264" y="3284984"/>
            <a:chExt cx="2123728" cy="2160240"/>
          </a:xfrm>
        </p:grpSpPr>
        <p:sp>
          <p:nvSpPr>
            <p:cNvPr id="14" name="Rounded Rectangle 13"/>
            <p:cNvSpPr/>
            <p:nvPr/>
          </p:nvSpPr>
          <p:spPr>
            <a:xfrm>
              <a:off x="6948264" y="3284984"/>
              <a:ext cx="2123728" cy="2160240"/>
            </a:xfrm>
            <a:prstGeom prst="roundRect">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5" name="Rectangle 14"/>
            <p:cNvSpPr/>
            <p:nvPr/>
          </p:nvSpPr>
          <p:spPr>
            <a:xfrm>
              <a:off x="7092280" y="3573016"/>
              <a:ext cx="1803850" cy="1754326"/>
            </a:xfrm>
            <a:prstGeom prst="rect">
              <a:avLst/>
            </a:prstGeom>
          </p:spPr>
          <p:txBody>
            <a:bodyPr wrap="square">
              <a:spAutoFit/>
            </a:bodyPr>
            <a:lstStyle/>
            <a:p>
              <a:pPr algn="ctr"/>
              <a:r>
                <a:rPr lang="ar-EG" sz="3600" b="1" dirty="0" smtClean="0">
                  <a:solidFill>
                    <a:srgbClr val="FFFF00"/>
                  </a:solidFill>
                </a:rPr>
                <a:t>مقياس الجدة والابتكار</a:t>
              </a:r>
              <a:endParaRPr lang="ar-EG" sz="3600" dirty="0">
                <a:solidFill>
                  <a:srgbClr val="FFFF00"/>
                </a:solidFill>
              </a:endParaRPr>
            </a:p>
          </p:txBody>
        </p:sp>
      </p:grpSp>
      <p:grpSp>
        <p:nvGrpSpPr>
          <p:cNvPr id="16" name="Group 15"/>
          <p:cNvGrpSpPr/>
          <p:nvPr/>
        </p:nvGrpSpPr>
        <p:grpSpPr>
          <a:xfrm>
            <a:off x="35496" y="3284984"/>
            <a:ext cx="2123728" cy="2160240"/>
            <a:chOff x="6948264" y="3284984"/>
            <a:chExt cx="2123728" cy="2160240"/>
          </a:xfrm>
        </p:grpSpPr>
        <p:sp>
          <p:nvSpPr>
            <p:cNvPr id="17" name="Rounded Rectangle 16"/>
            <p:cNvSpPr/>
            <p:nvPr/>
          </p:nvSpPr>
          <p:spPr>
            <a:xfrm>
              <a:off x="6948264" y="3284984"/>
              <a:ext cx="2123728" cy="2160240"/>
            </a:xfrm>
            <a:prstGeom prst="roundRect">
              <a:avLst/>
            </a:prstGeom>
            <a:solidFill>
              <a:schemeClr val="tx1">
                <a:lumMod val="85000"/>
                <a:lumOff val="1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8" name="Rectangle 17"/>
            <p:cNvSpPr/>
            <p:nvPr/>
          </p:nvSpPr>
          <p:spPr>
            <a:xfrm>
              <a:off x="7092280" y="3546882"/>
              <a:ext cx="1803850" cy="1754326"/>
            </a:xfrm>
            <a:prstGeom prst="rect">
              <a:avLst/>
            </a:prstGeom>
          </p:spPr>
          <p:txBody>
            <a:bodyPr wrap="square">
              <a:spAutoFit/>
            </a:bodyPr>
            <a:lstStyle/>
            <a:p>
              <a:pPr algn="ctr"/>
              <a:r>
                <a:rPr lang="ar-EG" sz="3600" b="1" dirty="0" smtClean="0">
                  <a:solidFill>
                    <a:srgbClr val="FFFF00"/>
                  </a:solidFill>
                </a:rPr>
                <a:t>مقياس العمق والسطحية</a:t>
              </a:r>
              <a:endParaRPr lang="ar-EG" sz="3600" dirty="0">
                <a:solidFill>
                  <a:srgbClr val="FFFF00"/>
                </a:solidFill>
              </a:endParaRPr>
            </a:p>
          </p:txBody>
        </p:sp>
      </p:grpSp>
    </p:spTree>
    <p:extLst>
      <p:ext uri="{BB962C8B-B14F-4D97-AF65-F5344CB8AC3E}">
        <p14:creationId xmlns:p14="http://schemas.microsoft.com/office/powerpoint/2010/main" xmlns="" val="366153864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suction.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Chutigna.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subTnLst>
                                    <p:audio>
                                      <p:cMediaNode>
                                        <p:cTn display="0" masterRel="sameClick">
                                          <p:stCondLst>
                                            <p:cond evt="begin" delay="0">
                                              <p:tn val="18"/>
                                            </p:cond>
                                          </p:stCondLst>
                                          <p:endCondLst>
                                            <p:cond evt="onStopAudio" delay="0">
                                              <p:tgtEl>
                                                <p:sldTgt/>
                                              </p:tgtEl>
                                            </p:cond>
                                          </p:endCondLst>
                                        </p:cTn>
                                        <p:tgtEl>
                                          <p:sndTgt r:embed="rId4" name="Chutigna.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subTnLst>
                                    <p:audio>
                                      <p:cMediaNode>
                                        <p:cTn display="0" masterRel="sameClick">
                                          <p:stCondLst>
                                            <p:cond evt="begin" delay="0">
                                              <p:tn val="23"/>
                                            </p:cond>
                                          </p:stCondLst>
                                          <p:endCondLst>
                                            <p:cond evt="onStopAudio" delay="0">
                                              <p:tgtEl>
                                                <p:sldTgt/>
                                              </p:tgtEl>
                                            </p:cond>
                                          </p:endCondLst>
                                        </p:cTn>
                                        <p:tgtEl>
                                          <p:sndTgt r:embed="rId4" name="Chutign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85786" y="476672"/>
            <a:ext cx="7715305" cy="4714907"/>
            <a:chOff x="928662" y="428604"/>
            <a:chExt cx="7715305" cy="4714907"/>
          </a:xfrm>
          <a:effectLst>
            <a:reflection blurRad="6350" stA="52000" endA="300" endPos="35000" dir="5400000" sy="-100000" algn="bl" rotWithShape="0"/>
          </a:effectLst>
        </p:grpSpPr>
        <p:grpSp>
          <p:nvGrpSpPr>
            <p:cNvPr id="4" name="Group 8"/>
            <p:cNvGrpSpPr/>
            <p:nvPr/>
          </p:nvGrpSpPr>
          <p:grpSpPr>
            <a:xfrm>
              <a:off x="928662" y="428604"/>
              <a:ext cx="7715305" cy="4714907"/>
              <a:chOff x="1071538" y="2200924"/>
              <a:chExt cx="7643866" cy="4085596"/>
            </a:xfrm>
            <a:scene3d>
              <a:camera prst="orthographicFront">
                <a:rot lat="0" lon="0" rev="0"/>
              </a:camera>
              <a:lightRig rig="glow" dir="t">
                <a:rot lat="0" lon="0" rev="14100000"/>
              </a:lightRig>
            </a:scene3d>
          </p:grpSpPr>
          <p:sp>
            <p:nvSpPr>
              <p:cNvPr id="6" name="Lightning Bolt 5"/>
              <p:cNvSpPr/>
              <p:nvPr/>
            </p:nvSpPr>
            <p:spPr>
              <a:xfrm rot="19010505">
                <a:off x="2273638" y="2200924"/>
                <a:ext cx="4714908" cy="3571900"/>
              </a:xfrm>
              <a:prstGeom prst="lightningBolt">
                <a:avLst/>
              </a:prstGeom>
              <a:ln>
                <a:solidFill>
                  <a:srgbClr val="0070C0"/>
                </a:solidFill>
              </a:ln>
              <a:effectLst/>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ln>
                    <a:solidFill>
                      <a:srgbClr val="FF0000"/>
                    </a:solidFill>
                  </a:ln>
                </a:endParaRPr>
              </a:p>
            </p:txBody>
          </p:sp>
          <p:sp>
            <p:nvSpPr>
              <p:cNvPr id="7" name="U-Turn Arrow 6"/>
              <p:cNvSpPr/>
              <p:nvPr/>
            </p:nvSpPr>
            <p:spPr>
              <a:xfrm>
                <a:off x="5143504" y="3500438"/>
                <a:ext cx="3571900" cy="2000264"/>
              </a:xfrm>
              <a:prstGeom prst="uturnArrow">
                <a:avLst>
                  <a:gd name="adj1" fmla="val 50000"/>
                  <a:gd name="adj2" fmla="val 25000"/>
                  <a:gd name="adj3" fmla="val 46382"/>
                  <a:gd name="adj4" fmla="val 43750"/>
                  <a:gd name="adj5" fmla="val 75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b="100000"/>
                </a:path>
                <a:tileRect t="-100000" r="-100000"/>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solidFill>
                    <a:schemeClr val="tx1"/>
                  </a:solidFill>
                </a:endParaRPr>
              </a:p>
            </p:txBody>
          </p:sp>
          <p:sp>
            <p:nvSpPr>
              <p:cNvPr id="8" name="Wave 2"/>
              <p:cNvSpPr/>
              <p:nvPr/>
            </p:nvSpPr>
            <p:spPr>
              <a:xfrm>
                <a:off x="1071538" y="3214686"/>
                <a:ext cx="7000924" cy="3071834"/>
              </a:xfrm>
              <a:prstGeom prst="wav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grpSp>
        <p:sp>
          <p:nvSpPr>
            <p:cNvPr id="5" name="Rectangle 1"/>
            <p:cNvSpPr>
              <a:spLocks noChangeArrowheads="1"/>
            </p:cNvSpPr>
            <p:nvPr/>
          </p:nvSpPr>
          <p:spPr bwMode="auto">
            <a:xfrm>
              <a:off x="1597894" y="2499166"/>
              <a:ext cx="6074099" cy="186204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ar-EG" sz="11500" b="1" dirty="0" smtClean="0">
                  <a:ln w="18415" cmpd="sng">
                    <a:solidFill>
                      <a:srgbClr val="C00000"/>
                    </a:solidFill>
                    <a:prstDash val="solid"/>
                  </a:ln>
                  <a:solidFill>
                    <a:srgbClr val="FFFFFF"/>
                  </a:solidFill>
                  <a:effectLst>
                    <a:outerShdw blurRad="63500" dir="3600000" algn="tl" rotWithShape="0">
                      <a:srgbClr val="000000">
                        <a:alpha val="70000"/>
                      </a:srgbClr>
                    </a:outerShdw>
                  </a:effectLst>
                </a:rPr>
                <a:t>نشاط محلول</a:t>
              </a:r>
              <a:endParaRPr lang="en-US" sz="11500" b="1" dirty="0">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xmlns="" val="2083148533"/>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1143 - super bo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00100" y="642918"/>
            <a:ext cx="7215238" cy="5224498"/>
            <a:chOff x="857224" y="642918"/>
            <a:chExt cx="7215238" cy="5224498"/>
          </a:xfrm>
        </p:grpSpPr>
        <p:sp>
          <p:nvSpPr>
            <p:cNvPr id="4" name="Heart 3"/>
            <p:cNvSpPr/>
            <p:nvPr/>
          </p:nvSpPr>
          <p:spPr>
            <a:xfrm>
              <a:off x="857224" y="642918"/>
              <a:ext cx="7215238" cy="5000660"/>
            </a:xfrm>
            <a:prstGeom prst="hear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54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5" name="Rounded Rectangle 4"/>
            <p:cNvSpPr/>
            <p:nvPr/>
          </p:nvSpPr>
          <p:spPr>
            <a:xfrm>
              <a:off x="1500166" y="928670"/>
              <a:ext cx="5214974" cy="4938746"/>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solidFill>
                <a:schemeClr val="bg1">
                  <a:lumMod val="7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6" name="Rounded Rectangle 5"/>
            <p:cNvSpPr/>
            <p:nvPr/>
          </p:nvSpPr>
          <p:spPr>
            <a:xfrm>
              <a:off x="2428860" y="1142984"/>
              <a:ext cx="5214974" cy="4572032"/>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solidFill>
                <a:schemeClr val="bg1">
                  <a:lumMod val="7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pic>
          <p:nvPicPr>
            <p:cNvPr id="7" name="Picture 1"/>
            <p:cNvPicPr>
              <a:picLocks noChangeAspect="1" noChangeArrowheads="1"/>
            </p:cNvPicPr>
            <p:nvPr/>
          </p:nvPicPr>
          <p:blipFill>
            <a:blip r:embed="rId4" cstate="print"/>
            <a:stretch>
              <a:fillRect/>
            </a:stretch>
          </p:blipFill>
          <p:spPr bwMode="auto">
            <a:xfrm>
              <a:off x="1714480" y="1404938"/>
              <a:ext cx="5715040" cy="4048125"/>
            </a:xfrm>
            <a:prstGeom prst="rect">
              <a:avLst/>
            </a:prstGeom>
            <a:noFill/>
            <a:ln w="9525">
              <a:solidFill>
                <a:srgbClr val="FF3399"/>
              </a:solidFill>
              <a:miter lim="800000"/>
              <a:headEnd/>
              <a:tailEnd/>
            </a:ln>
            <a:effectLst/>
            <a:scene3d>
              <a:camera prst="orthographicFront">
                <a:rot lat="0" lon="0" rev="0"/>
              </a:camera>
              <a:lightRig rig="glow" dir="t">
                <a:rot lat="0" lon="0" rev="14100000"/>
              </a:lightRig>
            </a:scene3d>
            <a:sp3d prstMaterial="softEdge">
              <a:bevelT w="127000" prst="artDeco"/>
            </a:sp3d>
          </p:spPr>
        </p:pic>
      </p:grpSp>
      <p:sp>
        <p:nvSpPr>
          <p:cNvPr id="8" name="TextBox 7"/>
          <p:cNvSpPr txBox="1"/>
          <p:nvPr/>
        </p:nvSpPr>
        <p:spPr>
          <a:xfrm>
            <a:off x="1763688" y="2006838"/>
            <a:ext cx="5832648" cy="2862322"/>
          </a:xfrm>
          <a:prstGeom prst="rect">
            <a:avLst/>
          </a:prstGeom>
          <a:noFill/>
        </p:spPr>
        <p:txBody>
          <a:bodyPr wrap="square" rtlCol="1">
            <a:spAutoFit/>
          </a:bodyPr>
          <a:lstStyle/>
          <a:p>
            <a:pPr algn="ctr"/>
            <a:r>
              <a:rPr lang="ar-EG" sz="6000" b="1" dirty="0" smtClean="0"/>
              <a:t>نفّذ النشاط بمفردك، ثم قارن إجابتك بالحل الصحيح آخر الوحدة.</a:t>
            </a:r>
            <a:endParaRPr lang="en-US" sz="6000" dirty="0"/>
          </a:p>
        </p:txBody>
      </p:sp>
    </p:spTree>
    <p:extLst>
      <p:ext uri="{BB962C8B-B14F-4D97-AF65-F5344CB8AC3E}">
        <p14:creationId xmlns:p14="http://schemas.microsoft.com/office/powerpoint/2010/main" xmlns="" val="4019246402"/>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298 - ويندوز صغير.wav"/>
                                        </p:tgtEl>
                                      </p:cMediaNode>
                                    </p:audio>
                                  </p:subTnLst>
                                </p:cTn>
                              </p:par>
                              <p:par>
                                <p:cTn id="11" presetID="15"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342"/>
            <a:ext cx="9108504" cy="6824042"/>
            <a:chOff x="0" y="61342"/>
            <a:chExt cx="9108504" cy="6824042"/>
          </a:xfrm>
        </p:grpSpPr>
        <p:grpSp>
          <p:nvGrpSpPr>
            <p:cNvPr id="3" name="Group 2"/>
            <p:cNvGrpSpPr/>
            <p:nvPr/>
          </p:nvGrpSpPr>
          <p:grpSpPr>
            <a:xfrm>
              <a:off x="0" y="61342"/>
              <a:ext cx="9108504" cy="6680026"/>
              <a:chOff x="0" y="332656"/>
              <a:chExt cx="9108504" cy="6264696"/>
            </a:xfrm>
            <a:scene3d>
              <a:camera prst="orthographicFront">
                <a:rot lat="0" lon="0" rev="0"/>
              </a:camera>
              <a:lightRig rig="glow" dir="t">
                <a:rot lat="0" lon="0" rev="14100000"/>
              </a:lightRig>
            </a:scene3d>
          </p:grpSpPr>
          <p:sp>
            <p:nvSpPr>
              <p:cNvPr id="5" name="Flowchart: Connector 4"/>
              <p:cNvSpPr/>
              <p:nvPr/>
            </p:nvSpPr>
            <p:spPr>
              <a:xfrm>
                <a:off x="6804248" y="332656"/>
                <a:ext cx="1296144" cy="648072"/>
              </a:xfrm>
              <a:prstGeom prst="flowChartConnector">
                <a:avLst/>
              </a:prstGeom>
              <a:solidFill>
                <a:srgbClr val="0000CC"/>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L-Shape 5"/>
              <p:cNvSpPr/>
              <p:nvPr/>
            </p:nvSpPr>
            <p:spPr>
              <a:xfrm flipH="1">
                <a:off x="6300192" y="332656"/>
                <a:ext cx="2808312" cy="6256664"/>
              </a:xfrm>
              <a:prstGeom prst="corner">
                <a:avLst/>
              </a:prstGeom>
              <a:solidFill>
                <a:schemeClr val="bg1">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Flowchart: Terminator 6"/>
              <p:cNvSpPr/>
              <p:nvPr/>
            </p:nvSpPr>
            <p:spPr>
              <a:xfrm>
                <a:off x="1008112" y="332656"/>
                <a:ext cx="6948264" cy="2952328"/>
              </a:xfrm>
              <a:prstGeom prst="flowChartTerminator">
                <a:avLst/>
              </a:prstGeom>
              <a:solidFill>
                <a:srgbClr val="FFC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504056" y="332656"/>
                <a:ext cx="6948264" cy="2952328"/>
              </a:xfrm>
              <a:prstGeom prst="flowChartTerminator">
                <a:avLst/>
              </a:prstGeom>
              <a:solidFill>
                <a:schemeClr val="accent4">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Flowchart: Terminator 8"/>
              <p:cNvSpPr/>
              <p:nvPr/>
            </p:nvSpPr>
            <p:spPr>
              <a:xfrm>
                <a:off x="0" y="332656"/>
                <a:ext cx="6948264" cy="2952328"/>
              </a:xfrm>
              <a:prstGeom prst="flowChartTerminator">
                <a:avLst/>
              </a:prstGeom>
              <a:solidFill>
                <a:srgbClr val="C00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ound Diagonal Corner Rectangle 9"/>
              <p:cNvSpPr/>
              <p:nvPr/>
            </p:nvSpPr>
            <p:spPr>
              <a:xfrm>
                <a:off x="179512" y="548680"/>
                <a:ext cx="8784976" cy="6048672"/>
              </a:xfrm>
              <a:prstGeom prst="round2DiagRect">
                <a:avLst/>
              </a:prstGeom>
              <a:solidFill>
                <a:schemeClr val="bg1"/>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79512" y="6618684"/>
              <a:ext cx="3467100" cy="266700"/>
            </a:xfrm>
            <a:prstGeom prst="rect">
              <a:avLst/>
            </a:prstGeom>
          </p:spPr>
        </p:pic>
      </p:grpSp>
      <p:sp>
        <p:nvSpPr>
          <p:cNvPr id="11" name="Rectangle 10"/>
          <p:cNvSpPr/>
          <p:nvPr/>
        </p:nvSpPr>
        <p:spPr>
          <a:xfrm>
            <a:off x="1259632" y="737409"/>
            <a:ext cx="6984776" cy="1323439"/>
          </a:xfrm>
          <a:prstGeom prst="rect">
            <a:avLst/>
          </a:prstGeom>
        </p:spPr>
        <p:txBody>
          <a:bodyPr wrap="square">
            <a:spAutoFit/>
          </a:bodyPr>
          <a:lstStyle/>
          <a:p>
            <a:pPr lvl="0" algn="ctr"/>
            <a:r>
              <a:rPr lang="ar-EG" sz="4000" b="1" dirty="0" smtClean="0">
                <a:solidFill>
                  <a:srgbClr val="C00000"/>
                </a:solidFill>
                <a:latin typeface="Times New Roman" pitchFamily="18" charset="0"/>
                <a:cs typeface="Times New Roman" pitchFamily="18" charset="0"/>
              </a:rPr>
              <a:t>1) </a:t>
            </a:r>
            <a:r>
              <a:rPr lang="ar-EG" sz="4000" b="1" dirty="0">
                <a:solidFill>
                  <a:srgbClr val="C00000"/>
                </a:solidFill>
              </a:rPr>
              <a:t>طبّق مقياس الصحة والخطأ على بيت شوقي التالي</a:t>
            </a:r>
            <a:r>
              <a:rPr lang="ar-EG" sz="4000" b="1" dirty="0" smtClean="0">
                <a:solidFill>
                  <a:srgbClr val="C00000"/>
                </a:solidFill>
              </a:rPr>
              <a:t>:</a:t>
            </a:r>
            <a:endParaRPr lang="en-US" sz="4000" dirty="0">
              <a:solidFill>
                <a:srgbClr val="C00000"/>
              </a:solidFill>
            </a:endParaRPr>
          </a:p>
        </p:txBody>
      </p:sp>
      <p:sp>
        <p:nvSpPr>
          <p:cNvPr id="12" name="Rectangle 11"/>
          <p:cNvSpPr/>
          <p:nvPr/>
        </p:nvSpPr>
        <p:spPr>
          <a:xfrm>
            <a:off x="827584" y="2204864"/>
            <a:ext cx="7416824" cy="1323439"/>
          </a:xfrm>
          <a:prstGeom prst="rect">
            <a:avLst/>
          </a:prstGeom>
        </p:spPr>
        <p:txBody>
          <a:bodyPr wrap="square">
            <a:spAutoFit/>
          </a:bodyPr>
          <a:lstStyle/>
          <a:p>
            <a:r>
              <a:rPr lang="ar-EG" sz="4000" b="1" dirty="0">
                <a:solidFill>
                  <a:srgbClr val="0000CC"/>
                </a:solidFill>
              </a:rPr>
              <a:t>فَاصْبِرْ على نُعْمَى الحَياةِ وبُؤْسِها				</a:t>
            </a:r>
            <a:r>
              <a:rPr lang="ar-EG" sz="4000" b="1" dirty="0" smtClean="0">
                <a:solidFill>
                  <a:srgbClr val="0000CC"/>
                </a:solidFill>
              </a:rPr>
              <a:t>	نُعْمَى </a:t>
            </a:r>
            <a:r>
              <a:rPr lang="ar-EG" sz="4000" b="1" dirty="0">
                <a:solidFill>
                  <a:srgbClr val="0000CC"/>
                </a:solidFill>
              </a:rPr>
              <a:t>الحَياةِ وبُؤسُها سِيَّانُ</a:t>
            </a:r>
            <a:endParaRPr lang="en-US" sz="4000" dirty="0">
              <a:solidFill>
                <a:srgbClr val="0000CC"/>
              </a:solidFill>
            </a:endParaRPr>
          </a:p>
        </p:txBody>
      </p:sp>
      <p:sp>
        <p:nvSpPr>
          <p:cNvPr id="13" name="مستطيل 17"/>
          <p:cNvSpPr>
            <a:spLocks noChangeArrowheads="1"/>
          </p:cNvSpPr>
          <p:nvPr/>
        </p:nvSpPr>
        <p:spPr bwMode="auto">
          <a:xfrm>
            <a:off x="1102746" y="3573016"/>
            <a:ext cx="706965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ar-SA" sz="3600" b="1" dirty="0"/>
              <a:t>فاصبر على نعمى الحياة وبؤسها			</a:t>
            </a:r>
            <a:r>
              <a:rPr lang="ar-EG" sz="3600" b="1" dirty="0"/>
              <a:t>		</a:t>
            </a:r>
            <a:r>
              <a:rPr lang="ar-SA" sz="3600" b="1" dirty="0"/>
              <a:t>نعمى الحياة وبؤسها سيان</a:t>
            </a:r>
            <a:endParaRPr lang="en-US" sz="3600" dirty="0"/>
          </a:p>
        </p:txBody>
      </p:sp>
      <p:sp>
        <p:nvSpPr>
          <p:cNvPr id="17" name="Rectangle 1"/>
          <p:cNvSpPr>
            <a:spLocks noChangeArrowheads="1"/>
          </p:cNvSpPr>
          <p:nvPr/>
        </p:nvSpPr>
        <p:spPr bwMode="auto">
          <a:xfrm>
            <a:off x="1619672" y="4769857"/>
            <a:ext cx="6521378" cy="1323439"/>
          </a:xfrm>
          <a:prstGeom prst="rect">
            <a:avLst/>
          </a:prstGeom>
          <a:noFill/>
          <a:ln w="9525">
            <a:noFill/>
            <a:miter lim="800000"/>
            <a:headEnd/>
            <a:tailEnd/>
          </a:ln>
        </p:spPr>
        <p:txBody>
          <a:bodyPr wrap="square" anchor="ctr">
            <a:spAutoFit/>
          </a:bodyPr>
          <a:lstStyle/>
          <a:p>
            <a:r>
              <a:rPr lang="ar-SA" sz="4000" b="1" dirty="0"/>
              <a:t>أما الصبر على بؤس الحياة فمعروف، أما الصبر على نعما هي فما هو؟ </a:t>
            </a:r>
            <a:endParaRPr lang="en-US" sz="4000" dirty="0"/>
          </a:p>
        </p:txBody>
      </p:sp>
    </p:spTree>
    <p:extLst>
      <p:ext uri="{BB962C8B-B14F-4D97-AF65-F5344CB8AC3E}">
        <p14:creationId xmlns:p14="http://schemas.microsoft.com/office/powerpoint/2010/main" xmlns="" val="2566314370"/>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8"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3" name="wind.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4" name="0247 - bwoot sound.wav"/>
                                        </p:tgtEl>
                                      </p:cMediaNode>
                                    </p:audio>
                                  </p:sub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1154 - swip sound.wav"/>
                                        </p:tgtEl>
                                      </p:cMediaNode>
                                    </p:audio>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6" name="بو.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342"/>
            <a:ext cx="9108504" cy="6824042"/>
            <a:chOff x="0" y="61342"/>
            <a:chExt cx="9108504" cy="6824042"/>
          </a:xfrm>
        </p:grpSpPr>
        <p:grpSp>
          <p:nvGrpSpPr>
            <p:cNvPr id="3" name="Group 2"/>
            <p:cNvGrpSpPr/>
            <p:nvPr/>
          </p:nvGrpSpPr>
          <p:grpSpPr>
            <a:xfrm>
              <a:off x="0" y="61342"/>
              <a:ext cx="9108504" cy="6680026"/>
              <a:chOff x="0" y="332656"/>
              <a:chExt cx="9108504" cy="6264696"/>
            </a:xfrm>
            <a:scene3d>
              <a:camera prst="orthographicFront">
                <a:rot lat="0" lon="0" rev="0"/>
              </a:camera>
              <a:lightRig rig="glow" dir="t">
                <a:rot lat="0" lon="0" rev="14100000"/>
              </a:lightRig>
            </a:scene3d>
          </p:grpSpPr>
          <p:sp>
            <p:nvSpPr>
              <p:cNvPr id="5" name="Flowchart: Connector 4"/>
              <p:cNvSpPr/>
              <p:nvPr/>
            </p:nvSpPr>
            <p:spPr>
              <a:xfrm>
                <a:off x="6804248" y="332656"/>
                <a:ext cx="1296144" cy="648072"/>
              </a:xfrm>
              <a:prstGeom prst="flowChartConnector">
                <a:avLst/>
              </a:prstGeom>
              <a:solidFill>
                <a:srgbClr val="0000CC"/>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L-Shape 5"/>
              <p:cNvSpPr/>
              <p:nvPr/>
            </p:nvSpPr>
            <p:spPr>
              <a:xfrm flipH="1">
                <a:off x="6300192" y="332656"/>
                <a:ext cx="2808312" cy="6256664"/>
              </a:xfrm>
              <a:prstGeom prst="corner">
                <a:avLst/>
              </a:prstGeom>
              <a:solidFill>
                <a:schemeClr val="bg1">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Flowchart: Terminator 6"/>
              <p:cNvSpPr/>
              <p:nvPr/>
            </p:nvSpPr>
            <p:spPr>
              <a:xfrm>
                <a:off x="1008112" y="332656"/>
                <a:ext cx="6948264" cy="2952328"/>
              </a:xfrm>
              <a:prstGeom prst="flowChartTerminator">
                <a:avLst/>
              </a:prstGeom>
              <a:solidFill>
                <a:srgbClr val="FFC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504056" y="332656"/>
                <a:ext cx="6948264" cy="2952328"/>
              </a:xfrm>
              <a:prstGeom prst="flowChartTerminator">
                <a:avLst/>
              </a:prstGeom>
              <a:solidFill>
                <a:schemeClr val="accent4">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Flowchart: Terminator 8"/>
              <p:cNvSpPr/>
              <p:nvPr/>
            </p:nvSpPr>
            <p:spPr>
              <a:xfrm>
                <a:off x="0" y="332656"/>
                <a:ext cx="6948264" cy="2952328"/>
              </a:xfrm>
              <a:prstGeom prst="flowChartTerminator">
                <a:avLst/>
              </a:prstGeom>
              <a:solidFill>
                <a:srgbClr val="C00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ound Diagonal Corner Rectangle 9"/>
              <p:cNvSpPr/>
              <p:nvPr/>
            </p:nvSpPr>
            <p:spPr>
              <a:xfrm>
                <a:off x="179512" y="548680"/>
                <a:ext cx="8784976" cy="6048672"/>
              </a:xfrm>
              <a:prstGeom prst="round2DiagRect">
                <a:avLst/>
              </a:prstGeom>
              <a:solidFill>
                <a:schemeClr val="bg1"/>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6618684"/>
              <a:ext cx="3467100" cy="266700"/>
            </a:xfrm>
            <a:prstGeom prst="rect">
              <a:avLst/>
            </a:prstGeom>
          </p:spPr>
        </p:pic>
      </p:grpSp>
      <p:sp>
        <p:nvSpPr>
          <p:cNvPr id="11" name="Rectangle 10"/>
          <p:cNvSpPr/>
          <p:nvPr/>
        </p:nvSpPr>
        <p:spPr>
          <a:xfrm>
            <a:off x="1259632" y="737409"/>
            <a:ext cx="6984776" cy="1323439"/>
          </a:xfrm>
          <a:prstGeom prst="rect">
            <a:avLst/>
          </a:prstGeom>
        </p:spPr>
        <p:txBody>
          <a:bodyPr wrap="square">
            <a:spAutoFit/>
          </a:bodyPr>
          <a:lstStyle/>
          <a:p>
            <a:pPr lvl="0" algn="ctr"/>
            <a:r>
              <a:rPr lang="ar-EG" sz="4000" b="1" dirty="0" smtClean="0">
                <a:solidFill>
                  <a:srgbClr val="C00000"/>
                </a:solidFill>
                <a:latin typeface="Times New Roman" pitchFamily="18" charset="0"/>
                <a:cs typeface="Times New Roman" pitchFamily="18" charset="0"/>
              </a:rPr>
              <a:t>1) </a:t>
            </a:r>
            <a:r>
              <a:rPr lang="ar-EG" sz="4000" b="1" dirty="0">
                <a:solidFill>
                  <a:srgbClr val="C00000"/>
                </a:solidFill>
              </a:rPr>
              <a:t>طبّق مقياس الصحة والخطأ على بيت شوقي التالي</a:t>
            </a:r>
            <a:r>
              <a:rPr lang="ar-EG" sz="4000" b="1" dirty="0" smtClean="0">
                <a:solidFill>
                  <a:srgbClr val="C00000"/>
                </a:solidFill>
              </a:rPr>
              <a:t>:</a:t>
            </a:r>
            <a:endParaRPr lang="en-US" sz="4000" dirty="0">
              <a:solidFill>
                <a:srgbClr val="C00000"/>
              </a:solidFill>
            </a:endParaRPr>
          </a:p>
        </p:txBody>
      </p:sp>
      <p:sp>
        <p:nvSpPr>
          <p:cNvPr id="12" name="Rectangle 11"/>
          <p:cNvSpPr/>
          <p:nvPr/>
        </p:nvSpPr>
        <p:spPr>
          <a:xfrm>
            <a:off x="827584" y="2204864"/>
            <a:ext cx="7416824" cy="1323439"/>
          </a:xfrm>
          <a:prstGeom prst="rect">
            <a:avLst/>
          </a:prstGeom>
        </p:spPr>
        <p:txBody>
          <a:bodyPr wrap="square">
            <a:spAutoFit/>
          </a:bodyPr>
          <a:lstStyle/>
          <a:p>
            <a:r>
              <a:rPr lang="ar-EG" sz="4000" b="1" dirty="0">
                <a:solidFill>
                  <a:srgbClr val="0000CC"/>
                </a:solidFill>
              </a:rPr>
              <a:t>فَاصْبِرْ على نُعْمَى الحَياةِ وبُؤْسِها				</a:t>
            </a:r>
            <a:r>
              <a:rPr lang="ar-EG" sz="4000" b="1" dirty="0" smtClean="0">
                <a:solidFill>
                  <a:srgbClr val="0000CC"/>
                </a:solidFill>
              </a:rPr>
              <a:t>	نُعْمَى </a:t>
            </a:r>
            <a:r>
              <a:rPr lang="ar-EG" sz="4000" b="1" dirty="0">
                <a:solidFill>
                  <a:srgbClr val="0000CC"/>
                </a:solidFill>
              </a:rPr>
              <a:t>الحَياةِ وبُؤسُها سِيَّانُ</a:t>
            </a:r>
            <a:endParaRPr lang="en-US" sz="4000" dirty="0">
              <a:solidFill>
                <a:srgbClr val="0000CC"/>
              </a:solidFill>
            </a:endParaRPr>
          </a:p>
        </p:txBody>
      </p:sp>
      <p:sp>
        <p:nvSpPr>
          <p:cNvPr id="13" name="مستطيل 17"/>
          <p:cNvSpPr>
            <a:spLocks noChangeArrowheads="1"/>
          </p:cNvSpPr>
          <p:nvPr/>
        </p:nvSpPr>
        <p:spPr bwMode="auto">
          <a:xfrm>
            <a:off x="1115616" y="3663022"/>
            <a:ext cx="7069654"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ar-SA" sz="3600" b="1" dirty="0"/>
              <a:t>فذلك لأن نعمى الحياة ليست مما يصبر عليه بل مما يتطلبه الإنسان ويسعى ليستكثر منه وذلك كما قال العقاد وإن كنا نرى أن النعمى مما يصبر عليه كالبؤس أو أشد وهذا معروف مطرد. </a:t>
            </a:r>
            <a:endParaRPr lang="en-US" sz="3600" dirty="0"/>
          </a:p>
        </p:txBody>
      </p:sp>
    </p:spTree>
    <p:extLst>
      <p:ext uri="{BB962C8B-B14F-4D97-AF65-F5344CB8AC3E}">
        <p14:creationId xmlns:p14="http://schemas.microsoft.com/office/powerpoint/2010/main" xmlns="" val="3273126637"/>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154 - swi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342"/>
            <a:ext cx="9108504" cy="6824042"/>
            <a:chOff x="0" y="61342"/>
            <a:chExt cx="9108504" cy="6824042"/>
          </a:xfrm>
        </p:grpSpPr>
        <p:grpSp>
          <p:nvGrpSpPr>
            <p:cNvPr id="3" name="Group 2"/>
            <p:cNvGrpSpPr/>
            <p:nvPr/>
          </p:nvGrpSpPr>
          <p:grpSpPr>
            <a:xfrm>
              <a:off x="0" y="61342"/>
              <a:ext cx="9108504" cy="6680026"/>
              <a:chOff x="0" y="332656"/>
              <a:chExt cx="9108504" cy="6264696"/>
            </a:xfrm>
            <a:scene3d>
              <a:camera prst="orthographicFront">
                <a:rot lat="0" lon="0" rev="0"/>
              </a:camera>
              <a:lightRig rig="glow" dir="t">
                <a:rot lat="0" lon="0" rev="14100000"/>
              </a:lightRig>
            </a:scene3d>
          </p:grpSpPr>
          <p:sp>
            <p:nvSpPr>
              <p:cNvPr id="5" name="Flowchart: Connector 4"/>
              <p:cNvSpPr/>
              <p:nvPr/>
            </p:nvSpPr>
            <p:spPr>
              <a:xfrm>
                <a:off x="6804248" y="332656"/>
                <a:ext cx="1296144" cy="648072"/>
              </a:xfrm>
              <a:prstGeom prst="flowChartConnector">
                <a:avLst/>
              </a:prstGeom>
              <a:solidFill>
                <a:srgbClr val="0000CC"/>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L-Shape 5"/>
              <p:cNvSpPr/>
              <p:nvPr/>
            </p:nvSpPr>
            <p:spPr>
              <a:xfrm flipH="1">
                <a:off x="6300192" y="332656"/>
                <a:ext cx="2808312" cy="6256664"/>
              </a:xfrm>
              <a:prstGeom prst="corner">
                <a:avLst/>
              </a:prstGeom>
              <a:solidFill>
                <a:schemeClr val="bg1">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Flowchart: Terminator 6"/>
              <p:cNvSpPr/>
              <p:nvPr/>
            </p:nvSpPr>
            <p:spPr>
              <a:xfrm>
                <a:off x="1008112" y="332656"/>
                <a:ext cx="6948264" cy="2952328"/>
              </a:xfrm>
              <a:prstGeom prst="flowChartTerminator">
                <a:avLst/>
              </a:prstGeom>
              <a:solidFill>
                <a:srgbClr val="FFC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504056" y="332656"/>
                <a:ext cx="6948264" cy="2952328"/>
              </a:xfrm>
              <a:prstGeom prst="flowChartTerminator">
                <a:avLst/>
              </a:prstGeom>
              <a:solidFill>
                <a:schemeClr val="accent4">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Flowchart: Terminator 8"/>
              <p:cNvSpPr/>
              <p:nvPr/>
            </p:nvSpPr>
            <p:spPr>
              <a:xfrm>
                <a:off x="0" y="332656"/>
                <a:ext cx="6948264" cy="2952328"/>
              </a:xfrm>
              <a:prstGeom prst="flowChartTerminator">
                <a:avLst/>
              </a:prstGeom>
              <a:solidFill>
                <a:srgbClr val="C00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ound Diagonal Corner Rectangle 9"/>
              <p:cNvSpPr/>
              <p:nvPr/>
            </p:nvSpPr>
            <p:spPr>
              <a:xfrm>
                <a:off x="179512" y="548680"/>
                <a:ext cx="8784976" cy="6048672"/>
              </a:xfrm>
              <a:prstGeom prst="round2DiagRect">
                <a:avLst/>
              </a:prstGeom>
              <a:solidFill>
                <a:schemeClr val="bg1"/>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9512" y="6618684"/>
              <a:ext cx="3467100" cy="266700"/>
            </a:xfrm>
            <a:prstGeom prst="rect">
              <a:avLst/>
            </a:prstGeom>
          </p:spPr>
        </p:pic>
      </p:grpSp>
      <p:sp>
        <p:nvSpPr>
          <p:cNvPr id="11" name="Rectangle 10"/>
          <p:cNvSpPr/>
          <p:nvPr/>
        </p:nvSpPr>
        <p:spPr>
          <a:xfrm>
            <a:off x="1259632" y="737409"/>
            <a:ext cx="6984776" cy="1323439"/>
          </a:xfrm>
          <a:prstGeom prst="rect">
            <a:avLst/>
          </a:prstGeom>
        </p:spPr>
        <p:txBody>
          <a:bodyPr wrap="square">
            <a:spAutoFit/>
          </a:bodyPr>
          <a:lstStyle/>
          <a:p>
            <a:pPr algn="ctr"/>
            <a:r>
              <a:rPr lang="ar-EG" sz="4000" b="1" dirty="0" smtClean="0">
                <a:solidFill>
                  <a:srgbClr val="C00000"/>
                </a:solidFill>
                <a:latin typeface="Times New Roman" pitchFamily="18" charset="0"/>
                <a:cs typeface="Times New Roman" pitchFamily="18" charset="0"/>
              </a:rPr>
              <a:t>2) </a:t>
            </a:r>
            <a:r>
              <a:rPr lang="ar-EG" sz="4000" b="1" dirty="0">
                <a:solidFill>
                  <a:srgbClr val="C00000"/>
                </a:solidFill>
              </a:rPr>
              <a:t>طبّق مقياس الجدة والابتكار على بيت </a:t>
            </a:r>
            <a:r>
              <a:rPr lang="ar-EG" sz="4000" b="1" dirty="0" smtClean="0">
                <a:solidFill>
                  <a:srgbClr val="C00000"/>
                </a:solidFill>
              </a:rPr>
              <a:t>ال</a:t>
            </a:r>
            <a:r>
              <a:rPr lang="ar-SA" sz="4000" b="1" dirty="0" smtClean="0">
                <a:solidFill>
                  <a:srgbClr val="C00000"/>
                </a:solidFill>
              </a:rPr>
              <a:t>م</a:t>
            </a:r>
            <a:r>
              <a:rPr lang="ar-EG" sz="4000" b="1" dirty="0" err="1" smtClean="0">
                <a:solidFill>
                  <a:srgbClr val="C00000"/>
                </a:solidFill>
              </a:rPr>
              <a:t>تنبي</a:t>
            </a:r>
            <a:r>
              <a:rPr lang="ar-EG" sz="4000" b="1" dirty="0" smtClean="0">
                <a:solidFill>
                  <a:srgbClr val="C00000"/>
                </a:solidFill>
              </a:rPr>
              <a:t> </a:t>
            </a:r>
            <a:r>
              <a:rPr lang="ar-EG" sz="4000" b="1" dirty="0">
                <a:solidFill>
                  <a:srgbClr val="C00000"/>
                </a:solidFill>
              </a:rPr>
              <a:t>التالي</a:t>
            </a:r>
            <a:r>
              <a:rPr lang="ar-EG" sz="4000" b="1" dirty="0" smtClean="0">
                <a:solidFill>
                  <a:srgbClr val="C00000"/>
                </a:solidFill>
              </a:rPr>
              <a:t>:</a:t>
            </a:r>
            <a:endParaRPr lang="en-US" sz="4000" dirty="0">
              <a:solidFill>
                <a:srgbClr val="C00000"/>
              </a:solidFill>
            </a:endParaRPr>
          </a:p>
        </p:txBody>
      </p:sp>
      <p:sp>
        <p:nvSpPr>
          <p:cNvPr id="12" name="Rectangle 11"/>
          <p:cNvSpPr/>
          <p:nvPr/>
        </p:nvSpPr>
        <p:spPr>
          <a:xfrm>
            <a:off x="899592" y="2249577"/>
            <a:ext cx="7416824" cy="1323439"/>
          </a:xfrm>
          <a:prstGeom prst="rect">
            <a:avLst/>
          </a:prstGeom>
        </p:spPr>
        <p:txBody>
          <a:bodyPr wrap="square">
            <a:spAutoFit/>
          </a:bodyPr>
          <a:lstStyle/>
          <a:p>
            <a:r>
              <a:rPr lang="ar-EG" sz="4000" b="1" dirty="0">
                <a:solidFill>
                  <a:srgbClr val="0000CC"/>
                </a:solidFill>
              </a:rPr>
              <a:t>لَعَلَّ عَتْبَكَ مَحْمُودٌ عَواقِبُهُ					</a:t>
            </a:r>
            <a:r>
              <a:rPr lang="ar-EG" sz="4000" b="1" dirty="0" smtClean="0">
                <a:solidFill>
                  <a:srgbClr val="0000CC"/>
                </a:solidFill>
              </a:rPr>
              <a:t>	فَرُبَّما </a:t>
            </a:r>
            <a:r>
              <a:rPr lang="ar-EG" sz="4000" b="1" dirty="0">
                <a:solidFill>
                  <a:srgbClr val="0000CC"/>
                </a:solidFill>
              </a:rPr>
              <a:t>صَحَّتِ الأجسامُ بالعِلَلِ</a:t>
            </a:r>
            <a:endParaRPr lang="en-US" sz="4000" dirty="0">
              <a:solidFill>
                <a:srgbClr val="0000CC"/>
              </a:solidFill>
            </a:endParaRPr>
          </a:p>
        </p:txBody>
      </p:sp>
      <p:sp>
        <p:nvSpPr>
          <p:cNvPr id="13" name="مستطيل 17"/>
          <p:cNvSpPr>
            <a:spLocks noChangeArrowheads="1"/>
          </p:cNvSpPr>
          <p:nvPr/>
        </p:nvSpPr>
        <p:spPr bwMode="auto">
          <a:xfrm>
            <a:off x="827584" y="3928988"/>
            <a:ext cx="7501702"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ar-SA" sz="3600" b="1" dirty="0"/>
              <a:t>هنا في البيت يرى المتنبي من سيف الدولة عتاباً ولوماً على أمر من الأمور فبدلاً من أن يجعل ذلك سبباً في ضيق يراه سبباً في أمر محمود العاقبة ولدفع هذه الغرابة يعلل ذلك بتعليل منطقي. </a:t>
            </a:r>
            <a:endParaRPr lang="en-US" sz="3600" dirty="0"/>
          </a:p>
        </p:txBody>
      </p:sp>
    </p:spTree>
    <p:extLst>
      <p:ext uri="{BB962C8B-B14F-4D97-AF65-F5344CB8AC3E}">
        <p14:creationId xmlns:p14="http://schemas.microsoft.com/office/powerpoint/2010/main" xmlns="" val="2221579411"/>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4" name="0247 - bwoot sound.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1154 - swi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342"/>
            <a:ext cx="9108504" cy="6824042"/>
            <a:chOff x="0" y="61342"/>
            <a:chExt cx="9108504" cy="6824042"/>
          </a:xfrm>
        </p:grpSpPr>
        <p:grpSp>
          <p:nvGrpSpPr>
            <p:cNvPr id="3" name="Group 2"/>
            <p:cNvGrpSpPr/>
            <p:nvPr/>
          </p:nvGrpSpPr>
          <p:grpSpPr>
            <a:xfrm>
              <a:off x="0" y="61342"/>
              <a:ext cx="9108504" cy="6680026"/>
              <a:chOff x="0" y="332656"/>
              <a:chExt cx="9108504" cy="6264696"/>
            </a:xfrm>
            <a:scene3d>
              <a:camera prst="orthographicFront">
                <a:rot lat="0" lon="0" rev="0"/>
              </a:camera>
              <a:lightRig rig="glow" dir="t">
                <a:rot lat="0" lon="0" rev="14100000"/>
              </a:lightRig>
            </a:scene3d>
          </p:grpSpPr>
          <p:sp>
            <p:nvSpPr>
              <p:cNvPr id="5" name="Flowchart: Connector 4"/>
              <p:cNvSpPr/>
              <p:nvPr/>
            </p:nvSpPr>
            <p:spPr>
              <a:xfrm>
                <a:off x="6804248" y="332656"/>
                <a:ext cx="1296144" cy="648072"/>
              </a:xfrm>
              <a:prstGeom prst="flowChartConnector">
                <a:avLst/>
              </a:prstGeom>
              <a:solidFill>
                <a:srgbClr val="0000CC"/>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L-Shape 5"/>
              <p:cNvSpPr/>
              <p:nvPr/>
            </p:nvSpPr>
            <p:spPr>
              <a:xfrm flipH="1">
                <a:off x="6300192" y="332656"/>
                <a:ext cx="2808312" cy="6256664"/>
              </a:xfrm>
              <a:prstGeom prst="corner">
                <a:avLst/>
              </a:prstGeom>
              <a:solidFill>
                <a:schemeClr val="bg1">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Flowchart: Terminator 6"/>
              <p:cNvSpPr/>
              <p:nvPr/>
            </p:nvSpPr>
            <p:spPr>
              <a:xfrm>
                <a:off x="1008112" y="332656"/>
                <a:ext cx="6948264" cy="2952328"/>
              </a:xfrm>
              <a:prstGeom prst="flowChartTerminator">
                <a:avLst/>
              </a:prstGeom>
              <a:solidFill>
                <a:srgbClr val="FFC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504056" y="332656"/>
                <a:ext cx="6948264" cy="2952328"/>
              </a:xfrm>
              <a:prstGeom prst="flowChartTerminator">
                <a:avLst/>
              </a:prstGeom>
              <a:solidFill>
                <a:schemeClr val="accent4">
                  <a:lumMod val="60000"/>
                  <a:lumOff val="40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Flowchart: Terminator 8"/>
              <p:cNvSpPr/>
              <p:nvPr/>
            </p:nvSpPr>
            <p:spPr>
              <a:xfrm>
                <a:off x="0" y="332656"/>
                <a:ext cx="6948264" cy="2952328"/>
              </a:xfrm>
              <a:prstGeom prst="flowChartTerminator">
                <a:avLst/>
              </a:prstGeom>
              <a:solidFill>
                <a:srgbClr val="C00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ound Diagonal Corner Rectangle 9"/>
              <p:cNvSpPr/>
              <p:nvPr/>
            </p:nvSpPr>
            <p:spPr>
              <a:xfrm>
                <a:off x="179512" y="548680"/>
                <a:ext cx="8784976" cy="6048672"/>
              </a:xfrm>
              <a:prstGeom prst="round2DiagRect">
                <a:avLst/>
              </a:prstGeom>
              <a:solidFill>
                <a:schemeClr val="bg1"/>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9512" y="6618684"/>
              <a:ext cx="3467100" cy="266700"/>
            </a:xfrm>
            <a:prstGeom prst="rect">
              <a:avLst/>
            </a:prstGeom>
          </p:spPr>
        </p:pic>
      </p:grpSp>
      <p:sp>
        <p:nvSpPr>
          <p:cNvPr id="11" name="Rectangle 10"/>
          <p:cNvSpPr/>
          <p:nvPr/>
        </p:nvSpPr>
        <p:spPr>
          <a:xfrm>
            <a:off x="1259632" y="737409"/>
            <a:ext cx="6984776" cy="1323439"/>
          </a:xfrm>
          <a:prstGeom prst="rect">
            <a:avLst/>
          </a:prstGeom>
        </p:spPr>
        <p:txBody>
          <a:bodyPr wrap="square">
            <a:spAutoFit/>
          </a:bodyPr>
          <a:lstStyle/>
          <a:p>
            <a:pPr lvl="0" algn="ctr"/>
            <a:r>
              <a:rPr lang="ar-EG" sz="4000" b="1" dirty="0" smtClean="0">
                <a:solidFill>
                  <a:srgbClr val="C00000"/>
                </a:solidFill>
                <a:latin typeface="Times New Roman" pitchFamily="18" charset="0"/>
                <a:cs typeface="Times New Roman" pitchFamily="18" charset="0"/>
              </a:rPr>
              <a:t>3) </a:t>
            </a:r>
            <a:r>
              <a:rPr lang="ar-EG" sz="4000" b="1" dirty="0">
                <a:solidFill>
                  <a:srgbClr val="C00000"/>
                </a:solidFill>
              </a:rPr>
              <a:t>طبّق مقياس العمق والسطحية على البيت التالي</a:t>
            </a:r>
            <a:r>
              <a:rPr lang="ar-EG" sz="4000" b="1" dirty="0" smtClean="0">
                <a:solidFill>
                  <a:srgbClr val="C00000"/>
                </a:solidFill>
              </a:rPr>
              <a:t>:</a:t>
            </a:r>
            <a:endParaRPr lang="en-US" sz="4000" dirty="0">
              <a:solidFill>
                <a:srgbClr val="C00000"/>
              </a:solidFill>
            </a:endParaRPr>
          </a:p>
        </p:txBody>
      </p:sp>
      <p:sp>
        <p:nvSpPr>
          <p:cNvPr id="12" name="Rectangle 11"/>
          <p:cNvSpPr/>
          <p:nvPr/>
        </p:nvSpPr>
        <p:spPr>
          <a:xfrm>
            <a:off x="899592" y="2249577"/>
            <a:ext cx="7416824" cy="1323439"/>
          </a:xfrm>
          <a:prstGeom prst="rect">
            <a:avLst/>
          </a:prstGeom>
        </p:spPr>
        <p:txBody>
          <a:bodyPr wrap="square">
            <a:spAutoFit/>
          </a:bodyPr>
          <a:lstStyle/>
          <a:p>
            <a:r>
              <a:rPr lang="ar-EG" sz="4000" b="1" dirty="0">
                <a:solidFill>
                  <a:srgbClr val="0000CC"/>
                </a:solidFill>
              </a:rPr>
              <a:t>دقاتُ قلبِ المرءِ قائلةٌ لهُ					</a:t>
            </a:r>
            <a:r>
              <a:rPr lang="ar-EG" sz="4000" b="1" dirty="0" smtClean="0">
                <a:solidFill>
                  <a:srgbClr val="0000CC"/>
                </a:solidFill>
              </a:rPr>
              <a:t>	إنَّ </a:t>
            </a:r>
            <a:r>
              <a:rPr lang="ar-EG" sz="4000" b="1" dirty="0">
                <a:solidFill>
                  <a:srgbClr val="0000CC"/>
                </a:solidFill>
              </a:rPr>
              <a:t>الحياةَ دقائقٌ وثواني</a:t>
            </a:r>
            <a:endParaRPr lang="en-US" sz="4000" dirty="0">
              <a:solidFill>
                <a:srgbClr val="0000CC"/>
              </a:solidFill>
            </a:endParaRPr>
          </a:p>
        </p:txBody>
      </p:sp>
      <p:sp>
        <p:nvSpPr>
          <p:cNvPr id="13" name="مستطيل 17"/>
          <p:cNvSpPr>
            <a:spLocks noChangeArrowheads="1"/>
          </p:cNvSpPr>
          <p:nvPr/>
        </p:nvSpPr>
        <p:spPr bwMode="auto">
          <a:xfrm>
            <a:off x="1102746" y="4005064"/>
            <a:ext cx="7069654"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ar-SA" sz="3600" b="1" dirty="0"/>
              <a:t>البيت الذي أمامنا ذو معنى عميق فالشاعر عبر عن تجربة إنسان كبيرة تمثل الحياة بما فيها في عبارات موجزة فما الحياة سوى دقائق وثوان سرعان ما تنقضي. </a:t>
            </a:r>
            <a:endParaRPr lang="en-US" sz="3600" dirty="0"/>
          </a:p>
        </p:txBody>
      </p:sp>
    </p:spTree>
    <p:extLst>
      <p:ext uri="{BB962C8B-B14F-4D97-AF65-F5344CB8AC3E}">
        <p14:creationId xmlns:p14="http://schemas.microsoft.com/office/powerpoint/2010/main" xmlns="" val="323995717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4" name="0247 - bwoot sound.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1154 - swi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70270" y="876612"/>
            <a:ext cx="7358114" cy="5000660"/>
            <a:chOff x="857224" y="1000108"/>
            <a:chExt cx="7358114" cy="5000660"/>
          </a:xfrm>
          <a:scene3d>
            <a:camera prst="orthographicFront">
              <a:rot lat="0" lon="0" rev="0"/>
            </a:camera>
            <a:lightRig rig="glow" dir="t">
              <a:rot lat="0" lon="0" rev="14100000"/>
            </a:lightRig>
          </a:scene3d>
        </p:grpSpPr>
        <p:sp>
          <p:nvSpPr>
            <p:cNvPr id="4" name="Half Frame 3"/>
            <p:cNvSpPr/>
            <p:nvPr/>
          </p:nvSpPr>
          <p:spPr>
            <a:xfrm>
              <a:off x="857224" y="1000108"/>
              <a:ext cx="6786610" cy="5000660"/>
            </a:xfrm>
            <a:prstGeom prst="halfFrame">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lin ang="5400000" scaled="1"/>
              <a:tileRect/>
            </a:gradFill>
            <a:ln>
              <a:solidFill>
                <a:srgbClr val="00B0F0"/>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grpSp>
          <p:nvGrpSpPr>
            <p:cNvPr id="5" name="Group 4"/>
            <p:cNvGrpSpPr/>
            <p:nvPr/>
          </p:nvGrpSpPr>
          <p:grpSpPr>
            <a:xfrm>
              <a:off x="857224" y="1000108"/>
              <a:ext cx="7358114" cy="4500594"/>
              <a:chOff x="857224" y="1000108"/>
              <a:chExt cx="7358114" cy="4500594"/>
            </a:xfrm>
          </p:grpSpPr>
          <p:sp>
            <p:nvSpPr>
              <p:cNvPr id="6" name="Cloud 3"/>
              <p:cNvSpPr/>
              <p:nvPr/>
            </p:nvSpPr>
            <p:spPr>
              <a:xfrm>
                <a:off x="857224" y="1000108"/>
                <a:ext cx="7358114" cy="4500594"/>
              </a:xfrm>
              <a:prstGeom prst="cloud">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Heptagon 6"/>
              <p:cNvSpPr/>
              <p:nvPr/>
            </p:nvSpPr>
            <p:spPr>
              <a:xfrm flipH="1">
                <a:off x="1142977" y="1500174"/>
                <a:ext cx="6858048" cy="3214710"/>
              </a:xfrm>
              <a:prstGeom prst="heptagon">
                <a:avLst/>
              </a:prstGeom>
              <a:solidFill>
                <a:schemeClr val="bg1">
                  <a:lumMod val="95000"/>
                </a:schemeClr>
              </a:solidFill>
              <a:ln>
                <a:solidFill>
                  <a:srgbClr val="00B0F0"/>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sp>
        <p:nvSpPr>
          <p:cNvPr id="8" name="Rectangle 1"/>
          <p:cNvSpPr>
            <a:spLocks noChangeArrowheads="1"/>
          </p:cNvSpPr>
          <p:nvPr/>
        </p:nvSpPr>
        <p:spPr bwMode="auto">
          <a:xfrm>
            <a:off x="2053031" y="2411965"/>
            <a:ext cx="4780476"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ar-EG" sz="8000" b="1" dirty="0" smtClean="0">
                <a:ln>
                  <a:solidFill>
                    <a:srgbClr val="C00000"/>
                  </a:solidFill>
                </a:ln>
                <a:solidFill>
                  <a:srgbClr val="0000CC"/>
                </a:solidFill>
              </a:rPr>
              <a:t>نشاطات التعلّم</a:t>
            </a:r>
            <a:endParaRPr lang="en-US" sz="8000" dirty="0">
              <a:ln>
                <a:solidFill>
                  <a:srgbClr val="C00000"/>
                </a:solidFill>
              </a:ln>
              <a:solidFill>
                <a:srgbClr val="0000CC"/>
              </a:solidFill>
            </a:endParaRPr>
          </a:p>
        </p:txBody>
      </p:sp>
    </p:spTree>
    <p:extLst>
      <p:ext uri="{BB962C8B-B14F-4D97-AF65-F5344CB8AC3E}">
        <p14:creationId xmlns:p14="http://schemas.microsoft.com/office/powerpoint/2010/main" xmlns="" val="280299085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188 - boat whistle ب6.wav"/>
                                        </p:tgtEl>
                                      </p:cMediaNode>
                                    </p:audio>
                                  </p:sub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57166"/>
            <a:ext cx="9072594" cy="6500834"/>
            <a:chOff x="71438" y="357166"/>
            <a:chExt cx="9072594" cy="6500834"/>
          </a:xfrm>
        </p:grpSpPr>
        <p:grpSp>
          <p:nvGrpSpPr>
            <p:cNvPr id="3" name="Group 2"/>
            <p:cNvGrpSpPr/>
            <p:nvPr/>
          </p:nvGrpSpPr>
          <p:grpSpPr>
            <a:xfrm>
              <a:off x="71438" y="357166"/>
              <a:ext cx="9072594" cy="6500834"/>
              <a:chOff x="71438" y="357166"/>
              <a:chExt cx="9072594" cy="6500834"/>
            </a:xfrm>
          </p:grpSpPr>
          <p:sp>
            <p:nvSpPr>
              <p:cNvPr id="5" name="Flowchart: Document 4"/>
              <p:cNvSpPr/>
              <p:nvPr/>
            </p:nvSpPr>
            <p:spPr>
              <a:xfrm>
                <a:off x="71438" y="357166"/>
                <a:ext cx="5643570" cy="6500834"/>
              </a:xfrm>
              <a:prstGeom prst="flowChartDocument">
                <a:avLst/>
              </a:prstGeom>
              <a:solidFill>
                <a:srgbClr val="00CC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4786346" y="357166"/>
                <a:ext cx="4357686" cy="2000264"/>
                <a:chOff x="4786314" y="423715"/>
                <a:chExt cx="4357686" cy="2000264"/>
              </a:xfrm>
              <a:solidFill>
                <a:srgbClr val="CC00FF"/>
              </a:solidFill>
              <a:scene3d>
                <a:camera prst="orthographicFront">
                  <a:rot lat="0" lon="0" rev="0"/>
                </a:camera>
                <a:lightRig rig="glow" dir="t">
                  <a:rot lat="0" lon="0" rev="14100000"/>
                </a:lightRig>
              </a:scene3d>
            </p:grpSpPr>
            <p:sp>
              <p:nvSpPr>
                <p:cNvPr id="7" name="Chevron 6"/>
                <p:cNvSpPr/>
                <p:nvPr/>
              </p:nvSpPr>
              <p:spPr>
                <a:xfrm>
                  <a:off x="4786314" y="642918"/>
                  <a:ext cx="4357686" cy="857256"/>
                </a:xfrm>
                <a:prstGeom prst="chevron">
                  <a:avLst/>
                </a:prstGeom>
                <a:grp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 name="Moon 7"/>
                <p:cNvSpPr/>
                <p:nvPr/>
              </p:nvSpPr>
              <p:spPr>
                <a:xfrm rot="6385388">
                  <a:off x="6499411" y="-219227"/>
                  <a:ext cx="2000264" cy="3286148"/>
                </a:xfrm>
                <a:prstGeom prst="moon">
                  <a:avLst/>
                </a:prstGeom>
                <a:solidFill>
                  <a:srgbClr val="0000FF"/>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sp>
          <p:nvSpPr>
            <p:cNvPr id="4" name="Rounded Rectangle 3"/>
            <p:cNvSpPr/>
            <p:nvPr/>
          </p:nvSpPr>
          <p:spPr>
            <a:xfrm>
              <a:off x="428596" y="642918"/>
              <a:ext cx="8429684" cy="571504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762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Rectangle 8"/>
          <p:cNvSpPr/>
          <p:nvPr/>
        </p:nvSpPr>
        <p:spPr>
          <a:xfrm>
            <a:off x="755576" y="2276872"/>
            <a:ext cx="7815241" cy="1938992"/>
          </a:xfrm>
          <a:prstGeom prst="rect">
            <a:avLst/>
          </a:prstGeom>
        </p:spPr>
        <p:txBody>
          <a:bodyPr wrap="square">
            <a:spAutoFit/>
          </a:bodyPr>
          <a:lstStyle/>
          <a:p>
            <a:pPr lvl="0" algn="ctr"/>
            <a:r>
              <a:rPr lang="ar-EG" sz="4000" b="1" dirty="0" smtClean="0">
                <a:solidFill>
                  <a:schemeClr val="bg1"/>
                </a:solidFill>
              </a:rPr>
              <a:t>1- </a:t>
            </a:r>
            <a:r>
              <a:rPr lang="ar-EG" sz="4000" b="1" dirty="0">
                <a:solidFill>
                  <a:schemeClr val="bg1"/>
                </a:solidFill>
              </a:rPr>
              <a:t>ليس على الشاعر. دائماً. أن يأتي بمعنى جديد لم يأتِ به أحد قبله؛ ليحقق الجدة </a:t>
            </a:r>
            <a:r>
              <a:rPr lang="ar-EG" sz="4000" b="1" dirty="0" smtClean="0">
                <a:solidFill>
                  <a:schemeClr val="bg1"/>
                </a:solidFill>
              </a:rPr>
              <a:t>والابتكار.</a:t>
            </a:r>
            <a:r>
              <a:rPr lang="ar-EG" sz="4000" dirty="0" smtClean="0">
                <a:solidFill>
                  <a:schemeClr val="bg1"/>
                </a:solidFill>
              </a:rPr>
              <a:t> </a:t>
            </a:r>
            <a:r>
              <a:rPr lang="ar-EG" sz="4000" b="1" dirty="0" smtClean="0">
                <a:solidFill>
                  <a:schemeClr val="bg1"/>
                </a:solidFill>
              </a:rPr>
              <a:t>علل </a:t>
            </a:r>
            <a:r>
              <a:rPr lang="ar-EG" sz="4000" b="1" dirty="0">
                <a:solidFill>
                  <a:schemeClr val="bg1"/>
                </a:solidFill>
              </a:rPr>
              <a:t>ذلك</a:t>
            </a:r>
            <a:r>
              <a:rPr lang="ar-EG" sz="4000" b="1"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xmlns="" val="3584625256"/>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BallExplosion2.wav"/>
                                        </p:tgtEl>
                                      </p:cMediaNode>
                                    </p:audio>
                                  </p:subTnLst>
                                </p:cTn>
                              </p:par>
                              <p:par>
                                <p:cTn id="11" presetID="15"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9552" y="116632"/>
            <a:ext cx="8136904" cy="6552727"/>
            <a:chOff x="539552" y="421649"/>
            <a:chExt cx="8136904" cy="6552727"/>
          </a:xfrm>
        </p:grpSpPr>
        <p:sp>
          <p:nvSpPr>
            <p:cNvPr id="3" name="Rectangle 2"/>
            <p:cNvSpPr/>
            <p:nvPr/>
          </p:nvSpPr>
          <p:spPr>
            <a:xfrm>
              <a:off x="3995936" y="692695"/>
              <a:ext cx="4680520" cy="6281681"/>
            </a:xfrm>
            <a:prstGeom prst="rect">
              <a:avLst/>
            </a:prstGeom>
            <a:solidFill>
              <a:schemeClr val="tx1">
                <a:lumMod val="65000"/>
                <a:lumOff val="3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4503073" y="637673"/>
              <a:ext cx="1628775" cy="12763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5871225" y="493657"/>
              <a:ext cx="1628775" cy="12763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6972592" y="421649"/>
              <a:ext cx="1628775" cy="12763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3084160" y="839521"/>
              <a:ext cx="1628775" cy="12763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1716008" y="983537"/>
              <a:ext cx="1628775" cy="12763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542633" y="1135937"/>
              <a:ext cx="1628775" cy="1276350"/>
            </a:xfrm>
            <a:prstGeom prst="rect">
              <a:avLst/>
            </a:prstGeom>
          </p:spPr>
        </p:pic>
        <p:sp>
          <p:nvSpPr>
            <p:cNvPr id="10" name="Flowchart: Manual Input 9"/>
            <p:cNvSpPr/>
            <p:nvPr/>
          </p:nvSpPr>
          <p:spPr>
            <a:xfrm>
              <a:off x="539552" y="908719"/>
              <a:ext cx="7848872" cy="5705617"/>
            </a:xfrm>
            <a:prstGeom prst="flowChartManualInput">
              <a:avLst/>
            </a:prstGeom>
            <a:blipFill dpi="0" rotWithShape="1">
              <a:blip r:embed="rId5" cstate="print"/>
              <a:srcRect/>
              <a:stretch>
                <a:fillRect t="-5000" b="-10000"/>
              </a:stretch>
            </a:blip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sp>
        <p:nvSpPr>
          <p:cNvPr id="11" name="TextBox 10"/>
          <p:cNvSpPr txBox="1"/>
          <p:nvPr/>
        </p:nvSpPr>
        <p:spPr>
          <a:xfrm>
            <a:off x="539552" y="1772816"/>
            <a:ext cx="7704856" cy="4524315"/>
          </a:xfrm>
          <a:prstGeom prst="rect">
            <a:avLst/>
          </a:prstGeom>
          <a:noFill/>
        </p:spPr>
        <p:txBody>
          <a:bodyPr wrap="square" rtlCol="1">
            <a:spAutoFit/>
          </a:bodyPr>
          <a:lstStyle/>
          <a:p>
            <a:pPr algn="ctr"/>
            <a:r>
              <a:rPr lang="ar-EG" sz="4800" b="1" dirty="0"/>
              <a:t>فالنقد الأدبي يدرس الشعر من خلال عناصر أربعة مهمة؛ هي: المعنى، والعاطفة، وهما يدخلان تحت إطار المضمون، كما يدرس الخيال والأسلوب، وهما ينضويان تحت إطار الشكل.</a:t>
            </a:r>
            <a:endParaRPr lang="en-US" sz="4800" dirty="0"/>
          </a:p>
        </p:txBody>
      </p:sp>
    </p:spTree>
    <p:extLst>
      <p:ext uri="{BB962C8B-B14F-4D97-AF65-F5344CB8AC3E}">
        <p14:creationId xmlns:p14="http://schemas.microsoft.com/office/powerpoint/2010/main" xmlns="" val="3327258196"/>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0054 - another stap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146" y="357166"/>
            <a:ext cx="9072594" cy="6500834"/>
            <a:chOff x="71438" y="357166"/>
            <a:chExt cx="9072594" cy="6500834"/>
          </a:xfrm>
        </p:grpSpPr>
        <p:grpSp>
          <p:nvGrpSpPr>
            <p:cNvPr id="3" name="Group 2"/>
            <p:cNvGrpSpPr/>
            <p:nvPr/>
          </p:nvGrpSpPr>
          <p:grpSpPr>
            <a:xfrm>
              <a:off x="71438" y="357166"/>
              <a:ext cx="9072594" cy="6500834"/>
              <a:chOff x="71438" y="357166"/>
              <a:chExt cx="9072594" cy="6500834"/>
            </a:xfrm>
          </p:grpSpPr>
          <p:sp>
            <p:nvSpPr>
              <p:cNvPr id="5" name="Flowchart: Document 4"/>
              <p:cNvSpPr/>
              <p:nvPr/>
            </p:nvSpPr>
            <p:spPr>
              <a:xfrm>
                <a:off x="71438" y="357166"/>
                <a:ext cx="5643570" cy="6500834"/>
              </a:xfrm>
              <a:prstGeom prst="flowChartDocument">
                <a:avLst/>
              </a:prstGeom>
              <a:solidFill>
                <a:srgbClr val="00CC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4786346" y="357166"/>
                <a:ext cx="4357686" cy="2000264"/>
                <a:chOff x="4786314" y="423715"/>
                <a:chExt cx="4357686" cy="2000264"/>
              </a:xfrm>
              <a:solidFill>
                <a:srgbClr val="CC00FF"/>
              </a:solidFill>
              <a:scene3d>
                <a:camera prst="orthographicFront">
                  <a:rot lat="0" lon="0" rev="0"/>
                </a:camera>
                <a:lightRig rig="glow" dir="t">
                  <a:rot lat="0" lon="0" rev="14100000"/>
                </a:lightRig>
              </a:scene3d>
            </p:grpSpPr>
            <p:sp>
              <p:nvSpPr>
                <p:cNvPr id="7" name="Chevron 6"/>
                <p:cNvSpPr/>
                <p:nvPr/>
              </p:nvSpPr>
              <p:spPr>
                <a:xfrm>
                  <a:off x="4786314" y="642918"/>
                  <a:ext cx="4357686" cy="857256"/>
                </a:xfrm>
                <a:prstGeom prst="chevron">
                  <a:avLst/>
                </a:prstGeom>
                <a:grp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 name="Moon 7"/>
                <p:cNvSpPr/>
                <p:nvPr/>
              </p:nvSpPr>
              <p:spPr>
                <a:xfrm rot="6385388">
                  <a:off x="6499411" y="-219227"/>
                  <a:ext cx="2000264" cy="3286148"/>
                </a:xfrm>
                <a:prstGeom prst="moon">
                  <a:avLst/>
                </a:prstGeom>
                <a:solidFill>
                  <a:srgbClr val="0000FF"/>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sp>
          <p:nvSpPr>
            <p:cNvPr id="4" name="Rounded Rectangle 3"/>
            <p:cNvSpPr/>
            <p:nvPr/>
          </p:nvSpPr>
          <p:spPr>
            <a:xfrm>
              <a:off x="428596" y="642918"/>
              <a:ext cx="8429684" cy="571504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762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0" name="Rectangle 1"/>
          <p:cNvSpPr>
            <a:spLocks noChangeArrowheads="1"/>
          </p:cNvSpPr>
          <p:nvPr/>
        </p:nvSpPr>
        <p:spPr bwMode="auto">
          <a:xfrm>
            <a:off x="1086232" y="1148546"/>
            <a:ext cx="7302192" cy="5016758"/>
          </a:xfrm>
          <a:prstGeom prst="rect">
            <a:avLst/>
          </a:prstGeom>
          <a:noFill/>
          <a:ln w="9525">
            <a:noFill/>
            <a:miter lim="800000"/>
            <a:headEnd/>
            <a:tailEnd/>
          </a:ln>
        </p:spPr>
        <p:txBody>
          <a:bodyPr wrap="square" anchor="ctr">
            <a:spAutoFit/>
          </a:bodyPr>
          <a:lstStyle/>
          <a:p>
            <a:pPr algn="ctr"/>
            <a:r>
              <a:rPr lang="ar-SA" sz="4000" b="1" dirty="0"/>
              <a:t>نعم وذلك لأن ذلك أمر صعب المنال في كثير من الأحيان وإنما المطلوب أن يتناول الشاعر معنى من المعاني فيقدمه بأسلوب يبدو فيه جديداً أو كالجديد فمثلاً تشبيه الرجل بالبحر يفيد الكرم وكثرة العطاء وهذا معنى تقليدي لكن شاعراً مبدعاً قد يأخذ هذا المعنى فيقدمه لنا تقديماً فيه الكثير من الطرافة وذلك حين قال: </a:t>
            </a:r>
            <a:endParaRPr lang="en-US" sz="4000" dirty="0"/>
          </a:p>
        </p:txBody>
      </p:sp>
    </p:spTree>
    <p:extLst>
      <p:ext uri="{BB962C8B-B14F-4D97-AF65-F5344CB8AC3E}">
        <p14:creationId xmlns:p14="http://schemas.microsoft.com/office/powerpoint/2010/main" xmlns="" val="3330208692"/>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بو.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146" y="357166"/>
            <a:ext cx="9072594" cy="6500834"/>
            <a:chOff x="71438" y="357166"/>
            <a:chExt cx="9072594" cy="6500834"/>
          </a:xfrm>
        </p:grpSpPr>
        <p:grpSp>
          <p:nvGrpSpPr>
            <p:cNvPr id="3" name="Group 2"/>
            <p:cNvGrpSpPr/>
            <p:nvPr/>
          </p:nvGrpSpPr>
          <p:grpSpPr>
            <a:xfrm>
              <a:off x="71438" y="357166"/>
              <a:ext cx="9072594" cy="6500834"/>
              <a:chOff x="71438" y="357166"/>
              <a:chExt cx="9072594" cy="6500834"/>
            </a:xfrm>
          </p:grpSpPr>
          <p:sp>
            <p:nvSpPr>
              <p:cNvPr id="5" name="Flowchart: Document 4"/>
              <p:cNvSpPr/>
              <p:nvPr/>
            </p:nvSpPr>
            <p:spPr>
              <a:xfrm>
                <a:off x="71438" y="357166"/>
                <a:ext cx="5643570" cy="6500834"/>
              </a:xfrm>
              <a:prstGeom prst="flowChartDocument">
                <a:avLst/>
              </a:prstGeom>
              <a:solidFill>
                <a:srgbClr val="00CC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4786346" y="357166"/>
                <a:ext cx="4357686" cy="2000264"/>
                <a:chOff x="4786314" y="423715"/>
                <a:chExt cx="4357686" cy="2000264"/>
              </a:xfrm>
              <a:solidFill>
                <a:srgbClr val="CC00FF"/>
              </a:solidFill>
              <a:scene3d>
                <a:camera prst="orthographicFront">
                  <a:rot lat="0" lon="0" rev="0"/>
                </a:camera>
                <a:lightRig rig="glow" dir="t">
                  <a:rot lat="0" lon="0" rev="14100000"/>
                </a:lightRig>
              </a:scene3d>
            </p:grpSpPr>
            <p:sp>
              <p:nvSpPr>
                <p:cNvPr id="7" name="Chevron 6"/>
                <p:cNvSpPr/>
                <p:nvPr/>
              </p:nvSpPr>
              <p:spPr>
                <a:xfrm>
                  <a:off x="4786314" y="642918"/>
                  <a:ext cx="4357686" cy="857256"/>
                </a:xfrm>
                <a:prstGeom prst="chevron">
                  <a:avLst/>
                </a:prstGeom>
                <a:grp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 name="Moon 7"/>
                <p:cNvSpPr/>
                <p:nvPr/>
              </p:nvSpPr>
              <p:spPr>
                <a:xfrm rot="6385388">
                  <a:off x="6499411" y="-219227"/>
                  <a:ext cx="2000264" cy="3286148"/>
                </a:xfrm>
                <a:prstGeom prst="moon">
                  <a:avLst/>
                </a:prstGeom>
                <a:solidFill>
                  <a:srgbClr val="0000FF"/>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sp>
          <p:nvSpPr>
            <p:cNvPr id="4" name="Rounded Rectangle 3"/>
            <p:cNvSpPr/>
            <p:nvPr/>
          </p:nvSpPr>
          <p:spPr>
            <a:xfrm>
              <a:off x="428596" y="642918"/>
              <a:ext cx="8429684" cy="571504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762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0" name="Rectangle 1"/>
          <p:cNvSpPr>
            <a:spLocks noChangeArrowheads="1"/>
          </p:cNvSpPr>
          <p:nvPr/>
        </p:nvSpPr>
        <p:spPr bwMode="auto">
          <a:xfrm>
            <a:off x="539552" y="1340768"/>
            <a:ext cx="8057768" cy="4154984"/>
          </a:xfrm>
          <a:prstGeom prst="rect">
            <a:avLst/>
          </a:prstGeom>
          <a:noFill/>
          <a:ln w="9525">
            <a:noFill/>
            <a:miter lim="800000"/>
            <a:headEnd/>
            <a:tailEnd/>
          </a:ln>
        </p:spPr>
        <p:txBody>
          <a:bodyPr wrap="square" anchor="ctr">
            <a:spAutoFit/>
          </a:bodyPr>
          <a:lstStyle/>
          <a:p>
            <a:r>
              <a:rPr lang="ar-SA" sz="4400" b="1" dirty="0"/>
              <a:t>هو البحر من أي النواحي </a:t>
            </a:r>
            <a:r>
              <a:rPr lang="ar-SA" sz="4400" b="1" dirty="0" smtClean="0"/>
              <a:t>أتيته</a:t>
            </a:r>
            <a:r>
              <a:rPr lang="ar-EG" sz="4400" b="1" dirty="0" smtClean="0"/>
              <a:t/>
            </a:r>
            <a:br>
              <a:rPr lang="ar-EG" sz="4400" b="1" dirty="0" smtClean="0"/>
            </a:br>
            <a:r>
              <a:rPr lang="ar-EG" sz="4400" b="1" dirty="0" smtClean="0"/>
              <a:t>		</a:t>
            </a:r>
            <a:r>
              <a:rPr lang="ar-SA" sz="4400" b="1" dirty="0" smtClean="0"/>
              <a:t>فلجته </a:t>
            </a:r>
            <a:r>
              <a:rPr lang="ar-SA" sz="4400" b="1" dirty="0"/>
              <a:t>المعروف والجود </a:t>
            </a:r>
            <a:r>
              <a:rPr lang="ar-SA" sz="4400" b="1" dirty="0" smtClean="0"/>
              <a:t>ساحله</a:t>
            </a:r>
            <a:endParaRPr lang="ar-EG" sz="4400" b="1" dirty="0" smtClean="0"/>
          </a:p>
          <a:p>
            <a:r>
              <a:rPr lang="ar-SA" sz="4400" b="1" dirty="0"/>
              <a:t>تعود بسط الكف حتى لو </a:t>
            </a:r>
            <a:r>
              <a:rPr lang="ar-SA" sz="4400" b="1" dirty="0" smtClean="0"/>
              <a:t>أنــــه</a:t>
            </a:r>
            <a:r>
              <a:rPr lang="ar-EG" sz="4400" b="1" dirty="0" smtClean="0"/>
              <a:t/>
            </a:r>
            <a:br>
              <a:rPr lang="ar-EG" sz="4400" b="1" dirty="0" smtClean="0"/>
            </a:br>
            <a:r>
              <a:rPr lang="ar-EG" sz="4400" b="1" dirty="0" smtClean="0"/>
              <a:t>		</a:t>
            </a:r>
            <a:r>
              <a:rPr lang="ar-SA" sz="4400" b="1" dirty="0"/>
              <a:t>ثناها لقبض لم </a:t>
            </a:r>
            <a:r>
              <a:rPr lang="ar-SA" sz="4400" b="1" dirty="0" smtClean="0"/>
              <a:t>تجبـــــــه </a:t>
            </a:r>
            <a:r>
              <a:rPr lang="ar-SA" sz="4400" b="1" dirty="0" smtClean="0"/>
              <a:t>أنامله</a:t>
            </a:r>
            <a:endParaRPr lang="ar-EG" sz="4400" b="1" dirty="0" smtClean="0"/>
          </a:p>
          <a:p>
            <a:r>
              <a:rPr lang="ar-SA" sz="4400" b="1" dirty="0"/>
              <a:t>ولو لم يكن في كفه غير </a:t>
            </a:r>
            <a:r>
              <a:rPr lang="ar-SA" sz="4400" b="1" dirty="0" smtClean="0"/>
              <a:t>روحه</a:t>
            </a:r>
            <a:r>
              <a:rPr lang="ar-EG" sz="4400" b="1" dirty="0" smtClean="0"/>
              <a:t/>
            </a:r>
            <a:br>
              <a:rPr lang="ar-EG" sz="4400" b="1" dirty="0" smtClean="0"/>
            </a:br>
            <a:r>
              <a:rPr lang="ar-EG" sz="4400" b="1" dirty="0" smtClean="0"/>
              <a:t>		</a:t>
            </a:r>
            <a:r>
              <a:rPr lang="ar-SA" sz="4400" b="1" dirty="0"/>
              <a:t>لجاد بها فلتبق الله </a:t>
            </a:r>
            <a:r>
              <a:rPr lang="ar-SA" sz="4400" b="1" dirty="0" smtClean="0"/>
              <a:t>ســــــــــائله</a:t>
            </a:r>
            <a:endParaRPr lang="en-US" sz="4400" dirty="0"/>
          </a:p>
        </p:txBody>
      </p:sp>
    </p:spTree>
    <p:extLst>
      <p:ext uri="{BB962C8B-B14F-4D97-AF65-F5344CB8AC3E}">
        <p14:creationId xmlns:p14="http://schemas.microsoft.com/office/powerpoint/2010/main" xmlns="" val="366097679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بو.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بو.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بو.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57166"/>
            <a:ext cx="9072594" cy="6500834"/>
            <a:chOff x="71438" y="357166"/>
            <a:chExt cx="9072594" cy="6500834"/>
          </a:xfrm>
        </p:grpSpPr>
        <p:grpSp>
          <p:nvGrpSpPr>
            <p:cNvPr id="3" name="Group 2"/>
            <p:cNvGrpSpPr/>
            <p:nvPr/>
          </p:nvGrpSpPr>
          <p:grpSpPr>
            <a:xfrm>
              <a:off x="71438" y="357166"/>
              <a:ext cx="9072594" cy="6500834"/>
              <a:chOff x="71438" y="357166"/>
              <a:chExt cx="9072594" cy="6500834"/>
            </a:xfrm>
          </p:grpSpPr>
          <p:sp>
            <p:nvSpPr>
              <p:cNvPr id="5" name="Flowchart: Document 4"/>
              <p:cNvSpPr/>
              <p:nvPr/>
            </p:nvSpPr>
            <p:spPr>
              <a:xfrm>
                <a:off x="71438" y="357166"/>
                <a:ext cx="5643570" cy="6500834"/>
              </a:xfrm>
              <a:prstGeom prst="flowChartDocument">
                <a:avLst/>
              </a:prstGeom>
              <a:solidFill>
                <a:srgbClr val="00CC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4786346" y="357166"/>
                <a:ext cx="4357686" cy="2000264"/>
                <a:chOff x="4786314" y="423715"/>
                <a:chExt cx="4357686" cy="2000264"/>
              </a:xfrm>
              <a:solidFill>
                <a:srgbClr val="CC00FF"/>
              </a:solidFill>
              <a:scene3d>
                <a:camera prst="orthographicFront">
                  <a:rot lat="0" lon="0" rev="0"/>
                </a:camera>
                <a:lightRig rig="glow" dir="t">
                  <a:rot lat="0" lon="0" rev="14100000"/>
                </a:lightRig>
              </a:scene3d>
            </p:grpSpPr>
            <p:sp>
              <p:nvSpPr>
                <p:cNvPr id="7" name="Chevron 6"/>
                <p:cNvSpPr/>
                <p:nvPr/>
              </p:nvSpPr>
              <p:spPr>
                <a:xfrm>
                  <a:off x="4786314" y="642918"/>
                  <a:ext cx="4357686" cy="857256"/>
                </a:xfrm>
                <a:prstGeom prst="chevron">
                  <a:avLst/>
                </a:prstGeom>
                <a:grp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 name="Moon 7"/>
                <p:cNvSpPr/>
                <p:nvPr/>
              </p:nvSpPr>
              <p:spPr>
                <a:xfrm rot="6385388">
                  <a:off x="6499411" y="-219227"/>
                  <a:ext cx="2000264" cy="3286148"/>
                </a:xfrm>
                <a:prstGeom prst="moon">
                  <a:avLst/>
                </a:prstGeom>
                <a:solidFill>
                  <a:srgbClr val="0000FF"/>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sp>
          <p:nvSpPr>
            <p:cNvPr id="4" name="Rounded Rectangle 3"/>
            <p:cNvSpPr/>
            <p:nvPr/>
          </p:nvSpPr>
          <p:spPr>
            <a:xfrm>
              <a:off x="428596" y="642918"/>
              <a:ext cx="8429684" cy="571504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762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Rectangle 8"/>
          <p:cNvSpPr/>
          <p:nvPr/>
        </p:nvSpPr>
        <p:spPr>
          <a:xfrm>
            <a:off x="755576" y="980728"/>
            <a:ext cx="7815241" cy="1938992"/>
          </a:xfrm>
          <a:prstGeom prst="rect">
            <a:avLst/>
          </a:prstGeom>
        </p:spPr>
        <p:txBody>
          <a:bodyPr wrap="square">
            <a:spAutoFit/>
          </a:bodyPr>
          <a:lstStyle/>
          <a:p>
            <a:pPr algn="ctr"/>
            <a:r>
              <a:rPr lang="ar-EG" sz="4000" b="1" dirty="0" smtClean="0">
                <a:solidFill>
                  <a:schemeClr val="bg1"/>
                </a:solidFill>
              </a:rPr>
              <a:t>2- </a:t>
            </a:r>
            <a:r>
              <a:rPr lang="ar-EG" sz="4000" b="1" dirty="0">
                <a:solidFill>
                  <a:schemeClr val="bg1"/>
                </a:solidFill>
              </a:rPr>
              <a:t>طبّق مقياس العمق والسطحية على بيتي أحمد شوقي حين خاطب أحد أبطال حمل الأثقال</a:t>
            </a:r>
            <a:r>
              <a:rPr lang="ar-EG" sz="4000" b="1" dirty="0" smtClean="0">
                <a:solidFill>
                  <a:schemeClr val="bg1"/>
                </a:solidFill>
              </a:rPr>
              <a:t>:</a:t>
            </a:r>
            <a:endParaRPr lang="en-US" sz="4000" dirty="0">
              <a:solidFill>
                <a:schemeClr val="bg1"/>
              </a:solidFill>
            </a:endParaRPr>
          </a:p>
        </p:txBody>
      </p:sp>
      <p:sp>
        <p:nvSpPr>
          <p:cNvPr id="10" name="Rectangle 9"/>
          <p:cNvSpPr/>
          <p:nvPr/>
        </p:nvSpPr>
        <p:spPr>
          <a:xfrm>
            <a:off x="899592" y="2996952"/>
            <a:ext cx="7416824" cy="2554545"/>
          </a:xfrm>
          <a:prstGeom prst="rect">
            <a:avLst/>
          </a:prstGeom>
        </p:spPr>
        <p:txBody>
          <a:bodyPr wrap="square">
            <a:spAutoFit/>
          </a:bodyPr>
          <a:lstStyle/>
          <a:p>
            <a:r>
              <a:rPr lang="ar-EG" sz="4000" b="1" dirty="0">
                <a:solidFill>
                  <a:srgbClr val="000066"/>
                </a:solidFill>
              </a:rPr>
              <a:t>هذا زَمانٌ لا تَوسُّطَ عِنْدَه				</a:t>
            </a:r>
            <a:r>
              <a:rPr lang="ar-EG" sz="4000" b="1" dirty="0" smtClean="0">
                <a:solidFill>
                  <a:srgbClr val="000066"/>
                </a:solidFill>
              </a:rPr>
              <a:t>		يَبغِي </a:t>
            </a:r>
            <a:r>
              <a:rPr lang="ar-EG" sz="4000" b="1" dirty="0">
                <a:solidFill>
                  <a:srgbClr val="000066"/>
                </a:solidFill>
              </a:rPr>
              <a:t>الُمغَامرَ عَالِيا وجَليلا</a:t>
            </a:r>
            <a:endParaRPr lang="en-US" sz="4000" dirty="0">
              <a:solidFill>
                <a:srgbClr val="000066"/>
              </a:solidFill>
            </a:endParaRPr>
          </a:p>
          <a:p>
            <a:r>
              <a:rPr lang="ar-EG" sz="4000" b="1" dirty="0">
                <a:solidFill>
                  <a:srgbClr val="000066"/>
                </a:solidFill>
              </a:rPr>
              <a:t>كُنْ سَابقاً فيهِ أوِ ابْقَ بمعْزِلٍ				</a:t>
            </a:r>
            <a:r>
              <a:rPr lang="ar-EG" sz="4000" b="1" dirty="0" smtClean="0">
                <a:solidFill>
                  <a:srgbClr val="000066"/>
                </a:solidFill>
              </a:rPr>
              <a:t>		ليسَ </a:t>
            </a:r>
            <a:r>
              <a:rPr lang="ar-EG" sz="4000" b="1" dirty="0">
                <a:solidFill>
                  <a:srgbClr val="000066"/>
                </a:solidFill>
              </a:rPr>
              <a:t>التّوسُّطُ للنُّبُوغ سَبيلاً</a:t>
            </a:r>
            <a:endParaRPr lang="en-US" sz="4000" dirty="0">
              <a:solidFill>
                <a:srgbClr val="000066"/>
              </a:solidFill>
            </a:endParaRPr>
          </a:p>
        </p:txBody>
      </p:sp>
    </p:spTree>
    <p:extLst>
      <p:ext uri="{BB962C8B-B14F-4D97-AF65-F5344CB8AC3E}">
        <p14:creationId xmlns:p14="http://schemas.microsoft.com/office/powerpoint/2010/main" xmlns="" val="3123383772"/>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Freez1.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right)">
                                      <p:cBhvr>
                                        <p:cTn id="15" dur="500"/>
                                        <p:tgtEl>
                                          <p:spTgt spid="10">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right)">
                                      <p:cBhvr>
                                        <p:cTn id="20" dur="500"/>
                                        <p:tgtEl>
                                          <p:spTgt spid="10">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57166"/>
            <a:ext cx="9072594" cy="6500834"/>
            <a:chOff x="71438" y="357166"/>
            <a:chExt cx="9072594" cy="6500834"/>
          </a:xfrm>
        </p:grpSpPr>
        <p:grpSp>
          <p:nvGrpSpPr>
            <p:cNvPr id="3" name="Group 2"/>
            <p:cNvGrpSpPr/>
            <p:nvPr/>
          </p:nvGrpSpPr>
          <p:grpSpPr>
            <a:xfrm>
              <a:off x="71438" y="357166"/>
              <a:ext cx="9072594" cy="6500834"/>
              <a:chOff x="71438" y="357166"/>
              <a:chExt cx="9072594" cy="6500834"/>
            </a:xfrm>
          </p:grpSpPr>
          <p:sp>
            <p:nvSpPr>
              <p:cNvPr id="5" name="Flowchart: Document 4"/>
              <p:cNvSpPr/>
              <p:nvPr/>
            </p:nvSpPr>
            <p:spPr>
              <a:xfrm>
                <a:off x="71438" y="357166"/>
                <a:ext cx="5643570" cy="6500834"/>
              </a:xfrm>
              <a:prstGeom prst="flowChartDocument">
                <a:avLst/>
              </a:prstGeom>
              <a:solidFill>
                <a:srgbClr val="00CC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4786346" y="357166"/>
                <a:ext cx="4357686" cy="2000264"/>
                <a:chOff x="4786314" y="423715"/>
                <a:chExt cx="4357686" cy="2000264"/>
              </a:xfrm>
              <a:solidFill>
                <a:srgbClr val="CC00FF"/>
              </a:solidFill>
              <a:scene3d>
                <a:camera prst="orthographicFront">
                  <a:rot lat="0" lon="0" rev="0"/>
                </a:camera>
                <a:lightRig rig="glow" dir="t">
                  <a:rot lat="0" lon="0" rev="14100000"/>
                </a:lightRig>
              </a:scene3d>
            </p:grpSpPr>
            <p:sp>
              <p:nvSpPr>
                <p:cNvPr id="7" name="Chevron 6"/>
                <p:cNvSpPr/>
                <p:nvPr/>
              </p:nvSpPr>
              <p:spPr>
                <a:xfrm>
                  <a:off x="4786314" y="642918"/>
                  <a:ext cx="4357686" cy="857256"/>
                </a:xfrm>
                <a:prstGeom prst="chevron">
                  <a:avLst/>
                </a:prstGeom>
                <a:grp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 name="Moon 7"/>
                <p:cNvSpPr/>
                <p:nvPr/>
              </p:nvSpPr>
              <p:spPr>
                <a:xfrm rot="6385388">
                  <a:off x="6499411" y="-219227"/>
                  <a:ext cx="2000264" cy="3286148"/>
                </a:xfrm>
                <a:prstGeom prst="moon">
                  <a:avLst/>
                </a:prstGeom>
                <a:solidFill>
                  <a:srgbClr val="0000FF"/>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sp>
          <p:nvSpPr>
            <p:cNvPr id="4" name="Rounded Rectangle 3"/>
            <p:cNvSpPr/>
            <p:nvPr/>
          </p:nvSpPr>
          <p:spPr>
            <a:xfrm>
              <a:off x="428596" y="642918"/>
              <a:ext cx="8429684" cy="571504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762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Rectangle 1"/>
          <p:cNvSpPr>
            <a:spLocks noChangeArrowheads="1"/>
          </p:cNvSpPr>
          <p:nvPr/>
        </p:nvSpPr>
        <p:spPr bwMode="auto">
          <a:xfrm>
            <a:off x="1331640" y="1443548"/>
            <a:ext cx="6521378" cy="3785652"/>
          </a:xfrm>
          <a:prstGeom prst="rect">
            <a:avLst/>
          </a:prstGeom>
          <a:noFill/>
          <a:ln w="9525">
            <a:noFill/>
            <a:miter lim="800000"/>
            <a:headEnd/>
            <a:tailEnd/>
          </a:ln>
        </p:spPr>
        <p:txBody>
          <a:bodyPr wrap="square" anchor="ctr">
            <a:spAutoFit/>
          </a:bodyPr>
          <a:lstStyle/>
          <a:p>
            <a:pPr algn="ctr"/>
            <a:r>
              <a:rPr lang="ar-SA" sz="4000" b="1" dirty="0"/>
              <a:t>في بيتي شوقي نجد المعنى سهلاً ومطروقاً بكثرة يعرفه أكثر الناس فالك يعلم أن المغامر والنابغ لا يرضى أبداً بالترتيب الثاني فضلاً عن التوسط وأنه يجب عليه أن يكون الأول وإلا فلا مكان. </a:t>
            </a:r>
            <a:endParaRPr lang="en-US" sz="4000" dirty="0"/>
          </a:p>
        </p:txBody>
      </p:sp>
    </p:spTree>
    <p:extLst>
      <p:ext uri="{BB962C8B-B14F-4D97-AF65-F5344CB8AC3E}">
        <p14:creationId xmlns:p14="http://schemas.microsoft.com/office/powerpoint/2010/main" xmlns="" val="293117456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بو.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57166"/>
            <a:ext cx="9072594" cy="6500834"/>
            <a:chOff x="71438" y="357166"/>
            <a:chExt cx="9072594" cy="6500834"/>
          </a:xfrm>
        </p:grpSpPr>
        <p:grpSp>
          <p:nvGrpSpPr>
            <p:cNvPr id="3" name="Group 2"/>
            <p:cNvGrpSpPr/>
            <p:nvPr/>
          </p:nvGrpSpPr>
          <p:grpSpPr>
            <a:xfrm>
              <a:off x="71438" y="357166"/>
              <a:ext cx="9072594" cy="6500834"/>
              <a:chOff x="71438" y="357166"/>
              <a:chExt cx="9072594" cy="6500834"/>
            </a:xfrm>
          </p:grpSpPr>
          <p:sp>
            <p:nvSpPr>
              <p:cNvPr id="5" name="Flowchart: Document 4"/>
              <p:cNvSpPr/>
              <p:nvPr/>
            </p:nvSpPr>
            <p:spPr>
              <a:xfrm>
                <a:off x="71438" y="357166"/>
                <a:ext cx="5643570" cy="6500834"/>
              </a:xfrm>
              <a:prstGeom prst="flowChartDocument">
                <a:avLst/>
              </a:prstGeom>
              <a:solidFill>
                <a:srgbClr val="00CC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4786346" y="357166"/>
                <a:ext cx="4357686" cy="2000264"/>
                <a:chOff x="4786314" y="423715"/>
                <a:chExt cx="4357686" cy="2000264"/>
              </a:xfrm>
              <a:solidFill>
                <a:srgbClr val="CC00FF"/>
              </a:solidFill>
              <a:scene3d>
                <a:camera prst="orthographicFront">
                  <a:rot lat="0" lon="0" rev="0"/>
                </a:camera>
                <a:lightRig rig="glow" dir="t">
                  <a:rot lat="0" lon="0" rev="14100000"/>
                </a:lightRig>
              </a:scene3d>
            </p:grpSpPr>
            <p:sp>
              <p:nvSpPr>
                <p:cNvPr id="7" name="Chevron 6"/>
                <p:cNvSpPr/>
                <p:nvPr/>
              </p:nvSpPr>
              <p:spPr>
                <a:xfrm>
                  <a:off x="4786314" y="642918"/>
                  <a:ext cx="4357686" cy="857256"/>
                </a:xfrm>
                <a:prstGeom prst="chevron">
                  <a:avLst/>
                </a:prstGeom>
                <a:grp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 name="Moon 7"/>
                <p:cNvSpPr/>
                <p:nvPr/>
              </p:nvSpPr>
              <p:spPr>
                <a:xfrm rot="6385388">
                  <a:off x="6499411" y="-219227"/>
                  <a:ext cx="2000264" cy="3286148"/>
                </a:xfrm>
                <a:prstGeom prst="moon">
                  <a:avLst/>
                </a:prstGeom>
                <a:solidFill>
                  <a:srgbClr val="0000FF"/>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sp>
          <p:nvSpPr>
            <p:cNvPr id="4" name="Rounded Rectangle 3"/>
            <p:cNvSpPr/>
            <p:nvPr/>
          </p:nvSpPr>
          <p:spPr>
            <a:xfrm>
              <a:off x="428596" y="642918"/>
              <a:ext cx="8429684" cy="571504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762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Rectangle 8"/>
          <p:cNvSpPr/>
          <p:nvPr/>
        </p:nvSpPr>
        <p:spPr>
          <a:xfrm>
            <a:off x="755576" y="980728"/>
            <a:ext cx="7815241" cy="1323439"/>
          </a:xfrm>
          <a:prstGeom prst="rect">
            <a:avLst/>
          </a:prstGeom>
        </p:spPr>
        <p:txBody>
          <a:bodyPr wrap="square">
            <a:spAutoFit/>
          </a:bodyPr>
          <a:lstStyle/>
          <a:p>
            <a:pPr lvl="0" algn="ctr"/>
            <a:r>
              <a:rPr lang="ar-EG" sz="4000" b="1" dirty="0" smtClean="0">
                <a:solidFill>
                  <a:schemeClr val="bg1"/>
                </a:solidFill>
              </a:rPr>
              <a:t>3- </a:t>
            </a:r>
            <a:r>
              <a:rPr lang="ar-EG" sz="4000" b="1" dirty="0">
                <a:solidFill>
                  <a:schemeClr val="bg1"/>
                </a:solidFill>
              </a:rPr>
              <a:t>طبق مقياس الصحة والخطأ على أبيات أحمد شوقي من نفس القصيدة السابقة</a:t>
            </a:r>
            <a:r>
              <a:rPr lang="ar-EG" sz="4000" b="1" dirty="0" smtClean="0">
                <a:solidFill>
                  <a:schemeClr val="bg1"/>
                </a:solidFill>
              </a:rPr>
              <a:t>:</a:t>
            </a:r>
            <a:endParaRPr lang="en-US" sz="4000" dirty="0">
              <a:solidFill>
                <a:schemeClr val="bg1"/>
              </a:solidFill>
            </a:endParaRPr>
          </a:p>
        </p:txBody>
      </p:sp>
      <p:sp>
        <p:nvSpPr>
          <p:cNvPr id="10" name="Rectangle 9"/>
          <p:cNvSpPr/>
          <p:nvPr/>
        </p:nvSpPr>
        <p:spPr>
          <a:xfrm>
            <a:off x="899592" y="2996952"/>
            <a:ext cx="7416824" cy="2554545"/>
          </a:xfrm>
          <a:prstGeom prst="rect">
            <a:avLst/>
          </a:prstGeom>
        </p:spPr>
        <p:txBody>
          <a:bodyPr wrap="square">
            <a:spAutoFit/>
          </a:bodyPr>
          <a:lstStyle/>
          <a:p>
            <a:r>
              <a:rPr lang="ar-EG" sz="4000" b="1" dirty="0">
                <a:solidFill>
                  <a:srgbClr val="000066"/>
                </a:solidFill>
              </a:rPr>
              <a:t>إنّ الذي خَلَقَ الحَدِيدَ وبأسَهُ				</a:t>
            </a:r>
            <a:r>
              <a:rPr lang="ar-EG" sz="4000" b="1" dirty="0" smtClean="0">
                <a:solidFill>
                  <a:srgbClr val="000066"/>
                </a:solidFill>
              </a:rPr>
              <a:t>		جَعَلَ </a:t>
            </a:r>
            <a:r>
              <a:rPr lang="ar-EG" sz="4000" b="1" dirty="0">
                <a:solidFill>
                  <a:srgbClr val="000066"/>
                </a:solidFill>
              </a:rPr>
              <a:t>الحَدِيدَ لساعِدَيكَ ذَليلا</a:t>
            </a:r>
            <a:endParaRPr lang="en-US" sz="4000" dirty="0">
              <a:solidFill>
                <a:srgbClr val="000066"/>
              </a:solidFill>
            </a:endParaRPr>
          </a:p>
          <a:p>
            <a:r>
              <a:rPr lang="ar-EG" sz="4000" b="1" dirty="0">
                <a:solidFill>
                  <a:srgbClr val="000066"/>
                </a:solidFill>
              </a:rPr>
              <a:t>قُل لي (نُصَيرُ) وأنَتَ بَرٌّ صادقٌ			</a:t>
            </a:r>
            <a:r>
              <a:rPr lang="ar-EG" sz="4000" b="1" dirty="0" smtClean="0">
                <a:solidFill>
                  <a:srgbClr val="000066"/>
                </a:solidFill>
              </a:rPr>
              <a:t>		أَحَملْتَ </a:t>
            </a:r>
            <a:r>
              <a:rPr lang="ar-EG" sz="4000" b="1" dirty="0">
                <a:solidFill>
                  <a:srgbClr val="000066"/>
                </a:solidFill>
              </a:rPr>
              <a:t>إنساناً عَليْكَ ثَقِيلا؟</a:t>
            </a:r>
            <a:endParaRPr lang="en-US" sz="4000" dirty="0">
              <a:solidFill>
                <a:srgbClr val="000066"/>
              </a:solidFill>
            </a:endParaRPr>
          </a:p>
        </p:txBody>
      </p:sp>
    </p:spTree>
    <p:extLst>
      <p:ext uri="{BB962C8B-B14F-4D97-AF65-F5344CB8AC3E}">
        <p14:creationId xmlns:p14="http://schemas.microsoft.com/office/powerpoint/2010/main" xmlns="" val="2763929440"/>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Freez1.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right)">
                                      <p:cBhvr>
                                        <p:cTn id="15" dur="500"/>
                                        <p:tgtEl>
                                          <p:spTgt spid="10">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Chutigna.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right)">
                                      <p:cBhvr>
                                        <p:cTn id="20" dur="500"/>
                                        <p:tgtEl>
                                          <p:spTgt spid="10">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4" name="Chutign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57166"/>
            <a:ext cx="9072594" cy="6500834"/>
            <a:chOff x="71438" y="357166"/>
            <a:chExt cx="9072594" cy="6500834"/>
          </a:xfrm>
        </p:grpSpPr>
        <p:grpSp>
          <p:nvGrpSpPr>
            <p:cNvPr id="3" name="Group 2"/>
            <p:cNvGrpSpPr/>
            <p:nvPr/>
          </p:nvGrpSpPr>
          <p:grpSpPr>
            <a:xfrm>
              <a:off x="71438" y="357166"/>
              <a:ext cx="9072594" cy="6500834"/>
              <a:chOff x="71438" y="357166"/>
              <a:chExt cx="9072594" cy="6500834"/>
            </a:xfrm>
          </p:grpSpPr>
          <p:sp>
            <p:nvSpPr>
              <p:cNvPr id="5" name="Flowchart: Document 4"/>
              <p:cNvSpPr/>
              <p:nvPr/>
            </p:nvSpPr>
            <p:spPr>
              <a:xfrm>
                <a:off x="71438" y="357166"/>
                <a:ext cx="5643570" cy="6500834"/>
              </a:xfrm>
              <a:prstGeom prst="flowChartDocument">
                <a:avLst/>
              </a:prstGeom>
              <a:solidFill>
                <a:srgbClr val="00CC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4786346" y="357166"/>
                <a:ext cx="4357686" cy="2000264"/>
                <a:chOff x="4786314" y="423715"/>
                <a:chExt cx="4357686" cy="2000264"/>
              </a:xfrm>
              <a:solidFill>
                <a:srgbClr val="CC00FF"/>
              </a:solidFill>
              <a:scene3d>
                <a:camera prst="orthographicFront">
                  <a:rot lat="0" lon="0" rev="0"/>
                </a:camera>
                <a:lightRig rig="glow" dir="t">
                  <a:rot lat="0" lon="0" rev="14100000"/>
                </a:lightRig>
              </a:scene3d>
            </p:grpSpPr>
            <p:sp>
              <p:nvSpPr>
                <p:cNvPr id="7" name="Chevron 6"/>
                <p:cNvSpPr/>
                <p:nvPr/>
              </p:nvSpPr>
              <p:spPr>
                <a:xfrm>
                  <a:off x="4786314" y="642918"/>
                  <a:ext cx="4357686" cy="857256"/>
                </a:xfrm>
                <a:prstGeom prst="chevron">
                  <a:avLst/>
                </a:prstGeom>
                <a:grp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 name="Moon 7"/>
                <p:cNvSpPr/>
                <p:nvPr/>
              </p:nvSpPr>
              <p:spPr>
                <a:xfrm rot="6385388">
                  <a:off x="6499411" y="-219227"/>
                  <a:ext cx="2000264" cy="3286148"/>
                </a:xfrm>
                <a:prstGeom prst="moon">
                  <a:avLst/>
                </a:prstGeom>
                <a:solidFill>
                  <a:srgbClr val="0000FF"/>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sp>
          <p:nvSpPr>
            <p:cNvPr id="4" name="Rounded Rectangle 3"/>
            <p:cNvSpPr/>
            <p:nvPr/>
          </p:nvSpPr>
          <p:spPr>
            <a:xfrm>
              <a:off x="428596" y="642918"/>
              <a:ext cx="8429684" cy="571504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762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Rectangle 8"/>
          <p:cNvSpPr/>
          <p:nvPr/>
        </p:nvSpPr>
        <p:spPr>
          <a:xfrm>
            <a:off x="755576" y="980728"/>
            <a:ext cx="7815241" cy="1323439"/>
          </a:xfrm>
          <a:prstGeom prst="rect">
            <a:avLst/>
          </a:prstGeom>
        </p:spPr>
        <p:txBody>
          <a:bodyPr wrap="square">
            <a:spAutoFit/>
          </a:bodyPr>
          <a:lstStyle/>
          <a:p>
            <a:pPr lvl="0" algn="ctr"/>
            <a:r>
              <a:rPr lang="ar-EG" sz="4000" b="1" dirty="0" smtClean="0">
                <a:solidFill>
                  <a:schemeClr val="bg1"/>
                </a:solidFill>
              </a:rPr>
              <a:t>3- </a:t>
            </a:r>
            <a:r>
              <a:rPr lang="ar-EG" sz="4000" b="1" dirty="0">
                <a:solidFill>
                  <a:schemeClr val="bg1"/>
                </a:solidFill>
              </a:rPr>
              <a:t>طبق مقياس الصحة والخطأ على أبيات أحمد شوقي من نفس القصيدة السابقة</a:t>
            </a:r>
            <a:r>
              <a:rPr lang="ar-EG" sz="4000" b="1" dirty="0" smtClean="0">
                <a:solidFill>
                  <a:schemeClr val="bg1"/>
                </a:solidFill>
              </a:rPr>
              <a:t>:</a:t>
            </a:r>
            <a:endParaRPr lang="en-US" sz="4000" dirty="0">
              <a:solidFill>
                <a:schemeClr val="bg1"/>
              </a:solidFill>
            </a:endParaRPr>
          </a:p>
        </p:txBody>
      </p:sp>
      <p:sp>
        <p:nvSpPr>
          <p:cNvPr id="10" name="Rectangle 9"/>
          <p:cNvSpPr/>
          <p:nvPr/>
        </p:nvSpPr>
        <p:spPr>
          <a:xfrm>
            <a:off x="179512" y="2602647"/>
            <a:ext cx="8244408" cy="2554545"/>
          </a:xfrm>
          <a:prstGeom prst="rect">
            <a:avLst/>
          </a:prstGeom>
        </p:spPr>
        <p:txBody>
          <a:bodyPr wrap="square">
            <a:spAutoFit/>
          </a:bodyPr>
          <a:lstStyle/>
          <a:p>
            <a:r>
              <a:rPr lang="ar-EG" sz="4000" b="1" dirty="0">
                <a:solidFill>
                  <a:srgbClr val="000066"/>
                </a:solidFill>
              </a:rPr>
              <a:t>أَحَملْت دَيْناً في حَياتِكَ مَرّةً				</a:t>
            </a:r>
            <a:r>
              <a:rPr lang="ar-EG" sz="4000" b="1" dirty="0" smtClean="0">
                <a:solidFill>
                  <a:srgbClr val="000066"/>
                </a:solidFill>
              </a:rPr>
              <a:t>		أَحَملْتَ </a:t>
            </a:r>
            <a:r>
              <a:rPr lang="ar-EG" sz="4000" b="1" dirty="0">
                <a:solidFill>
                  <a:srgbClr val="000066"/>
                </a:solidFill>
              </a:rPr>
              <a:t>يوماً في الضُّلُوعِ غَلِيلاً؟</a:t>
            </a:r>
            <a:r>
              <a:rPr lang="ar-SA" sz="4000" baseline="30000" dirty="0" smtClean="0">
                <a:solidFill>
                  <a:srgbClr val="000066"/>
                </a:solidFill>
              </a:rPr>
              <a:t>(</a:t>
            </a:r>
            <a:r>
              <a:rPr lang="ar-EG" sz="4000" baseline="30000" dirty="0" smtClean="0">
                <a:solidFill>
                  <a:srgbClr val="000066"/>
                </a:solidFill>
              </a:rPr>
              <a:t>1</a:t>
            </a:r>
            <a:r>
              <a:rPr lang="ar-SA" sz="4000" baseline="30000" dirty="0" smtClean="0">
                <a:solidFill>
                  <a:srgbClr val="000066"/>
                </a:solidFill>
              </a:rPr>
              <a:t>)</a:t>
            </a:r>
            <a:endParaRPr lang="en-US" sz="4000" dirty="0">
              <a:solidFill>
                <a:srgbClr val="000066"/>
              </a:solidFill>
            </a:endParaRPr>
          </a:p>
          <a:p>
            <a:r>
              <a:rPr lang="ar-EG" sz="4000" b="1" dirty="0">
                <a:solidFill>
                  <a:srgbClr val="000066"/>
                </a:solidFill>
              </a:rPr>
              <a:t>أَحَملْتَ ظُلماً مِن قَرِيبٍ غادِرٍ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أو </a:t>
            </a:r>
            <a:r>
              <a:rPr lang="ar-EG" sz="4000" b="1" dirty="0">
                <a:solidFill>
                  <a:srgbClr val="000066"/>
                </a:solidFill>
              </a:rPr>
              <a:t>كاشِحٍ بالأمسِ كانَ خَليلاً؟</a:t>
            </a:r>
            <a:r>
              <a:rPr lang="ar-SA" sz="4000" baseline="30000" dirty="0" smtClean="0">
                <a:solidFill>
                  <a:srgbClr val="000066"/>
                </a:solidFill>
              </a:rPr>
              <a:t>(</a:t>
            </a:r>
            <a:r>
              <a:rPr lang="ar-EG" sz="4000" baseline="30000" dirty="0" smtClean="0">
                <a:solidFill>
                  <a:srgbClr val="000066"/>
                </a:solidFill>
              </a:rPr>
              <a:t>2</a:t>
            </a:r>
            <a:r>
              <a:rPr lang="ar-SA" sz="4000" baseline="30000" dirty="0" smtClean="0">
                <a:solidFill>
                  <a:srgbClr val="000066"/>
                </a:solidFill>
              </a:rPr>
              <a:t>)</a:t>
            </a:r>
            <a:endParaRPr lang="en-US" sz="4000" dirty="0">
              <a:solidFill>
                <a:srgbClr val="000066"/>
              </a:solidFill>
            </a:endParaRPr>
          </a:p>
        </p:txBody>
      </p:sp>
      <p:grpSp>
        <p:nvGrpSpPr>
          <p:cNvPr id="11" name="Group 10"/>
          <p:cNvGrpSpPr/>
          <p:nvPr/>
        </p:nvGrpSpPr>
        <p:grpSpPr>
          <a:xfrm>
            <a:off x="827584" y="5445224"/>
            <a:ext cx="7416824" cy="473278"/>
            <a:chOff x="2106406" y="5733256"/>
            <a:chExt cx="6065994" cy="473278"/>
          </a:xfrm>
        </p:grpSpPr>
        <p:sp>
          <p:nvSpPr>
            <p:cNvPr id="12" name="TextBox 11"/>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3" name="Straight Connector 12"/>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5336952" y="5502965"/>
            <a:ext cx="2613215" cy="707886"/>
          </a:xfrm>
          <a:prstGeom prst="rect">
            <a:avLst/>
          </a:prstGeom>
        </p:spPr>
        <p:txBody>
          <a:bodyPr wrap="none">
            <a:spAutoFit/>
          </a:bodyPr>
          <a:lstStyle/>
          <a:p>
            <a:r>
              <a:rPr lang="ar-SA" sz="2000" dirty="0" smtClean="0"/>
              <a:t>(</a:t>
            </a:r>
            <a:r>
              <a:rPr lang="ar-EG" sz="2000" dirty="0" smtClean="0"/>
              <a:t>1</a:t>
            </a:r>
            <a:r>
              <a:rPr lang="ar-SA" sz="2000" dirty="0" smtClean="0"/>
              <a:t>)</a:t>
            </a:r>
            <a:r>
              <a:rPr lang="ar-EG" sz="2000" dirty="0" smtClean="0"/>
              <a:t> الغليل: الغيظ.</a:t>
            </a:r>
            <a:endParaRPr lang="en-US" sz="2000" dirty="0" smtClean="0"/>
          </a:p>
          <a:p>
            <a:r>
              <a:rPr lang="ar-SA" sz="2000" dirty="0" smtClean="0"/>
              <a:t>(</a:t>
            </a:r>
            <a:r>
              <a:rPr lang="ar-EG" sz="2000" dirty="0" smtClean="0"/>
              <a:t>2</a:t>
            </a:r>
            <a:r>
              <a:rPr lang="ar-SA" sz="2000" dirty="0" smtClean="0"/>
              <a:t>)</a:t>
            </a:r>
            <a:r>
              <a:rPr lang="ar-EG" sz="2000" dirty="0" smtClean="0"/>
              <a:t> كاشح: من يضمر العداوة.</a:t>
            </a:r>
            <a:endParaRPr lang="en-US" sz="2000" dirty="0"/>
          </a:p>
        </p:txBody>
      </p:sp>
    </p:spTree>
    <p:extLst>
      <p:ext uri="{BB962C8B-B14F-4D97-AF65-F5344CB8AC3E}">
        <p14:creationId xmlns:p14="http://schemas.microsoft.com/office/powerpoint/2010/main" xmlns="" val="1767953607"/>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right)">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0941 - pop.wav"/>
                                        </p:tgtEl>
                                      </p:cMediaNode>
                                    </p:audio>
                                  </p:subTnLst>
                                </p:cTn>
                              </p:par>
                              <p:par>
                                <p:cTn id="14" presetID="2" presetClass="entr" presetSubtype="4" fill="hold" grpId="0"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0941 - pop.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right)">
                                      <p:cBhvr>
                                        <p:cTn id="22" dur="500"/>
                                        <p:tgtEl>
                                          <p:spTgt spid="10">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 calcmode="lin" valueType="num">
                                      <p:cBhvr additive="base">
                                        <p:cTn id="2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4"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57166"/>
            <a:ext cx="9072594" cy="6500834"/>
            <a:chOff x="71438" y="357166"/>
            <a:chExt cx="9072594" cy="6500834"/>
          </a:xfrm>
        </p:grpSpPr>
        <p:grpSp>
          <p:nvGrpSpPr>
            <p:cNvPr id="3" name="Group 2"/>
            <p:cNvGrpSpPr/>
            <p:nvPr/>
          </p:nvGrpSpPr>
          <p:grpSpPr>
            <a:xfrm>
              <a:off x="71438" y="357166"/>
              <a:ext cx="9072594" cy="6500834"/>
              <a:chOff x="71438" y="357166"/>
              <a:chExt cx="9072594" cy="6500834"/>
            </a:xfrm>
          </p:grpSpPr>
          <p:sp>
            <p:nvSpPr>
              <p:cNvPr id="5" name="Flowchart: Document 4"/>
              <p:cNvSpPr/>
              <p:nvPr/>
            </p:nvSpPr>
            <p:spPr>
              <a:xfrm>
                <a:off x="71438" y="357166"/>
                <a:ext cx="5643570" cy="6500834"/>
              </a:xfrm>
              <a:prstGeom prst="flowChartDocument">
                <a:avLst/>
              </a:prstGeom>
              <a:solidFill>
                <a:srgbClr val="00CC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4786346" y="357166"/>
                <a:ext cx="4357686" cy="2000264"/>
                <a:chOff x="4786314" y="423715"/>
                <a:chExt cx="4357686" cy="2000264"/>
              </a:xfrm>
              <a:solidFill>
                <a:srgbClr val="CC00FF"/>
              </a:solidFill>
              <a:scene3d>
                <a:camera prst="orthographicFront">
                  <a:rot lat="0" lon="0" rev="0"/>
                </a:camera>
                <a:lightRig rig="glow" dir="t">
                  <a:rot lat="0" lon="0" rev="14100000"/>
                </a:lightRig>
              </a:scene3d>
            </p:grpSpPr>
            <p:sp>
              <p:nvSpPr>
                <p:cNvPr id="7" name="Chevron 6"/>
                <p:cNvSpPr/>
                <p:nvPr/>
              </p:nvSpPr>
              <p:spPr>
                <a:xfrm>
                  <a:off x="4786314" y="642918"/>
                  <a:ext cx="4357686" cy="857256"/>
                </a:xfrm>
                <a:prstGeom prst="chevron">
                  <a:avLst/>
                </a:prstGeom>
                <a:grp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 name="Moon 7"/>
                <p:cNvSpPr/>
                <p:nvPr/>
              </p:nvSpPr>
              <p:spPr>
                <a:xfrm rot="6385388">
                  <a:off x="6499411" y="-219227"/>
                  <a:ext cx="2000264" cy="3286148"/>
                </a:xfrm>
                <a:prstGeom prst="moon">
                  <a:avLst/>
                </a:prstGeom>
                <a:solidFill>
                  <a:srgbClr val="0000FF"/>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sp>
          <p:nvSpPr>
            <p:cNvPr id="4" name="Rounded Rectangle 3"/>
            <p:cNvSpPr/>
            <p:nvPr/>
          </p:nvSpPr>
          <p:spPr>
            <a:xfrm>
              <a:off x="428596" y="642918"/>
              <a:ext cx="8429684" cy="571504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762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1" name="Rectangle 1"/>
          <p:cNvSpPr>
            <a:spLocks noChangeArrowheads="1"/>
          </p:cNvSpPr>
          <p:nvPr/>
        </p:nvSpPr>
        <p:spPr bwMode="auto">
          <a:xfrm>
            <a:off x="971600" y="980728"/>
            <a:ext cx="7128792" cy="5016758"/>
          </a:xfrm>
          <a:prstGeom prst="rect">
            <a:avLst/>
          </a:prstGeom>
          <a:noFill/>
          <a:ln w="9525">
            <a:noFill/>
            <a:miter lim="800000"/>
            <a:headEnd/>
            <a:tailEnd/>
          </a:ln>
        </p:spPr>
        <p:txBody>
          <a:bodyPr wrap="square" anchor="ctr">
            <a:spAutoFit/>
          </a:bodyPr>
          <a:lstStyle/>
          <a:p>
            <a:pPr algn="ctr"/>
            <a:r>
              <a:rPr lang="ar-SA" sz="4000" b="1" dirty="0"/>
              <a:t>شوقي في هذه الأبيات يعزف عزفاً جميلاً مؤثراً على أحزان الإنسان في هذه الدنيا فإن استطاع البطل المصري السيد نصير أن يهزم أثقال الحديد فمن يستطيع أن يهزم الهموم والأثقال المعنوية التي يتعرض لها الناس فمثلاً حياتهم في بعض الأحيان بالدموع والأحزان ويتضح ذلك في نهاية القصيدة حيث قال: </a:t>
            </a:r>
            <a:endParaRPr lang="en-US" sz="4000" dirty="0"/>
          </a:p>
        </p:txBody>
      </p:sp>
    </p:spTree>
    <p:extLst>
      <p:ext uri="{BB962C8B-B14F-4D97-AF65-F5344CB8AC3E}">
        <p14:creationId xmlns:p14="http://schemas.microsoft.com/office/powerpoint/2010/main" xmlns="" val="201793932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بو.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8106" y="357166"/>
            <a:ext cx="9072594" cy="6500834"/>
            <a:chOff x="71438" y="357166"/>
            <a:chExt cx="9072594" cy="6500834"/>
          </a:xfrm>
        </p:grpSpPr>
        <p:grpSp>
          <p:nvGrpSpPr>
            <p:cNvPr id="3" name="Group 2"/>
            <p:cNvGrpSpPr/>
            <p:nvPr/>
          </p:nvGrpSpPr>
          <p:grpSpPr>
            <a:xfrm>
              <a:off x="71438" y="357166"/>
              <a:ext cx="9072594" cy="6500834"/>
              <a:chOff x="71438" y="357166"/>
              <a:chExt cx="9072594" cy="6500834"/>
            </a:xfrm>
          </p:grpSpPr>
          <p:sp>
            <p:nvSpPr>
              <p:cNvPr id="5" name="Flowchart: Document 4"/>
              <p:cNvSpPr/>
              <p:nvPr/>
            </p:nvSpPr>
            <p:spPr>
              <a:xfrm>
                <a:off x="71438" y="357166"/>
                <a:ext cx="5643570" cy="6500834"/>
              </a:xfrm>
              <a:prstGeom prst="flowChartDocument">
                <a:avLst/>
              </a:prstGeom>
              <a:solidFill>
                <a:srgbClr val="00CC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4786346" y="357166"/>
                <a:ext cx="4357686" cy="2000264"/>
                <a:chOff x="4786314" y="423715"/>
                <a:chExt cx="4357686" cy="2000264"/>
              </a:xfrm>
              <a:solidFill>
                <a:srgbClr val="CC00FF"/>
              </a:solidFill>
              <a:scene3d>
                <a:camera prst="orthographicFront">
                  <a:rot lat="0" lon="0" rev="0"/>
                </a:camera>
                <a:lightRig rig="glow" dir="t">
                  <a:rot lat="0" lon="0" rev="14100000"/>
                </a:lightRig>
              </a:scene3d>
            </p:grpSpPr>
            <p:sp>
              <p:nvSpPr>
                <p:cNvPr id="7" name="Chevron 6"/>
                <p:cNvSpPr/>
                <p:nvPr/>
              </p:nvSpPr>
              <p:spPr>
                <a:xfrm>
                  <a:off x="4786314" y="642918"/>
                  <a:ext cx="4357686" cy="857256"/>
                </a:xfrm>
                <a:prstGeom prst="chevron">
                  <a:avLst/>
                </a:prstGeom>
                <a:grp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 name="Moon 7"/>
                <p:cNvSpPr/>
                <p:nvPr/>
              </p:nvSpPr>
              <p:spPr>
                <a:xfrm rot="6385388">
                  <a:off x="6499411" y="-219227"/>
                  <a:ext cx="2000264" cy="3286148"/>
                </a:xfrm>
                <a:prstGeom prst="moon">
                  <a:avLst/>
                </a:prstGeom>
                <a:solidFill>
                  <a:srgbClr val="0000FF"/>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sp>
          <p:nvSpPr>
            <p:cNvPr id="4" name="Rounded Rectangle 3"/>
            <p:cNvSpPr/>
            <p:nvPr/>
          </p:nvSpPr>
          <p:spPr>
            <a:xfrm>
              <a:off x="428596" y="642918"/>
              <a:ext cx="8429684" cy="571504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762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1" name="Rectangle 1"/>
          <p:cNvSpPr>
            <a:spLocks noChangeArrowheads="1"/>
          </p:cNvSpPr>
          <p:nvPr/>
        </p:nvSpPr>
        <p:spPr bwMode="auto">
          <a:xfrm>
            <a:off x="755576" y="1740297"/>
            <a:ext cx="7723584" cy="1323439"/>
          </a:xfrm>
          <a:prstGeom prst="rect">
            <a:avLst/>
          </a:prstGeom>
          <a:noFill/>
          <a:ln w="9525">
            <a:noFill/>
            <a:miter lim="800000"/>
            <a:headEnd/>
            <a:tailEnd/>
          </a:ln>
        </p:spPr>
        <p:txBody>
          <a:bodyPr wrap="square" anchor="ctr">
            <a:spAutoFit/>
          </a:bodyPr>
          <a:lstStyle/>
          <a:p>
            <a:r>
              <a:rPr lang="ar-SA" sz="4000" b="1" dirty="0"/>
              <a:t>تلك الحياة وهذه أثقالها 		</a:t>
            </a:r>
            <a:r>
              <a:rPr lang="ar-EG" sz="4000" b="1" dirty="0" smtClean="0"/>
              <a:t/>
            </a:r>
            <a:br>
              <a:rPr lang="ar-EG" sz="4000" b="1" dirty="0" smtClean="0"/>
            </a:br>
            <a:r>
              <a:rPr lang="ar-EG" sz="4000" b="1" dirty="0" smtClean="0"/>
              <a:t>		</a:t>
            </a:r>
            <a:r>
              <a:rPr lang="ar-SA" sz="4000" b="1" dirty="0" smtClean="0"/>
              <a:t>         وزن </a:t>
            </a:r>
            <a:r>
              <a:rPr lang="ar-SA" sz="4000" b="1" dirty="0"/>
              <a:t>الحديد بها فعاد </a:t>
            </a:r>
            <a:r>
              <a:rPr lang="ar-SA" sz="4000" b="1" dirty="0" smtClean="0"/>
              <a:t>ضئيلا</a:t>
            </a:r>
            <a:endParaRPr lang="en-US" sz="4000" dirty="0"/>
          </a:p>
        </p:txBody>
      </p:sp>
      <p:sp>
        <p:nvSpPr>
          <p:cNvPr id="10" name="Rectangle 1"/>
          <p:cNvSpPr>
            <a:spLocks noChangeArrowheads="1"/>
          </p:cNvSpPr>
          <p:nvPr/>
        </p:nvSpPr>
        <p:spPr bwMode="auto">
          <a:xfrm>
            <a:off x="952872" y="3866272"/>
            <a:ext cx="7723584" cy="1323439"/>
          </a:xfrm>
          <a:prstGeom prst="rect">
            <a:avLst/>
          </a:prstGeom>
          <a:noFill/>
          <a:ln w="9525">
            <a:noFill/>
            <a:miter lim="800000"/>
            <a:headEnd/>
            <a:tailEnd/>
          </a:ln>
        </p:spPr>
        <p:txBody>
          <a:bodyPr wrap="square" anchor="ctr">
            <a:spAutoFit/>
          </a:bodyPr>
          <a:lstStyle/>
          <a:p>
            <a:pPr algn="ctr"/>
            <a:r>
              <a:rPr lang="ar-SA" sz="4000" b="1" dirty="0"/>
              <a:t>ولقد التزم الشاعر الحقيقة الثابتة والمعروفة عند الجميع في أبياته.</a:t>
            </a:r>
            <a:endParaRPr lang="en-US" sz="4000" dirty="0"/>
          </a:p>
        </p:txBody>
      </p:sp>
    </p:spTree>
    <p:extLst>
      <p:ext uri="{BB962C8B-B14F-4D97-AF65-F5344CB8AC3E}">
        <p14:creationId xmlns:p14="http://schemas.microsoft.com/office/powerpoint/2010/main" xmlns="" val="381475548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بو.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hum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57166"/>
            <a:ext cx="9072594" cy="6500834"/>
            <a:chOff x="71438" y="357166"/>
            <a:chExt cx="9072594" cy="6500834"/>
          </a:xfrm>
        </p:grpSpPr>
        <p:grpSp>
          <p:nvGrpSpPr>
            <p:cNvPr id="3" name="Group 2"/>
            <p:cNvGrpSpPr/>
            <p:nvPr/>
          </p:nvGrpSpPr>
          <p:grpSpPr>
            <a:xfrm>
              <a:off x="71438" y="357166"/>
              <a:ext cx="9072594" cy="6500834"/>
              <a:chOff x="71438" y="357166"/>
              <a:chExt cx="9072594" cy="6500834"/>
            </a:xfrm>
          </p:grpSpPr>
          <p:sp>
            <p:nvSpPr>
              <p:cNvPr id="5" name="Flowchart: Document 4"/>
              <p:cNvSpPr/>
              <p:nvPr/>
            </p:nvSpPr>
            <p:spPr>
              <a:xfrm>
                <a:off x="71438" y="357166"/>
                <a:ext cx="5643570" cy="6500834"/>
              </a:xfrm>
              <a:prstGeom prst="flowChartDocument">
                <a:avLst/>
              </a:prstGeom>
              <a:solidFill>
                <a:srgbClr val="00CC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4786346" y="357166"/>
                <a:ext cx="4357686" cy="2000264"/>
                <a:chOff x="4786314" y="423715"/>
                <a:chExt cx="4357686" cy="2000264"/>
              </a:xfrm>
              <a:solidFill>
                <a:srgbClr val="CC00FF"/>
              </a:solidFill>
              <a:scene3d>
                <a:camera prst="orthographicFront">
                  <a:rot lat="0" lon="0" rev="0"/>
                </a:camera>
                <a:lightRig rig="glow" dir="t">
                  <a:rot lat="0" lon="0" rev="14100000"/>
                </a:lightRig>
              </a:scene3d>
            </p:grpSpPr>
            <p:sp>
              <p:nvSpPr>
                <p:cNvPr id="7" name="Chevron 6"/>
                <p:cNvSpPr/>
                <p:nvPr/>
              </p:nvSpPr>
              <p:spPr>
                <a:xfrm>
                  <a:off x="4786314" y="642918"/>
                  <a:ext cx="4357686" cy="857256"/>
                </a:xfrm>
                <a:prstGeom prst="chevron">
                  <a:avLst/>
                </a:prstGeom>
                <a:grp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 name="Moon 7"/>
                <p:cNvSpPr/>
                <p:nvPr/>
              </p:nvSpPr>
              <p:spPr>
                <a:xfrm rot="6385388">
                  <a:off x="6499411" y="-219227"/>
                  <a:ext cx="2000264" cy="3286148"/>
                </a:xfrm>
                <a:prstGeom prst="moon">
                  <a:avLst/>
                </a:prstGeom>
                <a:solidFill>
                  <a:srgbClr val="0000FF"/>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sp>
          <p:nvSpPr>
            <p:cNvPr id="4" name="Rounded Rectangle 3"/>
            <p:cNvSpPr/>
            <p:nvPr/>
          </p:nvSpPr>
          <p:spPr>
            <a:xfrm>
              <a:off x="428596" y="642918"/>
              <a:ext cx="8429684" cy="571504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762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Rectangle 8"/>
          <p:cNvSpPr/>
          <p:nvPr/>
        </p:nvSpPr>
        <p:spPr>
          <a:xfrm>
            <a:off x="755576" y="980728"/>
            <a:ext cx="7815241" cy="1323439"/>
          </a:xfrm>
          <a:prstGeom prst="rect">
            <a:avLst/>
          </a:prstGeom>
        </p:spPr>
        <p:txBody>
          <a:bodyPr wrap="square">
            <a:spAutoFit/>
          </a:bodyPr>
          <a:lstStyle/>
          <a:p>
            <a:pPr algn="ctr"/>
            <a:r>
              <a:rPr lang="ar-EG" sz="4000" b="1" dirty="0" smtClean="0">
                <a:solidFill>
                  <a:schemeClr val="bg1"/>
                </a:solidFill>
              </a:rPr>
              <a:t>4- </a:t>
            </a:r>
            <a:r>
              <a:rPr lang="ar-EG" sz="4000" b="1" dirty="0">
                <a:solidFill>
                  <a:schemeClr val="bg1"/>
                </a:solidFill>
              </a:rPr>
              <a:t>طبّق مقياس الجدة والابتكار على بيت أحمد شوقي في نفس القصيدة السابقة</a:t>
            </a:r>
            <a:r>
              <a:rPr lang="ar-EG" sz="4000" b="1" dirty="0" smtClean="0">
                <a:solidFill>
                  <a:schemeClr val="bg1"/>
                </a:solidFill>
              </a:rPr>
              <a:t>:</a:t>
            </a:r>
            <a:endParaRPr lang="en-US" sz="4000" dirty="0">
              <a:solidFill>
                <a:schemeClr val="bg1"/>
              </a:solidFill>
            </a:endParaRPr>
          </a:p>
        </p:txBody>
      </p:sp>
      <p:sp>
        <p:nvSpPr>
          <p:cNvPr id="10" name="Rectangle 9"/>
          <p:cNvSpPr/>
          <p:nvPr/>
        </p:nvSpPr>
        <p:spPr>
          <a:xfrm>
            <a:off x="467544" y="2996952"/>
            <a:ext cx="7848872" cy="1323439"/>
          </a:xfrm>
          <a:prstGeom prst="rect">
            <a:avLst/>
          </a:prstGeom>
        </p:spPr>
        <p:txBody>
          <a:bodyPr wrap="square">
            <a:spAutoFit/>
          </a:bodyPr>
          <a:lstStyle/>
          <a:p>
            <a:r>
              <a:rPr lang="ar-EG" sz="4000" b="1" dirty="0">
                <a:solidFill>
                  <a:srgbClr val="000066"/>
                </a:solidFill>
              </a:rPr>
              <a:t>تِلكَ الحَياةُ وهذِهِ أثقالُها				</a:t>
            </a:r>
            <a:r>
              <a:rPr lang="ar-EG" sz="4000" b="1" dirty="0" smtClean="0">
                <a:solidFill>
                  <a:srgbClr val="000066"/>
                </a:solidFill>
              </a:rPr>
              <a:t>	</a:t>
            </a:r>
            <a:r>
              <a:rPr lang="ar-SA" sz="4000" b="1" dirty="0" smtClean="0">
                <a:solidFill>
                  <a:srgbClr val="000066"/>
                </a:solidFill>
              </a:rPr>
              <a:t>               </a:t>
            </a:r>
            <a:r>
              <a:rPr lang="ar-EG" sz="4000" b="1" dirty="0" smtClean="0">
                <a:solidFill>
                  <a:srgbClr val="000066"/>
                </a:solidFill>
              </a:rPr>
              <a:t>وُزِنَ </a:t>
            </a:r>
            <a:r>
              <a:rPr lang="ar-EG" sz="4000" b="1" dirty="0">
                <a:solidFill>
                  <a:srgbClr val="000066"/>
                </a:solidFill>
              </a:rPr>
              <a:t>الحَدِيدُ بِها فَعَادَ ضَئيلا!</a:t>
            </a:r>
            <a:endParaRPr lang="en-US" sz="4000" dirty="0">
              <a:solidFill>
                <a:srgbClr val="000066"/>
              </a:solidFill>
            </a:endParaRPr>
          </a:p>
        </p:txBody>
      </p:sp>
    </p:spTree>
    <p:extLst>
      <p:ext uri="{BB962C8B-B14F-4D97-AF65-F5344CB8AC3E}">
        <p14:creationId xmlns:p14="http://schemas.microsoft.com/office/powerpoint/2010/main" xmlns="" val="2381450309"/>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5"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Freez1.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right)">
                                      <p:cBhvr>
                                        <p:cTn id="15" dur="500"/>
                                        <p:tgtEl>
                                          <p:spTgt spid="10">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57166"/>
            <a:ext cx="9072594" cy="6500834"/>
            <a:chOff x="71438" y="357166"/>
            <a:chExt cx="9072594" cy="6500834"/>
          </a:xfrm>
        </p:grpSpPr>
        <p:grpSp>
          <p:nvGrpSpPr>
            <p:cNvPr id="3" name="Group 2"/>
            <p:cNvGrpSpPr/>
            <p:nvPr/>
          </p:nvGrpSpPr>
          <p:grpSpPr>
            <a:xfrm>
              <a:off x="71438" y="357166"/>
              <a:ext cx="9072594" cy="6500834"/>
              <a:chOff x="71438" y="357166"/>
              <a:chExt cx="9072594" cy="6500834"/>
            </a:xfrm>
          </p:grpSpPr>
          <p:sp>
            <p:nvSpPr>
              <p:cNvPr id="5" name="Flowchart: Document 4"/>
              <p:cNvSpPr/>
              <p:nvPr/>
            </p:nvSpPr>
            <p:spPr>
              <a:xfrm>
                <a:off x="71438" y="357166"/>
                <a:ext cx="5643570" cy="6500834"/>
              </a:xfrm>
              <a:prstGeom prst="flowChartDocument">
                <a:avLst/>
              </a:prstGeom>
              <a:solidFill>
                <a:srgbClr val="00CC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6" name="Group 7"/>
              <p:cNvGrpSpPr/>
              <p:nvPr/>
            </p:nvGrpSpPr>
            <p:grpSpPr>
              <a:xfrm>
                <a:off x="4786346" y="357166"/>
                <a:ext cx="4357686" cy="2000264"/>
                <a:chOff x="4786314" y="423715"/>
                <a:chExt cx="4357686" cy="2000264"/>
              </a:xfrm>
              <a:solidFill>
                <a:srgbClr val="CC00FF"/>
              </a:solidFill>
              <a:scene3d>
                <a:camera prst="orthographicFront">
                  <a:rot lat="0" lon="0" rev="0"/>
                </a:camera>
                <a:lightRig rig="glow" dir="t">
                  <a:rot lat="0" lon="0" rev="14100000"/>
                </a:lightRig>
              </a:scene3d>
            </p:grpSpPr>
            <p:sp>
              <p:nvSpPr>
                <p:cNvPr id="7" name="Chevron 6"/>
                <p:cNvSpPr/>
                <p:nvPr/>
              </p:nvSpPr>
              <p:spPr>
                <a:xfrm>
                  <a:off x="4786314" y="642918"/>
                  <a:ext cx="4357686" cy="857256"/>
                </a:xfrm>
                <a:prstGeom prst="chevron">
                  <a:avLst/>
                </a:prstGeom>
                <a:grp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 name="Moon 7"/>
                <p:cNvSpPr/>
                <p:nvPr/>
              </p:nvSpPr>
              <p:spPr>
                <a:xfrm rot="6385388">
                  <a:off x="6499411" y="-219227"/>
                  <a:ext cx="2000264" cy="3286148"/>
                </a:xfrm>
                <a:prstGeom prst="moon">
                  <a:avLst/>
                </a:prstGeom>
                <a:solidFill>
                  <a:srgbClr val="0000FF"/>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sp>
          <p:nvSpPr>
            <p:cNvPr id="4" name="Rounded Rectangle 3"/>
            <p:cNvSpPr/>
            <p:nvPr/>
          </p:nvSpPr>
          <p:spPr>
            <a:xfrm>
              <a:off x="428596" y="642918"/>
              <a:ext cx="8429684" cy="571504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7620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0" name="Rectangle 1"/>
          <p:cNvSpPr>
            <a:spLocks noChangeArrowheads="1"/>
          </p:cNvSpPr>
          <p:nvPr/>
        </p:nvSpPr>
        <p:spPr bwMode="auto">
          <a:xfrm>
            <a:off x="755576" y="1936577"/>
            <a:ext cx="7583760" cy="2554545"/>
          </a:xfrm>
          <a:prstGeom prst="rect">
            <a:avLst/>
          </a:prstGeom>
          <a:noFill/>
          <a:ln w="9525">
            <a:noFill/>
            <a:miter lim="800000"/>
            <a:headEnd/>
            <a:tailEnd/>
          </a:ln>
        </p:spPr>
        <p:txBody>
          <a:bodyPr wrap="square" anchor="ctr">
            <a:spAutoFit/>
          </a:bodyPr>
          <a:lstStyle/>
          <a:p>
            <a:pPr algn="ctr"/>
            <a:r>
              <a:rPr lang="ar-SA" sz="4000" b="1" dirty="0"/>
              <a:t>نرى أمير الشعراء يرسل هذا البيت خلاصة لما قبله حكمة صحيحة معروفة متفق عليها من الجميع بمعنى جميل ولفظ رشيق ويقدمها بأسلوب فيه طرافة وجدة. </a:t>
            </a:r>
            <a:endParaRPr lang="en-US" sz="4000" dirty="0"/>
          </a:p>
        </p:txBody>
      </p:sp>
    </p:spTree>
    <p:extLst>
      <p:ext uri="{BB962C8B-B14F-4D97-AF65-F5344CB8AC3E}">
        <p14:creationId xmlns:p14="http://schemas.microsoft.com/office/powerpoint/2010/main" xmlns="" val="291620594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بو.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9552" y="116632"/>
            <a:ext cx="8136904" cy="6552727"/>
            <a:chOff x="539552" y="421649"/>
            <a:chExt cx="8136904" cy="6552727"/>
          </a:xfrm>
        </p:grpSpPr>
        <p:sp>
          <p:nvSpPr>
            <p:cNvPr id="3" name="Rectangle 2"/>
            <p:cNvSpPr/>
            <p:nvPr/>
          </p:nvSpPr>
          <p:spPr>
            <a:xfrm>
              <a:off x="3995936" y="692695"/>
              <a:ext cx="4680520" cy="6281681"/>
            </a:xfrm>
            <a:prstGeom prst="rect">
              <a:avLst/>
            </a:prstGeom>
            <a:solidFill>
              <a:schemeClr val="tx1">
                <a:lumMod val="65000"/>
                <a:lumOff val="3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4503073" y="637673"/>
              <a:ext cx="1628775" cy="12763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5871225" y="493657"/>
              <a:ext cx="1628775" cy="12763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6972592" y="421649"/>
              <a:ext cx="1628775" cy="12763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3084160" y="839521"/>
              <a:ext cx="1628775" cy="12763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1716008" y="983537"/>
              <a:ext cx="1628775" cy="12763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542633" y="1135937"/>
              <a:ext cx="1628775" cy="1276350"/>
            </a:xfrm>
            <a:prstGeom prst="rect">
              <a:avLst/>
            </a:prstGeom>
          </p:spPr>
        </p:pic>
        <p:sp>
          <p:nvSpPr>
            <p:cNvPr id="10" name="Flowchart: Manual Input 9"/>
            <p:cNvSpPr/>
            <p:nvPr/>
          </p:nvSpPr>
          <p:spPr>
            <a:xfrm>
              <a:off x="539552" y="908719"/>
              <a:ext cx="7848872" cy="5705617"/>
            </a:xfrm>
            <a:prstGeom prst="flowChartManualInput">
              <a:avLst/>
            </a:prstGeom>
            <a:blipFill dpi="0" rotWithShape="1">
              <a:blip r:embed="rId5" cstate="print"/>
              <a:srcRect/>
              <a:stretch>
                <a:fillRect t="-5000" b="-10000"/>
              </a:stretch>
            </a:blip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sp>
        <p:nvSpPr>
          <p:cNvPr id="11" name="TextBox 10"/>
          <p:cNvSpPr txBox="1"/>
          <p:nvPr/>
        </p:nvSpPr>
        <p:spPr>
          <a:xfrm>
            <a:off x="539552" y="1772816"/>
            <a:ext cx="7704856" cy="3785652"/>
          </a:xfrm>
          <a:prstGeom prst="rect">
            <a:avLst/>
          </a:prstGeom>
          <a:noFill/>
        </p:spPr>
        <p:txBody>
          <a:bodyPr wrap="square" rtlCol="1">
            <a:spAutoFit/>
          </a:bodyPr>
          <a:lstStyle/>
          <a:p>
            <a:pPr algn="ctr"/>
            <a:r>
              <a:rPr lang="ar-EG" sz="4800" b="1" dirty="0"/>
              <a:t>وسوف ندرس هنا كل عنصر منها لنبيِّن المقاييس النقدية الخاصة به، على أن دراسته بصورة فردية لا تعني أمكان فصل كل واحد منها عن العناصر الأخرى، فهذا أمر ليس بمستطاع؛ </a:t>
            </a:r>
            <a:endParaRPr lang="en-US" sz="4800" dirty="0"/>
          </a:p>
        </p:txBody>
      </p:sp>
    </p:spTree>
    <p:extLst>
      <p:ext uri="{BB962C8B-B14F-4D97-AF65-F5344CB8AC3E}">
        <p14:creationId xmlns:p14="http://schemas.microsoft.com/office/powerpoint/2010/main" xmlns="" val="410770599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0054 - another stap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9552" y="116632"/>
            <a:ext cx="8136904" cy="6552727"/>
            <a:chOff x="539552" y="421649"/>
            <a:chExt cx="8136904" cy="6552727"/>
          </a:xfrm>
        </p:grpSpPr>
        <p:sp>
          <p:nvSpPr>
            <p:cNvPr id="3" name="Rectangle 2"/>
            <p:cNvSpPr/>
            <p:nvPr/>
          </p:nvSpPr>
          <p:spPr>
            <a:xfrm>
              <a:off x="3995936" y="692695"/>
              <a:ext cx="4680520" cy="6281681"/>
            </a:xfrm>
            <a:prstGeom prst="rect">
              <a:avLst/>
            </a:prstGeom>
            <a:solidFill>
              <a:schemeClr val="tx1">
                <a:lumMod val="65000"/>
                <a:lumOff val="3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4503073" y="637673"/>
              <a:ext cx="1628775" cy="12763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5871225" y="493657"/>
              <a:ext cx="1628775" cy="12763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6972592" y="421649"/>
              <a:ext cx="1628775" cy="12763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3084160" y="839521"/>
              <a:ext cx="1628775" cy="12763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1716008" y="983537"/>
              <a:ext cx="1628775" cy="12763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47421">
              <a:off x="542633" y="1135937"/>
              <a:ext cx="1628775" cy="1276350"/>
            </a:xfrm>
            <a:prstGeom prst="rect">
              <a:avLst/>
            </a:prstGeom>
          </p:spPr>
        </p:pic>
        <p:sp>
          <p:nvSpPr>
            <p:cNvPr id="10" name="Flowchart: Manual Input 9"/>
            <p:cNvSpPr/>
            <p:nvPr/>
          </p:nvSpPr>
          <p:spPr>
            <a:xfrm>
              <a:off x="539552" y="908719"/>
              <a:ext cx="7848872" cy="5705617"/>
            </a:xfrm>
            <a:prstGeom prst="flowChartManualInput">
              <a:avLst/>
            </a:prstGeom>
            <a:blipFill dpi="0" rotWithShape="1">
              <a:blip r:embed="rId5" cstate="print"/>
              <a:srcRect/>
              <a:stretch>
                <a:fillRect t="-5000" b="-10000"/>
              </a:stretch>
            </a:blip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sp>
        <p:nvSpPr>
          <p:cNvPr id="11" name="TextBox 10"/>
          <p:cNvSpPr txBox="1"/>
          <p:nvPr/>
        </p:nvSpPr>
        <p:spPr>
          <a:xfrm>
            <a:off x="539552" y="1947604"/>
            <a:ext cx="7704856" cy="3785652"/>
          </a:xfrm>
          <a:prstGeom prst="rect">
            <a:avLst/>
          </a:prstGeom>
          <a:noFill/>
        </p:spPr>
        <p:txBody>
          <a:bodyPr wrap="square" rtlCol="1">
            <a:spAutoFit/>
          </a:bodyPr>
          <a:lstStyle/>
          <a:p>
            <a:pPr algn="ctr"/>
            <a:r>
              <a:rPr lang="ar-EG" sz="4800" b="1" dirty="0"/>
              <a:t>لما بينهما من اتصال وارتباط وثيقين، فالمعنى يؤثر في الخيال، والعاطفة تؤثر في الأسلوب، بل إن الأسلوب هو محصلة نهائية لتأثير كل من المعنى، والعاطفة، والخيال.</a:t>
            </a:r>
            <a:endParaRPr lang="en-US" sz="4800" dirty="0"/>
          </a:p>
        </p:txBody>
      </p:sp>
    </p:spTree>
    <p:extLst>
      <p:ext uri="{BB962C8B-B14F-4D97-AF65-F5344CB8AC3E}">
        <p14:creationId xmlns:p14="http://schemas.microsoft.com/office/powerpoint/2010/main" xmlns="" val="220883237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6"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0054 - another stap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85786" y="1735651"/>
            <a:ext cx="7858180" cy="3357562"/>
            <a:chOff x="785786" y="3143248"/>
            <a:chExt cx="7858180" cy="3357562"/>
          </a:xfrm>
          <a:scene3d>
            <a:camera prst="orthographicFront">
              <a:rot lat="0" lon="0" rev="0"/>
            </a:camera>
            <a:lightRig rig="glow" dir="t">
              <a:rot lat="0" lon="0" rev="14100000"/>
            </a:lightRig>
          </a:scene3d>
        </p:grpSpPr>
        <p:sp>
          <p:nvSpPr>
            <p:cNvPr id="4" name="Chevron 3"/>
            <p:cNvSpPr/>
            <p:nvPr/>
          </p:nvSpPr>
          <p:spPr>
            <a:xfrm>
              <a:off x="5286380" y="3143248"/>
              <a:ext cx="3357586" cy="3357562"/>
            </a:xfrm>
            <a:prstGeom prst="chevron">
              <a:avLst/>
            </a:prstGeom>
            <a:solidFill>
              <a:schemeClr val="accent5">
                <a:lumMod val="40000"/>
                <a:lumOff val="60000"/>
              </a:schemeClr>
            </a:solidFill>
            <a:ln>
              <a:solidFill>
                <a:srgbClr val="00B0F0"/>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solidFill>
                  <a:srgbClr val="C00000"/>
                </a:solidFill>
              </a:endParaRPr>
            </a:p>
          </p:txBody>
        </p:sp>
        <p:grpSp>
          <p:nvGrpSpPr>
            <p:cNvPr id="5" name="Group 4"/>
            <p:cNvGrpSpPr/>
            <p:nvPr/>
          </p:nvGrpSpPr>
          <p:grpSpPr>
            <a:xfrm>
              <a:off x="785786" y="3357562"/>
              <a:ext cx="7429552" cy="2786082"/>
              <a:chOff x="785786" y="3357562"/>
              <a:chExt cx="7429552" cy="2786082"/>
            </a:xfrm>
          </p:grpSpPr>
          <p:sp>
            <p:nvSpPr>
              <p:cNvPr id="6" name="Flowchart: Terminator 5"/>
              <p:cNvSpPr/>
              <p:nvPr/>
            </p:nvSpPr>
            <p:spPr>
              <a:xfrm>
                <a:off x="1500166" y="3357562"/>
                <a:ext cx="6072230" cy="2786082"/>
              </a:xfrm>
              <a:prstGeom prst="flowChartTerminator">
                <a:avLst/>
              </a:prstGeom>
              <a:gradFill flip="none" rotWithShape="1">
                <a:gsLst>
                  <a:gs pos="0">
                    <a:srgbClr val="6600CC">
                      <a:shade val="30000"/>
                      <a:satMod val="115000"/>
                    </a:srgbClr>
                  </a:gs>
                  <a:gs pos="50000">
                    <a:srgbClr val="6600CC">
                      <a:shade val="67500"/>
                      <a:satMod val="115000"/>
                    </a:srgbClr>
                  </a:gs>
                  <a:gs pos="100000">
                    <a:srgbClr val="6600CC">
                      <a:shade val="100000"/>
                      <a:satMod val="115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solidFill>
                    <a:srgbClr val="C00000"/>
                  </a:solidFill>
                </a:endParaRPr>
              </a:p>
            </p:txBody>
          </p:sp>
          <p:sp>
            <p:nvSpPr>
              <p:cNvPr id="7" name="Oval 6"/>
              <p:cNvSpPr/>
              <p:nvPr/>
            </p:nvSpPr>
            <p:spPr>
              <a:xfrm>
                <a:off x="785786" y="3500438"/>
                <a:ext cx="7429552" cy="2500330"/>
              </a:xfrm>
              <a:prstGeom prst="ellipse">
                <a:avLst/>
              </a:prstGeom>
              <a:gradFill flip="none" rotWithShape="1">
                <a:gsLst>
                  <a:gs pos="0">
                    <a:schemeClr val="bg1">
                      <a:lumMod val="85000"/>
                    </a:schemeClr>
                  </a:gs>
                  <a:gs pos="50000">
                    <a:schemeClr val="bg1"/>
                  </a:gs>
                  <a:gs pos="100000">
                    <a:srgbClr val="006699"/>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solidFill>
                    <a:srgbClr val="C00000"/>
                  </a:solidFill>
                </a:endParaRPr>
              </a:p>
            </p:txBody>
          </p:sp>
        </p:grpSp>
      </p:grpSp>
      <p:sp>
        <p:nvSpPr>
          <p:cNvPr id="8" name="Rectangle 1"/>
          <p:cNvSpPr>
            <a:spLocks noChangeArrowheads="1"/>
          </p:cNvSpPr>
          <p:nvPr/>
        </p:nvSpPr>
        <p:spPr bwMode="auto">
          <a:xfrm>
            <a:off x="1387158" y="2637803"/>
            <a:ext cx="6308137"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r>
              <a:rPr lang="ar-EG" sz="8000" b="1" dirty="0" smtClean="0">
                <a:ln>
                  <a:solidFill>
                    <a:srgbClr val="C00000"/>
                  </a:solidFill>
                </a:ln>
                <a:solidFill>
                  <a:srgbClr val="C00000"/>
                </a:solidFill>
              </a:rPr>
              <a:t>مقاييس نقد المعنى</a:t>
            </a:r>
            <a:endParaRPr lang="en-US" sz="8000" dirty="0">
              <a:ln>
                <a:solidFill>
                  <a:srgbClr val="C00000"/>
                </a:solidFill>
              </a:ln>
              <a:solidFill>
                <a:srgbClr val="C00000"/>
              </a:solidFill>
            </a:endParaRPr>
          </a:p>
        </p:txBody>
      </p:sp>
    </p:spTree>
    <p:extLst>
      <p:ext uri="{BB962C8B-B14F-4D97-AF65-F5344CB8AC3E}">
        <p14:creationId xmlns:p14="http://schemas.microsoft.com/office/powerpoint/2010/main" xmlns="" val="1933814384"/>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4"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058 - arcade game beep.wav"/>
                                        </p:tgtEl>
                                      </p:cMediaNode>
                                    </p:audio>
                                  </p:sub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0058 - arcade game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6196" y="71414"/>
            <a:ext cx="8724960" cy="6715171"/>
            <a:chOff x="214282" y="214290"/>
            <a:chExt cx="8724960" cy="6715171"/>
          </a:xfrm>
        </p:grpSpPr>
        <p:sp>
          <p:nvSpPr>
            <p:cNvPr id="3" name="Rectangle 2"/>
            <p:cNvSpPr/>
            <p:nvPr/>
          </p:nvSpPr>
          <p:spPr>
            <a:xfrm>
              <a:off x="285720" y="285728"/>
              <a:ext cx="8501122" cy="6572272"/>
            </a:xfrm>
            <a:prstGeom prst="rect">
              <a:avLst/>
            </a:prstGeom>
            <a:gradFill flip="none" rotWithShape="1">
              <a:gsLst>
                <a:gs pos="0">
                  <a:srgbClr val="CCFFFF"/>
                </a:gs>
                <a:gs pos="50000">
                  <a:schemeClr val="bg1"/>
                </a:gs>
                <a:gs pos="99000">
                  <a:schemeClr val="bg1"/>
                </a:gs>
              </a:gsLst>
              <a:lin ang="8100000" scaled="1"/>
              <a:tileRect/>
            </a:gra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 name="Group 19"/>
            <p:cNvGrpSpPr/>
            <p:nvPr/>
          </p:nvGrpSpPr>
          <p:grpSpPr>
            <a:xfrm>
              <a:off x="214282" y="214290"/>
              <a:ext cx="8724960" cy="6715171"/>
              <a:chOff x="214282" y="214290"/>
              <a:chExt cx="8724960" cy="6715171"/>
            </a:xfrm>
          </p:grpSpPr>
          <p:grpSp>
            <p:nvGrpSpPr>
              <p:cNvPr id="5" name="Group 21"/>
              <p:cNvGrpSpPr/>
              <p:nvPr/>
            </p:nvGrpSpPr>
            <p:grpSpPr>
              <a:xfrm>
                <a:off x="214282" y="214290"/>
                <a:ext cx="8724960" cy="6715171"/>
                <a:chOff x="214282" y="214290"/>
                <a:chExt cx="8724960" cy="6715171"/>
              </a:xfrm>
            </p:grpSpPr>
            <p:grpSp>
              <p:nvGrpSpPr>
                <p:cNvPr id="7" name="Group 17"/>
                <p:cNvGrpSpPr/>
                <p:nvPr/>
              </p:nvGrpSpPr>
              <p:grpSpPr>
                <a:xfrm>
                  <a:off x="285720" y="285728"/>
                  <a:ext cx="8653522" cy="6510382"/>
                  <a:chOff x="285720" y="285728"/>
                  <a:chExt cx="8653522" cy="6510382"/>
                </a:xfrm>
              </p:grpSpPr>
              <p:sp>
                <p:nvSpPr>
                  <p:cNvPr id="11" name="Rectangle 10"/>
                  <p:cNvSpPr/>
                  <p:nvPr/>
                </p:nvSpPr>
                <p:spPr>
                  <a:xfrm>
                    <a:off x="285720" y="285728"/>
                    <a:ext cx="8501122" cy="6357982"/>
                  </a:xfrm>
                  <a:prstGeom prst="rect">
                    <a:avLst/>
                  </a:prstGeom>
                  <a:no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Rectangle 11"/>
                  <p:cNvSpPr/>
                  <p:nvPr/>
                </p:nvSpPr>
                <p:spPr>
                  <a:xfrm>
                    <a:off x="438120" y="438128"/>
                    <a:ext cx="8501122" cy="635798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8" name="Picture 7" descr="00618.WMF"/>
                <p:cNvPicPr>
                  <a:picLocks noChangeAspect="1"/>
                </p:cNvPicPr>
                <p:nvPr/>
              </p:nvPicPr>
              <p:blipFill>
                <a:blip r:embed="rId4" cstate="print"/>
                <a:stretch>
                  <a:fillRect/>
                </a:stretch>
              </p:blipFill>
              <p:spPr>
                <a:xfrm>
                  <a:off x="214282" y="214290"/>
                  <a:ext cx="1640263" cy="1147756"/>
                </a:xfrm>
                <a:prstGeom prst="rect">
                  <a:avLst/>
                </a:prstGeom>
                <a:ln>
                  <a:noFill/>
                </a:ln>
              </p:spPr>
            </p:pic>
            <p:pic>
              <p:nvPicPr>
                <p:cNvPr id="9" name="Picture 8" descr="00550.WMF"/>
                <p:cNvPicPr>
                  <a:picLocks noChangeAspect="1"/>
                </p:cNvPicPr>
                <p:nvPr/>
              </p:nvPicPr>
              <p:blipFill>
                <a:blip r:embed="rId5" cstate="print"/>
                <a:stretch>
                  <a:fillRect/>
                </a:stretch>
              </p:blipFill>
              <p:spPr>
                <a:xfrm rot="5400000">
                  <a:off x="217123" y="4854919"/>
                  <a:ext cx="1994582" cy="2000264"/>
                </a:xfrm>
                <a:prstGeom prst="rect">
                  <a:avLst/>
                </a:prstGeom>
                <a:ln>
                  <a:noFill/>
                </a:ln>
              </p:spPr>
            </p:pic>
            <p:pic>
              <p:nvPicPr>
                <p:cNvPr id="10" name="Picture 9" descr="00119.WMF"/>
                <p:cNvPicPr>
                  <a:picLocks noChangeAspect="1"/>
                </p:cNvPicPr>
                <p:nvPr/>
              </p:nvPicPr>
              <p:blipFill>
                <a:blip r:embed="rId6" cstate="print"/>
                <a:stretch>
                  <a:fillRect/>
                </a:stretch>
              </p:blipFill>
              <p:spPr>
                <a:xfrm rot="10800000">
                  <a:off x="7215206" y="4643469"/>
                  <a:ext cx="1629441" cy="2285992"/>
                </a:xfrm>
                <a:prstGeom prst="rect">
                  <a:avLst/>
                </a:prstGeom>
                <a:ln>
                  <a:noFill/>
                </a:ln>
              </p:spPr>
            </p:pic>
          </p:grpSp>
          <p:sp>
            <p:nvSpPr>
              <p:cNvPr id="6" name="TextBox 5"/>
              <p:cNvSpPr txBox="1"/>
              <p:nvPr/>
            </p:nvSpPr>
            <p:spPr>
              <a:xfrm>
                <a:off x="1142976" y="500042"/>
                <a:ext cx="5286412" cy="707886"/>
              </a:xfrm>
              <a:prstGeom prst="rect">
                <a:avLst/>
              </a:prstGeom>
              <a:noFill/>
              <a:ln>
                <a:noFill/>
              </a:ln>
            </p:spPr>
            <p:txBody>
              <a:bodyPr wrap="square" rtlCol="1">
                <a:spAutoFit/>
              </a:bodyPr>
              <a:lstStyle/>
              <a:p>
                <a:endParaRPr lang="ar-EG" sz="4000" b="1" dirty="0">
                  <a:cs typeface="Traditional Arabic" pitchFamily="2" charset="-78"/>
                </a:endParaRPr>
              </a:p>
            </p:txBody>
          </p:sp>
        </p:grpSp>
      </p:grpSp>
      <p:sp>
        <p:nvSpPr>
          <p:cNvPr id="13" name="Rectangle 12"/>
          <p:cNvSpPr/>
          <p:nvPr/>
        </p:nvSpPr>
        <p:spPr>
          <a:xfrm>
            <a:off x="1187624" y="692696"/>
            <a:ext cx="6984776" cy="5509200"/>
          </a:xfrm>
          <a:prstGeom prst="rect">
            <a:avLst/>
          </a:prstGeom>
        </p:spPr>
        <p:txBody>
          <a:bodyPr wrap="square">
            <a:spAutoFit/>
          </a:bodyPr>
          <a:lstStyle/>
          <a:p>
            <a:pPr algn="ctr"/>
            <a:r>
              <a:rPr lang="ar-EG" sz="4400" b="1" dirty="0"/>
              <a:t>يراد بالمعنى الفكرة التي تعبر عنها القصيدة، ففي القصيدة الواحدة فكرة رئيسة تنظيم الأبيات جميعها بالإضافة إلى أفكار جزئية صغيرة. والمعنى هو أحد العناصر التي يجري نقدها في الشعر، والشعر الذي يخلو من فكرة قيِّمة في تضاعيفه يعدُّ شعراً قليل الجدوى والفائدة، </a:t>
            </a:r>
            <a:endParaRPr lang="ar-EG" sz="4400" b="1" u="sng" dirty="0">
              <a:ln>
                <a:solidFill>
                  <a:srgbClr val="FF0000"/>
                </a:solidFill>
              </a:ln>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06838072"/>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70 - arcade game miss sound.wav"/>
                                        </p:tgtEl>
                                      </p:cMediaNode>
                                    </p:audio>
                                  </p:subTnLst>
                                </p:cTn>
                              </p:par>
                              <p:par>
                                <p:cTn id="8" presetID="53"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6196" y="71414"/>
            <a:ext cx="8724960" cy="6715171"/>
            <a:chOff x="214282" y="214290"/>
            <a:chExt cx="8724960" cy="6715171"/>
          </a:xfrm>
        </p:grpSpPr>
        <p:sp>
          <p:nvSpPr>
            <p:cNvPr id="3" name="Rectangle 2"/>
            <p:cNvSpPr/>
            <p:nvPr/>
          </p:nvSpPr>
          <p:spPr>
            <a:xfrm>
              <a:off x="285720" y="285728"/>
              <a:ext cx="8501122" cy="6572272"/>
            </a:xfrm>
            <a:prstGeom prst="rect">
              <a:avLst/>
            </a:prstGeom>
            <a:gradFill flip="none" rotWithShape="1">
              <a:gsLst>
                <a:gs pos="0">
                  <a:srgbClr val="CCFFFF"/>
                </a:gs>
                <a:gs pos="50000">
                  <a:schemeClr val="bg1"/>
                </a:gs>
                <a:gs pos="99000">
                  <a:schemeClr val="bg1"/>
                </a:gs>
              </a:gsLst>
              <a:lin ang="8100000" scaled="1"/>
              <a:tileRect/>
            </a:gra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 name="Group 19"/>
            <p:cNvGrpSpPr/>
            <p:nvPr/>
          </p:nvGrpSpPr>
          <p:grpSpPr>
            <a:xfrm>
              <a:off x="214282" y="214290"/>
              <a:ext cx="8724960" cy="6715171"/>
              <a:chOff x="214282" y="214290"/>
              <a:chExt cx="8724960" cy="6715171"/>
            </a:xfrm>
          </p:grpSpPr>
          <p:grpSp>
            <p:nvGrpSpPr>
              <p:cNvPr id="5" name="Group 21"/>
              <p:cNvGrpSpPr/>
              <p:nvPr/>
            </p:nvGrpSpPr>
            <p:grpSpPr>
              <a:xfrm>
                <a:off x="214282" y="214290"/>
                <a:ext cx="8724960" cy="6715171"/>
                <a:chOff x="214282" y="214290"/>
                <a:chExt cx="8724960" cy="6715171"/>
              </a:xfrm>
            </p:grpSpPr>
            <p:grpSp>
              <p:nvGrpSpPr>
                <p:cNvPr id="7" name="Group 17"/>
                <p:cNvGrpSpPr/>
                <p:nvPr/>
              </p:nvGrpSpPr>
              <p:grpSpPr>
                <a:xfrm>
                  <a:off x="285720" y="285728"/>
                  <a:ext cx="8653522" cy="6510382"/>
                  <a:chOff x="285720" y="285728"/>
                  <a:chExt cx="8653522" cy="6510382"/>
                </a:xfrm>
              </p:grpSpPr>
              <p:sp>
                <p:nvSpPr>
                  <p:cNvPr id="11" name="Rectangle 10"/>
                  <p:cNvSpPr/>
                  <p:nvPr/>
                </p:nvSpPr>
                <p:spPr>
                  <a:xfrm>
                    <a:off x="285720" y="285728"/>
                    <a:ext cx="8501122" cy="6357982"/>
                  </a:xfrm>
                  <a:prstGeom prst="rect">
                    <a:avLst/>
                  </a:prstGeom>
                  <a:noFill/>
                  <a:ln w="762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Rectangle 11"/>
                  <p:cNvSpPr/>
                  <p:nvPr/>
                </p:nvSpPr>
                <p:spPr>
                  <a:xfrm>
                    <a:off x="438120" y="438128"/>
                    <a:ext cx="8501122" cy="635798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8" name="Picture 7" descr="00618.WMF"/>
                <p:cNvPicPr>
                  <a:picLocks noChangeAspect="1"/>
                </p:cNvPicPr>
                <p:nvPr/>
              </p:nvPicPr>
              <p:blipFill>
                <a:blip r:embed="rId4" cstate="print"/>
                <a:stretch>
                  <a:fillRect/>
                </a:stretch>
              </p:blipFill>
              <p:spPr>
                <a:xfrm>
                  <a:off x="214282" y="214290"/>
                  <a:ext cx="1640263" cy="1147756"/>
                </a:xfrm>
                <a:prstGeom prst="rect">
                  <a:avLst/>
                </a:prstGeom>
                <a:ln>
                  <a:noFill/>
                </a:ln>
              </p:spPr>
            </p:pic>
            <p:pic>
              <p:nvPicPr>
                <p:cNvPr id="9" name="Picture 8" descr="00550.WMF"/>
                <p:cNvPicPr>
                  <a:picLocks noChangeAspect="1"/>
                </p:cNvPicPr>
                <p:nvPr/>
              </p:nvPicPr>
              <p:blipFill>
                <a:blip r:embed="rId5" cstate="print"/>
                <a:stretch>
                  <a:fillRect/>
                </a:stretch>
              </p:blipFill>
              <p:spPr>
                <a:xfrm rot="5400000">
                  <a:off x="217123" y="4854919"/>
                  <a:ext cx="1994582" cy="2000264"/>
                </a:xfrm>
                <a:prstGeom prst="rect">
                  <a:avLst/>
                </a:prstGeom>
                <a:ln>
                  <a:noFill/>
                </a:ln>
              </p:spPr>
            </p:pic>
            <p:pic>
              <p:nvPicPr>
                <p:cNvPr id="10" name="Picture 9" descr="00119.WMF"/>
                <p:cNvPicPr>
                  <a:picLocks noChangeAspect="1"/>
                </p:cNvPicPr>
                <p:nvPr/>
              </p:nvPicPr>
              <p:blipFill>
                <a:blip r:embed="rId6" cstate="print"/>
                <a:stretch>
                  <a:fillRect/>
                </a:stretch>
              </p:blipFill>
              <p:spPr>
                <a:xfrm rot="10800000">
                  <a:off x="7215206" y="4643469"/>
                  <a:ext cx="1629441" cy="2285992"/>
                </a:xfrm>
                <a:prstGeom prst="rect">
                  <a:avLst/>
                </a:prstGeom>
                <a:ln>
                  <a:noFill/>
                </a:ln>
              </p:spPr>
            </p:pic>
          </p:grpSp>
          <p:sp>
            <p:nvSpPr>
              <p:cNvPr id="6" name="TextBox 5"/>
              <p:cNvSpPr txBox="1"/>
              <p:nvPr/>
            </p:nvSpPr>
            <p:spPr>
              <a:xfrm>
                <a:off x="1142976" y="500042"/>
                <a:ext cx="5286412" cy="707886"/>
              </a:xfrm>
              <a:prstGeom prst="rect">
                <a:avLst/>
              </a:prstGeom>
              <a:noFill/>
              <a:ln>
                <a:noFill/>
              </a:ln>
            </p:spPr>
            <p:txBody>
              <a:bodyPr wrap="square" rtlCol="1">
                <a:spAutoFit/>
              </a:bodyPr>
              <a:lstStyle/>
              <a:p>
                <a:endParaRPr lang="ar-EG" sz="4000" b="1" dirty="0">
                  <a:cs typeface="Traditional Arabic" pitchFamily="2" charset="-78"/>
                </a:endParaRPr>
              </a:p>
            </p:txBody>
          </p:sp>
        </p:grpSp>
      </p:grpSp>
      <p:sp>
        <p:nvSpPr>
          <p:cNvPr id="13" name="Rectangle 12"/>
          <p:cNvSpPr/>
          <p:nvPr/>
        </p:nvSpPr>
        <p:spPr>
          <a:xfrm>
            <a:off x="1115616" y="1146224"/>
            <a:ext cx="6984776" cy="4154984"/>
          </a:xfrm>
          <a:prstGeom prst="rect">
            <a:avLst/>
          </a:prstGeom>
        </p:spPr>
        <p:txBody>
          <a:bodyPr wrap="square">
            <a:spAutoFit/>
          </a:bodyPr>
          <a:lstStyle/>
          <a:p>
            <a:pPr algn="ctr"/>
            <a:r>
              <a:rPr lang="ar-EG" sz="4400" b="1" dirty="0"/>
              <a:t>وقد رأينا في معرض الحديث عن النقد الأدبي القديم عناية العرب بعنصر المعنى الشعري، واهتمامهم به، حتى إن من الشعراء من قامت شهرته على جودة معانيه، وطرافتها، كأبي تمّام، والمتنبي.</a:t>
            </a:r>
            <a:endParaRPr lang="en-US" sz="4400" dirty="0"/>
          </a:p>
        </p:txBody>
      </p:sp>
    </p:spTree>
    <p:extLst>
      <p:ext uri="{BB962C8B-B14F-4D97-AF65-F5344CB8AC3E}">
        <p14:creationId xmlns:p14="http://schemas.microsoft.com/office/powerpoint/2010/main" xmlns="" val="2994897518"/>
      </p:ext>
    </p:extLst>
  </p:cSld>
  <p:clrMapOvr>
    <a:masterClrMapping/>
  </p:clrMapOvr>
  <mc:AlternateContent xmlns:mc="http://schemas.openxmlformats.org/markup-compatibility/2006">
    <mc:Choice xmlns:p14="http://schemas.microsoft.com/office/powerpoint/2010/main" xmlns="" Requires="p14">
      <p:transition>
        <p14:prism dir="u" isInverted="1"/>
        <p:sndAc>
          <p:stSnd>
            <p:snd r:embed="rId7" name="humm.wav"/>
          </p:stSnd>
        </p:sndAc>
      </p:transition>
    </mc:Choice>
    <mc:Fallback>
      <p:transition>
        <p:fade/>
        <p:sndAc>
          <p:stSnd>
            <p:snd r:embed="rId2" name="hum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Fiolspl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1446</Words>
  <Application>Microsoft Office PowerPoint</Application>
  <PresentationFormat>عرض على الشاشة (3:4)‏</PresentationFormat>
  <Paragraphs>92</Paragraphs>
  <Slides>49</Slides>
  <Notes>0</Notes>
  <HiddenSlides>0</HiddenSlides>
  <MMClips>0</MMClips>
  <ScaleCrop>false</ScaleCrop>
  <HeadingPairs>
    <vt:vector size="4" baseType="variant">
      <vt:variant>
        <vt:lpstr>سمة</vt:lpstr>
      </vt:variant>
      <vt:variant>
        <vt:i4>1</vt:i4>
      </vt:variant>
      <vt:variant>
        <vt:lpstr>عناوين الشرائح</vt:lpstr>
      </vt:variant>
      <vt:variant>
        <vt:i4>49</vt:i4>
      </vt:variant>
    </vt:vector>
  </HeadingPairs>
  <TitlesOfParts>
    <vt:vector size="50"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البلاغة والنقد 2 – كتاب الطالب – المستوى الخامس – النظام الفصلي للتعليم الثانوي – المسار الأدبي ومدارس تحفيظ القرآن الكريم – الوحدة الثانية</dc:title>
  <dc:subject>2 - الدرس الثاني -  مقاييس نقد الشعر (1- مقاييس نقد المعنى)</dc:subject>
  <dc:creator>أ/ بندر الحازمي</dc:creator>
  <cp:keywords>حقيبة إنجاز المعلم والمعلمة</cp:keywords>
  <cp:lastModifiedBy>secretools world</cp:lastModifiedBy>
  <cp:revision>26</cp:revision>
  <dcterms:created xsi:type="dcterms:W3CDTF">2016-08-25T05:02:43Z</dcterms:created>
  <dcterms:modified xsi:type="dcterms:W3CDTF">2016-09-25T01:27:35Z</dcterms:modified>
</cp:coreProperties>
</file>