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custDataLst>
    <p:tags r:id="rId5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8" d="100"/>
          <a:sy n="58" d="100"/>
        </p:scale>
        <p:origin x="54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أحل المسألة ( استعمل الاستدلال المنطقي )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مربع نص 4"/>
          <p:cNvSpPr txBox="1"/>
          <p:nvPr/>
        </p:nvSpPr>
        <p:spPr>
          <a:xfrm>
            <a:off x="2881884" y="5786735"/>
            <a:ext cx="6820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نعم</a:t>
            </a:r>
          </a:p>
        </p:txBody>
      </p:sp>
      <p:sp>
        <p:nvSpPr>
          <p:cNvPr id="2" name="مربع نص 1"/>
          <p:cNvSpPr txBox="1"/>
          <p:nvPr/>
        </p:nvSpPr>
        <p:spPr>
          <a:xfrm>
            <a:off x="838200" y="838200"/>
            <a:ext cx="7331439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70C0"/>
                </a:solidFill>
              </a:rPr>
              <a:t>وضعت ثلاثة طيور : حمامة ، وعصفور ، وببغاء في ثلاثة أقفاص ، وقد وضع الببغاء في القفص الذي لونه يشبه لون إشارة التوقف ، أما العصفور فلم يوضع في القفص الذي له لون الشمس . </a:t>
            </a:r>
          </a:p>
          <a:p>
            <a:r>
              <a:rPr lang="ar-SA" b="1" dirty="0" smtClean="0">
                <a:solidFill>
                  <a:srgbClr val="0070C0"/>
                </a:solidFill>
              </a:rPr>
              <a:t>ما لون قفص كل من الطيور الثلاثة ؟ </a:t>
            </a:r>
            <a:endParaRPr lang="ar-SA" b="1" dirty="0">
              <a:solidFill>
                <a:srgbClr val="0070C0"/>
              </a:solidFill>
            </a:endParaRPr>
          </a:p>
        </p:txBody>
      </p:sp>
      <p:sp>
        <p:nvSpPr>
          <p:cNvPr id="3" name="مخطط انسيابي: محطة طرفية 2"/>
          <p:cNvSpPr/>
          <p:nvPr/>
        </p:nvSpPr>
        <p:spPr>
          <a:xfrm>
            <a:off x="3178628" y="1794658"/>
            <a:ext cx="5012263" cy="817913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أفهم </a:t>
            </a:r>
          </a:p>
          <a:p>
            <a:pPr algn="ctr"/>
            <a:r>
              <a:rPr lang="ar-SA" sz="2400" b="1" dirty="0" smtClean="0">
                <a:solidFill>
                  <a:srgbClr val="7030A0"/>
                </a:solidFill>
              </a:rPr>
              <a:t>ما المطلوب في المسألة ؟ أحوطه .</a:t>
            </a:r>
            <a:endParaRPr lang="ar-SA" sz="2400" b="1" dirty="0">
              <a:solidFill>
                <a:srgbClr val="7030A0"/>
              </a:solidFill>
            </a:endParaRPr>
          </a:p>
        </p:txBody>
      </p:sp>
      <p:sp>
        <p:nvSpPr>
          <p:cNvPr id="15" name="مخطط انسيابي: محطة طرفية 14"/>
          <p:cNvSpPr/>
          <p:nvPr/>
        </p:nvSpPr>
        <p:spPr>
          <a:xfrm>
            <a:off x="3207657" y="2743200"/>
            <a:ext cx="5021943" cy="881743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أخطط </a:t>
            </a:r>
          </a:p>
          <a:p>
            <a:pPr algn="ctr"/>
            <a:r>
              <a:rPr lang="ar-SA" sz="2400" b="1" dirty="0" smtClean="0">
                <a:solidFill>
                  <a:srgbClr val="7030A0"/>
                </a:solidFill>
              </a:rPr>
              <a:t>كف سأحل المسألة ؟</a:t>
            </a:r>
            <a:endParaRPr lang="ar-SA" sz="2400" b="1" dirty="0">
              <a:solidFill>
                <a:srgbClr val="7030A0"/>
              </a:solidFill>
            </a:endParaRPr>
          </a:p>
        </p:txBody>
      </p:sp>
      <p:sp>
        <p:nvSpPr>
          <p:cNvPr id="16" name="مخطط انسيابي: محطة طرفية 15"/>
          <p:cNvSpPr/>
          <p:nvPr/>
        </p:nvSpPr>
        <p:spPr>
          <a:xfrm>
            <a:off x="990600" y="3733800"/>
            <a:ext cx="7162801" cy="1499421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أحل </a:t>
            </a:r>
          </a:p>
          <a:p>
            <a:pPr algn="ctr"/>
            <a:r>
              <a:rPr lang="ar-SA" sz="2400" b="1" dirty="0" smtClean="0">
                <a:solidFill>
                  <a:srgbClr val="7030A0"/>
                </a:solidFill>
              </a:rPr>
              <a:t>أستعمل الاستدلال المنطقي .</a:t>
            </a:r>
          </a:p>
          <a:p>
            <a:pPr algn="ctr"/>
            <a:r>
              <a:rPr lang="ar-SA" b="1" dirty="0">
                <a:solidFill>
                  <a:srgbClr val="FF0000"/>
                </a:solidFill>
              </a:rPr>
              <a:t>الببغاء  في القفص الأحمر  والحمامة في القفص الاصغر  العصفور في القفص الازرق</a:t>
            </a:r>
          </a:p>
          <a:p>
            <a:pPr algn="ctr"/>
            <a:endParaRPr lang="ar-SA" sz="2400" b="1" dirty="0">
              <a:solidFill>
                <a:srgbClr val="7030A0"/>
              </a:solidFill>
            </a:endParaRPr>
          </a:p>
        </p:txBody>
      </p:sp>
      <p:sp>
        <p:nvSpPr>
          <p:cNvPr id="17" name="مخطط انسيابي: محطة طرفية 16"/>
          <p:cNvSpPr/>
          <p:nvPr/>
        </p:nvSpPr>
        <p:spPr>
          <a:xfrm>
            <a:off x="1028091" y="5334000"/>
            <a:ext cx="7162801" cy="892629"/>
          </a:xfrm>
          <a:prstGeom prst="flowChartTermina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أتحقق </a:t>
            </a:r>
          </a:p>
          <a:p>
            <a:pPr algn="ctr"/>
            <a:r>
              <a:rPr lang="ar-SA" sz="2400" b="1" dirty="0" smtClean="0">
                <a:solidFill>
                  <a:srgbClr val="7030A0"/>
                </a:solidFill>
              </a:rPr>
              <a:t>أعود وأتحقق . هل إجابتي معقولة ؟ </a:t>
            </a:r>
            <a:endParaRPr lang="ar-SA" sz="2400" b="1" dirty="0">
              <a:solidFill>
                <a:srgbClr val="7030A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1794658"/>
            <a:ext cx="2215243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11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9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Teardrop 8"/>
          <p:cNvSpPr/>
          <p:nvPr/>
        </p:nvSpPr>
        <p:spPr>
          <a:xfrm>
            <a:off x="32813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15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9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/>
      <p:bldP spid="2" grpId="0"/>
      <p:bldP spid="3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114" y="2784929"/>
            <a:ext cx="24765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أحل المسألة ( استعمل الاستدلال المنطقي )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12"/>
          <p:cNvSpPr txBox="1"/>
          <p:nvPr/>
        </p:nvSpPr>
        <p:spPr>
          <a:xfrm>
            <a:off x="1143000" y="3618664"/>
            <a:ext cx="164307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بدور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12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مخطط انسيابي: محطة طرفية 16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أحاول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752600" y="838200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أحل كل مسألة باستعمال الاستدلال المنطقي : </a:t>
            </a:r>
          </a:p>
        </p:txBody>
      </p:sp>
      <p:sp>
        <p:nvSpPr>
          <p:cNvPr id="2" name="مربع نص 1"/>
          <p:cNvSpPr txBox="1"/>
          <p:nvPr/>
        </p:nvSpPr>
        <p:spPr>
          <a:xfrm>
            <a:off x="2191657" y="1325547"/>
            <a:ext cx="6037943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</a:rPr>
              <a:t>1- تعمل ليلي وياسمين وبدور سلاسل من المشابك الملونة ، فإذا كانت سلسلة ليلي هي الأقصر ، وسلسلة ياسمين أقصر من سلسلة بدور . فمن التي عملت أطول سلسلة ؟ 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990600" y="4151293"/>
            <a:ext cx="730150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7030A0"/>
                </a:solidFill>
              </a:rPr>
              <a:t>2- عمر أحمد أكثر من 7 سنوات . فإذا كان عمره أقل من 10 سنوات ، ولا يساوي 8 ، فكم عمره ؟ </a:t>
            </a:r>
            <a:endParaRPr lang="ar-SA" sz="2800" b="1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66775"/>
            <a:ext cx="1190625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518" y="4804229"/>
            <a:ext cx="2671082" cy="1444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مربع نص 20"/>
          <p:cNvSpPr txBox="1"/>
          <p:nvPr/>
        </p:nvSpPr>
        <p:spPr>
          <a:xfrm>
            <a:off x="2068739" y="5562600"/>
            <a:ext cx="1000132" cy="8463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b="1" dirty="0" smtClean="0">
                <a:solidFill>
                  <a:srgbClr val="FF0000"/>
                </a:solidFill>
              </a:rPr>
              <a:t>9</a:t>
            </a:r>
            <a:endParaRPr lang="ar-SA" sz="4400" b="1" dirty="0">
              <a:solidFill>
                <a:srgbClr val="FF0000"/>
              </a:solidFill>
            </a:endParaRPr>
          </a:p>
        </p:txBody>
      </p:sp>
      <p:sp>
        <p:nvSpPr>
          <p:cNvPr id="20" name="Teardrop 8"/>
          <p:cNvSpPr/>
          <p:nvPr/>
        </p:nvSpPr>
        <p:spPr>
          <a:xfrm>
            <a:off x="32813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16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492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9" grpId="0"/>
      <p:bldP spid="17" grpId="0" animBg="1"/>
      <p:bldP spid="18" grpId="0"/>
      <p:bldP spid="2" grpId="0"/>
      <p:bldP spid="19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أحل المسألة ( استعمل الاستدلال المنطقي )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مربع نص 1"/>
          <p:cNvSpPr txBox="1"/>
          <p:nvPr/>
        </p:nvSpPr>
        <p:spPr>
          <a:xfrm>
            <a:off x="6974114" y="2971800"/>
            <a:ext cx="11592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البنفسجي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9" name="مربع نص 4"/>
          <p:cNvSpPr txBox="1"/>
          <p:nvPr/>
        </p:nvSpPr>
        <p:spPr>
          <a:xfrm>
            <a:off x="5486400" y="2895600"/>
            <a:ext cx="9274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البني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0" name="مربع نص 5"/>
          <p:cNvSpPr txBox="1"/>
          <p:nvPr/>
        </p:nvSpPr>
        <p:spPr>
          <a:xfrm>
            <a:off x="4082143" y="2971800"/>
            <a:ext cx="10895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الاخضر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3" name="مربع نص 6"/>
          <p:cNvSpPr txBox="1"/>
          <p:nvPr/>
        </p:nvSpPr>
        <p:spPr>
          <a:xfrm>
            <a:off x="2362200" y="2895600"/>
            <a:ext cx="110012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الاحمر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4" name="مخطط انسيابي: محطة طرفية 13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096512" y="1295400"/>
            <a:ext cx="7209288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</a:rPr>
              <a:t>3- لديك أربع دمى </a:t>
            </a:r>
            <a:r>
              <a:rPr lang="ar-SA" sz="2800" b="1" dirty="0" smtClean="0">
                <a:solidFill>
                  <a:srgbClr val="0070C0"/>
                </a:solidFill>
              </a:rPr>
              <a:t>بألوان </a:t>
            </a:r>
            <a:r>
              <a:rPr lang="ar-SA" sz="2800" b="1" dirty="0" smtClean="0">
                <a:solidFill>
                  <a:srgbClr val="0070C0"/>
                </a:solidFill>
              </a:rPr>
              <a:t>مختلفة ، إذا رتبت من اليمين إلي اليسار بحيث يكون الأخضر بين الأحمر والبني </a:t>
            </a:r>
            <a:r>
              <a:rPr lang="ar-SA" sz="2800" b="1" dirty="0" smtClean="0">
                <a:solidFill>
                  <a:srgbClr val="0070C0"/>
                </a:solidFill>
              </a:rPr>
              <a:t>و </a:t>
            </a:r>
            <a:r>
              <a:rPr lang="ar-SA" sz="2800" b="1" dirty="0" smtClean="0">
                <a:solidFill>
                  <a:srgbClr val="0070C0"/>
                </a:solidFill>
              </a:rPr>
              <a:t>البنفسجي هو الأول ، أما الأحمر فهو </a:t>
            </a:r>
            <a:r>
              <a:rPr lang="ar-SA" sz="2800" b="1" dirty="0" smtClean="0">
                <a:solidFill>
                  <a:srgbClr val="0070C0"/>
                </a:solidFill>
              </a:rPr>
              <a:t>الاخير </a:t>
            </a:r>
            <a:r>
              <a:rPr lang="ar-SA" sz="2800" b="1" dirty="0" smtClean="0">
                <a:solidFill>
                  <a:srgbClr val="0070C0"/>
                </a:solidFill>
              </a:rPr>
              <a:t>، فما ترتيب </a:t>
            </a:r>
            <a:r>
              <a:rPr lang="ar-SA" sz="2800" b="1" dirty="0" smtClean="0">
                <a:solidFill>
                  <a:srgbClr val="0070C0"/>
                </a:solidFill>
              </a:rPr>
              <a:t>الدمي </a:t>
            </a:r>
            <a:r>
              <a:rPr lang="ar-SA" sz="2800" b="1" dirty="0" smtClean="0">
                <a:solidFill>
                  <a:srgbClr val="0070C0"/>
                </a:solidFill>
              </a:rPr>
              <a:t>من اليمين إلي اليسار ؟ </a:t>
            </a:r>
          </a:p>
          <a:p>
            <a:r>
              <a:rPr lang="ar-SA" sz="2800" b="1" dirty="0" smtClean="0">
                <a:solidFill>
                  <a:srgbClr val="0070C0"/>
                </a:solidFill>
              </a:rPr>
              <a:t>.............  ، .......... ، ............ ، ..............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762000" y="4302896"/>
            <a:ext cx="748499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7030A0"/>
                </a:solidFill>
              </a:rPr>
              <a:t>4- اختار سعد عددا مكونا من رقمين . فإذا كان الرقم في منزلة العشرات أكبر من الرقم في منزلة الاحاد بمقدار 2 ، وكان مجموع الرقمين 8 ، فما العدد ؟ </a:t>
            </a:r>
            <a:endParaRPr lang="ar-SA" sz="2800" b="1" dirty="0">
              <a:solidFill>
                <a:srgbClr val="7030A0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2859548" y="5397023"/>
            <a:ext cx="152195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7200" b="1" dirty="0" smtClean="0">
                <a:solidFill>
                  <a:srgbClr val="FF0000"/>
                </a:solidFill>
              </a:rPr>
              <a:t>53</a:t>
            </a:r>
            <a:endParaRPr lang="ar-SA" sz="7200" b="1" dirty="0">
              <a:solidFill>
                <a:srgbClr val="FF0000"/>
              </a:solidFill>
            </a:endParaRPr>
          </a:p>
        </p:txBody>
      </p:sp>
      <p:sp>
        <p:nvSpPr>
          <p:cNvPr id="21" name="Teardrop 8"/>
          <p:cNvSpPr/>
          <p:nvPr/>
        </p:nvSpPr>
        <p:spPr>
          <a:xfrm>
            <a:off x="32813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16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06" y="2228103"/>
            <a:ext cx="1125841" cy="185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97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8" grpId="0"/>
      <p:bldP spid="9" grpId="0"/>
      <p:bldP spid="10" grpId="0"/>
      <p:bldP spid="13" grpId="0"/>
      <p:bldP spid="14" grpId="0" animBg="1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260</Words>
  <Application>Microsoft Office PowerPoint</Application>
  <PresentationFormat>On-screen Show (4:3)</PresentationFormat>
  <Paragraphs>46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PT Bold Heading</vt:lpstr>
      <vt:lpstr>Times New Roman</vt:lpstr>
      <vt:lpstr>سمة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Mostafa Hassan</cp:lastModifiedBy>
  <cp:revision>9</cp:revision>
  <dcterms:created xsi:type="dcterms:W3CDTF">2015-10-06T14:56:54Z</dcterms:created>
  <dcterms:modified xsi:type="dcterms:W3CDTF">2019-04-20T11:35:14Z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