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440" r:id="rId3"/>
    <p:sldId id="409" r:id="rId4"/>
    <p:sldId id="444" r:id="rId5"/>
    <p:sldId id="445" r:id="rId6"/>
    <p:sldId id="335" r:id="rId7"/>
    <p:sldId id="389" r:id="rId8"/>
    <p:sldId id="452" r:id="rId9"/>
    <p:sldId id="453" r:id="rId10"/>
    <p:sldId id="454" r:id="rId11"/>
    <p:sldId id="455" r:id="rId12"/>
    <p:sldId id="396" r:id="rId13"/>
    <p:sldId id="448" r:id="rId14"/>
    <p:sldId id="457" r:id="rId15"/>
    <p:sldId id="340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47">
          <p15:clr>
            <a:srgbClr val="A4A3A4"/>
          </p15:clr>
        </p15:guide>
        <p15:guide id="4" pos="39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5" autoAdjust="0"/>
    <p:restoredTop sz="99364" autoAdjust="0"/>
  </p:normalViewPr>
  <p:slideViewPr>
    <p:cSldViewPr snapToGrid="0">
      <p:cViewPr varScale="1">
        <p:scale>
          <a:sx n="61" d="100"/>
          <a:sy n="61" d="100"/>
        </p:scale>
        <p:origin x="72" y="1398"/>
      </p:cViewPr>
      <p:guideLst>
        <p:guide orient="horz" pos="2183"/>
        <p:guide pos="3840"/>
        <p:guide orient="horz" pos="2247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أسبوع النظافة</a:t>
              </a:r>
              <a:endParaRPr lang="en-US" sz="32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289142" y="951725"/>
            <a:ext cx="2405357" cy="750454"/>
            <a:chOff x="1437357" y="1147479"/>
            <a:chExt cx="2405357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47479"/>
              <a:ext cx="2405357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4" y="1436268"/>
              <a:ext cx="1300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نشاط 4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152571" y="2262738"/>
            <a:ext cx="589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تحدثي مع معلمتك و زميلاتك عن نظافة صفك ؟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3" y="3413148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النظافة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07194" y="4041124"/>
              <a:ext cx="1508608" cy="95567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88763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878286" y="3100101"/>
            <a:ext cx="5134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معلمتي و زميلاتي علينا أن نحافظ على نظافة صفّنا فلا نلقي النفايات إلا في مكانها المخصص و لا نكتب على الطاولات أو الجدران بل نعمل على تزيينه باللوحات المميزة و بذلك نصبح أكثر استعداداً لتلقّي الدروس و نستمتع باللحظات الجميلة داخل الصف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22" y="2360387"/>
            <a:ext cx="3159164" cy="30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1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289142" y="951725"/>
            <a:ext cx="2405357" cy="750454"/>
            <a:chOff x="1437357" y="1147479"/>
            <a:chExt cx="2405357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47479"/>
              <a:ext cx="2405357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4" y="1436268"/>
              <a:ext cx="1300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نشاط 5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701143" y="2262738"/>
            <a:ext cx="734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تعاوني مع زميلاتك في تنفيذ حملة منظمة للعناية بنظافة المدرسة .</a:t>
            </a:r>
            <a:endParaRPr lang="ar-SY" sz="24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3" y="3413148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النظافة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03113" y="4041258"/>
              <a:ext cx="1508608" cy="832069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88763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604000" y="3100101"/>
            <a:ext cx="4409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اقترحي شعاراً للحملة :</a:t>
            </a:r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75" y="2929965"/>
            <a:ext cx="2584938" cy="2526356"/>
          </a:xfrm>
          <a:prstGeom prst="rect">
            <a:avLst/>
          </a:prstGeom>
        </p:spPr>
      </p:pic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3681422"/>
            <a:ext cx="1834212" cy="6350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576457" y="3893885"/>
            <a:ext cx="343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&lt; نظافة مدرستنا دليل تميّزنا &gt;</a:t>
            </a: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556249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337794" y="4768712"/>
            <a:ext cx="467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اكتبي النتائج المتوقعة لهذه الحملة :</a:t>
            </a:r>
          </a:p>
        </p:txBody>
      </p:sp>
      <p:grpSp>
        <p:nvGrpSpPr>
          <p:cNvPr id="6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5462809"/>
            <a:ext cx="1834212" cy="635091"/>
            <a:chOff x="1431941" y="2643418"/>
            <a:chExt cx="1834212" cy="635091"/>
          </a:xfrm>
        </p:grpSpPr>
        <p:sp>
          <p:nvSpPr>
            <p:cNvPr id="63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8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425372" y="5675272"/>
            <a:ext cx="758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أن تصبح مدرستنا غاية في الجمال و النظافة و قدوة لغيرها من المدارس .</a:t>
            </a:r>
          </a:p>
        </p:txBody>
      </p:sp>
    </p:spTree>
    <p:extLst>
      <p:ext uri="{BB962C8B-B14F-4D97-AF65-F5344CB8AC3E}">
        <p14:creationId xmlns:p14="http://schemas.microsoft.com/office/powerpoint/2010/main" val="12179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688181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599714" y="84116"/>
            <a:ext cx="3363303" cy="719472"/>
            <a:chOff x="1437353" y="1240016"/>
            <a:chExt cx="3363303" cy="71947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6"/>
              <a:ext cx="282627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0" y="1436268"/>
              <a:ext cx="2600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إرشادات عامة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8026399" y="933441"/>
            <a:ext cx="301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ديننا يحثّنا على النظافة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2652" y="3412894"/>
            <a:ext cx="1896800" cy="2282764"/>
            <a:chOff x="10079834" y="2824598"/>
            <a:chExt cx="1896800" cy="228276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9834" y="2824598"/>
              <a:ext cx="1896800" cy="2282764"/>
              <a:chOff x="395817" y="4308237"/>
              <a:chExt cx="1896800" cy="228276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1056" y="4682786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النظافة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9015" y="3932520"/>
              <a:ext cx="1567357" cy="93835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27874" cy="2187972"/>
            <a:chOff x="7624954" y="1603531"/>
            <a:chExt cx="2227874" cy="218797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27874" cy="2187972"/>
              <a:chOff x="2728686" y="1944914"/>
              <a:chExt cx="3033090" cy="297876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86658" y="2403271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1303329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751880" y="1569138"/>
            <a:ext cx="427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الوضوء طهارة و نظافة و تكفير للذنوب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631648" y="1902551"/>
            <a:ext cx="2062856" cy="7356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257143" y="2181858"/>
            <a:ext cx="3674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إماطة الأذى عن الطريق صدقة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643822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751880" y="2889082"/>
            <a:ext cx="4261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النظافة تقينا - بإذن الله – من الأمراض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32007" y="3325534"/>
            <a:ext cx="1834212" cy="635091"/>
            <a:chOff x="1431941" y="2643418"/>
            <a:chExt cx="1834212" cy="635091"/>
          </a:xfrm>
        </p:grpSpPr>
        <p:sp>
          <p:nvSpPr>
            <p:cNvPr id="6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754521" y="3570794"/>
            <a:ext cx="4261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بلادنا غالية علينا , فحافظي على نظافتها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6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4031602"/>
            <a:ext cx="1834212" cy="635091"/>
            <a:chOff x="1431941" y="2643418"/>
            <a:chExt cx="1834212" cy="635091"/>
          </a:xfrm>
        </p:grpSpPr>
        <p:sp>
          <p:nvSpPr>
            <p:cNvPr id="6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5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500914" y="4276862"/>
            <a:ext cx="554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من واجبك التقيد</a:t>
            </a:r>
            <a:r>
              <a:rPr lang="ar-SY" sz="2000" dirty="0">
                <a:latin typeface="Open Sans" panose="020B0606030504020204" pitchFamily="34" charset="0"/>
              </a:rPr>
              <a:t> بالنظافة الشخصية و النظافة العامة .</a:t>
            </a:r>
            <a:endParaRPr lang="ar-SY" sz="2000" dirty="0"/>
          </a:p>
        </p:txBody>
      </p:sp>
      <p:grpSp>
        <p:nvGrpSpPr>
          <p:cNvPr id="76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33330" y="4734061"/>
            <a:ext cx="1834212" cy="635091"/>
            <a:chOff x="1431941" y="2643418"/>
            <a:chExt cx="1834212" cy="635091"/>
          </a:xfrm>
        </p:grpSpPr>
        <p:sp>
          <p:nvSpPr>
            <p:cNvPr id="77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9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152571" y="4979321"/>
            <a:ext cx="586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النظافة مشير لحضارة الشعوب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8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5460823"/>
            <a:ext cx="1834212" cy="635091"/>
            <a:chOff x="1431941" y="2643418"/>
            <a:chExt cx="1834212" cy="635091"/>
          </a:xfrm>
        </p:grpSpPr>
        <p:sp>
          <p:nvSpPr>
            <p:cNvPr id="8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672114" y="5706083"/>
            <a:ext cx="7341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نظافة المدرسة تعكس شخصيات طالباتها و أخلاقهن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8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680754" y="6117686"/>
            <a:ext cx="1834212" cy="635091"/>
            <a:chOff x="1431941" y="2643418"/>
            <a:chExt cx="1834212" cy="635091"/>
          </a:xfrm>
        </p:grpSpPr>
        <p:sp>
          <p:nvSpPr>
            <p:cNvPr id="8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313233" y="6306461"/>
            <a:ext cx="7192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الحرص على النظافة سلوك نتحلّى به طوال العام و ليس في أسبوع النظافة فقط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7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  <p:bldP spid="64" grpId="0"/>
      <p:bldP spid="75" grpId="0"/>
      <p:bldP spid="79" grpId="0"/>
      <p:bldP spid="83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995254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428223" y="201271"/>
            <a:ext cx="2405357" cy="750454"/>
            <a:chOff x="1437357" y="1147479"/>
            <a:chExt cx="2405357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47479"/>
              <a:ext cx="2405357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4" y="1436268"/>
              <a:ext cx="1300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هيّا نمرح :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530398" y="1240514"/>
            <a:ext cx="6483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اكتبي عبارة توعوية عن النظافة بما يتناسب مع الأشكال الآتية :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3" y="3413148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النظافة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10923" y="4066909"/>
              <a:ext cx="1580373" cy="103968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4" y="1451425"/>
            <a:ext cx="1436913" cy="5268680"/>
          </a:xfrm>
          <a:prstGeom prst="rect">
            <a:avLst/>
          </a:prstGeom>
        </p:spPr>
      </p:pic>
      <p:grpSp>
        <p:nvGrpSpPr>
          <p:cNvPr id="8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798440" y="1865414"/>
            <a:ext cx="1834212" cy="635091"/>
            <a:chOff x="1431941" y="2643418"/>
            <a:chExt cx="1834212" cy="635091"/>
          </a:xfrm>
        </p:grpSpPr>
        <p:sp>
          <p:nvSpPr>
            <p:cNvPr id="9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2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719703" y="2077877"/>
            <a:ext cx="326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ضعي النفايات في مكانها المخصص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93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1081380" y="2645252"/>
            <a:ext cx="582193" cy="735692"/>
            <a:chOff x="1431943" y="2643418"/>
            <a:chExt cx="517663" cy="635092"/>
          </a:xfrm>
        </p:grpSpPr>
        <p:sp>
          <p:nvSpPr>
            <p:cNvPr id="94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3" y="2643418"/>
              <a:ext cx="517663" cy="635092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525777" y="2674879"/>
              <a:ext cx="334340" cy="31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6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284274" y="2952587"/>
            <a:ext cx="361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حافظي على نظافة صفك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97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798440" y="3631194"/>
            <a:ext cx="1834212" cy="635091"/>
            <a:chOff x="1431941" y="2643418"/>
            <a:chExt cx="1834212" cy="635091"/>
          </a:xfrm>
        </p:grpSpPr>
        <p:sp>
          <p:nvSpPr>
            <p:cNvPr id="98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0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719703" y="3876454"/>
            <a:ext cx="3263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احرصي على نظافة دورة المياه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01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497717"/>
            <a:ext cx="1834212" cy="635091"/>
            <a:chOff x="1431941" y="2643418"/>
            <a:chExt cx="1834212" cy="635091"/>
          </a:xfrm>
        </p:grpSpPr>
        <p:sp>
          <p:nvSpPr>
            <p:cNvPr id="10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638109" y="4732699"/>
            <a:ext cx="3263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حافظي على نظافة الحافلة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0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6921" y="5447164"/>
            <a:ext cx="1834212" cy="635091"/>
            <a:chOff x="1431941" y="2643418"/>
            <a:chExt cx="1834212" cy="635091"/>
          </a:xfrm>
        </p:grpSpPr>
        <p:sp>
          <p:nvSpPr>
            <p:cNvPr id="10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8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750630" y="5748213"/>
            <a:ext cx="3263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احرصي على نظافة ملابسك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8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92" grpId="0"/>
      <p:bldP spid="96" grpId="0"/>
      <p:bldP spid="100" grpId="0"/>
      <p:bldP spid="104" grpId="0"/>
      <p:bldP spid="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995254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428223" y="201271"/>
            <a:ext cx="2405357" cy="750454"/>
            <a:chOff x="1437357" y="1147479"/>
            <a:chExt cx="2405357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47479"/>
              <a:ext cx="2405357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4" y="1436268"/>
              <a:ext cx="1300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هيّا نمرح :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309069" y="1240514"/>
            <a:ext cx="6483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كرَّمت المدرسة ( حنان ) لنظافتها و حرصها على نظافة ما حولها . 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3" y="3413148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النظافة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06097" y="4067068"/>
              <a:ext cx="1580373" cy="89350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4" y="2959757"/>
            <a:ext cx="1901372" cy="3109425"/>
          </a:xfrm>
          <a:prstGeom prst="rect">
            <a:avLst/>
          </a:prstGeom>
        </p:spPr>
      </p:pic>
      <p:grpSp>
        <p:nvGrpSpPr>
          <p:cNvPr id="8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798440" y="1865414"/>
            <a:ext cx="1834212" cy="635091"/>
            <a:chOff x="1431941" y="2643418"/>
            <a:chExt cx="1834212" cy="635091"/>
          </a:xfrm>
        </p:grpSpPr>
        <p:sp>
          <p:nvSpPr>
            <p:cNvPr id="9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2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546038" y="2056803"/>
            <a:ext cx="6235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برأيك ما الأشياء التي حرصت حنان على نظافتها حتى نالت هذا التكريم ؟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93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1081380" y="2645252"/>
            <a:ext cx="582193" cy="735692"/>
            <a:chOff x="1431943" y="2643418"/>
            <a:chExt cx="517663" cy="635092"/>
          </a:xfrm>
        </p:grpSpPr>
        <p:sp>
          <p:nvSpPr>
            <p:cNvPr id="94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3" y="2643418"/>
              <a:ext cx="517663" cy="635092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525777" y="2674879"/>
              <a:ext cx="334340" cy="31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6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458857" y="2980834"/>
            <a:ext cx="435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نظافة جسمها و أظافرها و ترتيب شعرها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97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798440" y="3631194"/>
            <a:ext cx="1834212" cy="635091"/>
            <a:chOff x="1431941" y="2643418"/>
            <a:chExt cx="1834212" cy="635091"/>
          </a:xfrm>
        </p:grpSpPr>
        <p:sp>
          <p:nvSpPr>
            <p:cNvPr id="98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0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518941" y="3884536"/>
            <a:ext cx="3263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نظافة ملابسها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01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497717"/>
            <a:ext cx="1834212" cy="635091"/>
            <a:chOff x="1431941" y="2643418"/>
            <a:chExt cx="1834212" cy="635091"/>
          </a:xfrm>
        </p:grpSpPr>
        <p:sp>
          <p:nvSpPr>
            <p:cNvPr id="10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638109" y="4732699"/>
            <a:ext cx="3263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نظافة كتبها و أدواتها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0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6921" y="5447164"/>
            <a:ext cx="1834212" cy="635091"/>
            <a:chOff x="1431941" y="2643418"/>
            <a:chExt cx="1834212" cy="635091"/>
          </a:xfrm>
        </p:grpSpPr>
        <p:sp>
          <p:nvSpPr>
            <p:cNvPr id="10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8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550716" y="5748213"/>
            <a:ext cx="3263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نظافة كرسيها و طاولتها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92" grpId="0"/>
      <p:bldP spid="96" grpId="0"/>
      <p:bldP spid="100" grpId="0"/>
      <p:bldP spid="104" grpId="0"/>
      <p:bldP spid="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4949371" y="217709"/>
            <a:ext cx="6787355" cy="972613"/>
            <a:chOff x="1437353" y="902492"/>
            <a:chExt cx="7889442" cy="97261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902492"/>
              <a:ext cx="5864919" cy="972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156891" y="1356614"/>
              <a:ext cx="7169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ماذا تعرفين عن أسبوع النظافة ؟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6314" y="3413191"/>
            <a:ext cx="1884145" cy="2392781"/>
            <a:chOff x="10083496" y="2824895"/>
            <a:chExt cx="1884145" cy="239278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3496" y="2824895"/>
              <a:ext cx="1884145" cy="2392781"/>
              <a:chOff x="395817" y="4308237"/>
              <a:chExt cx="1884145" cy="2392781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8" y="4638915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النظافة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56722" y="4119743"/>
              <a:ext cx="1535965" cy="87957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998" y="3760702"/>
            <a:ext cx="1702233" cy="2944404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7282941" y="3860118"/>
            <a:ext cx="1666048" cy="419787"/>
          </a:xfrm>
          <a:custGeom>
            <a:avLst/>
            <a:gdLst>
              <a:gd name="connsiteX0" fmla="*/ 1666048 w 1666048"/>
              <a:gd name="connsiteY0" fmla="*/ 333697 h 419787"/>
              <a:gd name="connsiteX1" fmla="*/ 913121 w 1666048"/>
              <a:gd name="connsiteY1" fmla="*/ 400737 h 419787"/>
              <a:gd name="connsiteX2" fmla="*/ 512629 w 1666048"/>
              <a:gd name="connsiteY2" fmla="*/ 32017 h 419787"/>
              <a:gd name="connsiteX3" fmla="*/ 0 w 1666048"/>
              <a:gd name="connsiteY3" fmla="*/ 43191 h 41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048" h="419787" extrusionOk="0">
                <a:moveTo>
                  <a:pt x="1666048" y="333697"/>
                </a:moveTo>
                <a:cubicBezTo>
                  <a:pt x="1382600" y="403733"/>
                  <a:pt x="1162513" y="453923"/>
                  <a:pt x="913121" y="400737"/>
                </a:cubicBezTo>
                <a:cubicBezTo>
                  <a:pt x="670719" y="343277"/>
                  <a:pt x="697478" y="138585"/>
                  <a:pt x="512629" y="32017"/>
                </a:cubicBezTo>
                <a:cubicBezTo>
                  <a:pt x="321614" y="-54752"/>
                  <a:pt x="219467" y="51387"/>
                  <a:pt x="0" y="43191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3649774" y="1461175"/>
            <a:ext cx="4042797" cy="25764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b="1" dirty="0">
                <a:solidFill>
                  <a:srgbClr val="FF0000"/>
                </a:solidFill>
              </a:rPr>
              <a:t>أسبوع النظافة :</a:t>
            </a:r>
          </a:p>
          <a:p>
            <a:pPr algn="r"/>
            <a:r>
              <a:rPr lang="ar-SY" sz="2000" b="1" dirty="0">
                <a:solidFill>
                  <a:schemeClr val="bg1"/>
                </a:solidFill>
              </a:rPr>
              <a:t>هو أسبوع يهتم بالتوعية بأهمية النظافة في حياتنا لنحيا بصحة  و سعادة بعيداً عن الأمراض .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839201" y="217712"/>
            <a:ext cx="2897526" cy="972613"/>
            <a:chOff x="1437352" y="902495"/>
            <a:chExt cx="3368008" cy="97261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902495"/>
              <a:ext cx="3368008" cy="972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156890" y="1356614"/>
              <a:ext cx="2648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أسبوع النظافة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6937827" y="1796618"/>
            <a:ext cx="4765589" cy="660327"/>
            <a:chOff x="1437368" y="1240008"/>
            <a:chExt cx="8765864" cy="66032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8" y="1240008"/>
              <a:ext cx="876586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514735" y="1500225"/>
              <a:ext cx="7688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النظافة مطلب ضروري في حياتنا اليومية :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6314" y="3413191"/>
            <a:ext cx="1884145" cy="2392781"/>
            <a:chOff x="10083496" y="2824895"/>
            <a:chExt cx="1884145" cy="239278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3496" y="2824895"/>
              <a:ext cx="1884145" cy="2392781"/>
              <a:chOff x="395817" y="4308237"/>
              <a:chExt cx="1884145" cy="2392781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8" y="4638915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النظافة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53991" y="3988229"/>
              <a:ext cx="1534610" cy="92333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2" y="2983854"/>
            <a:ext cx="736292" cy="635091"/>
            <a:chOff x="1431941" y="2643418"/>
            <a:chExt cx="736292" cy="635091"/>
          </a:xfrm>
        </p:grpSpPr>
        <p:sp>
          <p:nvSpPr>
            <p:cNvPr id="4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52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086663" y="3186996"/>
            <a:ext cx="387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نظافة شخصية</a:t>
            </a:r>
          </a:p>
        </p:txBody>
      </p:sp>
      <p:sp>
        <p:nvSpPr>
          <p:cNvPr id="44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454919" y="2000565"/>
            <a:ext cx="2387564" cy="226483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13000" t="5000" r="-20000" b="-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8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573523" y="2081930"/>
            <a:ext cx="238163" cy="37751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9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3" y="4072280"/>
            <a:ext cx="705366" cy="635091"/>
            <a:chOff x="1431941" y="2643418"/>
            <a:chExt cx="705366" cy="635091"/>
          </a:xfrm>
        </p:grpSpPr>
        <p:sp>
          <p:nvSpPr>
            <p:cNvPr id="7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22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158514" y="4387391"/>
            <a:ext cx="179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نظافة عامة</a:t>
            </a:r>
          </a:p>
        </p:txBody>
      </p:sp>
      <p:sp>
        <p:nvSpPr>
          <p:cNvPr id="74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887399" y="4218963"/>
            <a:ext cx="2387559" cy="226483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11000" t="7000" r="-23000" b="-1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75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962096" y="4260186"/>
            <a:ext cx="238163" cy="37751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255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0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"/>
                            </p:stCondLst>
                            <p:childTnLst>
                              <p:par>
                                <p:cTn id="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50"/>
                            </p:stCondLst>
                            <p:childTnLst>
                              <p:par>
                                <p:cTn id="7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7" dur="200" fill="hold"/>
                                        <p:tgtEl>
                                          <p:spTgt spid="7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3" grpId="0"/>
      <p:bldP spid="44" grpId="0" animBg="1"/>
      <p:bldP spid="44" grpId="1" animBg="1"/>
      <p:bldP spid="73" grpId="0"/>
      <p:bldP spid="74" grpId="0" animBg="1"/>
      <p:bldP spid="7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63" y="3413276"/>
            <a:ext cx="1884145" cy="2315837"/>
            <a:chOff x="10080945" y="2824980"/>
            <a:chExt cx="1884145" cy="231583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45" y="2824980"/>
              <a:ext cx="1884145" cy="2315837"/>
              <a:chOff x="395817" y="4308237"/>
              <a:chExt cx="1884145" cy="231583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8" y="4715859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النظافة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03393" y="3958698"/>
              <a:ext cx="1392592" cy="90882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847" y="4576428"/>
            <a:ext cx="1378772" cy="2384903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8953670" y="4252211"/>
            <a:ext cx="852013" cy="414083"/>
          </a:xfrm>
          <a:custGeom>
            <a:avLst/>
            <a:gdLst>
              <a:gd name="connsiteX0" fmla="*/ 852013 w 852013"/>
              <a:gd name="connsiteY0" fmla="*/ 329162 h 414083"/>
              <a:gd name="connsiteX1" fmla="*/ 466968 w 852013"/>
              <a:gd name="connsiteY1" fmla="*/ 395292 h 414083"/>
              <a:gd name="connsiteX2" fmla="*/ 262157 w 852013"/>
              <a:gd name="connsiteY2" fmla="*/ 31582 h 414083"/>
              <a:gd name="connsiteX3" fmla="*/ 0 w 852013"/>
              <a:gd name="connsiteY3" fmla="*/ 42604 h 4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13" h="414083" extrusionOk="0">
                <a:moveTo>
                  <a:pt x="852013" y="329162"/>
                </a:moveTo>
                <a:cubicBezTo>
                  <a:pt x="706269" y="397739"/>
                  <a:pt x="580259" y="445731"/>
                  <a:pt x="466968" y="395292"/>
                </a:cubicBezTo>
                <a:cubicBezTo>
                  <a:pt x="351200" y="342007"/>
                  <a:pt x="359588" y="126957"/>
                  <a:pt x="262157" y="31582"/>
                </a:cubicBezTo>
                <a:cubicBezTo>
                  <a:pt x="155410" y="-60823"/>
                  <a:pt x="109161" y="36113"/>
                  <a:pt x="0" y="4260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6415314" y="1952262"/>
            <a:ext cx="4122057" cy="21914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/>
              <a:t>ديننا دين النظافة و الطهارة و لذلك أحافظ على نظافتي الشخصية و نظافة البيئة من حولي </a:t>
            </a:r>
            <a:endParaRPr lang="ar-SY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20" y="4324894"/>
            <a:ext cx="6403604" cy="12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912233" y="906459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388509" y="91354"/>
            <a:ext cx="2405357" cy="750454"/>
            <a:chOff x="1437357" y="1147479"/>
            <a:chExt cx="2405357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47479"/>
              <a:ext cx="2405357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4" y="1436268"/>
              <a:ext cx="1300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نشاط 1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204512" y="1151719"/>
            <a:ext cx="589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ما أوجه الشبه و الاختلاف بين الصورتين الآتيتين ؟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3" y="3413148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النظافة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08150" y="4041092"/>
              <a:ext cx="1508608" cy="98464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33" y="1673185"/>
            <a:ext cx="5494387" cy="2051237"/>
          </a:xfrm>
          <a:prstGeom prst="rect">
            <a:avLst/>
          </a:prstGeom>
        </p:spPr>
      </p:pic>
      <p:sp>
        <p:nvSpPr>
          <p:cNvPr id="62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7073252" y="3735475"/>
            <a:ext cx="3844277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أوجه</a:t>
            </a:r>
            <a:r>
              <a:rPr lang="ar-SY" sz="2000" b="1" dirty="0">
                <a:solidFill>
                  <a:srgbClr val="FF0000"/>
                </a:solidFill>
              </a:rPr>
              <a:t> </a:t>
            </a:r>
            <a:r>
              <a:rPr lang="ar-SY" sz="2000" b="1" dirty="0">
                <a:solidFill>
                  <a:srgbClr val="FFFF00"/>
                </a:solidFill>
              </a:rPr>
              <a:t>التشابه</a:t>
            </a:r>
          </a:p>
          <a:p>
            <a:pPr algn="ctr"/>
            <a:r>
              <a:rPr lang="ar-SY" sz="2000" b="1" dirty="0">
                <a:solidFill>
                  <a:schemeClr val="bg1"/>
                </a:solidFill>
              </a:rPr>
              <a:t>كلا الصورتين يحتويان على حاوية النفايات</a:t>
            </a:r>
          </a:p>
        </p:txBody>
      </p:sp>
      <p:sp>
        <p:nvSpPr>
          <p:cNvPr id="34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4717144" y="4872672"/>
            <a:ext cx="6266890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أوجه</a:t>
            </a:r>
            <a:r>
              <a:rPr lang="ar-SY" sz="2000" b="1" dirty="0">
                <a:solidFill>
                  <a:srgbClr val="FF0000"/>
                </a:solidFill>
              </a:rPr>
              <a:t> </a:t>
            </a:r>
            <a:r>
              <a:rPr lang="ar-SY" sz="2000" b="1" dirty="0">
                <a:solidFill>
                  <a:srgbClr val="FFFF00"/>
                </a:solidFill>
              </a:rPr>
              <a:t>الاختلاف</a:t>
            </a:r>
          </a:p>
          <a:p>
            <a:pPr algn="ctr"/>
            <a:r>
              <a:rPr lang="ar-SY" sz="2000" b="1" dirty="0">
                <a:solidFill>
                  <a:schemeClr val="bg1"/>
                </a:solidFill>
              </a:rPr>
              <a:t>الصورة الأولى : منظرها سيئ لأن  النفايات خارج الحاوية</a:t>
            </a:r>
          </a:p>
          <a:p>
            <a:pPr algn="ctr"/>
            <a:r>
              <a:rPr lang="ar-SY" sz="2000" b="1" dirty="0">
                <a:solidFill>
                  <a:schemeClr val="bg1"/>
                </a:solidFill>
              </a:rPr>
              <a:t>الصورة الثانية : منظرها جميل لأن النفايات داخل الحاوية</a:t>
            </a:r>
          </a:p>
        </p:txBody>
      </p:sp>
    </p:spTree>
    <p:extLst>
      <p:ext uri="{BB962C8B-B14F-4D97-AF65-F5344CB8AC3E}">
        <p14:creationId xmlns:p14="http://schemas.microsoft.com/office/powerpoint/2010/main" val="31091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62" grpId="0" animBg="1"/>
      <p:bldP spid="62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6CA2F8D-5BA3-4EA4-BA5F-8399C65458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6484910F-32B4-4719-8083-5694B970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BD28504B-715B-4F34-B19D-D67EDD9D4638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8064354D-9BE3-476E-87C0-657AF4B29371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2F28E96B-904A-4019-80BC-690D16BA5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2" y="2266306"/>
            <a:ext cx="736292" cy="635091"/>
            <a:chOff x="1431941" y="2643418"/>
            <a:chExt cx="73629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52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216535" y="841804"/>
            <a:ext cx="2477968" cy="876917"/>
            <a:chOff x="1437353" y="998186"/>
            <a:chExt cx="2477968" cy="87691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998186"/>
              <a:ext cx="2195554" cy="876917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73643" y="1394421"/>
              <a:ext cx="174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نشاط 2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193143" y="2469448"/>
            <a:ext cx="776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يوافق أسبوع النظافة بالتاريخ الهجري لهذا العام ( 14- 20 / 3 / 2020: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2841" y="3413110"/>
            <a:ext cx="1890224" cy="2288095"/>
            <a:chOff x="10080023" y="2824814"/>
            <a:chExt cx="1890224" cy="228809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0023" y="2824814"/>
              <a:ext cx="1890224" cy="2288095"/>
              <a:chOff x="395817" y="4308237"/>
              <a:chExt cx="1890224" cy="228809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14480" y="4688117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النظافة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21163" y="3961298"/>
              <a:ext cx="1470210" cy="96726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3956" y="1240514"/>
            <a:ext cx="2185292" cy="1995329"/>
            <a:chOff x="7568479" y="1603531"/>
            <a:chExt cx="2185292" cy="199532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8479" y="1603531"/>
              <a:ext cx="2185292" cy="1995329"/>
              <a:chOff x="2651799" y="1944914"/>
              <a:chExt cx="2975118" cy="271649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51799" y="2141002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3" y="3436527"/>
            <a:ext cx="705366" cy="635091"/>
            <a:chOff x="1431941" y="2643418"/>
            <a:chExt cx="705366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22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633030" y="3751638"/>
            <a:ext cx="432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اليوم  :   السبت</a:t>
            </a: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4" y="4382740"/>
            <a:ext cx="705366" cy="635091"/>
            <a:chOff x="1431941" y="2643418"/>
            <a:chExt cx="705366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22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167439" y="4662991"/>
            <a:ext cx="4790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التاريخ 19   /  7  /  1441  هـ</a:t>
            </a:r>
          </a:p>
        </p:txBody>
      </p:sp>
    </p:spTree>
    <p:extLst>
      <p:ext uri="{BB962C8B-B14F-4D97-AF65-F5344CB8AC3E}">
        <p14:creationId xmlns:p14="http://schemas.microsoft.com/office/powerpoint/2010/main" val="38828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63" y="3413276"/>
            <a:ext cx="1884145" cy="2315837"/>
            <a:chOff x="10080945" y="2824980"/>
            <a:chExt cx="1884145" cy="231583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45" y="2824980"/>
              <a:ext cx="1884145" cy="2315837"/>
              <a:chOff x="395817" y="4308237"/>
              <a:chExt cx="1884145" cy="231583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8" y="4715859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النظافة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05784" y="3958619"/>
              <a:ext cx="1392592" cy="98123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993" y="3849858"/>
            <a:ext cx="1268898" cy="2194850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9164316" y="3327301"/>
            <a:ext cx="852013" cy="414083"/>
          </a:xfrm>
          <a:custGeom>
            <a:avLst/>
            <a:gdLst>
              <a:gd name="connsiteX0" fmla="*/ 852013 w 852013"/>
              <a:gd name="connsiteY0" fmla="*/ 329162 h 414083"/>
              <a:gd name="connsiteX1" fmla="*/ 466968 w 852013"/>
              <a:gd name="connsiteY1" fmla="*/ 395292 h 414083"/>
              <a:gd name="connsiteX2" fmla="*/ 262157 w 852013"/>
              <a:gd name="connsiteY2" fmla="*/ 31582 h 414083"/>
              <a:gd name="connsiteX3" fmla="*/ 0 w 852013"/>
              <a:gd name="connsiteY3" fmla="*/ 42604 h 4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13" h="414083" extrusionOk="0">
                <a:moveTo>
                  <a:pt x="852013" y="329162"/>
                </a:moveTo>
                <a:cubicBezTo>
                  <a:pt x="706269" y="397739"/>
                  <a:pt x="580259" y="445731"/>
                  <a:pt x="466968" y="395292"/>
                </a:cubicBezTo>
                <a:cubicBezTo>
                  <a:pt x="351200" y="342007"/>
                  <a:pt x="359588" y="126957"/>
                  <a:pt x="262157" y="31582"/>
                </a:cubicBezTo>
                <a:cubicBezTo>
                  <a:pt x="155410" y="-60823"/>
                  <a:pt x="109161" y="36113"/>
                  <a:pt x="0" y="4260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6574406" y="1225691"/>
            <a:ext cx="4122057" cy="21914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/>
              <a:t>أحافظ على نظافة مدينتي لأنني أحب وطني .</a:t>
            </a:r>
            <a:endParaRPr lang="ar-SY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08" y="3988575"/>
            <a:ext cx="6375818" cy="1684020"/>
          </a:xfrm>
          <a:prstGeom prst="rect">
            <a:avLst/>
          </a:prstGeom>
        </p:spPr>
      </p:pic>
      <p:sp>
        <p:nvSpPr>
          <p:cNvPr id="25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7403761" y="5844652"/>
            <a:ext cx="2358232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أساعد في نظافة الشاطئ</a:t>
            </a:r>
            <a:endParaRPr lang="ar-SY" sz="2000" b="1" dirty="0">
              <a:solidFill>
                <a:schemeClr val="bg1"/>
              </a:solidFill>
            </a:endParaRPr>
          </a:p>
        </p:txBody>
      </p:sp>
      <p:sp>
        <p:nvSpPr>
          <p:cNvPr id="26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5002701" y="5844652"/>
            <a:ext cx="2358232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أهتم بنظافة الحديقة</a:t>
            </a:r>
            <a:endParaRPr lang="ar-SY" sz="2000" b="1" dirty="0">
              <a:solidFill>
                <a:schemeClr val="bg1"/>
              </a:solidFill>
            </a:endParaRPr>
          </a:p>
        </p:txBody>
      </p:sp>
      <p:sp>
        <p:nvSpPr>
          <p:cNvPr id="27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2601641" y="5844652"/>
            <a:ext cx="2358232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ألقي النفايات داخل الحاوية</a:t>
            </a:r>
            <a:endParaRPr lang="ar-SY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4" dur="2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87" y="1792275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289142" y="951725"/>
            <a:ext cx="2405357" cy="750454"/>
            <a:chOff x="1437357" y="1147479"/>
            <a:chExt cx="2405357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47479"/>
              <a:ext cx="2405357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4" y="1436268"/>
              <a:ext cx="1300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نشاط 3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121015" y="1981080"/>
            <a:ext cx="589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استخدمي الصورة الآتية في وصف مشكلة الالتزام بالنظافة في المدرسة واقترحي حلولاً فعّالة لها ؟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3" y="3413148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النظافة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03119" y="4041258"/>
              <a:ext cx="1508608" cy="83225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88763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8098594" y="3100101"/>
            <a:ext cx="291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00B050"/>
                </a:solidFill>
              </a:rPr>
              <a:t>و من الحلول :</a:t>
            </a:r>
            <a:endParaRPr lang="ar-SY" sz="2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86" y="2455486"/>
            <a:ext cx="3159164" cy="3192074"/>
          </a:xfrm>
          <a:prstGeom prst="rect">
            <a:avLst/>
          </a:prstGeom>
        </p:spPr>
      </p:pic>
      <p:sp>
        <p:nvSpPr>
          <p:cNvPr id="62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2826502" y="5615924"/>
            <a:ext cx="370046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يجب :</a:t>
            </a:r>
            <a:r>
              <a:rPr lang="ar-SY" sz="2000" b="1" dirty="0">
                <a:solidFill>
                  <a:schemeClr val="bg1"/>
                </a:solidFill>
              </a:rPr>
              <a:t>على جميع الطلاب الالتزام بنظافة المدرسة و إلقاء النفايات في أماكنها المخصصة</a:t>
            </a: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01849" y="3600086"/>
            <a:ext cx="1834212" cy="6350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936661" y="3812549"/>
            <a:ext cx="4048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نشر التوعية بأهمية النظافة بين الطلاب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2586" y="4312534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133276" y="4588783"/>
            <a:ext cx="4879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تعيين مسؤولين عن مراقبة النظافة في المدرسة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63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49651" y="5024982"/>
            <a:ext cx="1834212" cy="635091"/>
            <a:chOff x="1431941" y="2643418"/>
            <a:chExt cx="1834212" cy="635091"/>
          </a:xfrm>
        </p:grpSpPr>
        <p:sp>
          <p:nvSpPr>
            <p:cNvPr id="64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9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526967" y="5262936"/>
            <a:ext cx="443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تخصيص مكافآت لأكثر الفصول نظافةً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5" dur="2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"/>
                            </p:stCondLst>
                            <p:childTnLst>
                              <p:par>
                                <p:cTn id="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"/>
                            </p:stCondLst>
                            <p:childTnLst>
                              <p:par>
                                <p:cTn id="8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"/>
                            </p:stCondLst>
                            <p:childTnLst>
                              <p:par>
                                <p:cTn id="9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50"/>
                            </p:stCondLst>
                            <p:childTnLst>
                              <p:par>
                                <p:cTn id="9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50"/>
                            </p:stCondLst>
                            <p:childTnLst>
                              <p:par>
                                <p:cTn id="10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50"/>
                            </p:stCondLst>
                            <p:childTnLst>
                              <p:par>
                                <p:cTn id="1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62" grpId="0" animBg="1"/>
      <p:bldP spid="62" grpId="1" animBg="1"/>
      <p:bldP spid="37" grpId="0"/>
      <p:bldP spid="41" grpId="0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554</Words>
  <Application>Microsoft Office PowerPoint</Application>
  <PresentationFormat>شاشة عريضة</PresentationFormat>
  <Paragraphs>253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1443</cp:revision>
  <dcterms:created xsi:type="dcterms:W3CDTF">2020-10-10T04:32:51Z</dcterms:created>
  <dcterms:modified xsi:type="dcterms:W3CDTF">2021-01-23T14:02:39Z</dcterms:modified>
</cp:coreProperties>
</file>