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60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58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5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FF"/>
    <a:srgbClr val="996600"/>
    <a:srgbClr val="990033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D47174F-267E-4A86-A51D-C1CBEC8D69BC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491BBF-7ED5-400D-9108-11BAE780D6E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5A88D-547D-430F-B5D8-82F08C7A786B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E04E2-181A-4C84-B7EB-56C01B643483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172A-25AB-4FB8-8B0C-3860941065C1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718FA-90D1-416D-AF44-67287F948B72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A5E3C-928F-4ED3-AD64-5DA40A43B54C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01109-A5D5-4397-8B35-CDA39FBC8333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F9396-D594-41B4-B28E-286888B05B5A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0A352-1139-4066-A94F-F4020C52743E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A1D16-F268-4CDB-85B4-037A78FBE640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E9570-812F-4518-9FE3-78C102CD1329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1BF0E-764D-4573-B22D-8AFA85FEAD5F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CAA1B-70CD-4906-B4C5-BE33766408EB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u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214942" y="2285992"/>
            <a:ext cx="24288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السابع :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2857488" y="3214686"/>
            <a:ext cx="421484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5400" b="1" dirty="0" smtClean="0">
                <a:solidFill>
                  <a:srgbClr val="990033"/>
                </a:solidFill>
              </a:rPr>
              <a:t>سنن الوضوء</a:t>
            </a:r>
            <a:endParaRPr lang="ar-SA" sz="5400" b="1" dirty="0">
              <a:solidFill>
                <a:srgbClr val="990033"/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42844" y="2571744"/>
            <a:ext cx="857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 7-أن يقول بعد فراغه من الوضوء:</a:t>
            </a:r>
          </a:p>
          <a:p>
            <a:pPr rtl="1"/>
            <a:r>
              <a:rPr lang="ar-SA" sz="3600" b="1" dirty="0" smtClean="0"/>
              <a:t>   </a:t>
            </a:r>
            <a:r>
              <a:rPr lang="ar-SA" sz="3600" b="1" dirty="0" smtClean="0">
                <a:solidFill>
                  <a:srgbClr val="990033"/>
                </a:solidFill>
              </a:rPr>
              <a:t>أشهد أن لا إله إلا </a:t>
            </a:r>
            <a:r>
              <a:rPr lang="ar-SA" sz="3600" b="1" dirty="0" err="1" smtClean="0">
                <a:solidFill>
                  <a:srgbClr val="990033"/>
                </a:solidFill>
              </a:rPr>
              <a:t>و</a:t>
            </a:r>
            <a:r>
              <a:rPr lang="ar-SA" sz="3600" b="1" dirty="0" smtClean="0">
                <a:solidFill>
                  <a:srgbClr val="990033"/>
                </a:solidFill>
              </a:rPr>
              <a:t> أن محمداً عبد الله </a:t>
            </a:r>
            <a:r>
              <a:rPr lang="ar-SA" sz="3600" b="1" dirty="0" err="1" smtClean="0">
                <a:solidFill>
                  <a:srgbClr val="990033"/>
                </a:solidFill>
              </a:rPr>
              <a:t>و</a:t>
            </a:r>
            <a:r>
              <a:rPr lang="ar-SA" sz="3600" b="1" dirty="0" smtClean="0">
                <a:solidFill>
                  <a:srgbClr val="990033"/>
                </a:solidFill>
              </a:rPr>
              <a:t> رسوله.</a:t>
            </a:r>
            <a:endParaRPr lang="en-US" sz="36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42844" y="2571744"/>
            <a:ext cx="857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 8- صلاة ركعتين بعد الوضوء.</a:t>
            </a:r>
            <a:endParaRPr lang="en-US" sz="3600" b="1" dirty="0">
              <a:solidFill>
                <a:srgbClr val="990033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3276600"/>
            <a:ext cx="35242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ما الفرق بين بين فروض الوضوء ،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 الوضوء ؟</a:t>
            </a:r>
            <a:endParaRPr lang="ar-SA" sz="3600" b="1" dirty="0">
              <a:solidFill>
                <a:srgbClr val="92D05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928662" y="2857496"/>
            <a:ext cx="72866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فروض الوضوء : </a:t>
            </a:r>
            <a:r>
              <a:rPr lang="ar-SA" sz="2800" b="1" dirty="0" smtClean="0">
                <a:solidFill>
                  <a:srgbClr val="0000CC"/>
                </a:solidFill>
              </a:rPr>
              <a:t>هي أركانه التي لا يصح إلا </a:t>
            </a:r>
            <a:r>
              <a:rPr lang="ar-SA" sz="2800" b="1" dirty="0" err="1" smtClean="0">
                <a:solidFill>
                  <a:srgbClr val="0000CC"/>
                </a:solidFill>
              </a:rPr>
              <a:t>بها</a:t>
            </a:r>
            <a:r>
              <a:rPr lang="ar-SA" sz="2800" b="1" dirty="0" smtClean="0">
                <a:solidFill>
                  <a:srgbClr val="0000CC"/>
                </a:solidFill>
              </a:rPr>
              <a:t> , فمن ترك واحداً منها أو بعضها لم يصح وضوؤه.</a:t>
            </a:r>
            <a:endParaRPr lang="ar-SA" sz="2800" b="1" dirty="0">
              <a:solidFill>
                <a:srgbClr val="0000CC"/>
              </a:solidFill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142976" y="4357694"/>
            <a:ext cx="72866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سنن الوضوء :</a:t>
            </a:r>
            <a:r>
              <a:rPr lang="ar-SA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هي </a:t>
            </a:r>
            <a:r>
              <a:rPr lang="ar-SA" sz="2800" b="1" dirty="0" smtClean="0">
                <a:solidFill>
                  <a:srgbClr val="0000CC"/>
                </a:solidFill>
              </a:rPr>
              <a:t>التي فاعلها , </a:t>
            </a:r>
            <a:r>
              <a:rPr lang="ar-SA" sz="2800" b="1" dirty="0" err="1" smtClean="0">
                <a:solidFill>
                  <a:srgbClr val="0000CC"/>
                </a:solidFill>
              </a:rPr>
              <a:t>و</a:t>
            </a:r>
            <a:r>
              <a:rPr lang="ar-SA" sz="2800" b="1" dirty="0" smtClean="0">
                <a:solidFill>
                  <a:srgbClr val="0000CC"/>
                </a:solidFill>
              </a:rPr>
              <a:t> لا يبطل الوضوء بتركها , </a:t>
            </a:r>
            <a:endParaRPr lang="ar-SA" sz="2800" b="1" dirty="0">
              <a:solidFill>
                <a:srgbClr val="0000CC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35</a:t>
            </a:r>
            <a:endParaRPr lang="ar-SA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35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3786182" y="5143512"/>
            <a:ext cx="385765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1-أقول : باسم الله.</a:t>
            </a:r>
          </a:p>
          <a:p>
            <a:r>
              <a:rPr lang="ar-SA" sz="3200" b="1" dirty="0" smtClean="0"/>
              <a:t>2-أغسل كفي ثلاث مراتٍ.</a:t>
            </a:r>
            <a:endParaRPr lang="ar-SA" sz="3200" b="1" dirty="0"/>
          </a:p>
        </p:txBody>
      </p:sp>
      <p:pic>
        <p:nvPicPr>
          <p:cNvPr id="12" name="صورة 11" descr="الكف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1935" y="2776518"/>
            <a:ext cx="2857520" cy="214314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35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14348" y="4929198"/>
            <a:ext cx="692948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3- أتمضمض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أستنشق بيدي اليمنى , ثم استنثر بيدي </a:t>
            </a:r>
            <a:r>
              <a:rPr lang="ar-SA" sz="3200" b="1" dirty="0" err="1" smtClean="0"/>
              <a:t>اليسرى</a:t>
            </a:r>
            <a:r>
              <a:rPr lang="ar-SA" sz="3200" b="1" dirty="0" smtClean="0"/>
              <a:t> , أكرر ذلك  ........ مرات .</a:t>
            </a:r>
            <a:endParaRPr lang="ar-SA" sz="3200" b="1" dirty="0"/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2714620"/>
            <a:ext cx="2743200" cy="221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928926" y="5357826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>
                <a:solidFill>
                  <a:srgbClr val="FF0000"/>
                </a:solidFill>
              </a:rPr>
              <a:t>ثلاث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14348" y="4929198"/>
            <a:ext cx="692948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4-أغسلُ ........  ثلاث مرات .</a:t>
            </a:r>
            <a:endParaRPr lang="ar-SA" sz="3200" b="1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5143504" y="4786322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وجهي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857496"/>
            <a:ext cx="26685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85786" y="4857760"/>
            <a:ext cx="728667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5-أغسل يدي اليمنى من أطراف الأصابع إلى المرفق .........مرات, ثم أغسل يدي.......... </a:t>
            </a:r>
          </a:p>
          <a:p>
            <a:pPr algn="ctr"/>
            <a:r>
              <a:rPr lang="ar-SA" sz="3200" b="1" dirty="0" smtClean="0"/>
              <a:t>من ................إلى .......... ثلاث مرات .</a:t>
            </a:r>
            <a:endParaRPr lang="ar-SA" sz="3200" b="1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5572132" y="5286388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ثلاث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1928794" y="5286388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err="1" smtClean="0">
                <a:solidFill>
                  <a:srgbClr val="FF0000"/>
                </a:solidFill>
              </a:rPr>
              <a:t>اليسرى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4429124" y="5715016"/>
            <a:ext cx="30003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r>
              <a:rPr lang="ar-SA" sz="2800" b="1" dirty="0" smtClean="0">
                <a:solidFill>
                  <a:srgbClr val="FF0000"/>
                </a:solidFill>
              </a:rPr>
              <a:t>أطراف الأصابع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3071802" y="5715016"/>
            <a:ext cx="17859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 المرفق </a:t>
            </a: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20" name="صورة 19" descr="9162a7edf53241e9c5552d48e0982d8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2752724"/>
            <a:ext cx="4500594" cy="2105036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85786" y="4857760"/>
            <a:ext cx="7286676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6-أبلل كفي بالماء ثم </a:t>
            </a:r>
            <a:r>
              <a:rPr lang="ar-SA" sz="3200" b="1" dirty="0" err="1" smtClean="0"/>
              <a:t>بهما</a:t>
            </a:r>
            <a:r>
              <a:rPr lang="ar-SA" sz="3200" b="1" dirty="0" smtClean="0"/>
              <a:t> ........., ابتدئ من مقدم الرأس حتى أصل </a:t>
            </a:r>
            <a:r>
              <a:rPr lang="ar-SA" sz="3200" b="1" dirty="0" err="1" smtClean="0"/>
              <a:t>إللى</a:t>
            </a:r>
            <a:r>
              <a:rPr lang="ar-SA" sz="3200" b="1" dirty="0" smtClean="0"/>
              <a:t> قفاه , ثم أعيدهما إلى مقدم الرأس مرة أخرى , أفعل ذلك مرةً واحدةً. .</a:t>
            </a:r>
            <a:endParaRPr lang="ar-SA" sz="3200" b="1" dirty="0"/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3071802" y="4786322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رأسي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20" name="صورة 19" descr="0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0375" y="2857496"/>
            <a:ext cx="3143250" cy="1857388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18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85786" y="4857760"/>
            <a:ext cx="72866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7-أمسح أذني , باطنهما بأصبعي السبابتين , </a:t>
            </a:r>
            <a:r>
              <a:rPr lang="ar-SA" sz="3200" b="1" dirty="0" err="1" smtClean="0"/>
              <a:t>و</a:t>
            </a:r>
            <a:r>
              <a:rPr lang="ar-SA" sz="3200" b="1" dirty="0" smtClean="0"/>
              <a:t> ظاهرهما بإبهامي , أفعل ذلك مرة واحدةً.</a:t>
            </a:r>
            <a:endParaRPr lang="ar-SA" sz="3200" b="1" dirty="0"/>
          </a:p>
        </p:txBody>
      </p:sp>
      <p:pic>
        <p:nvPicPr>
          <p:cNvPr id="16" name="صورة 15" descr="bc40d7fd4a1ee7cabd5fa7e2ef09dc3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2752724"/>
            <a:ext cx="3857652" cy="2033598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19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85786" y="4857760"/>
            <a:ext cx="72866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8-أغسل رجلي اليمنى إلى الكعبين .........مرات </a:t>
            </a:r>
            <a:r>
              <a:rPr lang="ar-SA" sz="3200" b="1" dirty="0" err="1" smtClean="0"/>
              <a:t>ٍ</a:t>
            </a:r>
            <a:r>
              <a:rPr lang="ar-SA" sz="3200" b="1" dirty="0" smtClean="0"/>
              <a:t> , ثم أغسل رجلي ........... إلى .............. ثلاث مرات.</a:t>
            </a:r>
            <a:endParaRPr lang="ar-SA" sz="3200" b="1" dirty="0"/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285984" y="4786322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ثلاث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4786314" y="5214950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err="1" smtClean="0">
                <a:solidFill>
                  <a:srgbClr val="FF0000"/>
                </a:solidFill>
              </a:rPr>
              <a:t>اليسرى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786050" y="5214950"/>
            <a:ext cx="13874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الكعبين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8" name="صورة 17" descr="11616_geek4arab.co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2752724"/>
            <a:ext cx="4500593" cy="2105036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4786314" y="1166186"/>
            <a:ext cx="30392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سنن الوضوء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000100" y="2909278"/>
            <a:ext cx="72866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/>
              <a:t>هي التي </a:t>
            </a:r>
            <a:r>
              <a:rPr lang="ar-SA" sz="3600" b="1" dirty="0" err="1"/>
              <a:t>ي</a:t>
            </a:r>
            <a:r>
              <a:rPr lang="ar-EG" sz="3600" b="1" dirty="0"/>
              <a:t>ُ</a:t>
            </a:r>
            <a:r>
              <a:rPr lang="ar-SA" sz="3600" b="1" dirty="0"/>
              <a:t>ثاب فاعلها، </a:t>
            </a:r>
          </a:p>
          <a:p>
            <a:pPr algn="ctr" rtl="1"/>
            <a:r>
              <a:rPr lang="ar-SA" sz="3600" b="1" dirty="0"/>
              <a:t>ولا يبطل الوضوء بتركها، لكن ينبغي</a:t>
            </a:r>
          </a:p>
          <a:p>
            <a:pPr algn="ctr" rtl="1"/>
            <a:r>
              <a:rPr lang="ar-SA" sz="3600" b="1" dirty="0"/>
              <a:t>المحافظة عليها، والاهتمام </a:t>
            </a:r>
            <a:r>
              <a:rPr lang="ar-SA" sz="3600" b="1" dirty="0" err="1"/>
              <a:t>بها</a:t>
            </a:r>
            <a:r>
              <a:rPr lang="ar-SA" sz="3600" b="1" dirty="0"/>
              <a:t> اقتداء بنبينا محمد صل</a:t>
            </a:r>
            <a:r>
              <a:rPr lang="ar-EG" sz="3600" b="1" dirty="0"/>
              <a:t>ى</a:t>
            </a:r>
            <a:r>
              <a:rPr lang="ar-SA" sz="3600" b="1" dirty="0"/>
              <a:t> الله عليه وسلم</a:t>
            </a:r>
            <a:r>
              <a:rPr lang="ar-EG" sz="3600" b="1" dirty="0"/>
              <a:t>.</a:t>
            </a:r>
            <a:endParaRPr lang="en-US" sz="3600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20</a:t>
            </a:fld>
            <a:endParaRPr lang="ar-SA"/>
          </a:p>
        </p:txBody>
      </p:sp>
      <p:pic>
        <p:nvPicPr>
          <p:cNvPr id="9" name="صورة 8" descr="نشاط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578" y="857232"/>
            <a:ext cx="1005927" cy="658425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بعد دراستك لفروض الوضوء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 ,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أكملي صفة الوضوء التالية 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36</a:t>
            </a:r>
            <a:endParaRPr lang="ar-SA" b="1" dirty="0"/>
          </a:p>
        </p:txBody>
      </p:sp>
      <p:sp>
        <p:nvSpPr>
          <p:cNvPr id="11" name="مربع نص 10"/>
          <p:cNvSpPr txBox="1"/>
          <p:nvPr/>
        </p:nvSpPr>
        <p:spPr>
          <a:xfrm>
            <a:off x="785786" y="4857760"/>
            <a:ext cx="728667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/>
              <a:t>9-أقول بعد انتهاء الوضوء .........................................................</a:t>
            </a:r>
            <a:endParaRPr lang="ar-SA" sz="3200" b="1" dirty="0"/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1214414" y="5286388"/>
            <a:ext cx="63579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00"/>
                </a:solidFill>
              </a:rPr>
              <a:t>أشهد أن لا إله إلا الله </a:t>
            </a:r>
            <a:r>
              <a:rPr lang="ar-SA" sz="3600" b="1" dirty="0" err="1" smtClean="0">
                <a:solidFill>
                  <a:srgbClr val="FF0000"/>
                </a:solidFill>
              </a:rPr>
              <a:t>و</a:t>
            </a:r>
            <a:r>
              <a:rPr lang="ar-SA" sz="3600" b="1" dirty="0" smtClean="0">
                <a:solidFill>
                  <a:srgbClr val="FF0000"/>
                </a:solidFill>
              </a:rPr>
              <a:t> أن محمداً عبد الله </a:t>
            </a:r>
            <a:r>
              <a:rPr lang="ar-SA" sz="3600" b="1" dirty="0" err="1" smtClean="0">
                <a:solidFill>
                  <a:srgbClr val="FF0000"/>
                </a:solidFill>
              </a:rPr>
              <a:t>و</a:t>
            </a:r>
            <a:r>
              <a:rPr lang="ar-SA" sz="3600" b="1" dirty="0" smtClean="0">
                <a:solidFill>
                  <a:srgbClr val="FF0000"/>
                </a:solidFill>
              </a:rPr>
              <a:t> رسوله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18" name="صورة 17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2857496"/>
            <a:ext cx="3048000" cy="20193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21</a:t>
            </a:fld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س1أميز فروض الوضوء </a:t>
            </a:r>
            <a:r>
              <a:rPr lang="ar-SA" sz="3600" b="1" dirty="0" smtClean="0">
                <a:solidFill>
                  <a:srgbClr val="FF0000"/>
                </a:solidFill>
              </a:rPr>
              <a:t>باللون الأحمر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</a:t>
            </a:r>
          </a:p>
          <a:p>
            <a:r>
              <a:rPr lang="ar-SA" sz="3600" b="1" dirty="0" smtClean="0">
                <a:solidFill>
                  <a:srgbClr val="0000CC"/>
                </a:solidFill>
              </a:rPr>
              <a:t>باللون الأزرق </a:t>
            </a:r>
            <a:r>
              <a:rPr lang="ar-SA" sz="3600" b="1" dirty="0" smtClean="0">
                <a:solidFill>
                  <a:srgbClr val="92D050"/>
                </a:solidFill>
              </a:rPr>
              <a:t>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37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التقويم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7215206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التسوك</a:t>
            </a:r>
            <a:endParaRPr lang="ar-SA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0" y="2857496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الأعضاء ثلاثاً</a:t>
            </a:r>
            <a:endParaRPr lang="ar-SA" sz="2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شكل بيضاوي 18"/>
          <p:cNvSpPr/>
          <p:nvPr/>
        </p:nvSpPr>
        <p:spPr>
          <a:xfrm>
            <a:off x="1785918" y="2928934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مسح الأذنين</a:t>
            </a:r>
            <a:endParaRPr lang="ar-SA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شكل بيضاوي 19"/>
          <p:cNvSpPr/>
          <p:nvPr/>
        </p:nvSpPr>
        <p:spPr>
          <a:xfrm>
            <a:off x="3571868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الكفين</a:t>
            </a:r>
            <a:endParaRPr lang="ar-SA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5357818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الرجلين</a:t>
            </a:r>
            <a:endParaRPr lang="ar-SA" sz="2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7858148" y="4714884"/>
            <a:ext cx="714380" cy="642942"/>
          </a:xfrm>
          <a:prstGeom prst="ellipse">
            <a:avLst/>
          </a:prstGeom>
          <a:solidFill>
            <a:srgbClr val="0000CC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5929322" y="4643446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شكل بيضاوي 23"/>
          <p:cNvSpPr/>
          <p:nvPr/>
        </p:nvSpPr>
        <p:spPr>
          <a:xfrm>
            <a:off x="4143372" y="4572008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شكل بيضاوي 24"/>
          <p:cNvSpPr/>
          <p:nvPr/>
        </p:nvSpPr>
        <p:spPr>
          <a:xfrm>
            <a:off x="428596" y="4572008"/>
            <a:ext cx="714380" cy="642942"/>
          </a:xfrm>
          <a:prstGeom prst="ellipse">
            <a:avLst/>
          </a:prstGeom>
          <a:solidFill>
            <a:srgbClr val="0000CC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شكل بيضاوي 25"/>
          <p:cNvSpPr/>
          <p:nvPr/>
        </p:nvSpPr>
        <p:spPr>
          <a:xfrm>
            <a:off x="2428860" y="4572008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22</a:t>
            </a:fld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-214346" y="1643050"/>
            <a:ext cx="8501122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س1أميز فروض الوضوء </a:t>
            </a:r>
            <a:r>
              <a:rPr lang="ar-SA" sz="3600" b="1" dirty="0" smtClean="0">
                <a:solidFill>
                  <a:srgbClr val="FF0000"/>
                </a:solidFill>
              </a:rPr>
              <a:t>باللون الأحمر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سنن الوضوء</a:t>
            </a:r>
          </a:p>
          <a:p>
            <a:r>
              <a:rPr lang="ar-SA" sz="3600" b="1" dirty="0" smtClean="0">
                <a:solidFill>
                  <a:srgbClr val="0000CC"/>
                </a:solidFill>
              </a:rPr>
              <a:t>باللون الأزرق </a:t>
            </a:r>
            <a:r>
              <a:rPr lang="ar-SA" sz="3600" b="1" dirty="0" smtClean="0">
                <a:solidFill>
                  <a:srgbClr val="92D050"/>
                </a:solidFill>
              </a:rPr>
              <a:t>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37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التقويم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7215206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الوجه</a:t>
            </a:r>
            <a:endParaRPr lang="ar-SA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0" y="2857496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تقديم اليمنى على </a:t>
            </a:r>
            <a:r>
              <a:rPr lang="ar-SA" sz="2000" b="1" dirty="0" err="1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اليسرى</a:t>
            </a:r>
            <a:endParaRPr lang="ar-SA" sz="20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شكل بيضاوي 18"/>
          <p:cNvSpPr/>
          <p:nvPr/>
        </p:nvSpPr>
        <p:spPr>
          <a:xfrm>
            <a:off x="1785918" y="2928934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تخليل الأصابع</a:t>
            </a:r>
            <a:endParaRPr lang="ar-SA" sz="32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شكل بيضاوي 19"/>
          <p:cNvSpPr/>
          <p:nvPr/>
        </p:nvSpPr>
        <p:spPr>
          <a:xfrm>
            <a:off x="3571868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اليدين مع المرفقين</a:t>
            </a:r>
            <a:endParaRPr lang="ar-SA" sz="24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شكل بيضاوي 20"/>
          <p:cNvSpPr/>
          <p:nvPr/>
        </p:nvSpPr>
        <p:spPr>
          <a:xfrm>
            <a:off x="5357818" y="3000372"/>
            <a:ext cx="1714512" cy="1285884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مسح الرأس</a:t>
            </a:r>
            <a:endParaRPr lang="ar-SA" sz="2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شكل بيضاوي 21"/>
          <p:cNvSpPr/>
          <p:nvPr/>
        </p:nvSpPr>
        <p:spPr>
          <a:xfrm>
            <a:off x="2285984" y="4429132"/>
            <a:ext cx="714380" cy="642942"/>
          </a:xfrm>
          <a:prstGeom prst="ellipse">
            <a:avLst/>
          </a:prstGeom>
          <a:solidFill>
            <a:srgbClr val="0000CC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3" name="شكل بيضاوي 22"/>
          <p:cNvSpPr/>
          <p:nvPr/>
        </p:nvSpPr>
        <p:spPr>
          <a:xfrm>
            <a:off x="7786710" y="4500570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4" name="شكل بيضاوي 23"/>
          <p:cNvSpPr/>
          <p:nvPr/>
        </p:nvSpPr>
        <p:spPr>
          <a:xfrm>
            <a:off x="5929322" y="4500570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شكل بيضاوي 24"/>
          <p:cNvSpPr/>
          <p:nvPr/>
        </p:nvSpPr>
        <p:spPr>
          <a:xfrm>
            <a:off x="428596" y="4429132"/>
            <a:ext cx="714380" cy="642942"/>
          </a:xfrm>
          <a:prstGeom prst="ellipse">
            <a:avLst/>
          </a:prstGeom>
          <a:solidFill>
            <a:srgbClr val="0000CC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شكل بيضاوي 25"/>
          <p:cNvSpPr/>
          <p:nvPr/>
        </p:nvSpPr>
        <p:spPr>
          <a:xfrm>
            <a:off x="3857620" y="4500570"/>
            <a:ext cx="714380" cy="642942"/>
          </a:xfrm>
          <a:prstGeom prst="ellipse">
            <a:avLst/>
          </a:prstGeom>
          <a:solidFill>
            <a:srgbClr val="FF0000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23</a:t>
            </a:fld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-214346" y="1643050"/>
            <a:ext cx="850112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س2أجيبي </a:t>
            </a:r>
            <a:r>
              <a:rPr lang="ar-SA" sz="3600" b="1" dirty="0" err="1" smtClean="0">
                <a:solidFill>
                  <a:srgbClr val="92D050"/>
                </a:solidFill>
              </a:rPr>
              <a:t>بـ</a:t>
            </a:r>
            <a:r>
              <a:rPr lang="ar-SA" sz="3600" b="1" dirty="0" smtClean="0">
                <a:solidFill>
                  <a:srgbClr val="92D050"/>
                </a:solidFill>
              </a:rPr>
              <a:t>(</a:t>
            </a:r>
            <a:r>
              <a:rPr lang="ar-SA" sz="3600" b="1" dirty="0" smtClean="0">
                <a:solidFill>
                  <a:srgbClr val="0000FF"/>
                </a:solidFill>
              </a:rPr>
              <a:t>√</a:t>
            </a:r>
            <a:r>
              <a:rPr lang="ar-SA" sz="3600" b="1" dirty="0" smtClean="0">
                <a:solidFill>
                  <a:srgbClr val="92D050"/>
                </a:solidFill>
              </a:rPr>
              <a:t>) أمام العبارة الصحيحة , </a:t>
            </a:r>
            <a:r>
              <a:rPr lang="ar-SA" sz="3600" b="1" dirty="0" err="1" smtClean="0">
                <a:solidFill>
                  <a:srgbClr val="92D050"/>
                </a:solidFill>
              </a:rPr>
              <a:t>و</a:t>
            </a:r>
            <a:r>
              <a:rPr lang="ar-SA" sz="3600" b="1" dirty="0" smtClean="0">
                <a:solidFill>
                  <a:srgbClr val="92D050"/>
                </a:solidFill>
              </a:rPr>
              <a:t> (</a:t>
            </a:r>
            <a:r>
              <a:rPr lang="en-US" sz="3600" b="1" smtClean="0">
                <a:solidFill>
                  <a:srgbClr val="0000FF"/>
                </a:solidFill>
              </a:rPr>
              <a:t>x</a:t>
            </a:r>
            <a:r>
              <a:rPr lang="ar-SA" sz="3600" b="1" smtClean="0">
                <a:solidFill>
                  <a:srgbClr val="92D050"/>
                </a:solidFill>
              </a:rPr>
              <a:t>) </a:t>
            </a:r>
            <a:r>
              <a:rPr lang="ar-SA" sz="3600" b="1" dirty="0" smtClean="0">
                <a:solidFill>
                  <a:srgbClr val="92D050"/>
                </a:solidFill>
              </a:rPr>
              <a:t>أمام</a:t>
            </a:r>
          </a:p>
          <a:p>
            <a:r>
              <a:rPr lang="ar-SA" sz="3600" b="1" dirty="0" smtClean="0">
                <a:solidFill>
                  <a:srgbClr val="92D050"/>
                </a:solidFill>
              </a:rPr>
              <a:t>العبارة الخاطئة فيما يلي :</a:t>
            </a:r>
          </a:p>
          <a:p>
            <a:r>
              <a:rPr lang="ar-SA" sz="3600" b="1" dirty="0" smtClean="0">
                <a:solidFill>
                  <a:srgbClr val="0000CC"/>
                </a:solidFill>
              </a:rPr>
              <a:t> </a:t>
            </a:r>
            <a:r>
              <a:rPr lang="ar-SA" sz="3600" b="1" dirty="0" smtClean="0">
                <a:solidFill>
                  <a:srgbClr val="92D050"/>
                </a:solidFill>
              </a:rPr>
              <a:t>:</a:t>
            </a: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38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التقويم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Sun 38"/>
          <p:cNvSpPr/>
          <p:nvPr/>
        </p:nvSpPr>
        <p:spPr bwMode="auto">
          <a:xfrm>
            <a:off x="7616797" y="2606670"/>
            <a:ext cx="1066800" cy="1219200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ar-SA" sz="3200" dirty="0">
                <a:solidFill>
                  <a:schemeClr val="bg1"/>
                </a:solidFill>
                <a:latin typeface="Arial" charset="0"/>
                <a:cs typeface="Arial" charset="0"/>
              </a:rPr>
              <a:t>1</a:t>
            </a:r>
            <a:endParaRPr lang="en-US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49"/>
          <p:cNvSpPr txBox="1">
            <a:spLocks noChangeArrowheads="1"/>
          </p:cNvSpPr>
          <p:nvPr/>
        </p:nvSpPr>
        <p:spPr bwMode="auto">
          <a:xfrm>
            <a:off x="571472" y="2786058"/>
            <a:ext cx="67818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 dirty="0"/>
              <a:t>ا</a:t>
            </a:r>
            <a:r>
              <a:rPr lang="ar-SA" sz="3200" b="1" dirty="0"/>
              <a:t>لغسله الأول</a:t>
            </a:r>
            <a:r>
              <a:rPr lang="ar-EG" sz="3200" b="1" dirty="0"/>
              <a:t>ى</a:t>
            </a:r>
            <a:r>
              <a:rPr lang="ar-SA" sz="3200" b="1" dirty="0"/>
              <a:t> للوجه واليدين والرجلين</a:t>
            </a:r>
          </a:p>
          <a:p>
            <a:pPr algn="r" rtl="1"/>
            <a:r>
              <a:rPr lang="ar-SA" sz="3200" b="1" dirty="0"/>
              <a:t> من فروض الوضوء</a:t>
            </a:r>
            <a:r>
              <a:rPr lang="ar-EG" sz="3200" b="1" dirty="0"/>
              <a:t>.</a:t>
            </a:r>
            <a:r>
              <a:rPr lang="ar-SA" sz="3200" b="1" dirty="0"/>
              <a:t>     </a:t>
            </a:r>
            <a:r>
              <a:rPr lang="ar-EG" sz="3200" b="1" dirty="0"/>
              <a:t>    </a:t>
            </a:r>
            <a:r>
              <a:rPr lang="ar-SA" sz="3200" b="1" dirty="0"/>
              <a:t>   (  </a:t>
            </a:r>
            <a:r>
              <a:rPr lang="ar-EG" sz="3200" b="1" dirty="0"/>
              <a:t>  </a:t>
            </a:r>
            <a:r>
              <a:rPr lang="ar-SA" sz="3200" b="1" dirty="0"/>
              <a:t>)</a:t>
            </a:r>
          </a:p>
        </p:txBody>
      </p:sp>
      <p:sp>
        <p:nvSpPr>
          <p:cNvPr id="14" name="Sun 50"/>
          <p:cNvSpPr/>
          <p:nvPr/>
        </p:nvSpPr>
        <p:spPr bwMode="auto">
          <a:xfrm>
            <a:off x="7692997" y="3978270"/>
            <a:ext cx="1066800" cy="1219200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ar-SA" sz="3200" dirty="0">
                <a:solidFill>
                  <a:schemeClr val="bg1"/>
                </a:solidFill>
                <a:latin typeface="Arial" charset="0"/>
                <a:cs typeface="Arial" charset="0"/>
              </a:rPr>
              <a:t>2</a:t>
            </a:r>
            <a:endParaRPr lang="en-US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TextBox 51"/>
          <p:cNvSpPr txBox="1">
            <a:spLocks noChangeArrowheads="1"/>
          </p:cNvSpPr>
          <p:nvPr/>
        </p:nvSpPr>
        <p:spPr bwMode="auto">
          <a:xfrm>
            <a:off x="647672" y="4157658"/>
            <a:ext cx="67818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 dirty="0"/>
              <a:t>ا</a:t>
            </a:r>
            <a:r>
              <a:rPr lang="ar-SA" sz="3200" b="1" dirty="0"/>
              <a:t>لغسله الثانية للوجه واليدين والرجلين</a:t>
            </a:r>
          </a:p>
          <a:p>
            <a:pPr algn="r" rtl="1"/>
            <a:r>
              <a:rPr lang="ar-SA" sz="3200" b="1" dirty="0"/>
              <a:t>من سنن الوضوء</a:t>
            </a:r>
            <a:r>
              <a:rPr lang="ar-EG" sz="3200" b="1" dirty="0"/>
              <a:t>.</a:t>
            </a:r>
            <a:r>
              <a:rPr lang="ar-SA" sz="3200" b="1" dirty="0"/>
              <a:t>        </a:t>
            </a:r>
            <a:r>
              <a:rPr lang="ar-EG" sz="3200" b="1" dirty="0"/>
              <a:t>       </a:t>
            </a:r>
            <a:r>
              <a:rPr lang="ar-SA" sz="3200" b="1" dirty="0"/>
              <a:t>  (  </a:t>
            </a:r>
            <a:r>
              <a:rPr lang="ar-EG" sz="3200" b="1" dirty="0"/>
              <a:t>  </a:t>
            </a:r>
            <a:r>
              <a:rPr lang="ar-SA" sz="3200" b="1" dirty="0"/>
              <a:t>)</a:t>
            </a:r>
            <a:endParaRPr lang="en-US" sz="3200" b="1" dirty="0"/>
          </a:p>
        </p:txBody>
      </p:sp>
      <p:sp>
        <p:nvSpPr>
          <p:cNvPr id="17" name="Sun 52"/>
          <p:cNvSpPr/>
          <p:nvPr/>
        </p:nvSpPr>
        <p:spPr bwMode="auto">
          <a:xfrm>
            <a:off x="7575522" y="5311770"/>
            <a:ext cx="1066800" cy="1219200"/>
          </a:xfrm>
          <a:prstGeom prst="sun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r" rtl="1">
              <a:defRPr/>
            </a:pPr>
            <a:r>
              <a:rPr lang="ar-SA" sz="3200" dirty="0">
                <a:solidFill>
                  <a:schemeClr val="bg1"/>
                </a:solidFill>
                <a:latin typeface="Arial" charset="0"/>
                <a:cs typeface="Arial" charset="0"/>
              </a:rPr>
              <a:t>3</a:t>
            </a:r>
            <a:endParaRPr lang="en-US" sz="32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30197" y="5491158"/>
            <a:ext cx="67818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/>
              <a:t>إذا غسلت رجلي </a:t>
            </a:r>
            <a:r>
              <a:rPr lang="ar-EG" sz="3200" b="1"/>
              <a:t>ا</a:t>
            </a:r>
            <a:r>
              <a:rPr lang="ar-SA" sz="3200" b="1"/>
              <a:t>ليسر</a:t>
            </a:r>
            <a:r>
              <a:rPr lang="ar-EG" sz="3200" b="1"/>
              <a:t>ى</a:t>
            </a:r>
            <a:r>
              <a:rPr lang="ar-SA" sz="3200" b="1"/>
              <a:t> قبل اليمن</a:t>
            </a:r>
            <a:r>
              <a:rPr lang="ar-EG" sz="3200" b="1"/>
              <a:t>ى</a:t>
            </a:r>
            <a:endParaRPr lang="ar-SA" sz="3200" b="1"/>
          </a:p>
          <a:p>
            <a:pPr algn="r" rtl="1"/>
            <a:r>
              <a:rPr lang="ar-SA" sz="3200" b="1"/>
              <a:t>بطل </a:t>
            </a:r>
            <a:r>
              <a:rPr lang="ar-EG" sz="3200" b="1"/>
              <a:t>وضوئي.</a:t>
            </a:r>
            <a:r>
              <a:rPr lang="ar-SA" sz="3200" b="1"/>
              <a:t>         </a:t>
            </a:r>
            <a:r>
              <a:rPr lang="ar-EG" sz="3200" b="1"/>
              <a:t>          </a:t>
            </a:r>
            <a:r>
              <a:rPr lang="ar-SA" sz="3200" b="1"/>
              <a:t>  (  </a:t>
            </a:r>
            <a:r>
              <a:rPr lang="ar-EG" sz="3200" b="1"/>
              <a:t>  </a:t>
            </a:r>
            <a:r>
              <a:rPr lang="ar-SA" sz="3200" b="1"/>
              <a:t>)</a:t>
            </a:r>
            <a:endParaRPr lang="en-US" sz="3200" b="1"/>
          </a:p>
        </p:txBody>
      </p:sp>
      <p:sp>
        <p:nvSpPr>
          <p:cNvPr id="19" name="مربع نص 18"/>
          <p:cNvSpPr txBox="1">
            <a:spLocks noChangeArrowheads="1"/>
          </p:cNvSpPr>
          <p:nvPr/>
        </p:nvSpPr>
        <p:spPr bwMode="auto">
          <a:xfrm>
            <a:off x="2285984" y="307181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800" b="1" dirty="0">
                <a:solidFill>
                  <a:srgbClr val="0000FF"/>
                </a:solidFill>
              </a:rPr>
              <a:t>√</a:t>
            </a:r>
            <a:endParaRPr lang="ar-EG" sz="4800" b="1" dirty="0"/>
          </a:p>
        </p:txBody>
      </p:sp>
      <p:sp>
        <p:nvSpPr>
          <p:cNvPr id="20" name="مربع نص 19"/>
          <p:cNvSpPr txBox="1">
            <a:spLocks noChangeArrowheads="1"/>
          </p:cNvSpPr>
          <p:nvPr/>
        </p:nvSpPr>
        <p:spPr bwMode="auto">
          <a:xfrm>
            <a:off x="2285984" y="4443410"/>
            <a:ext cx="838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4800" b="1" dirty="0">
                <a:solidFill>
                  <a:srgbClr val="0000FF"/>
                </a:solidFill>
              </a:rPr>
              <a:t>√</a:t>
            </a:r>
            <a:endParaRPr lang="ar-EG" sz="4800" b="1" dirty="0"/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2362184" y="5822948"/>
            <a:ext cx="8382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4800" b="1" dirty="0">
                <a:solidFill>
                  <a:srgbClr val="0000FF"/>
                </a:solidFill>
              </a:rPr>
              <a:t>×</a:t>
            </a:r>
            <a:endParaRPr lang="ar-EG" sz="4800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24</a:t>
            </a:fld>
            <a:endParaRPr lang="ar-SA"/>
          </a:p>
        </p:txBody>
      </p:sp>
      <p:sp>
        <p:nvSpPr>
          <p:cNvPr id="10" name="مربع نص 9"/>
          <p:cNvSpPr txBox="1"/>
          <p:nvPr/>
        </p:nvSpPr>
        <p:spPr>
          <a:xfrm>
            <a:off x="-214346" y="1643050"/>
            <a:ext cx="8501122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92D050"/>
                </a:solidFill>
              </a:rPr>
              <a:t>س4</a:t>
            </a:r>
            <a:r>
              <a:rPr lang="ar-SA" sz="3600" b="1" dirty="0" smtClean="0">
                <a:solidFill>
                  <a:srgbClr val="FF0000"/>
                </a:solidFill>
              </a:rPr>
              <a:t>النية,غسل الوجه ,</a:t>
            </a:r>
            <a:r>
              <a:rPr lang="ar-SA" sz="3600" b="1" dirty="0" err="1" smtClean="0">
                <a:solidFill>
                  <a:srgbClr val="FF0000"/>
                </a:solidFill>
              </a:rPr>
              <a:t>التيامن</a:t>
            </a:r>
            <a:r>
              <a:rPr lang="ar-SA" sz="3600" b="1" dirty="0" smtClean="0">
                <a:solidFill>
                  <a:srgbClr val="FF0000"/>
                </a:solidFill>
              </a:rPr>
              <a:t>,التسمية,السواك,</a:t>
            </a:r>
          </a:p>
          <a:p>
            <a:r>
              <a:rPr lang="ar-SA" sz="3600" b="1" dirty="0" smtClean="0">
                <a:solidFill>
                  <a:srgbClr val="FF0000"/>
                </a:solidFill>
              </a:rPr>
              <a:t>الترتيب,</a:t>
            </a:r>
            <a:r>
              <a:rPr lang="ar-SA" sz="3600" b="1" dirty="0" err="1" smtClean="0">
                <a:solidFill>
                  <a:srgbClr val="FF0000"/>
                </a:solidFill>
              </a:rPr>
              <a:t>طهورية</a:t>
            </a:r>
            <a:r>
              <a:rPr lang="ar-SA" sz="3600" b="1" dirty="0" smtClean="0">
                <a:solidFill>
                  <a:srgbClr val="FF0000"/>
                </a:solidFill>
              </a:rPr>
              <a:t> الماء.</a:t>
            </a:r>
          </a:p>
          <a:p>
            <a:r>
              <a:rPr lang="ar-SA" sz="3600" b="1" dirty="0" smtClean="0">
                <a:solidFill>
                  <a:srgbClr val="0000CC"/>
                </a:solidFill>
              </a:rPr>
              <a:t> </a:t>
            </a:r>
            <a:endParaRPr lang="ar-SA" sz="3600" b="1" dirty="0" smtClean="0">
              <a:solidFill>
                <a:srgbClr val="92D050"/>
              </a:solidFill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38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التقويم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TextBox 49"/>
          <p:cNvSpPr txBox="1">
            <a:spLocks noChangeArrowheads="1"/>
          </p:cNvSpPr>
          <p:nvPr/>
        </p:nvSpPr>
        <p:spPr bwMode="auto">
          <a:xfrm>
            <a:off x="928662" y="2714620"/>
            <a:ext cx="6781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92D050"/>
                </a:solidFill>
              </a:rPr>
              <a:t>صنفي أفعال الوضوء السابقة في الجدول التالي :</a:t>
            </a:r>
            <a:endParaRPr lang="ar-SA" sz="3200" b="1" dirty="0">
              <a:solidFill>
                <a:srgbClr val="92D050"/>
              </a:solidFill>
            </a:endParaRPr>
          </a:p>
        </p:txBody>
      </p:sp>
      <p:graphicFrame>
        <p:nvGraphicFramePr>
          <p:cNvPr id="22" name="جدول 21"/>
          <p:cNvGraphicFramePr>
            <a:graphicFrameLocks noGrp="1"/>
          </p:cNvGraphicFramePr>
          <p:nvPr/>
        </p:nvGraphicFramePr>
        <p:xfrm>
          <a:off x="1500166" y="3643314"/>
          <a:ext cx="6096000" cy="2072640"/>
        </p:xfrm>
        <a:graphic>
          <a:graphicData uri="http://schemas.openxmlformats.org/drawingml/2006/table">
            <a:tbl>
              <a:tblPr rtl="1" firstRow="1" bandRow="1">
                <a:tableStyleId>{00A15C55-8517-42AA-B614-E9B94910E393}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شروط الوضوء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فروض الوضوء</a:t>
                      </a:r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800" b="1" dirty="0" smtClean="0"/>
                        <a:t>سنن الوضوء</a:t>
                      </a:r>
                      <a:endParaRPr lang="ar-SA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ar-SA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3" name="مربع نص 22"/>
          <p:cNvSpPr txBox="1"/>
          <p:nvPr/>
        </p:nvSpPr>
        <p:spPr>
          <a:xfrm>
            <a:off x="6286512" y="4143380"/>
            <a:ext cx="78581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النية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4" name="مربع نص 23"/>
          <p:cNvSpPr txBox="1"/>
          <p:nvPr/>
        </p:nvSpPr>
        <p:spPr>
          <a:xfrm>
            <a:off x="3643306" y="4071942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غسل الوجه</a:t>
            </a:r>
            <a:r>
              <a:rPr lang="ar-SA" dirty="0" smtClean="0">
                <a:solidFill>
                  <a:srgbClr val="FF00FF"/>
                </a:solidFill>
              </a:rPr>
              <a:t> </a:t>
            </a:r>
            <a:endParaRPr lang="ar-SA" dirty="0">
              <a:solidFill>
                <a:srgbClr val="FF00FF"/>
              </a:solidFill>
            </a:endParaRPr>
          </a:p>
        </p:txBody>
      </p:sp>
      <p:sp>
        <p:nvSpPr>
          <p:cNvPr id="25" name="مربع نص 24"/>
          <p:cNvSpPr txBox="1"/>
          <p:nvPr/>
        </p:nvSpPr>
        <p:spPr>
          <a:xfrm>
            <a:off x="1714480" y="4143380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التيامن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6" name="مربع نص 25"/>
          <p:cNvSpPr txBox="1"/>
          <p:nvPr/>
        </p:nvSpPr>
        <p:spPr>
          <a:xfrm>
            <a:off x="1785918" y="4643446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التسمية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7" name="مربع نص 26"/>
          <p:cNvSpPr txBox="1"/>
          <p:nvPr/>
        </p:nvSpPr>
        <p:spPr>
          <a:xfrm>
            <a:off x="1785918" y="5143512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السواك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8" name="مربع نص 27"/>
          <p:cNvSpPr txBox="1"/>
          <p:nvPr/>
        </p:nvSpPr>
        <p:spPr>
          <a:xfrm>
            <a:off x="3643306" y="4643446"/>
            <a:ext cx="171451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الترتيب</a:t>
            </a:r>
            <a:r>
              <a:rPr lang="ar-SA" dirty="0" smtClean="0"/>
              <a:t> </a:t>
            </a:r>
            <a:endParaRPr lang="ar-SA" dirty="0"/>
          </a:p>
        </p:txBody>
      </p:sp>
      <p:sp>
        <p:nvSpPr>
          <p:cNvPr id="29" name="مربع نص 28"/>
          <p:cNvSpPr txBox="1"/>
          <p:nvPr/>
        </p:nvSpPr>
        <p:spPr>
          <a:xfrm>
            <a:off x="5286380" y="4643446"/>
            <a:ext cx="228601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err="1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طهورية</a:t>
            </a:r>
            <a:r>
              <a:rPr lang="ar-SA" sz="32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الماء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25</a:t>
            </a:fld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13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النشاط6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85786" y="1643050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صالح </a:t>
            </a:r>
            <a:r>
              <a:rPr lang="ar-SA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ى صغير، يحب الصلاة ويحرص عليها، لما سمع أذان العصر بادر للوضوء،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فقال: بسم الله،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 غسل كفيه ثلاث مراتٍ، ثم تمضمض واستنشق </a:t>
            </a:r>
            <a:r>
              <a:rPr lang="ar-SA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واستنثر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ثلاث مرات، ثم غسل وجهه ثلاث مرات، ثم غسل يده </a:t>
            </a:r>
            <a:r>
              <a:rPr lang="ar-SA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اليسرى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المرفق ثلاث مرات،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 غسل يده اليمني 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المرفق ثلاث مرات، ثم مسح رأسه مع أذنيه ثلاث مرات، ثم غسل قدمه اليمني 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الكعب ثلاث مرات</a:t>
            </a:r>
            <a:endParaRPr lang="ar-SA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928662" y="5000636"/>
            <a:ext cx="7429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ثم غسل قدمه </a:t>
            </a:r>
            <a:r>
              <a:rPr lang="ar-SA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يسرى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الكعب ثلاث مرات، ثم بادر بالذهاب </a:t>
            </a:r>
            <a:r>
              <a:rPr lang="ar-EG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إلى</a:t>
            </a:r>
            <a:r>
              <a:rPr lang="ar-SA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المسجد للصلاة مع الجماعة.</a:t>
            </a:r>
            <a:endParaRPr lang="ar-SA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26</a:t>
            </a:fld>
            <a:endParaRPr lang="ar-SA"/>
          </a:p>
        </p:txBody>
      </p:sp>
      <p:sp>
        <p:nvSpPr>
          <p:cNvPr id="13" name="مربع نص 12"/>
          <p:cNvSpPr txBox="1"/>
          <p:nvPr/>
        </p:nvSpPr>
        <p:spPr>
          <a:xfrm>
            <a:off x="1928794" y="571480"/>
            <a:ext cx="250033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النشاط صفحة 13</a:t>
            </a:r>
            <a:endParaRPr lang="ar-SA" b="1" dirty="0"/>
          </a:p>
        </p:txBody>
      </p:sp>
      <p:sp>
        <p:nvSpPr>
          <p:cNvPr id="15" name="مربع نص 14"/>
          <p:cNvSpPr txBox="1"/>
          <p:nvPr/>
        </p:nvSpPr>
        <p:spPr>
          <a:xfrm>
            <a:off x="5357818" y="928670"/>
            <a:ext cx="2214578" cy="523220"/>
          </a:xfrm>
          <a:prstGeom prst="rect">
            <a:avLst/>
          </a:prstGeom>
          <a:noFill/>
        </p:spPr>
        <p:txBody>
          <a:bodyPr wrap="square" rtlCol="1">
            <a:prstTxWarp prst="textChevronInverted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008000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النشاط6</a:t>
            </a:r>
            <a:endParaRPr lang="ar-SA" sz="2800" b="1" dirty="0">
              <a:solidFill>
                <a:srgbClr val="008000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11" name="Table 11"/>
          <p:cNvGraphicFramePr>
            <a:graphicFrameLocks noGrp="1"/>
          </p:cNvGraphicFramePr>
          <p:nvPr/>
        </p:nvGraphicFramePr>
        <p:xfrm>
          <a:off x="1142976" y="2786058"/>
          <a:ext cx="6858000" cy="2590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429000"/>
                <a:gridCol w="3429000"/>
              </a:tblGrid>
              <a:tr h="762000">
                <a:tc>
                  <a:txBody>
                    <a:bodyPr/>
                    <a:lstStyle/>
                    <a:p>
                      <a:endParaRPr lang="en-US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ar-SA" dirty="0" smtClean="0"/>
                    </a:p>
                    <a:p>
                      <a:endParaRPr lang="ar-SA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endParaRPr lang="ar-SA" dirty="0" smtClean="0"/>
                    </a:p>
                    <a:p>
                      <a:endParaRPr lang="ar-SA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5333976" y="4386258"/>
            <a:ext cx="1905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6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قول بسم الله</a:t>
            </a:r>
            <a:endParaRPr lang="en-US" sz="3600" dirty="0">
              <a:solidFill>
                <a:srgbClr val="4A1DEF"/>
              </a:solidFill>
              <a:latin typeface="Book Antiqua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05376" y="3624258"/>
            <a:ext cx="2819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6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بادر بالوضوء</a:t>
            </a:r>
            <a:endParaRPr lang="en-US" sz="3600" dirty="0">
              <a:solidFill>
                <a:srgbClr val="4A1DEF"/>
              </a:solidFill>
              <a:latin typeface="Book Antiqua" pitchFamily="18" charset="0"/>
            </a:endParaRPr>
          </a:p>
        </p:txBody>
      </p:sp>
      <p:sp>
        <p:nvSpPr>
          <p:cNvPr id="16" name="TextBox 14"/>
          <p:cNvSpPr txBox="1">
            <a:spLocks noChangeArrowheads="1"/>
          </p:cNvSpPr>
          <p:nvPr/>
        </p:nvSpPr>
        <p:spPr bwMode="auto">
          <a:xfrm>
            <a:off x="1219176" y="3471858"/>
            <a:ext cx="3505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32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بدأ بغسل </a:t>
            </a:r>
            <a:r>
              <a:rPr lang="ar-EG" sz="3200" dirty="0" err="1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اليسرى</a:t>
            </a:r>
            <a:r>
              <a:rPr lang="ar-EG" sz="32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 قبل اليمنى</a:t>
            </a:r>
            <a:endParaRPr lang="en-US" sz="3200" dirty="0">
              <a:solidFill>
                <a:srgbClr val="4A1DEF"/>
              </a:solidFill>
              <a:latin typeface="Book Antiqua" pitchFamily="18" charset="0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1295376" y="4462458"/>
            <a:ext cx="35052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32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مسح رأسه مع أذنيه</a:t>
            </a:r>
          </a:p>
          <a:p>
            <a:pPr algn="ctr"/>
            <a:r>
              <a:rPr lang="ar-SA" sz="3200" dirty="0">
                <a:solidFill>
                  <a:srgbClr val="4A1DEF"/>
                </a:solidFill>
                <a:latin typeface="Book Antiqua" pitchFamily="18" charset="0"/>
                <a:cs typeface="Times New Roman" pitchFamily="18" charset="0"/>
              </a:rPr>
              <a:t> ثلاث مرات</a:t>
            </a:r>
            <a:endParaRPr lang="en-US" sz="3200" dirty="0">
              <a:solidFill>
                <a:srgbClr val="4A1DEF"/>
              </a:solidFill>
              <a:latin typeface="Book Antiqua" pitchFamily="18" charset="0"/>
            </a:endParaRPr>
          </a:p>
        </p:txBody>
      </p:sp>
      <p:sp>
        <p:nvSpPr>
          <p:cNvPr id="18" name="مربع نص 17"/>
          <p:cNvSpPr txBox="1">
            <a:spLocks noChangeArrowheads="1"/>
          </p:cNvSpPr>
          <p:nvPr/>
        </p:nvSpPr>
        <p:spPr bwMode="auto">
          <a:xfrm>
            <a:off x="4952976" y="2873370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chemeClr val="bg1"/>
                </a:solidFill>
              </a:rPr>
              <a:t>ما أصاب فيه صالح</a:t>
            </a:r>
            <a:endParaRPr lang="en-US" sz="2800" b="1">
              <a:solidFill>
                <a:schemeClr val="bg1"/>
              </a:solidFill>
            </a:endParaRPr>
          </a:p>
        </p:txBody>
      </p:sp>
      <p:sp>
        <p:nvSpPr>
          <p:cNvPr id="21" name="مربع نص 20"/>
          <p:cNvSpPr txBox="1">
            <a:spLocks noChangeArrowheads="1"/>
          </p:cNvSpPr>
          <p:nvPr/>
        </p:nvSpPr>
        <p:spPr bwMode="auto">
          <a:xfrm>
            <a:off x="1447776" y="2949570"/>
            <a:ext cx="2819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SA" sz="2800" b="1">
                <a:solidFill>
                  <a:schemeClr val="bg1"/>
                </a:solidFill>
              </a:rPr>
              <a:t>ما أ</a:t>
            </a:r>
            <a:r>
              <a:rPr lang="ar-EG" sz="2800" b="1">
                <a:solidFill>
                  <a:schemeClr val="bg1"/>
                </a:solidFill>
              </a:rPr>
              <a:t>خطأ</a:t>
            </a:r>
            <a:r>
              <a:rPr lang="ar-SA" sz="2800" b="1">
                <a:solidFill>
                  <a:schemeClr val="bg1"/>
                </a:solidFill>
              </a:rPr>
              <a:t> فيه صالح</a:t>
            </a:r>
            <a:endParaRPr 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285852" y="2571744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1- أن يقول عند ابتداء الوضوء (</a:t>
            </a:r>
            <a:r>
              <a:rPr lang="ar-SA" sz="3600" b="1" dirty="0" smtClean="0">
                <a:solidFill>
                  <a:srgbClr val="FF0000"/>
                </a:solidFill>
              </a:rPr>
              <a:t>بسم الله </a:t>
            </a:r>
            <a:r>
              <a:rPr lang="ar-SA" sz="3600" b="1" dirty="0" smtClean="0"/>
              <a:t>)</a:t>
            </a:r>
            <a:r>
              <a:rPr lang="ar-EG" sz="3600" b="1" dirty="0" smtClean="0"/>
              <a:t>.</a:t>
            </a:r>
            <a:endParaRPr lang="en-US" sz="3600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285852" y="2571744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2- السواك:</a:t>
            </a:r>
            <a:endParaRPr 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214414" y="3214686"/>
            <a:ext cx="707236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السواك من سنن المرسلين ، 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كان النبي      يحافظ عليه ، </a:t>
            </a:r>
            <a:r>
              <a:rPr lang="ar-SA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يكثر من الحث عليه.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صورة 11" descr="33-Salla-Alah-Alihe-Wa-Sala[1]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3214686"/>
            <a:ext cx="428628" cy="555405"/>
          </a:xfrm>
          <a:prstGeom prst="rect">
            <a:avLst/>
          </a:prstGeom>
        </p:spPr>
      </p:pic>
      <p:sp>
        <p:nvSpPr>
          <p:cNvPr id="13" name="مربع نص 12"/>
          <p:cNvSpPr txBox="1"/>
          <p:nvPr/>
        </p:nvSpPr>
        <p:spPr>
          <a:xfrm>
            <a:off x="714348" y="4214818"/>
            <a:ext cx="764386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فوائد السواك:</a:t>
            </a:r>
          </a:p>
          <a:p>
            <a:r>
              <a:rPr lang="ar-SA" sz="2800" b="1" dirty="0" smtClean="0"/>
              <a:t>وفي تنظيف الأسنان بالسواك ، أو الفرشاة </a:t>
            </a:r>
            <a:r>
              <a:rPr lang="ar-SA" sz="2800" b="1" dirty="0" err="1" smtClean="0"/>
              <a:t>و</a:t>
            </a:r>
            <a:r>
              <a:rPr lang="ar-SA" sz="2800" b="1" dirty="0" smtClean="0"/>
              <a:t> المعجون فوائد هي :</a:t>
            </a:r>
            <a:endParaRPr lang="ar-SA" sz="2800" b="1" dirty="0"/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500562" y="1928802"/>
            <a:ext cx="371477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فوائد السواك:</a:t>
            </a:r>
          </a:p>
          <a:p>
            <a:endParaRPr lang="ar-SA" sz="2800" b="1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928802"/>
            <a:ext cx="3657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شكل بيضاوي 14"/>
          <p:cNvSpPr/>
          <p:nvPr/>
        </p:nvSpPr>
        <p:spPr>
          <a:xfrm>
            <a:off x="4572000" y="2643182"/>
            <a:ext cx="3857652" cy="71438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امتثالٌ لشرع الله</a:t>
            </a:r>
            <a:endParaRPr lang="ar-SA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شكل بيضاوي 15"/>
          <p:cNvSpPr/>
          <p:nvPr/>
        </p:nvSpPr>
        <p:spPr>
          <a:xfrm>
            <a:off x="3929058" y="3929066"/>
            <a:ext cx="4500594" cy="71438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ar-SA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محافظةٌ على صحة الأسنان</a:t>
            </a:r>
            <a:endParaRPr lang="ar-SA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شكل بيضاوي 16"/>
          <p:cNvSpPr/>
          <p:nvPr/>
        </p:nvSpPr>
        <p:spPr>
          <a:xfrm>
            <a:off x="4500562" y="5143512"/>
            <a:ext cx="3857652" cy="71438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تطيبٌ لرائحة الفم</a:t>
            </a:r>
            <a:endParaRPr lang="ar-SA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285852" y="2571744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3- غسل الكفين ثلاثاً عند ابتداء الوضوء</a:t>
            </a:r>
            <a:r>
              <a:rPr lang="ar-EG" sz="3600" b="1" dirty="0" smtClean="0"/>
              <a:t>.</a:t>
            </a:r>
            <a:endParaRPr lang="en-US" sz="36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3657600"/>
            <a:ext cx="2895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285852" y="2571744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4-تخليل أصابع اليدين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الرجلين</a:t>
            </a:r>
            <a:r>
              <a:rPr lang="ar-EG" sz="3600" b="1" dirty="0" smtClean="0"/>
              <a:t>.</a:t>
            </a:r>
            <a:endParaRPr lang="en-US" sz="3600" b="1" dirty="0"/>
          </a:p>
        </p:txBody>
      </p:sp>
      <p:pic>
        <p:nvPicPr>
          <p:cNvPr id="11" name="صورة 10" descr="11610_geek4arab.c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2" y="3286124"/>
            <a:ext cx="3857652" cy="2643206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285852" y="2571744"/>
            <a:ext cx="72866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 5- </a:t>
            </a:r>
            <a:r>
              <a:rPr lang="ar-SA" sz="3600" b="1" dirty="0" err="1" smtClean="0"/>
              <a:t>التيامن</a:t>
            </a:r>
            <a:r>
              <a:rPr lang="ar-EG" sz="3600" b="1" dirty="0" smtClean="0"/>
              <a:t>.</a:t>
            </a:r>
            <a:endParaRPr lang="en-US" sz="3600" b="1" dirty="0"/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428728" y="4143380"/>
            <a:ext cx="66294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/>
              <a:t>وهو غسل اليد </a:t>
            </a:r>
            <a:r>
              <a:rPr lang="ar-EG" sz="3200" b="1" dirty="0"/>
              <a:t>.............</a:t>
            </a:r>
            <a:r>
              <a:rPr lang="ar-SA" sz="3200" b="1" dirty="0"/>
              <a:t>قبل اليد</a:t>
            </a:r>
            <a:r>
              <a:rPr lang="ar-EG" sz="3200" b="1" dirty="0"/>
              <a:t>...............،</a:t>
            </a:r>
            <a:endParaRPr lang="ar-SA" sz="3200" b="1" dirty="0"/>
          </a:p>
          <a:p>
            <a:pPr algn="r" rtl="1"/>
            <a:r>
              <a:rPr lang="ar-SA" sz="3200" b="1" dirty="0"/>
              <a:t>وغسل الرجل </a:t>
            </a:r>
            <a:r>
              <a:rPr lang="ar-EG" sz="3200" b="1" dirty="0"/>
              <a:t>............</a:t>
            </a:r>
            <a:r>
              <a:rPr lang="ar-SA" sz="3200" b="1" dirty="0"/>
              <a:t>قبل الرجل</a:t>
            </a:r>
            <a:r>
              <a:rPr lang="ar-EG" sz="3200" b="1" dirty="0"/>
              <a:t>..............</a:t>
            </a:r>
            <a:endParaRPr lang="en-US" sz="3200" b="1" dirty="0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4714876" y="4000504"/>
            <a:ext cx="1092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C00000"/>
                </a:solidFill>
              </a:rPr>
              <a:t>اليمن</a:t>
            </a:r>
            <a:r>
              <a:rPr lang="ar-EG" sz="3600" b="1" dirty="0">
                <a:solidFill>
                  <a:srgbClr val="C00000"/>
                </a:solidFill>
              </a:rPr>
              <a:t>ى</a:t>
            </a:r>
            <a:endParaRPr lang="ar-EG" sz="3600" dirty="0">
              <a:solidFill>
                <a:srgbClr val="C00000"/>
              </a:solidFill>
            </a:endParaRPr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auto">
          <a:xfrm>
            <a:off x="2000232" y="4071942"/>
            <a:ext cx="12969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600" b="1" dirty="0">
                <a:solidFill>
                  <a:srgbClr val="C00000"/>
                </a:solidFill>
              </a:rPr>
              <a:t>ا</a:t>
            </a:r>
            <a:r>
              <a:rPr lang="ar-SA" sz="3600" b="1" dirty="0">
                <a:solidFill>
                  <a:srgbClr val="C00000"/>
                </a:solidFill>
              </a:rPr>
              <a:t>ليسر</a:t>
            </a:r>
            <a:r>
              <a:rPr lang="ar-EG" sz="3600" b="1" dirty="0">
                <a:solidFill>
                  <a:srgbClr val="C00000"/>
                </a:solidFill>
              </a:rPr>
              <a:t>ى</a:t>
            </a:r>
            <a:endParaRPr lang="ar-EG" sz="3600" dirty="0">
              <a:solidFill>
                <a:srgbClr val="C00000"/>
              </a:solidFill>
            </a:endParaRP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4786314" y="4500570"/>
            <a:ext cx="10922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rgbClr val="C00000"/>
                </a:solidFill>
              </a:rPr>
              <a:t>اليمن</a:t>
            </a:r>
            <a:r>
              <a:rPr lang="ar-EG" sz="3600" b="1" dirty="0">
                <a:solidFill>
                  <a:srgbClr val="C00000"/>
                </a:solidFill>
              </a:rPr>
              <a:t>ى</a:t>
            </a:r>
            <a:endParaRPr lang="ar-EG" sz="3600" dirty="0">
              <a:solidFill>
                <a:srgbClr val="C00000"/>
              </a:solidFill>
            </a:endParaRPr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2071670" y="4500570"/>
            <a:ext cx="12969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sz="3600" b="1" dirty="0">
                <a:solidFill>
                  <a:srgbClr val="C00000"/>
                </a:solidFill>
              </a:rPr>
              <a:t>ا</a:t>
            </a:r>
            <a:r>
              <a:rPr lang="ar-SA" sz="3600" b="1" dirty="0">
                <a:solidFill>
                  <a:srgbClr val="C00000"/>
                </a:solidFill>
              </a:rPr>
              <a:t>ليسر</a:t>
            </a:r>
            <a:r>
              <a:rPr lang="ar-EG" sz="3600" b="1" dirty="0">
                <a:solidFill>
                  <a:srgbClr val="C00000"/>
                </a:solidFill>
              </a:rPr>
              <a:t>ى</a:t>
            </a:r>
            <a:endParaRPr lang="ar-EG" sz="3600" dirty="0">
              <a:solidFill>
                <a:srgbClr val="C00000"/>
              </a:solidFill>
            </a:endParaRPr>
          </a:p>
        </p:txBody>
      </p:sp>
      <p:pic>
        <p:nvPicPr>
          <p:cNvPr id="19" name="صورة 18" descr="0629111006203t1sie3o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428736"/>
            <a:ext cx="1857388" cy="2714644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428736"/>
            <a:ext cx="1804987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goldflor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2285984" y="1166186"/>
            <a:ext cx="55395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defRPr/>
            </a:pPr>
            <a:r>
              <a:rPr lang="ar-SA" sz="4000" b="1" dirty="0" smtClean="0">
                <a:solidFill>
                  <a:srgbClr val="99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و من سنن الوضوء ما يأتي : </a:t>
            </a:r>
            <a:endParaRPr lang="en-US" sz="4000" dirty="0">
              <a:solidFill>
                <a:srgbClr val="99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142844" y="2571744"/>
            <a:ext cx="8572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/>
            <a:r>
              <a:rPr lang="ar-SA" sz="3600" b="1" dirty="0" smtClean="0"/>
              <a:t>  6-</a:t>
            </a:r>
            <a:r>
              <a:rPr lang="ar-SA" sz="3600" b="1" dirty="0" err="1" smtClean="0"/>
              <a:t>الغسلة</a:t>
            </a:r>
            <a:r>
              <a:rPr lang="ar-SA" sz="3600" b="1" dirty="0" smtClean="0"/>
              <a:t> الثانية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الثالثة للوجه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اليدين </a:t>
            </a:r>
            <a:r>
              <a:rPr lang="ar-SA" sz="3600" b="1" dirty="0" err="1" smtClean="0"/>
              <a:t>و</a:t>
            </a:r>
            <a:r>
              <a:rPr lang="ar-SA" sz="3600" b="1" dirty="0" smtClean="0"/>
              <a:t> الرجلين</a:t>
            </a:r>
            <a:r>
              <a:rPr lang="ar-EG" sz="3600" b="1" dirty="0" smtClean="0"/>
              <a:t>.</a:t>
            </a:r>
            <a:endParaRPr lang="en-US" sz="3600" b="1" dirty="0"/>
          </a:p>
        </p:txBody>
      </p:sp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3">
            <a:lum bright="-16000" contrast="32000"/>
          </a:blip>
          <a:srcRect/>
          <a:stretch>
            <a:fillRect/>
          </a:stretch>
        </p:blipFill>
        <p:spPr bwMode="auto">
          <a:xfrm>
            <a:off x="2209800" y="3429000"/>
            <a:ext cx="50863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905</Words>
  <PresentationFormat>عرض على الشاشة (3:4)‏</PresentationFormat>
  <Paragraphs>179</Paragraphs>
  <Slides>26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31</cp:revision>
  <dcterms:created xsi:type="dcterms:W3CDTF">2014-08-07T15:53:21Z</dcterms:created>
  <dcterms:modified xsi:type="dcterms:W3CDTF">2014-08-30T05:45:47Z</dcterms:modified>
</cp:coreProperties>
</file>