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24"/>
  </p:notesMasterIdLst>
  <p:sldIdLst>
    <p:sldId id="324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8" r:id="rId22"/>
    <p:sldId id="367" r:id="rId23"/>
  </p:sldIdLst>
  <p:sldSz cx="9144000" cy="6858000" type="screen4x3"/>
  <p:notesSz cx="6858000" cy="9144000"/>
  <p:custDataLst>
    <p:tags r:id="rId2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10/07/1440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72-2435-44A9-A409-0173F4D87E74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4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9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3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3/16/2019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5.wav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12" Type="http://schemas.openxmlformats.org/officeDocument/2006/relationships/audio" Target="../media/audio4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microsoft.com/office/2007/relationships/hdphoto" Target="../media/hdphoto8.wdp"/><Relationship Id="rId15" Type="http://schemas.openxmlformats.org/officeDocument/2006/relationships/audio" Target="../media/audio3.wav"/><Relationship Id="rId10" Type="http://schemas.openxmlformats.org/officeDocument/2006/relationships/audio" Target="../media/audio2.wav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audio" Target="../media/audio3.wav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audio" Target="../media/audio3.wav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microsoft.com/office/2007/relationships/hdphoto" Target="../media/hdphoto9.wdp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6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audio" Target="../media/audio4.wav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6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audio" Target="../media/audio3.wav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microsoft.com/office/2007/relationships/hdphoto" Target="../media/hdphoto6.wdp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audio" Target="../media/audio3.wav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19063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467544" y="1052736"/>
            <a:ext cx="8308598" cy="13849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مبنى المدرسة يتكون من عدة طوابق كل طابق مقسم </a:t>
            </a:r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إ</a:t>
            </a: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لى </a:t>
            </a:r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مجموعة من الغرف كل غرفة مكونة من </a:t>
            </a:r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ربع </a:t>
            </a:r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جدران الجدار الواحد يتألف من عدد كبير من حبات الطوب (</a:t>
            </a:r>
            <a:r>
              <a:rPr lang="ar-SA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الحجر</a:t>
            </a:r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سهم إلى اليسار 12"/>
          <p:cNvSpPr/>
          <p:nvPr/>
        </p:nvSpPr>
        <p:spPr>
          <a:xfrm>
            <a:off x="7322507" y="3140968"/>
            <a:ext cx="1450340" cy="118237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 smtClean="0">
                <a:solidFill>
                  <a:srgbClr val="C00000"/>
                </a:solidFill>
                <a:effectLst/>
                <a:latin typeface="Arial" pitchFamily="34" charset="0"/>
                <a:ea typeface="Traditional Arabic"/>
                <a:cs typeface="Arial" pitchFamily="34" charset="0"/>
              </a:rPr>
              <a:t>إ</a:t>
            </a:r>
            <a:r>
              <a:rPr lang="ar-SA" sz="2800" b="1" dirty="0" smtClean="0">
                <a:solidFill>
                  <a:srgbClr val="C00000"/>
                </a:solidFill>
                <a:effectLst/>
                <a:latin typeface="Arial" pitchFamily="34" charset="0"/>
                <a:ea typeface="Traditional Arabic"/>
                <a:cs typeface="Arial" pitchFamily="34" charset="0"/>
              </a:rPr>
              <a:t>ذاً</a:t>
            </a:r>
            <a:endParaRPr lang="en-US" sz="1100" dirty="0">
              <a:effectLst/>
              <a:latin typeface="Arial" pitchFamily="34" charset="0"/>
              <a:ea typeface="Traditional Arabic"/>
              <a:cs typeface="Arial" pitchFamily="34" charset="0"/>
            </a:endParaRPr>
          </a:p>
        </p:txBody>
      </p:sp>
      <p:sp>
        <p:nvSpPr>
          <p:cNvPr id="14" name="سهم إلى اليسار 13"/>
          <p:cNvSpPr/>
          <p:nvPr/>
        </p:nvSpPr>
        <p:spPr>
          <a:xfrm>
            <a:off x="7275200" y="4355723"/>
            <a:ext cx="1544955" cy="1276985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Arial" pitchFamily="34" charset="0"/>
                <a:ea typeface="Traditional Arabic"/>
                <a:cs typeface="Arial" pitchFamily="34" charset="0"/>
              </a:rPr>
              <a:t>سؤال</a:t>
            </a:r>
            <a:endParaRPr lang="en-US" sz="1100" dirty="0">
              <a:effectLst/>
              <a:latin typeface="Arial" pitchFamily="34" charset="0"/>
              <a:ea typeface="Traditional Arabic"/>
              <a:cs typeface="Arial" pitchFamily="34" charset="0"/>
            </a:endParaRPr>
          </a:p>
        </p:txBody>
      </p:sp>
      <p:pic>
        <p:nvPicPr>
          <p:cNvPr id="15" name="صورة 14"/>
          <p:cNvPicPr/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6027"/>
            <a:ext cx="5959475" cy="74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3" y="4508122"/>
            <a:ext cx="6320790" cy="972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981838" y="76200"/>
            <a:ext cx="319087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5400" b="1" dirty="0" smtClean="0">
                <a:solidFill>
                  <a:prstClr val="white"/>
                </a:solidFill>
                <a:cs typeface="MCS Khaybar S_U normal." pitchFamily="2" charset="-78"/>
              </a:rPr>
              <a:t>الأنسجة </a:t>
            </a:r>
            <a:endParaRPr lang="ar-SA" sz="40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6248400" y="2133600"/>
            <a:ext cx="2515916" cy="64698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prstClr val="black"/>
                </a:solidFill>
              </a:rPr>
              <a:t>النسيج العضلي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071896" y="2255004"/>
            <a:ext cx="500810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</a:rPr>
              <a:t>يتكون من ألياف تحرك العظام وتضخ الدم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248400" y="3029820"/>
            <a:ext cx="2506295" cy="64698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prstClr val="black"/>
                </a:solidFill>
              </a:rPr>
              <a:t>النسيج </a:t>
            </a:r>
            <a:r>
              <a:rPr lang="ar-EG" sz="3200" b="1" dirty="0" err="1" smtClean="0">
                <a:solidFill>
                  <a:prstClr val="black"/>
                </a:solidFill>
              </a:rPr>
              <a:t>الضام</a:t>
            </a:r>
            <a:r>
              <a:rPr lang="ar-EG" sz="3200" b="1" dirty="0" smtClean="0">
                <a:solidFill>
                  <a:prstClr val="black"/>
                </a:solidFill>
              </a:rPr>
              <a:t>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262023" y="3150294"/>
            <a:ext cx="476604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</a:rPr>
              <a:t>منها العظام والغضاريف والدهون والدم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248400" y="3962400"/>
            <a:ext cx="2506295" cy="64698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prstClr val="black"/>
                </a:solidFill>
              </a:rPr>
              <a:t>النسيج العصبي 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643063" y="4108629"/>
            <a:ext cx="437289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</a:rPr>
              <a:t>الذي ينقل الرسائل في الجسم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248400" y="5029200"/>
            <a:ext cx="2514600" cy="64698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prstClr val="black"/>
                </a:solidFill>
              </a:rPr>
              <a:t>النسيج الطلائي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81000" y="5013176"/>
            <a:ext cx="561373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</a:rPr>
              <a:t>الذي يغطى الأنسجة الداخلية للجسم ومنها الجلد 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2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07856" y="5425480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3736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002060"/>
                </a:solidFill>
                <a:latin typeface="Arial Black" pitchFamily="34" charset="0"/>
              </a:rPr>
              <a:t>تَجَمعُ </a:t>
            </a:r>
            <a:r>
              <a:rPr lang="ar-EG" sz="3200" b="1" dirty="0">
                <a:solidFill>
                  <a:srgbClr val="002060"/>
                </a:solidFill>
                <a:latin typeface="Arial Black" pitchFamily="34" charset="0"/>
              </a:rPr>
              <a:t>أكثر من خلية يكون نسيجاً وأنواع الأنسجة أربعة وهى </a:t>
            </a:r>
          </a:p>
        </p:txBody>
      </p:sp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8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131840" y="38757"/>
            <a:ext cx="2913529" cy="7143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أنواع الأنسجة 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857232"/>
            <a:ext cx="6643734" cy="12858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2219316"/>
            <a:ext cx="6696094" cy="12858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9632" y="3571876"/>
            <a:ext cx="6729433" cy="12144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9632" y="4829175"/>
            <a:ext cx="6715172" cy="11906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8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10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ttp://www.gp4arab.com/jm/modules/fisheye_menu/images/exit.png">
            <a:hlinkClick r:id="" action="ppaction://hlinkshowjump?jump=endshow" highlightClick="1">
              <a:snd r:embed="rId12" name="الترجمة من Google#en-ar-lu hgsgh.wav"/>
            </a:hlinkClick>
            <a:hlinkHover r:id="" action="ppaction://noaction" highlightClick="1">
              <a:snd r:embed="rId13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شكل بيضاوي 6">
            <a:hlinkClick r:id="" action="ppaction://hlinkshowjump?jump=firstslide"/>
            <a:hlinkHover r:id="" action="ppaction://noaction" highlightClick="1">
              <a:snd r:embed="rId15" name="الترجمة من Google#en-ar-ط§ظ„طھظ„_3.wav"/>
            </a:hlinkHover>
          </p:cNvPr>
          <p:cNvSpPr/>
          <p:nvPr/>
        </p:nvSpPr>
        <p:spPr>
          <a:xfrm rot="16200000" flipV="1">
            <a:off x="3507856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6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6300192" y="63103"/>
            <a:ext cx="2805242" cy="851297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  <a:cs typeface="MCS Khaybar S_U normal." pitchFamily="2" charset="-78"/>
              </a:rPr>
              <a:t>الجهاز الحي</a:t>
            </a:r>
            <a:r>
              <a:rPr lang="ar-SA" sz="4400" b="1" dirty="0" smtClean="0">
                <a:solidFill>
                  <a:srgbClr val="FF0000"/>
                </a:solidFill>
                <a:cs typeface="MCS Khaybar S_U normal." pitchFamily="2" charset="-78"/>
              </a:rPr>
              <a:t>وي</a:t>
            </a:r>
            <a:r>
              <a:rPr lang="ar-EG" sz="4400" b="1" dirty="0" smtClean="0">
                <a:solidFill>
                  <a:srgbClr val="FF0000"/>
                </a:solidFill>
                <a:cs typeface="MCS Khaybar S_U normal." pitchFamily="2" charset="-78"/>
              </a:rPr>
              <a:t> </a:t>
            </a:r>
            <a:endParaRPr lang="ar-SA" sz="4400" b="1" dirty="0">
              <a:solidFill>
                <a:srgbClr val="FF0000"/>
              </a:solidFill>
              <a:cs typeface="MCS Khaybar S_U normal.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142562" y="1143000"/>
            <a:ext cx="4744014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4400" b="1" dirty="0" smtClean="0">
                <a:solidFill>
                  <a:prstClr val="black"/>
                </a:solidFill>
                <a:cs typeface="MCS RedSea S_U normal." pitchFamily="2" charset="-78"/>
              </a:rPr>
              <a:t>يتكون من مجموعة من الأعضاء وهو المكون الرئيسي لجسم الإنسان مثل جهاز الدوران الذي يتكون من القلب والأوعية الدموية والدم </a:t>
            </a:r>
            <a:endParaRPr lang="ar-SA" sz="44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pic>
        <p:nvPicPr>
          <p:cNvPr id="2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408394" y="5508103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3" y="1268760"/>
            <a:ext cx="3747025" cy="34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8"/>
          <p:cNvSpPr txBox="1"/>
          <p:nvPr/>
        </p:nvSpPr>
        <p:spPr>
          <a:xfrm>
            <a:off x="352409" y="1219200"/>
            <a:ext cx="845873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prstClr val="black"/>
                </a:solidFill>
                <a:cs typeface="MCS RedSea S_U normal." pitchFamily="2" charset="-78"/>
              </a:rPr>
              <a:t>جميع الأشياء التي حولنا تتكون من ذرات ويوجد حوالى 100 نوع من الذرات ولكل نوع خصائص</a:t>
            </a:r>
            <a:r>
              <a:rPr lang="ar-SA" sz="3200" b="1" dirty="0" smtClean="0">
                <a:solidFill>
                  <a:prstClr val="black"/>
                </a:solidFill>
                <a:cs typeface="MCS RedSea S_U normal." pitchFamily="2" charset="-78"/>
              </a:rPr>
              <a:t>ه </a:t>
            </a:r>
            <a:r>
              <a:rPr lang="ar-EG" sz="3200" b="1" dirty="0" smtClean="0">
                <a:solidFill>
                  <a:prstClr val="black"/>
                </a:solidFill>
                <a:cs typeface="MCS RedSea S_U normal." pitchFamily="2" charset="-78"/>
              </a:rPr>
              <a:t>التي تميز</a:t>
            </a:r>
            <a:r>
              <a:rPr lang="ar-SA" sz="3200" b="1" dirty="0" smtClean="0">
                <a:solidFill>
                  <a:prstClr val="black"/>
                </a:solidFill>
                <a:cs typeface="MCS RedSea S_U normal." pitchFamily="2" charset="-78"/>
              </a:rPr>
              <a:t>ه</a:t>
            </a:r>
            <a:r>
              <a:rPr lang="en-US" sz="3200" b="1" dirty="0" smtClean="0">
                <a:solidFill>
                  <a:prstClr val="black"/>
                </a:solidFill>
                <a:cs typeface="MCS RedSea S_U normal." pitchFamily="2" charset="-78"/>
              </a:rPr>
              <a:t> </a:t>
            </a:r>
            <a:r>
              <a:rPr lang="ar-EG" sz="3200" b="1" dirty="0" smtClean="0">
                <a:solidFill>
                  <a:prstClr val="black"/>
                </a:solidFill>
                <a:cs typeface="MCS RedSea S_U normal." pitchFamily="2" charset="-78"/>
              </a:rPr>
              <a:t>وذرات النوع الواحد متشابهة في الخصائص ال</a:t>
            </a:r>
            <a:r>
              <a:rPr lang="ar-SA" sz="3200" b="1" dirty="0" smtClean="0">
                <a:solidFill>
                  <a:prstClr val="black"/>
                </a:solidFill>
                <a:cs typeface="MCS RedSea S_U normal." pitchFamily="2" charset="-78"/>
              </a:rPr>
              <a:t>ص</a:t>
            </a:r>
            <a:r>
              <a:rPr lang="ar-EG" sz="3200" b="1" dirty="0" smtClean="0">
                <a:solidFill>
                  <a:prstClr val="black"/>
                </a:solidFill>
                <a:cs typeface="MCS RedSea S_U normal." pitchFamily="2" charset="-78"/>
              </a:rPr>
              <a:t>فات </a:t>
            </a:r>
            <a:endParaRPr lang="ar-SA" sz="32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5" name="مربع نص 20"/>
          <p:cNvSpPr txBox="1"/>
          <p:nvPr/>
        </p:nvSpPr>
        <p:spPr>
          <a:xfrm>
            <a:off x="7696200" y="3024391"/>
            <a:ext cx="1214446" cy="78319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ar-EG" sz="4000" b="1" dirty="0" smtClean="0">
                <a:solidFill>
                  <a:prstClr val="black"/>
                </a:solidFill>
                <a:cs typeface="MCS Khaybar S_U normal." pitchFamily="2" charset="-78"/>
              </a:rPr>
              <a:t>الذرة </a:t>
            </a:r>
            <a:endParaRPr lang="ar-SA" sz="4000" b="1" dirty="0">
              <a:solidFill>
                <a:prstClr val="black"/>
              </a:solidFill>
              <a:cs typeface="MCS Khaybar S_U normal." pitchFamily="2" charset="-78"/>
            </a:endParaRPr>
          </a:p>
        </p:txBody>
      </p:sp>
      <p:sp>
        <p:nvSpPr>
          <p:cNvPr id="6" name="مربع نص 21"/>
          <p:cNvSpPr txBox="1"/>
          <p:nvPr/>
        </p:nvSpPr>
        <p:spPr>
          <a:xfrm>
            <a:off x="3505200" y="3024391"/>
            <a:ext cx="40558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prstClr val="black"/>
                </a:solidFill>
                <a:cs typeface="MCS RedSea S_U normal." pitchFamily="2" charset="-78"/>
              </a:rPr>
              <a:t>هي أصغر وحدة للمادة </a:t>
            </a:r>
            <a:endParaRPr lang="ar-SA" sz="36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7" name="مربع نص 22"/>
          <p:cNvSpPr txBox="1"/>
          <p:nvPr/>
        </p:nvSpPr>
        <p:spPr>
          <a:xfrm>
            <a:off x="7696200" y="4167391"/>
            <a:ext cx="1214446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prstClr val="black"/>
                </a:solidFill>
                <a:cs typeface="MCS Khaybar S_U normal." pitchFamily="2" charset="-78"/>
              </a:rPr>
              <a:t>العنصر</a:t>
            </a:r>
            <a:r>
              <a:rPr lang="ar-EG" sz="2000" b="1" dirty="0" smtClean="0">
                <a:solidFill>
                  <a:prstClr val="black"/>
                </a:solidFill>
                <a:cs typeface="MCS Khaybar S_U normal." pitchFamily="2" charset="-78"/>
              </a:rPr>
              <a:t> </a:t>
            </a:r>
            <a:endParaRPr lang="ar-SA" sz="2800" b="1" dirty="0">
              <a:solidFill>
                <a:prstClr val="black"/>
              </a:solidFill>
              <a:cs typeface="MCS Khaybar S_U normal." pitchFamily="2" charset="-78"/>
            </a:endParaRPr>
          </a:p>
        </p:txBody>
      </p:sp>
      <p:sp>
        <p:nvSpPr>
          <p:cNvPr id="8" name="مربع نص 23"/>
          <p:cNvSpPr txBox="1"/>
          <p:nvPr/>
        </p:nvSpPr>
        <p:spPr>
          <a:xfrm>
            <a:off x="2506663" y="4206860"/>
            <a:ext cx="505686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  <a:cs typeface="MCS RedSea S_U normal." pitchFamily="2" charset="-78"/>
              </a:rPr>
              <a:t>هو اتحاد </a:t>
            </a:r>
            <a:r>
              <a:rPr lang="ar-EG" sz="2800" b="1" dirty="0" err="1" smtClean="0">
                <a:solidFill>
                  <a:prstClr val="black"/>
                </a:solidFill>
                <a:cs typeface="MCS RedSea S_U normal." pitchFamily="2" charset="-78"/>
              </a:rPr>
              <a:t>ذرات</a:t>
            </a:r>
            <a:r>
              <a:rPr lang="ar-EG" sz="2800" b="1" dirty="0" smtClean="0">
                <a:solidFill>
                  <a:prstClr val="black"/>
                </a:solidFill>
                <a:cs typeface="MCS RedSea S_U normal." pitchFamily="2" charset="-78"/>
              </a:rPr>
              <a:t> من </a:t>
            </a:r>
            <a:r>
              <a:rPr lang="ar-EG" sz="2800" b="1" dirty="0" err="1" smtClean="0">
                <a:solidFill>
                  <a:prstClr val="black"/>
                </a:solidFill>
                <a:cs typeface="MCS RedSea S_U normal." pitchFamily="2" charset="-78"/>
              </a:rPr>
              <a:t>نوع</a:t>
            </a:r>
            <a:r>
              <a:rPr lang="ar-EG" sz="2800" b="1" dirty="0" smtClean="0">
                <a:solidFill>
                  <a:prstClr val="black"/>
                </a:solidFill>
                <a:cs typeface="MCS RedSea S_U normal." pitchFamily="2" charset="-78"/>
              </a:rPr>
              <a:t> واحد ولا يمكن تجزئته </a:t>
            </a:r>
            <a:endParaRPr lang="ar-SA" sz="28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9" name="مربع نص 24"/>
          <p:cNvSpPr txBox="1"/>
          <p:nvPr/>
        </p:nvSpPr>
        <p:spPr>
          <a:xfrm>
            <a:off x="7696200" y="5234191"/>
            <a:ext cx="1214446" cy="715089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prstClr val="black"/>
                </a:solidFill>
                <a:cs typeface="MCS Khaybar S_U normal." pitchFamily="2" charset="-78"/>
              </a:rPr>
              <a:t>المركب </a:t>
            </a:r>
            <a:endParaRPr lang="ar-SA" sz="3600" b="1" dirty="0" smtClean="0">
              <a:solidFill>
                <a:prstClr val="black"/>
              </a:solidFill>
              <a:cs typeface="MCS Khaybar S_U normal." pitchFamily="2" charset="-78"/>
            </a:endParaRPr>
          </a:p>
        </p:txBody>
      </p:sp>
      <p:sp>
        <p:nvSpPr>
          <p:cNvPr id="10" name="مربع نص 25"/>
          <p:cNvSpPr txBox="1"/>
          <p:nvPr/>
        </p:nvSpPr>
        <p:spPr>
          <a:xfrm>
            <a:off x="2590800" y="5273660"/>
            <a:ext cx="497020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prstClr val="black"/>
                </a:solidFill>
                <a:cs typeface="MCS RedSea S_U normal." pitchFamily="2" charset="-78"/>
              </a:rPr>
              <a:t>هو اتحاد كيميائي  لمجموعة من العناصر </a:t>
            </a:r>
            <a:endParaRPr lang="ar-SA" sz="32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11" name="مستطيل مستدير الزوايا 14"/>
          <p:cNvSpPr/>
          <p:nvPr/>
        </p:nvSpPr>
        <p:spPr>
          <a:xfrm>
            <a:off x="1478936" y="47644"/>
            <a:ext cx="6189408" cy="71435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ما المواد الموجودة في جميع المخلوقات الحية ؟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3" y="2944508"/>
            <a:ext cx="2213842" cy="257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09917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شكل بيضاوي 6">
            <a:hlinkClick r:id="" action="ppaction://hlinkshowjump?jump=firstslide"/>
            <a:hlinkHover r:id="" action="ppaction://noaction" highlightClick="1">
              <a:snd r:embed="rId10" name="الترجمة من Google#en-ar-ط§ظ„طھظ„_3.wav"/>
            </a:hlinkHover>
          </p:cNvPr>
          <p:cNvSpPr/>
          <p:nvPr/>
        </p:nvSpPr>
        <p:spPr>
          <a:xfrm rot="16200000" flipV="1">
            <a:off x="3507856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4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312553" y="1437382"/>
            <a:ext cx="65047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00B050"/>
                </a:solidFill>
                <a:latin typeface="Arial Black" pitchFamily="34" charset="0"/>
              </a:rPr>
              <a:t>مركبات تتكون من الكربون والهيدروجين والأكسجين وتمد الإنسان بالطاقة </a:t>
            </a:r>
            <a:r>
              <a:rPr lang="ar-SA" sz="2800" b="1" dirty="0" smtClean="0">
                <a:solidFill>
                  <a:srgbClr val="00B050"/>
                </a:solidFill>
                <a:latin typeface="Arial Black" pitchFamily="34" charset="0"/>
              </a:rPr>
              <a:t>.</a:t>
            </a:r>
            <a:endParaRPr lang="ar-SA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926820" y="1553974"/>
            <a:ext cx="1897269" cy="578882"/>
          </a:xfrm>
          <a:prstGeom prst="round2Diag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الكربوهيدرات</a:t>
            </a:r>
            <a:r>
              <a:rPr lang="ar-EG" sz="2800" b="1" dirty="0" smtClean="0">
                <a:solidFill>
                  <a:prstClr val="white"/>
                </a:solidFill>
                <a:cs typeface="MCS Khaybar S_U normal." pitchFamily="2" charset="-78"/>
              </a:rPr>
              <a:t> </a:t>
            </a:r>
            <a:endParaRPr lang="ar-SA" sz="3200" b="1" dirty="0">
              <a:solidFill>
                <a:prstClr val="white"/>
              </a:solidFill>
              <a:cs typeface="MCS Khaybar S_U normal.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323891" y="2618995"/>
            <a:ext cx="1500198" cy="783193"/>
          </a:xfrm>
          <a:prstGeom prst="round2Diag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الدهون</a:t>
            </a:r>
            <a:r>
              <a:rPr lang="ar-EG" sz="4000" b="1" dirty="0" smtClean="0">
                <a:solidFill>
                  <a:prstClr val="white"/>
                </a:solidFill>
              </a:rPr>
              <a:t> </a:t>
            </a:r>
            <a:endParaRPr lang="ar-SA" sz="4000" b="1" dirty="0">
              <a:solidFill>
                <a:prstClr val="white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62769" y="2586656"/>
            <a:ext cx="704553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7030A0"/>
                </a:solidFill>
                <a:latin typeface="Arial Black" pitchFamily="34" charset="0"/>
              </a:rPr>
              <a:t>مركبات تتكون من الكربون والهيدروجين والأكسجين </a:t>
            </a:r>
            <a:r>
              <a:rPr lang="ar-EG" sz="2800" b="1" dirty="0" smtClean="0">
                <a:solidFill>
                  <a:srgbClr val="7030A0"/>
                </a:solidFill>
                <a:latin typeface="Arial Black" pitchFamily="34" charset="0"/>
              </a:rPr>
              <a:t>وتخزن</a:t>
            </a:r>
          </a:p>
          <a:p>
            <a:r>
              <a:rPr lang="ar-EG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ar-EG" sz="2800" b="1" dirty="0">
                <a:solidFill>
                  <a:srgbClr val="7030A0"/>
                </a:solidFill>
                <a:latin typeface="Arial Black" pitchFamily="34" charset="0"/>
              </a:rPr>
              <a:t>الطاقة وتمد الخلايا بطاقة أكبر من الكربوهيدرات </a:t>
            </a:r>
            <a:r>
              <a:rPr lang="ar-SA" sz="2800" b="1" dirty="0">
                <a:solidFill>
                  <a:srgbClr val="7030A0"/>
                </a:solidFill>
                <a:latin typeface="Arial Black" pitchFamily="34" charset="0"/>
              </a:rPr>
              <a:t> .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5612511" y="3735643"/>
            <a:ext cx="3211578" cy="822305"/>
          </a:xfrm>
          <a:prstGeom prst="flowChartTerminator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مكونات خلايا الإنسان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357717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مربع نص 23"/>
          <p:cNvSpPr txBox="1"/>
          <p:nvPr/>
        </p:nvSpPr>
        <p:spPr>
          <a:xfrm>
            <a:off x="2643174" y="4286256"/>
            <a:ext cx="1210589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>
                <a:solidFill>
                  <a:prstClr val="black"/>
                </a:solidFill>
                <a:cs typeface="MCS RedSea S_U normal." pitchFamily="2" charset="-78"/>
              </a:rPr>
              <a:t>الماء</a:t>
            </a:r>
          </a:p>
          <a:p>
            <a:r>
              <a:rPr lang="ar-EG" sz="3200" dirty="0" smtClean="0">
                <a:solidFill>
                  <a:prstClr val="black"/>
                </a:solidFill>
              </a:rPr>
              <a:t>70 % </a:t>
            </a:r>
            <a:endParaRPr lang="ar-SA" sz="3200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68937" y="4491335"/>
            <a:ext cx="10118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  <a:cs typeface="MCS RedSea S_U normal." pitchFamily="2" charset="-78"/>
              </a:rPr>
              <a:t>البروتينات  </a:t>
            </a:r>
            <a:endParaRPr lang="ar-SA" sz="24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648200" y="4901625"/>
            <a:ext cx="122661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الدهون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817343" y="4893174"/>
            <a:ext cx="184858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الكربوهيدرات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401088" y="5452859"/>
            <a:ext cx="2174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الأحماض النووية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2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شكل بيضاوي 6">
            <a:hlinkClick r:id="" action="ppaction://hlinkshowjump?jump=firstslide"/>
            <a:hlinkHover r:id="" action="ppaction://noaction" highlightClick="1">
              <a:snd r:embed="rId10" name="الترجمة من Google#en-ar-ط§ظ„طھظ„_3.wav"/>
            </a:hlinkHover>
          </p:cNvPr>
          <p:cNvSpPr/>
          <p:nvPr/>
        </p:nvSpPr>
        <p:spPr>
          <a:xfrm rot="16200000" flipV="1">
            <a:off x="3507856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36" name="مستطيل مستدير الزوايا 14"/>
          <p:cNvSpPr/>
          <p:nvPr/>
        </p:nvSpPr>
        <p:spPr>
          <a:xfrm>
            <a:off x="1478936" y="47644"/>
            <a:ext cx="6189408" cy="71435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العناصر والمركبات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الموجودة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في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الخلايا 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786825"/>
            <a:ext cx="7467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هناك العديد من المركبات التي توجد في الخلايا كلها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7" name="مربع نص 24"/>
          <p:cNvSpPr txBox="1"/>
          <p:nvPr/>
        </p:nvSpPr>
        <p:spPr>
          <a:xfrm>
            <a:off x="990600" y="3810000"/>
            <a:ext cx="9616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  <a:cs typeface="MCS RedSea S_U normal." pitchFamily="2" charset="-78"/>
              </a:rPr>
              <a:t>الدهون</a:t>
            </a:r>
          </a:p>
          <a:p>
            <a:r>
              <a:rPr lang="ar-SA" sz="2400" b="1" dirty="0" smtClean="0">
                <a:solidFill>
                  <a:prstClr val="black"/>
                </a:solidFill>
                <a:cs typeface="MCS RedSea S_U normal." pitchFamily="2" charset="-78"/>
              </a:rPr>
              <a:t>10%</a:t>
            </a:r>
            <a:endParaRPr lang="ar-SA" sz="24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" y="3544669"/>
            <a:ext cx="10715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prstClr val="black"/>
                </a:solidFill>
              </a:rPr>
              <a:t>الحماض النووية 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581400"/>
            <a:ext cx="13997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prstClr val="black"/>
                </a:solidFill>
              </a:rPr>
              <a:t>الكربوهيدرات 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31" name="دبوس زينة 3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5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36" grpId="0" animBg="1"/>
      <p:bldP spid="2" grpId="0"/>
      <p:bldP spid="37" grpId="0"/>
      <p:bldP spid="3" grpId="0"/>
      <p:bldP spid="4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69163" y="0"/>
            <a:ext cx="3021450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ربع نص 17"/>
          <p:cNvSpPr txBox="1"/>
          <p:nvPr/>
        </p:nvSpPr>
        <p:spPr>
          <a:xfrm>
            <a:off x="3618724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295400"/>
            <a:ext cx="601467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تنص نظرية الخلية على أن جميع المخلوقات الحية مكونة من خلايا ، وأن الخلية هي </a:t>
            </a:r>
            <a:r>
              <a:rPr lang="ar-EG" sz="2800" b="1" dirty="0" smtClean="0">
                <a:solidFill>
                  <a:srgbClr val="7030A0"/>
                </a:solidFill>
              </a:rPr>
              <a:t>ال</a:t>
            </a:r>
            <a:r>
              <a:rPr lang="ar-SA" sz="2800" b="1" dirty="0" smtClean="0">
                <a:solidFill>
                  <a:srgbClr val="7030A0"/>
                </a:solidFill>
              </a:rPr>
              <a:t>وحدة الأساسية في المخلوقات الحية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2590800"/>
            <a:ext cx="611799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مستويات التنظيم الخمسة في المخلوقات الحية هي الخلايا والأنسجة والأعضاء والأجهزة والمخلوقات الحية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509120"/>
            <a:ext cx="483423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المركبات الموجودة في الخلية – مثلها مثل غيرها من المركبات – مواد تتكون من عنصرين أو أكثر .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281935" y="0"/>
            <a:ext cx="1647004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5519"/>
            <a:ext cx="2590800" cy="148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103802"/>
            <a:ext cx="3738562" cy="2240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23"/>
          <p:cNvSpPr txBox="1"/>
          <p:nvPr/>
        </p:nvSpPr>
        <p:spPr>
          <a:xfrm>
            <a:off x="1792695" y="5005753"/>
            <a:ext cx="12584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dirty="0" smtClean="0">
                <a:solidFill>
                  <a:prstClr val="black"/>
                </a:solidFill>
                <a:cs typeface="MCS RedSea S_U normal." pitchFamily="2" charset="-78"/>
              </a:rPr>
              <a:t>الماء</a:t>
            </a:r>
          </a:p>
          <a:p>
            <a:r>
              <a:rPr lang="ar-EG" sz="2800" dirty="0" smtClean="0">
                <a:solidFill>
                  <a:prstClr val="black"/>
                </a:solidFill>
              </a:rPr>
              <a:t>70 %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2" name="مربع نص 24"/>
          <p:cNvSpPr txBox="1"/>
          <p:nvPr/>
        </p:nvSpPr>
        <p:spPr>
          <a:xfrm>
            <a:off x="183564" y="4857690"/>
            <a:ext cx="8520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prstClr val="black"/>
                </a:solidFill>
                <a:cs typeface="MCS RedSea S_U normal." pitchFamily="2" charset="-78"/>
              </a:rPr>
              <a:t>البروتينات  </a:t>
            </a:r>
            <a:endParaRPr lang="ar-SA" sz="20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13" name="مربع نص 24"/>
          <p:cNvSpPr txBox="1"/>
          <p:nvPr/>
        </p:nvSpPr>
        <p:spPr>
          <a:xfrm>
            <a:off x="609600" y="4014515"/>
            <a:ext cx="11840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prstClr val="black"/>
                </a:solidFill>
                <a:cs typeface="MCS RedSea S_U normal." pitchFamily="2" charset="-78"/>
              </a:rPr>
              <a:t>الدهون</a:t>
            </a:r>
          </a:p>
          <a:p>
            <a:r>
              <a:rPr lang="ar-SA" sz="2000" b="1" dirty="0" smtClean="0">
                <a:solidFill>
                  <a:prstClr val="black"/>
                </a:solidFill>
                <a:cs typeface="MCS RedSea S_U normal." pitchFamily="2" charset="-78"/>
              </a:rPr>
              <a:t>10%</a:t>
            </a:r>
            <a:endParaRPr lang="ar-SA" sz="20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38600"/>
            <a:ext cx="876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prstClr val="black"/>
                </a:solidFill>
              </a:rPr>
              <a:t>الأحماض النووية </a:t>
            </a:r>
            <a:endParaRPr lang="ar-SA" sz="16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126468"/>
            <a:ext cx="18669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prstClr val="black"/>
                </a:solidFill>
              </a:rPr>
              <a:t>الكربوهيدرات </a:t>
            </a:r>
            <a:endParaRPr lang="ar-SA" b="1" dirty="0">
              <a:solidFill>
                <a:prstClr val="black"/>
              </a:solidFill>
            </a:endParaRPr>
          </a:p>
        </p:txBody>
      </p:sp>
      <p:pic>
        <p:nvPicPr>
          <p:cNvPr id="1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4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5338" y="6362637"/>
            <a:ext cx="863600" cy="6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6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25" y="6153033"/>
            <a:ext cx="828675" cy="8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013" y="6131142"/>
            <a:ext cx="885825" cy="68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شكل بيضاوي 6">
            <a:hlinkClick r:id="" action="ppaction://hlinkshowjump?jump=firstslide"/>
            <a:hlinkHover r:id="" action="ppaction://noaction" highlightClick="1">
              <a:snd r:embed="rId11" name="الترجمة من Google#en-ar-ط§ظ„طھظ„_3.wav"/>
            </a:hlinkHover>
          </p:cNvPr>
          <p:cNvSpPr/>
          <p:nvPr/>
        </p:nvSpPr>
        <p:spPr>
          <a:xfrm rot="16200000" flipV="1">
            <a:off x="4014853" y="5496332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21" name="دبوس زينة 2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0" y="2461467"/>
            <a:ext cx="1465886" cy="139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11" grpId="0"/>
      <p:bldP spid="12" grpId="0"/>
      <p:bldP spid="13" grpId="0"/>
      <p:bldP spid="14" grpId="0"/>
      <p:bldP spid="15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13180" y="18662"/>
            <a:ext cx="2529046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168962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7" name="مربع نص 18"/>
          <p:cNvSpPr txBox="1">
            <a:spLocks noChangeArrowheads="1"/>
          </p:cNvSpPr>
          <p:nvPr/>
        </p:nvSpPr>
        <p:spPr bwMode="auto">
          <a:xfrm>
            <a:off x="539552" y="22987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  <a:cs typeface="+mn-cs"/>
              </a:rPr>
              <a:t>أعمل مطوية كالمبينة في الشكل ، ألخص فيها ما تعلمته عن </a:t>
            </a:r>
            <a:r>
              <a:rPr lang="ar-SA" altLang="en-US" sz="2800" b="1" dirty="0" smtClean="0">
                <a:solidFill>
                  <a:srgbClr val="6600CC"/>
                </a:solidFill>
                <a:cs typeface="+mn-cs"/>
              </a:rPr>
              <a:t>نظرية الخلية .</a:t>
            </a:r>
            <a:endParaRPr lang="en-US" altLang="en-US" sz="28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8" name="موجة مزدوجة 16"/>
          <p:cNvSpPr/>
          <p:nvPr/>
        </p:nvSpPr>
        <p:spPr>
          <a:xfrm>
            <a:off x="6372200" y="839142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9" name="مربع نص 17"/>
          <p:cNvSpPr txBox="1">
            <a:spLocks noChangeArrowheads="1"/>
          </p:cNvSpPr>
          <p:nvPr/>
        </p:nvSpPr>
        <p:spPr bwMode="auto">
          <a:xfrm>
            <a:off x="3151171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32" y="3062514"/>
            <a:ext cx="3852862" cy="28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4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6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شكل بيضاوي 6">
            <a:hlinkClick r:id="" action="ppaction://hlinkshowjump?jump=firstslide"/>
            <a:hlinkHover r:id="" action="ppaction://noaction" highlightClick="1">
              <a:snd r:embed="rId11" name="الترجمة من Google#en-ar-ط§ظ„طھظ„_3.wav"/>
            </a:hlinkHover>
          </p:cNvPr>
          <p:cNvSpPr/>
          <p:nvPr/>
        </p:nvSpPr>
        <p:spPr>
          <a:xfrm rot="16200000" flipV="1">
            <a:off x="3507856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131840" y="0"/>
            <a:ext cx="2877434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367135" y="0"/>
            <a:ext cx="1588576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07856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مربع نص 21"/>
          <p:cNvSpPr txBox="1"/>
          <p:nvPr/>
        </p:nvSpPr>
        <p:spPr>
          <a:xfrm>
            <a:off x="2339752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مربع نص 22"/>
          <p:cNvSpPr txBox="1"/>
          <p:nvPr/>
        </p:nvSpPr>
        <p:spPr>
          <a:xfrm>
            <a:off x="6674296" y="1340768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632" y="2128754"/>
            <a:ext cx="82204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7030A0"/>
                </a:solidFill>
              </a:rPr>
              <a:t>مجموعة الخلايا المتشابهة التي تؤدي الوظيفة نفسها تسمي ..........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3518" y="3321487"/>
            <a:ext cx="13033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النسيج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22511" y="0"/>
            <a:ext cx="2512640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9632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349083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7016890" y="800814"/>
            <a:ext cx="1803582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أتتبع: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295400"/>
            <a:ext cx="66580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أعمل مخططا</a:t>
            </a:r>
            <a:r>
              <a:rPr lang="ar-EG" sz="2800" b="1" dirty="0" smtClean="0">
                <a:solidFill>
                  <a:srgbClr val="FF0000"/>
                </a:solidFill>
              </a:rPr>
              <a:t>ً</a:t>
            </a:r>
            <a:r>
              <a:rPr lang="ar-SA" sz="2800" b="1" dirty="0" smtClean="0">
                <a:solidFill>
                  <a:srgbClr val="FF0000"/>
                </a:solidFill>
              </a:rPr>
              <a:t> يبين </a:t>
            </a:r>
            <a:r>
              <a:rPr lang="ar-SA" sz="2800" b="1" dirty="0" smtClean="0">
                <a:solidFill>
                  <a:srgbClr val="FF0000"/>
                </a:solidFill>
              </a:rPr>
              <a:t>تسلسل ومستويات </a:t>
            </a:r>
            <a:r>
              <a:rPr lang="ar-SA" sz="2800" b="1" dirty="0" smtClean="0">
                <a:solidFill>
                  <a:srgbClr val="FF0000"/>
                </a:solidFill>
              </a:rPr>
              <a:t>التنظيم </a:t>
            </a:r>
            <a:r>
              <a:rPr lang="ar-SA" sz="2800" b="1" dirty="0" smtClean="0">
                <a:solidFill>
                  <a:srgbClr val="FF0000"/>
                </a:solidFill>
              </a:rPr>
              <a:t>في المخلوقات الحية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950503" y="2204864"/>
            <a:ext cx="52578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الذرات لبنات بناء عناصر الخلية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950503" y="3043064"/>
            <a:ext cx="52578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الخلايا لبنات بناء النسيج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1950503" y="3957464"/>
            <a:ext cx="52578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الأنسجة لبنات بناء الأعضاء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1950503" y="4795664"/>
            <a:ext cx="52578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الأعضاء لبنات بناء الأجهزة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950503" y="5710064"/>
            <a:ext cx="52578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الأجهزة لبنات جسم المخلوق الحي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65103" y="2814464"/>
            <a:ext cx="304800" cy="228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465103" y="3652664"/>
            <a:ext cx="304800" cy="304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65103" y="4567064"/>
            <a:ext cx="304800" cy="304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465103" y="5405264"/>
            <a:ext cx="304800" cy="304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7" name="دبوس زينة 2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9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2" grpId="0" animBg="1"/>
      <p:bldP spid="20" grpId="0" animBg="1"/>
      <p:bldP spid="21" grpId="0" animBg="1"/>
      <p:bldP spid="22" grpId="0" animBg="1"/>
      <p:bldP spid="23" grpId="0" animBg="1"/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20749" y="-27384"/>
            <a:ext cx="251940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3312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160318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مربع نص 22"/>
          <p:cNvSpPr txBox="1"/>
          <p:nvPr/>
        </p:nvSpPr>
        <p:spPr>
          <a:xfrm>
            <a:off x="5964360" y="1232637"/>
            <a:ext cx="2798561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0528" y="1980129"/>
            <a:ext cx="92224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كيف يؤدي اكتشاف تقنيات جديدة إل</a:t>
            </a:r>
            <a:r>
              <a:rPr lang="ar-EG" sz="3200" b="1" dirty="0" smtClean="0">
                <a:solidFill>
                  <a:srgbClr val="FF0000"/>
                </a:solidFill>
              </a:rPr>
              <a:t>ى</a:t>
            </a:r>
            <a:r>
              <a:rPr lang="ar-SA" sz="3200" b="1" dirty="0" smtClean="0">
                <a:solidFill>
                  <a:srgbClr val="FF0000"/>
                </a:solidFill>
              </a:rPr>
              <a:t> تطور علم الأحياء وتقدمه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502228" y="3048000"/>
            <a:ext cx="8169944" cy="26670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   الإجابة</a:t>
            </a:r>
          </a:p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يمكن أن يستخدم الناس الآلات لقراءة موجات الدماغ ، حيث تساعد هذه الآلات الق</a:t>
            </a:r>
            <a:r>
              <a:rPr lang="ar-EG" sz="3200" b="1" dirty="0" smtClean="0">
                <a:solidFill>
                  <a:prstClr val="black"/>
                </a:solidFill>
              </a:rPr>
              <a:t>ل</a:t>
            </a:r>
            <a:r>
              <a:rPr lang="ar-SA" sz="3200" b="1" dirty="0" smtClean="0">
                <a:solidFill>
                  <a:prstClr val="black"/>
                </a:solidFill>
              </a:rPr>
              <a:t>ب على أن ينبض بانتظام ، كما تساعد المشلولين أيضا</a:t>
            </a:r>
            <a:r>
              <a:rPr lang="ar-EG" sz="3200" b="1" dirty="0" smtClean="0">
                <a:solidFill>
                  <a:prstClr val="black"/>
                </a:solidFill>
              </a:rPr>
              <a:t>ً</a:t>
            </a:r>
            <a:r>
              <a:rPr lang="ar-SA" sz="3200" b="1" dirty="0" smtClean="0">
                <a:solidFill>
                  <a:prstClr val="black"/>
                </a:solidFill>
              </a:rPr>
              <a:t> .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4" name="مربع نص 21"/>
          <p:cNvSpPr txBox="1"/>
          <p:nvPr/>
        </p:nvSpPr>
        <p:spPr>
          <a:xfrm>
            <a:off x="2349083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8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7">
            <a:hlinkClick r:id="rId2" action="ppaction://hlinksldjump"/>
          </p:cNvPr>
          <p:cNvSpPr/>
          <p:nvPr/>
        </p:nvSpPr>
        <p:spPr>
          <a:xfrm>
            <a:off x="2374436" y="53346"/>
            <a:ext cx="4400560" cy="8382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 smtClean="0">
                <a:solidFill>
                  <a:prstClr val="white"/>
                </a:solidFill>
              </a:rPr>
              <a:t>الوحدة الأولى </a:t>
            </a:r>
            <a:endParaRPr lang="ar-EG" sz="4000" b="1" dirty="0">
              <a:solidFill>
                <a:prstClr val="white"/>
              </a:solidFill>
            </a:endParaRPr>
          </a:p>
        </p:txBody>
      </p:sp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771" y="409269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30658" y="11664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شكل بيضاوي 6">
            <a:hlinkClick r:id="" action="ppaction://hlinkshowjump?jump=firstslide"/>
            <a:hlinkHover r:id="" action="ppaction://noaction" highlightClick="1">
              <a:snd r:embed="rId7" name="الترجمة من Google#en-ar-ط§ظ„طھظ„_3.wav"/>
            </a:hlinkHover>
          </p:cNvPr>
          <p:cNvSpPr/>
          <p:nvPr/>
        </p:nvSpPr>
        <p:spPr>
          <a:xfrm rot="10800000" flipV="1">
            <a:off x="86253" y="2148477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10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805571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مستدير الزوايا 14"/>
          <p:cNvSpPr/>
          <p:nvPr/>
        </p:nvSpPr>
        <p:spPr>
          <a:xfrm>
            <a:off x="2223729" y="1066056"/>
            <a:ext cx="4714876" cy="1066800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b="1" dirty="0" smtClean="0">
                <a:solidFill>
                  <a:prstClr val="black"/>
                </a:solidFill>
              </a:rPr>
              <a:t>تنوع الحياة </a:t>
            </a:r>
            <a:endParaRPr lang="ar-SA" sz="72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043608" y="2476053"/>
            <a:ext cx="764226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يقدر العلماء عدد المخلوقات على سطح الارض 2.5 مليون مخلوق إلا أنهم يشتركون جميعاً في شيء واحد ألا وهو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EG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الخلية الحية  </a:t>
            </a:r>
            <a:endParaRPr lang="ar-SA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76029" y="4005064"/>
            <a:ext cx="5977424" cy="186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8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185186" y="0"/>
            <a:ext cx="2800886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5213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387331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مربع نص 21"/>
          <p:cNvSpPr txBox="1"/>
          <p:nvPr/>
        </p:nvSpPr>
        <p:spPr>
          <a:xfrm>
            <a:off x="2349083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436096" y="1143000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2400" y="1676400"/>
            <a:ext cx="880779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4- يتكون الماء من الهيدروجين والأكسجين . كيف أصنف الماء ؟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أ- مركب .          ج- عنصر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ذرة .              د- خلية . 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2154560"/>
            <a:ext cx="1647370" cy="39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04800" y="3773031"/>
            <a:ext cx="880779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5- </a:t>
            </a:r>
            <a:r>
              <a:rPr lang="ar-SA" sz="2800" b="1" dirty="0" smtClean="0">
                <a:solidFill>
                  <a:srgbClr val="FF0000"/>
                </a:solidFill>
              </a:rPr>
              <a:t>ما القلب؟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>
                <a:solidFill>
                  <a:srgbClr val="7030A0"/>
                </a:solidFill>
              </a:rPr>
              <a:t> أ- نسيج .   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جهاز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ج- عضو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د- مخلوق حي . 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5126360"/>
            <a:ext cx="1799770" cy="43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0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185186" y="0"/>
            <a:ext cx="2800886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5213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387331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ربع نص 22"/>
          <p:cNvSpPr txBox="1"/>
          <p:nvPr/>
        </p:nvSpPr>
        <p:spPr>
          <a:xfrm>
            <a:off x="5647288" y="837798"/>
            <a:ext cx="338625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السؤال الأساسي: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23528" y="1700808"/>
            <a:ext cx="86463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كيف تنتظم أجسام المخلوقات الحية ؟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Flowchart: Terminator 12"/>
          <p:cNvSpPr/>
          <p:nvPr/>
        </p:nvSpPr>
        <p:spPr>
          <a:xfrm>
            <a:off x="536676" y="2564904"/>
            <a:ext cx="8169944" cy="26670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   الإجابة</a:t>
            </a:r>
          </a:p>
          <a:p>
            <a:pPr algn="ctr"/>
            <a:endParaRPr lang="ar-SA" sz="3600" b="1" dirty="0">
              <a:solidFill>
                <a:srgbClr val="FF0000"/>
              </a:solidFill>
            </a:endParaRPr>
          </a:p>
          <a:p>
            <a:pPr algn="ctr"/>
            <a:endParaRPr lang="ar-SA" sz="3600" b="1" dirty="0" smtClean="0">
              <a:solidFill>
                <a:srgbClr val="FF0000"/>
              </a:solidFill>
            </a:endParaRPr>
          </a:p>
          <a:p>
            <a:pPr algn="ctr"/>
            <a:endParaRPr lang="ar-SA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5213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387331" y="545129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مربع نص 21"/>
          <p:cNvSpPr txBox="1"/>
          <p:nvPr/>
        </p:nvSpPr>
        <p:spPr>
          <a:xfrm>
            <a:off x="2354486" y="-27384"/>
            <a:ext cx="4449762" cy="895826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الواجب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20427" y="1340768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ar-SA" sz="2400" b="1" dirty="0"/>
              <a:t>س: اختر الإجابة الصحيحة من بين الإجابات المعطاة فيما يأتي؟</a:t>
            </a:r>
            <a:endParaRPr lang="en-US" sz="2400" dirty="0"/>
          </a:p>
        </p:txBody>
      </p:sp>
      <p:sp>
        <p:nvSpPr>
          <p:cNvPr id="3" name="مستطيل 2"/>
          <p:cNvSpPr/>
          <p:nvPr/>
        </p:nvSpPr>
        <p:spPr>
          <a:xfrm>
            <a:off x="539552" y="2060848"/>
            <a:ext cx="800132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1) هي </a:t>
            </a:r>
            <a:r>
              <a:rPr lang="ar-EG" sz="2400" b="1" dirty="0"/>
              <a:t>أصغر وحدة للمادة</a:t>
            </a:r>
            <a:r>
              <a:rPr lang="ar-SA" sz="2400" b="1" dirty="0"/>
              <a:t>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(أ) الذرة .             (ب) النواة.           (ج) </a:t>
            </a:r>
            <a:r>
              <a:rPr lang="ar-SA" sz="2400" b="1" dirty="0" err="1">
                <a:solidFill>
                  <a:srgbClr val="C00000"/>
                </a:solidFill>
              </a:rPr>
              <a:t>البرتون</a:t>
            </a:r>
            <a:r>
              <a:rPr lang="ar-SA" sz="2400" b="1" dirty="0">
                <a:solidFill>
                  <a:srgbClr val="C00000"/>
                </a:solidFill>
              </a:rPr>
              <a:t>.            (د) العنصر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/>
              <a:t>2) </a:t>
            </a:r>
            <a:r>
              <a:rPr lang="ar-EG" sz="2400" b="1" dirty="0"/>
              <a:t>هو اتحاد ذرات من نوع واحد ولا يمكن تجزئته </a:t>
            </a:r>
            <a:r>
              <a:rPr lang="ar-SA" sz="2400" b="1" dirty="0"/>
              <a:t>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(أ)المركب .             (ب)الكتلة.           (ج)العنصر.          (د)الالكترون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/>
              <a:t>3) مجموعة من الخلايا المتشابهة تعمل معا لأداء الوظيفة  نفسها.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(أ)العضو.           ( ب)النسيج.            (ج) الجهاز.             (د) المركب</a:t>
            </a:r>
            <a:r>
              <a:rPr lang="ar-SA" sz="2400" b="1" dirty="0"/>
              <a:t>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2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2"/>
          <p:cNvSpPr/>
          <p:nvPr/>
        </p:nvSpPr>
        <p:spPr>
          <a:xfrm>
            <a:off x="3366526" y="42020"/>
            <a:ext cx="2418514" cy="851297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FF00"/>
                </a:solidFill>
                <a:latin typeface="Times New Roman" pitchFamily="18" charset="0"/>
              </a:rPr>
              <a:t>الفصل الأول </a:t>
            </a:r>
            <a:endParaRPr lang="ar-SA" sz="4400" dirty="0">
              <a:solidFill>
                <a:prstClr val="black"/>
              </a:solidFill>
            </a:endParaRPr>
          </a:p>
        </p:txBody>
      </p:sp>
      <p:sp>
        <p:nvSpPr>
          <p:cNvPr id="19" name="مستطيل 3"/>
          <p:cNvSpPr/>
          <p:nvPr/>
        </p:nvSpPr>
        <p:spPr>
          <a:xfrm>
            <a:off x="2680661" y="954828"/>
            <a:ext cx="3798231" cy="146423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8000" b="1" dirty="0" smtClean="0">
                <a:solidFill>
                  <a:srgbClr val="0070C0"/>
                </a:solidFill>
                <a:effectLst>
                  <a:glow rad="228600">
                    <a:srgbClr val="1AB39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تنوع الحياة </a:t>
            </a:r>
            <a:endParaRPr lang="ar-SA" sz="4800" dirty="0">
              <a:solidFill>
                <a:srgbClr val="0070C0"/>
              </a:solidFill>
              <a:effectLst>
                <a:glow rad="228600">
                  <a:srgbClr val="1AB39F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71" y="409269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30658" y="11664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شكل بيضاوي 6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 rot="10800000" flipV="1">
            <a:off x="86253" y="2148477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30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05571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18" y="2647755"/>
            <a:ext cx="6172200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دبوس زينة 8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صــ19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2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8"/>
          <p:cNvSpPr/>
          <p:nvPr/>
        </p:nvSpPr>
        <p:spPr>
          <a:xfrm>
            <a:off x="3312372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المفردات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5" name="رابط مستقيم 23"/>
          <p:cNvCxnSpPr/>
          <p:nvPr/>
        </p:nvCxnSpPr>
        <p:spPr>
          <a:xfrm>
            <a:off x="4572000" y="980728"/>
            <a:ext cx="0" cy="51845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24"/>
          <p:cNvCxnSpPr/>
          <p:nvPr/>
        </p:nvCxnSpPr>
        <p:spPr>
          <a:xfrm flipH="1">
            <a:off x="4932040" y="2204864"/>
            <a:ext cx="381642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25"/>
          <p:cNvCxnSpPr/>
          <p:nvPr/>
        </p:nvCxnSpPr>
        <p:spPr>
          <a:xfrm flipH="1">
            <a:off x="989028" y="3112611"/>
            <a:ext cx="34369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27"/>
          <p:cNvSpPr/>
          <p:nvPr/>
        </p:nvSpPr>
        <p:spPr>
          <a:xfrm>
            <a:off x="952554" y="1530658"/>
            <a:ext cx="3547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مجموعة الخلايا المتشابهة التي تقوم معا</a:t>
            </a:r>
            <a:r>
              <a:rPr lang="ar-EG" sz="32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ً</a:t>
            </a:r>
            <a:r>
              <a:rPr lang="ar-SA" sz="32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 بالوظيفة نفسها </a:t>
            </a:r>
            <a:endParaRPr lang="ar-SA" sz="1600" kern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مستطيل 29"/>
          <p:cNvSpPr/>
          <p:nvPr/>
        </p:nvSpPr>
        <p:spPr>
          <a:xfrm>
            <a:off x="4572000" y="933271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kern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</a:rPr>
              <a:t>الوحدة الأساسية للحياة ، وأصغر جزء في المخلوق الحي قادر </a:t>
            </a:r>
            <a:r>
              <a:rPr lang="ar-EG" sz="2400" b="1" kern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</a:rPr>
              <a:t>ة </a:t>
            </a:r>
            <a:r>
              <a:rPr lang="ar-SA" sz="2400" b="1" kern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</a:rPr>
              <a:t>على الحياة بمشيئة الله  </a:t>
            </a:r>
            <a:endParaRPr lang="ar-SA" sz="1200" b="1" kern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مستطيل 30"/>
          <p:cNvSpPr/>
          <p:nvPr/>
        </p:nvSpPr>
        <p:spPr>
          <a:xfrm>
            <a:off x="6719523" y="164463"/>
            <a:ext cx="1020499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الخلية</a:t>
            </a:r>
            <a:endParaRPr lang="ar-SA" sz="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مستطيل 31"/>
          <p:cNvSpPr/>
          <p:nvPr/>
        </p:nvSpPr>
        <p:spPr>
          <a:xfrm>
            <a:off x="2267744" y="695060"/>
            <a:ext cx="941680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النسيج</a:t>
            </a:r>
            <a:endParaRPr lang="ar-SA" sz="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مستطيل 32"/>
          <p:cNvSpPr/>
          <p:nvPr/>
        </p:nvSpPr>
        <p:spPr>
          <a:xfrm>
            <a:off x="5402688" y="2276872"/>
            <a:ext cx="2194416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الجهاز الحيوي</a:t>
            </a:r>
            <a:endParaRPr lang="ar-SA" sz="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مستطيل 33"/>
          <p:cNvSpPr/>
          <p:nvPr/>
        </p:nvSpPr>
        <p:spPr>
          <a:xfrm>
            <a:off x="1733258" y="3489682"/>
            <a:ext cx="1758622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النقل السلبي </a:t>
            </a:r>
            <a:endParaRPr lang="ar-SA" sz="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34"/>
          <p:cNvSpPr/>
          <p:nvPr/>
        </p:nvSpPr>
        <p:spPr>
          <a:xfrm>
            <a:off x="5584371" y="2996622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 smtClean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مجموعة من الاعضاء التي تعمل معا لأداء وظيفة محددة </a:t>
            </a:r>
          </a:p>
        </p:txBody>
      </p:sp>
      <p:cxnSp>
        <p:nvCxnSpPr>
          <p:cNvPr id="15" name="رابط مستقيم 37"/>
          <p:cNvCxnSpPr/>
          <p:nvPr/>
        </p:nvCxnSpPr>
        <p:spPr>
          <a:xfrm flipH="1">
            <a:off x="4932040" y="4149080"/>
            <a:ext cx="381642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35"/>
          <p:cNvSpPr/>
          <p:nvPr/>
        </p:nvSpPr>
        <p:spPr>
          <a:xfrm>
            <a:off x="4622800" y="5544234"/>
            <a:ext cx="41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انتقال المواد عبر أغشية الخلايا ، ويتطلب طاقة لحدوثه 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ستطيل 36"/>
          <p:cNvSpPr/>
          <p:nvPr/>
        </p:nvSpPr>
        <p:spPr>
          <a:xfrm>
            <a:off x="464041" y="4236940"/>
            <a:ext cx="3953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انتقال المواد عبر أغشية الخلايا دون الحاجة إل</a:t>
            </a:r>
            <a:r>
              <a:rPr lang="ar-EG" sz="28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ى</a:t>
            </a:r>
            <a:r>
              <a:rPr lang="ar-SA" sz="28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طاقة .</a:t>
            </a:r>
          </a:p>
        </p:txBody>
      </p:sp>
      <p:pic>
        <p:nvPicPr>
          <p:cNvPr id="18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71" y="4369554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30658" y="1545111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شكل بيضاوي 6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 rot="10800000" flipV="1">
            <a:off x="86253" y="2425338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21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05571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مستطيل 32"/>
          <p:cNvSpPr/>
          <p:nvPr/>
        </p:nvSpPr>
        <p:spPr>
          <a:xfrm>
            <a:off x="4881637" y="4267200"/>
            <a:ext cx="1837886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النق</a:t>
            </a:r>
            <a:r>
              <a:rPr lang="ar-EG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ل</a:t>
            </a: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النشط </a:t>
            </a:r>
            <a:endParaRPr lang="ar-SA" sz="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96" y="61960"/>
            <a:ext cx="1247775" cy="9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" y="758974"/>
            <a:ext cx="1381125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89" y="2993389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دبوس زينة 2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صــ21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78" y="5236770"/>
            <a:ext cx="1674568" cy="12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29" y="4221088"/>
            <a:ext cx="1834153" cy="135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8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71" y="409269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30658" y="11664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6">
            <a:hlinkClick r:id="" action="ppaction://hlinkshowjump?jump=firstslide"/>
            <a:hlinkHover r:id="" action="ppaction://noaction" highlightClick="1">
              <a:snd r:embed="rId6" name="الترجمة من Google#en-ar-ط§ظ„طھظ„_3.wav"/>
            </a:hlinkHover>
          </p:cNvPr>
          <p:cNvSpPr/>
          <p:nvPr/>
        </p:nvSpPr>
        <p:spPr>
          <a:xfrm rot="10800000" flipV="1">
            <a:off x="86253" y="2148477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05571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3"/>
          <p:cNvSpPr/>
          <p:nvPr/>
        </p:nvSpPr>
        <p:spPr>
          <a:xfrm>
            <a:off x="1469086" y="1033433"/>
            <a:ext cx="6217920" cy="1298377"/>
          </a:xfrm>
          <a:prstGeom prst="flowChartTerminator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نـظـريـة الـخـلـيـة 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24067" y="76200"/>
            <a:ext cx="2732938" cy="851297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الدرس الأول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52" y="2492896"/>
            <a:ext cx="4399206" cy="247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2716" y="4943493"/>
            <a:ext cx="7075640" cy="132802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قد تتفاجأ أن هناك تشترك فيه مع الطلائعيات، ومنها هذه الطحالب الخضراء؛ فجميع المخلوقات الحية تتكون من خلايا. تري، كيف يبدو شكل الخلايا؟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2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1" y="4653136"/>
            <a:ext cx="2424545" cy="1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1"/>
          <p:cNvSpPr/>
          <p:nvPr/>
        </p:nvSpPr>
        <p:spPr>
          <a:xfrm>
            <a:off x="6844849" y="0"/>
            <a:ext cx="2283418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أستكشف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261136" y="836712"/>
            <a:ext cx="2024864" cy="57888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نشاط استقصائي</a:t>
            </a:r>
            <a:endParaRPr lang="ar-SA" sz="5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2919955" y="0"/>
            <a:ext cx="3317560" cy="715089"/>
          </a:xfrm>
          <a:prstGeom prst="round2Diag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كيف تبدو الخلايا ؟</a:t>
            </a:r>
            <a:endParaRPr lang="ar-SA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11"/>
          <p:cNvSpPr/>
          <p:nvPr/>
        </p:nvSpPr>
        <p:spPr>
          <a:xfrm>
            <a:off x="2509936" y="986135"/>
            <a:ext cx="652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1 – ألاحظ : أتفحص قطعة من الفلين ، وأصف ما أرى ، ثم أرسمه ، مع ملاحظة التفاصيل ، ومنها الشكل والملمس واللون . </a:t>
            </a:r>
          </a:p>
          <a:p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هل يبدو مصدر الفلين حيوانا</a:t>
            </a:r>
            <a:r>
              <a:rPr lang="ar-EG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 أم نباتا</a:t>
            </a:r>
            <a:r>
              <a:rPr lang="ar-EG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 ؟</a:t>
            </a:r>
            <a:endParaRPr lang="ar-SA" sz="1100" dirty="0">
              <a:solidFill>
                <a:srgbClr val="0070C0"/>
              </a:solidFill>
            </a:endParaRPr>
          </a:p>
        </p:txBody>
      </p:sp>
      <p:sp>
        <p:nvSpPr>
          <p:cNvPr id="9" name="مستطيل 19"/>
          <p:cNvSpPr/>
          <p:nvPr/>
        </p:nvSpPr>
        <p:spPr>
          <a:xfrm>
            <a:off x="2743200" y="22098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2- ألاحظ . ما التفاصيل التي شاهدتها في قطعة الفلين عند استخدام العدسة المكبرة ؟ أستخدم العدستين المكبرتين معا . وأحاول تكبير صورة قطعة الفلين بقدر أكبر ، و</a:t>
            </a:r>
            <a:r>
              <a:rPr lang="ar-EG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أ</a:t>
            </a:r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حدد الصعوبات التي </a:t>
            </a:r>
            <a:r>
              <a:rPr lang="ar-EG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تقابلني</a:t>
            </a:r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0" name="مستطيل 20"/>
          <p:cNvSpPr/>
          <p:nvPr/>
        </p:nvSpPr>
        <p:spPr>
          <a:xfrm>
            <a:off x="2590800" y="3969603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3- أقارن .  أتفحص الشريحة الجاهزة للفلين باستخدام العدسة المكبرة . وأقارنها بقطعة الفلين السابقة ، وأبين الفرق بينهما .   </a:t>
            </a:r>
          </a:p>
        </p:txBody>
      </p:sp>
      <p:sp>
        <p:nvSpPr>
          <p:cNvPr id="11" name="مستطيل 22"/>
          <p:cNvSpPr/>
          <p:nvPr/>
        </p:nvSpPr>
        <p:spPr>
          <a:xfrm>
            <a:off x="2667001" y="4876800"/>
            <a:ext cx="6172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4- ألاحظ . أتفحص الشريحة الجاهزة باستخدام قوة التكبير الصغرى للمجهر . وأصف ما أري ، وأرسمه . أكرر ذلك باستخدام قوة تكبير أعل</a:t>
            </a:r>
            <a:r>
              <a:rPr lang="ar-EG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ى</a:t>
            </a:r>
            <a:r>
              <a:rPr lang="ar-SA" sz="2400" b="1" kern="0" dirty="0" smtClean="0">
                <a:solidFill>
                  <a:srgbClr val="7030A0"/>
                </a:solidFill>
                <a:latin typeface="Times New Roman" pitchFamily="18" charset="0"/>
              </a:rPr>
              <a:t> .</a:t>
            </a:r>
          </a:p>
        </p:txBody>
      </p:sp>
      <p:pic>
        <p:nvPicPr>
          <p:cNvPr id="14" name="Picture 1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4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609917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6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2022">
            <a:off x="6740937" y="5970469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شكل بيضاوي 6">
            <a:hlinkClick r:id="" action="ppaction://hlinkshowjump?jump=firstslide"/>
            <a:hlinkHover r:id="" action="ppaction://noaction" highlightClick="1">
              <a:snd r:embed="rId8" name="الترجمة من Google#en-ar-ط§ظ„طھظ„_3.wav"/>
            </a:hlinkHover>
          </p:cNvPr>
          <p:cNvSpPr/>
          <p:nvPr/>
        </p:nvSpPr>
        <p:spPr>
          <a:xfrm rot="16200000" flipV="1">
            <a:off x="4785320" y="5425481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17" name="Picture 16" descr="http://www.gp4arab.com/jm/modules/fisheye_menu/images/exit.png">
            <a:hlinkClick r:id="" action="ppaction://hlinkshowjump?jump=endshow" highlightClick="1">
              <a:snd r:embed="rId9" name="الترجمة من Google#en-ar-lu hgsgh.wav"/>
            </a:hlinkClick>
            <a:hlinkHover r:id="" action="ppaction://noaction" highlightClick="1">
              <a:snd r:embed="rId10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2031" y="6002274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" y="1479965"/>
            <a:ext cx="2418881" cy="309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299688" y="47644"/>
            <a:ext cx="4567237" cy="7143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كيف أكتشف الخلايا ؟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7772400" y="914400"/>
            <a:ext cx="1261884" cy="78319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RedSea S_U normal." pitchFamily="2" charset="-78"/>
              </a:rPr>
              <a:t>الخلية </a:t>
            </a:r>
            <a:endParaRPr lang="ar-SA" sz="2400" b="1" dirty="0">
              <a:solidFill>
                <a:prstClr val="white"/>
              </a:solidFill>
              <a:cs typeface="MCS RedSea S_U normal.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50806" y="2132856"/>
            <a:ext cx="80536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  <a:latin typeface="Arial Black" pitchFamily="34" charset="0"/>
              </a:rPr>
              <a:t>وفى عام 1831 اكتشف العالم الاسكتلندي روبرت براون نواة  الخلية النباتية </a:t>
            </a:r>
          </a:p>
          <a:p>
            <a:r>
              <a:rPr lang="ar-EG" sz="2400" b="1" dirty="0" smtClean="0">
                <a:solidFill>
                  <a:prstClr val="black"/>
                </a:solidFill>
                <a:latin typeface="Arial Black" pitchFamily="34" charset="0"/>
              </a:rPr>
              <a:t>وفى عام 1838 استنتج شلايدن أن جميع النباتات تتكون من خلايا  </a:t>
            </a:r>
          </a:p>
          <a:p>
            <a:r>
              <a:rPr lang="ar-EG" sz="2400" b="1" dirty="0" smtClean="0">
                <a:solidFill>
                  <a:prstClr val="black"/>
                </a:solidFill>
                <a:latin typeface="Arial Black" pitchFamily="34" charset="0"/>
              </a:rPr>
              <a:t>وبعد سنة اكتشف ثيودرشافان أن جميع الحيوانات تتكون من خلايا</a:t>
            </a:r>
          </a:p>
        </p:txBody>
      </p:sp>
      <p:pic>
        <p:nvPicPr>
          <p:cNvPr id="21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324" y="609917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6428102" y="596633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" y="594360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0006" y="870972"/>
            <a:ext cx="7472394" cy="126188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هي </a:t>
            </a:r>
            <a:r>
              <a:rPr lang="ar-E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الوحدة الاساسية للكائن 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الحي </a:t>
            </a:r>
            <a:r>
              <a:rPr lang="ar-E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وهى 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أصغر </a:t>
            </a:r>
            <a:r>
              <a:rPr lang="ar-E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جزء في المخلوق ولا يمكن رؤيتها 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إلا </a:t>
            </a:r>
            <a:r>
              <a:rPr lang="ar-E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عن طريق </a:t>
            </a:r>
            <a:r>
              <a:rPr lang="ar-EG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الميكروسكوب</a:t>
            </a:r>
            <a:r>
              <a:rPr lang="ar-EG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وقد تم اكتشافها عام 1665بواسطة روبرت </a:t>
            </a:r>
            <a:r>
              <a:rPr lang="ar-EG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هوك</a:t>
            </a:r>
            <a:endParaRPr lang="ar-SA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شكل بيضاوي 6">
            <a:hlinkClick r:id="" action="ppaction://hlinkshowjump?jump=firstslide"/>
            <a:hlinkHover r:id="" action="ppaction://noaction" highlightClick="1">
              <a:snd r:embed="rId10" name="الترجمة من Google#en-ar-ط§ظ„طھظ„_3.wav"/>
            </a:hlinkHover>
          </p:cNvPr>
          <p:cNvSpPr/>
          <p:nvPr/>
        </p:nvSpPr>
        <p:spPr>
          <a:xfrm rot="16200000" flipV="1">
            <a:off x="4785320" y="5425481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4362" y="3429000"/>
            <a:ext cx="3374142" cy="57888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white"/>
                </a:solidFill>
              </a:rPr>
              <a:t>الخلايا المخلوقات الحية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77072"/>
            <a:ext cx="88056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جميع المخلوقات الحية تتكون من خلايا . وبعض المخلوقات الحية الوحيدة الخلية تتكون أجسامها من خلية واحدة . فالبكتيريا والبراميسيوم واليو</a:t>
            </a:r>
            <a:r>
              <a:rPr lang="ar-EG" sz="2400" b="1" dirty="0" smtClean="0">
                <a:solidFill>
                  <a:srgbClr val="002060"/>
                </a:solidFill>
              </a:rPr>
              <a:t>ج</a:t>
            </a:r>
            <a:r>
              <a:rPr lang="ar-SA" sz="2400" b="1" dirty="0" smtClean="0">
                <a:solidFill>
                  <a:srgbClr val="002060"/>
                </a:solidFill>
              </a:rPr>
              <a:t>لينا جميعها مخلوقات وحيدة الخلية .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8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9" grpId="0" animBg="1"/>
      <p:bldP spid="3" grpId="0"/>
      <p:bldP spid="4" grpId="0" animBg="1"/>
      <p:bldP spid="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4"/>
          <p:cNvSpPr/>
          <p:nvPr/>
        </p:nvSpPr>
        <p:spPr>
          <a:xfrm>
            <a:off x="2290357" y="47644"/>
            <a:ext cx="4567237" cy="7143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النظرية الخلوية 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93038"/>
            <a:ext cx="878497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تتضمن نظرية الخلية ثلاث أفكار رئيسة : </a:t>
            </a:r>
          </a:p>
          <a:p>
            <a:r>
              <a:rPr lang="ar-SA" sz="2800" b="1" dirty="0" smtClean="0">
                <a:solidFill>
                  <a:srgbClr val="00B050"/>
                </a:solidFill>
              </a:rPr>
              <a:t>1- جميع المخلوقات الحية تتكون من </a:t>
            </a:r>
            <a:r>
              <a:rPr lang="ar-EG" sz="2800" b="1" dirty="0" smtClean="0">
                <a:solidFill>
                  <a:srgbClr val="00B050"/>
                </a:solidFill>
              </a:rPr>
              <a:t>خلايا</a:t>
            </a:r>
            <a:r>
              <a:rPr lang="ar-SA" sz="28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2- الخلايا هي الوحدة الأساسية للتركيب والوظيفة في جميع المخلوقات الحية .</a:t>
            </a:r>
          </a:p>
          <a:p>
            <a:r>
              <a:rPr lang="ar-SA" sz="2800" b="1" dirty="0" smtClean="0">
                <a:solidFill>
                  <a:srgbClr val="00B050"/>
                </a:solidFill>
              </a:rPr>
              <a:t>3- تنتج الخلايا عن خلايا موجودة .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8" y="3284984"/>
            <a:ext cx="7204363" cy="2631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4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3324" y="609917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6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2022">
            <a:off x="6428102" y="596633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" y="594360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شكل بيضاوي 6">
            <a:hlinkClick r:id="" action="ppaction://hlinkshowjump?jump=firstslide"/>
            <a:hlinkHover r:id="" action="ppaction://noaction" highlightClick="1">
              <a:snd r:embed="rId11" name="الترجمة من Google#en-ar-ط§ظ„طھظ„_3.wav"/>
            </a:hlinkHover>
          </p:cNvPr>
          <p:cNvSpPr/>
          <p:nvPr/>
        </p:nvSpPr>
        <p:spPr>
          <a:xfrm rot="16200000" flipV="1">
            <a:off x="4785320" y="5425481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4"/>
          <p:cNvSpPr/>
          <p:nvPr/>
        </p:nvSpPr>
        <p:spPr>
          <a:xfrm>
            <a:off x="1617822" y="47644"/>
            <a:ext cx="5915837" cy="71435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ما مستويات التنظيم في المخلوقات الحية ؟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Khaybar S_U normal." pitchFamily="2" charset="-78"/>
            </a:endParaRPr>
          </a:p>
        </p:txBody>
      </p:sp>
      <p:pic>
        <p:nvPicPr>
          <p:cNvPr id="5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324" y="609917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428102" y="59670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" y="594360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785320" y="5425481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772400" y="1219200"/>
            <a:ext cx="1295400" cy="76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النسيج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72400" y="2590800"/>
            <a:ext cx="1295400" cy="76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العضو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772400" y="4419600"/>
            <a:ext cx="1295400" cy="76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الجهاز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3962" y="1143000"/>
            <a:ext cx="647223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مجموعة من الخلايا المتشابهة تعمل معا</a:t>
            </a:r>
            <a:r>
              <a:rPr lang="ar-EG" sz="2800" b="1" dirty="0" smtClean="0">
                <a:solidFill>
                  <a:srgbClr val="00B050"/>
                </a:solidFill>
              </a:rPr>
              <a:t>ً</a:t>
            </a:r>
            <a:r>
              <a:rPr lang="ar-SA" sz="2800" b="1" dirty="0" smtClean="0">
                <a:solidFill>
                  <a:srgbClr val="00B050"/>
                </a:solidFill>
              </a:rPr>
              <a:t> لأداء الوظيفة  نفسها .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62" y="2590800"/>
            <a:ext cx="662463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مجموعة من نسيجين مختلفين أو أكثر ، تعمل معا</a:t>
            </a:r>
            <a:r>
              <a:rPr lang="ar-EG" sz="2800" b="1" dirty="0" smtClean="0">
                <a:solidFill>
                  <a:srgbClr val="002060"/>
                </a:solidFill>
              </a:rPr>
              <a:t>ً</a:t>
            </a:r>
            <a:r>
              <a:rPr lang="ar-SA" sz="2800" b="1" dirty="0" smtClean="0">
                <a:solidFill>
                  <a:srgbClr val="002060"/>
                </a:solidFill>
              </a:rPr>
              <a:t> للقيام بوظيفة محددة . والجلد أكبر عضو في الجسم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6362" y="4114800"/>
            <a:ext cx="631983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مجموعة من الأشياء أو ال</a:t>
            </a:r>
            <a:r>
              <a:rPr lang="ar-EG" sz="2800" b="1" dirty="0" smtClean="0">
                <a:solidFill>
                  <a:srgbClr val="00B050"/>
                </a:solidFill>
              </a:rPr>
              <a:t>أ</a:t>
            </a:r>
            <a:r>
              <a:rPr lang="ar-SA" sz="2800" b="1" dirty="0" smtClean="0">
                <a:solidFill>
                  <a:srgbClr val="00B050"/>
                </a:solidFill>
              </a:rPr>
              <a:t>جزاء المرتبطة التي تعمل معا</a:t>
            </a:r>
            <a:r>
              <a:rPr lang="ar-EG" sz="2800" b="1" dirty="0" smtClean="0">
                <a:solidFill>
                  <a:srgbClr val="00B050"/>
                </a:solidFill>
              </a:rPr>
              <a:t>ً</a:t>
            </a:r>
            <a:r>
              <a:rPr lang="ar-SA" sz="2800" b="1" dirty="0" smtClean="0">
                <a:solidFill>
                  <a:srgbClr val="00B050"/>
                </a:solidFill>
              </a:rPr>
              <a:t> لتشكيل وحدة واحدة . وجهاز جسم المخلوق الحي مجموعة من الأعضاء تعمل معا</a:t>
            </a:r>
            <a:r>
              <a:rPr lang="ar-EG" sz="2800" b="1" dirty="0" smtClean="0">
                <a:solidFill>
                  <a:srgbClr val="00B050"/>
                </a:solidFill>
              </a:rPr>
              <a:t>ً</a:t>
            </a:r>
            <a:r>
              <a:rPr lang="ar-SA" sz="2800" b="1" dirty="0" smtClean="0">
                <a:solidFill>
                  <a:srgbClr val="00B050"/>
                </a:solidFill>
              </a:rPr>
              <a:t> بانتظام لأداء وظيفة محددة . 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صـ2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8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</TotalTime>
  <Words>1157</Words>
  <Application>Microsoft Office PowerPoint</Application>
  <PresentationFormat>عرض على الشاشة (3:4)‏</PresentationFormat>
  <Paragraphs>207</Paragraphs>
  <Slides>22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374</cp:revision>
  <dcterms:created xsi:type="dcterms:W3CDTF">2011-03-17T07:07:04Z</dcterms:created>
  <dcterms:modified xsi:type="dcterms:W3CDTF">2019-03-16T09:18:30Z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