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6" r:id="rId1"/>
  </p:sldMasterIdLst>
  <p:notesMasterIdLst>
    <p:notesMasterId r:id="rId24"/>
  </p:notesMasterIdLst>
  <p:sldIdLst>
    <p:sldId id="324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8" r:id="rId22"/>
    <p:sldId id="367" r:id="rId23"/>
  </p:sldIdLst>
  <p:sldSz cx="9144000" cy="6858000" type="screen4x3"/>
  <p:notesSz cx="6858000" cy="9144000"/>
  <p:custDataLst>
    <p:tags r:id="rId25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87" autoAdjust="0"/>
    <p:restoredTop sz="91103" autoAdjust="0"/>
  </p:normalViewPr>
  <p:slideViewPr>
    <p:cSldViewPr>
      <p:cViewPr varScale="1">
        <p:scale>
          <a:sx n="95" d="100"/>
          <a:sy n="95" d="100"/>
        </p:scale>
        <p:origin x="-594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1DBE250-EBC8-4FF7-81AB-0EA693E88063}" type="datetimeFigureOut">
              <a:rPr lang="ar-EG" smtClean="0"/>
              <a:pPr/>
              <a:t>10/07/1440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326BDBA-3E88-4B35-AA02-961CF36B3C3A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2023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1F472-2435-44A9-A409-0173F4D87E74}" type="slidenum">
              <a:rPr lang="ar-SA" smtClean="0">
                <a:solidFill>
                  <a:prstClr val="black"/>
                </a:solidFill>
              </a:rPr>
              <a:pPr/>
              <a:t>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25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1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4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12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7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5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99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1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3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59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C558-B72B-4644-871B-E134285A5763}" type="datetimeFigureOut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10/07/40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ECE29-F2A9-44F8-858B-C22879C84A96}" type="slidenum">
              <a:rPr lang="ar-SA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ar-SA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08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9CB88-5E1A-4FAC-892A-60949ACB1F6F}" type="datetimeFigureOut">
              <a:rPr lang="en-US" smtClean="0">
                <a:solidFill>
                  <a:srgbClr val="EEECE1">
                    <a:shade val="50000"/>
                  </a:srgbClr>
                </a:solidFill>
              </a:rPr>
              <a:pPr/>
              <a:t>3/16/2019</a:t>
            </a:fld>
            <a:endParaRPr lang="en-US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EEECE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74DF9-AD47-4691-BA21-BBFCE3637A9A}" type="slidenum">
              <a:rPr lang="en-US" smtClean="0">
                <a:solidFill>
                  <a:srgbClr val="EEECE1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EEECE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5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audio" Target="../media/audio5.wav"/><Relationship Id="rId3" Type="http://schemas.microsoft.com/office/2007/relationships/hdphoto" Target="../media/hdphoto7.wdp"/><Relationship Id="rId7" Type="http://schemas.openxmlformats.org/officeDocument/2006/relationships/image" Target="../media/image23.png"/><Relationship Id="rId12" Type="http://schemas.openxmlformats.org/officeDocument/2006/relationships/audio" Target="../media/audio4.wav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7.png"/><Relationship Id="rId5" Type="http://schemas.microsoft.com/office/2007/relationships/hdphoto" Target="../media/hdphoto8.wdp"/><Relationship Id="rId15" Type="http://schemas.openxmlformats.org/officeDocument/2006/relationships/audio" Target="../media/audio3.wav"/><Relationship Id="rId10" Type="http://schemas.openxmlformats.org/officeDocument/2006/relationships/audio" Target="../media/audio2.wav"/><Relationship Id="rId4" Type="http://schemas.openxmlformats.org/officeDocument/2006/relationships/image" Target="../media/image21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10" Type="http://schemas.openxmlformats.org/officeDocument/2006/relationships/audio" Target="../media/audio3.wav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10" Type="http://schemas.openxmlformats.org/officeDocument/2006/relationships/audio" Target="../media/audio3.wav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6.pn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audio" Target="../media/audio3.wav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microsoft.com/office/2007/relationships/hdphoto" Target="../media/hdphoto9.wdp"/><Relationship Id="rId7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audio" Target="../media/audio3.wav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6.png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audio" Target="../media/audio4.wav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6.png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10" Type="http://schemas.openxmlformats.org/officeDocument/2006/relationships/audio" Target="../media/audio3.wav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microsoft.com/office/2007/relationships/hdphoto" Target="../media/hdphoto6.wdp"/><Relationship Id="rId7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audio" Target="../media/audio3.wav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/>
          <p:nvPr/>
        </p:nvSpPr>
        <p:spPr>
          <a:xfrm>
            <a:off x="3319063" y="-225"/>
            <a:ext cx="2523728" cy="908864"/>
          </a:xfrm>
          <a:prstGeom prst="flowChartTermina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600" b="1" kern="0" dirty="0" smtClean="0">
                <a:solidFill>
                  <a:prstClr val="white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latin typeface="Times New Roman" pitchFamily="18" charset="0"/>
              </a:rPr>
              <a:t>التمهيد</a:t>
            </a:r>
            <a:endParaRPr lang="ar-SA" sz="700" kern="0" dirty="0" smtClean="0">
              <a:solidFill>
                <a:sysClr val="windowText" lastClr="000000"/>
              </a:solidFill>
            </a:endParaRPr>
          </a:p>
        </p:txBody>
      </p:sp>
      <p:grpSp>
        <p:nvGrpSpPr>
          <p:cNvPr id="40" name="مجموعة 4"/>
          <p:cNvGrpSpPr/>
          <p:nvPr/>
        </p:nvGrpSpPr>
        <p:grpSpPr>
          <a:xfrm>
            <a:off x="533400" y="6172200"/>
            <a:ext cx="5751790" cy="657885"/>
            <a:chOff x="395536" y="5964387"/>
            <a:chExt cx="5751790" cy="848989"/>
          </a:xfrm>
        </p:grpSpPr>
        <p:pic>
          <p:nvPicPr>
            <p:cNvPr id="42" name="Picture 41" descr="http://www.dr-mohammadian.ir/gallery/home.png">
              <a:hlinkClick r:id="" action="ppaction://hlinkshowjump?jump=firstslide"/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96" t="15127" r="15390" b="20163"/>
            <a:stretch/>
          </p:blipFill>
          <p:spPr bwMode="auto">
            <a:xfrm>
              <a:off x="4076488" y="5964387"/>
              <a:ext cx="896293" cy="848989"/>
            </a:xfrm>
            <a:prstGeom prst="roundRect">
              <a:avLst/>
            </a:prstGeom>
            <a:noFill/>
            <a:ln>
              <a:solidFill>
                <a:srgbClr val="7030A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سهم إلى اليمين 3">
              <a:hlinkClick r:id="" action="ppaction://hlinkshowjump?jump=nextslide"/>
            </p:cNvPr>
            <p:cNvSpPr/>
            <p:nvPr/>
          </p:nvSpPr>
          <p:spPr>
            <a:xfrm rot="801633">
              <a:off x="5370740" y="6201641"/>
              <a:ext cx="776586" cy="600267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4" name="سهم إلى اليمين 19">
              <a:hlinkClick r:id="" action="ppaction://hlinkshowjump?jump=previousslide"/>
            </p:cNvPr>
            <p:cNvSpPr/>
            <p:nvPr/>
          </p:nvSpPr>
          <p:spPr>
            <a:xfrm rot="10071875">
              <a:off x="2844698" y="6197190"/>
              <a:ext cx="776586" cy="600267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pic>
          <p:nvPicPr>
            <p:cNvPr id="45" name="Picture 4" descr="http://www.clker.com/cliparts/3/8/b/a/11971212312045077795webmichl_powerbutton_2_states_(_on_off_).svg.med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9" b="-869"/>
            <a:stretch/>
          </p:blipFill>
          <p:spPr bwMode="auto">
            <a:xfrm>
              <a:off x="395536" y="6120038"/>
              <a:ext cx="684062" cy="68406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مستطيل 1"/>
          <p:cNvSpPr/>
          <p:nvPr/>
        </p:nvSpPr>
        <p:spPr>
          <a:xfrm>
            <a:off x="467544" y="1052736"/>
            <a:ext cx="8308598" cy="138499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مبنى المدرسة يتكون من عدة طوابق كل طابق مقسم </a:t>
            </a:r>
            <a:r>
              <a:rPr lang="ar-EG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إ</a:t>
            </a:r>
            <a:r>
              <a:rPr lang="ar-SA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لى </a:t>
            </a:r>
            <a:r>
              <a:rPr lang="ar-SA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مجموعة من الغرف كل غرفة مكونة من </a:t>
            </a:r>
            <a:r>
              <a:rPr lang="ar-EG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ربع </a:t>
            </a:r>
            <a:r>
              <a:rPr lang="ar-SA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جدران الجدار الواحد يتألف من عدد كبير من حبات الطوب (</a:t>
            </a:r>
            <a:r>
              <a:rPr lang="ar-SA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الحجر</a:t>
            </a:r>
            <a:r>
              <a:rPr lang="ar-SA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3" name="سهم إلى اليسار 12"/>
          <p:cNvSpPr/>
          <p:nvPr/>
        </p:nvSpPr>
        <p:spPr>
          <a:xfrm>
            <a:off x="7322507" y="3140968"/>
            <a:ext cx="1450340" cy="1182370"/>
          </a:xfrm>
          <a:prstGeom prst="lef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EG" sz="2800" b="1" dirty="0" smtClean="0">
                <a:solidFill>
                  <a:srgbClr val="C00000"/>
                </a:solidFill>
                <a:effectLst/>
                <a:latin typeface="Arial" pitchFamily="34" charset="0"/>
                <a:ea typeface="Traditional Arabic"/>
                <a:cs typeface="Arial" pitchFamily="34" charset="0"/>
              </a:rPr>
              <a:t>إ</a:t>
            </a:r>
            <a:r>
              <a:rPr lang="ar-SA" sz="2800" b="1" dirty="0" smtClean="0">
                <a:solidFill>
                  <a:srgbClr val="C00000"/>
                </a:solidFill>
                <a:effectLst/>
                <a:latin typeface="Arial" pitchFamily="34" charset="0"/>
                <a:ea typeface="Traditional Arabic"/>
                <a:cs typeface="Arial" pitchFamily="34" charset="0"/>
              </a:rPr>
              <a:t>ذاً</a:t>
            </a:r>
            <a:endParaRPr lang="en-US" sz="1100" dirty="0">
              <a:effectLst/>
              <a:latin typeface="Arial" pitchFamily="34" charset="0"/>
              <a:ea typeface="Traditional Arabic"/>
              <a:cs typeface="Arial" pitchFamily="34" charset="0"/>
            </a:endParaRPr>
          </a:p>
        </p:txBody>
      </p:sp>
      <p:sp>
        <p:nvSpPr>
          <p:cNvPr id="14" name="سهم إلى اليسار 13"/>
          <p:cNvSpPr/>
          <p:nvPr/>
        </p:nvSpPr>
        <p:spPr>
          <a:xfrm>
            <a:off x="7275200" y="4355723"/>
            <a:ext cx="1544955" cy="1276985"/>
          </a:xfrm>
          <a:prstGeom prst="lef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effectLst/>
                <a:latin typeface="Arial" pitchFamily="34" charset="0"/>
                <a:ea typeface="Traditional Arabic"/>
                <a:cs typeface="Arial" pitchFamily="34" charset="0"/>
              </a:rPr>
              <a:t>سؤال</a:t>
            </a:r>
            <a:endParaRPr lang="en-US" sz="1100" dirty="0">
              <a:effectLst/>
              <a:latin typeface="Arial" pitchFamily="34" charset="0"/>
              <a:ea typeface="Traditional Arabic"/>
              <a:cs typeface="Arial" pitchFamily="34" charset="0"/>
            </a:endParaRPr>
          </a:p>
        </p:txBody>
      </p:sp>
      <p:pic>
        <p:nvPicPr>
          <p:cNvPr id="15" name="صورة 14"/>
          <p:cNvPicPr/>
          <p:nvPr/>
        </p:nvPicPr>
        <p:blipFill>
          <a:blip r:embed="rId5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36027"/>
            <a:ext cx="5959475" cy="74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صورة 1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3" y="4508122"/>
            <a:ext cx="6320790" cy="972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2981838" y="76200"/>
            <a:ext cx="3190876" cy="714356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5400" b="1" dirty="0" smtClean="0">
                <a:solidFill>
                  <a:prstClr val="white"/>
                </a:solidFill>
                <a:cs typeface="MCS Khaybar S_U normal." pitchFamily="2" charset="-78"/>
              </a:rPr>
              <a:t>الأنسجة </a:t>
            </a:r>
            <a:endParaRPr lang="ar-SA" sz="4000" b="1" dirty="0">
              <a:solidFill>
                <a:prstClr val="white"/>
              </a:solidFill>
              <a:cs typeface="MCS Khaybar S_U normal." pitchFamily="2" charset="-78"/>
            </a:endParaRPr>
          </a:p>
        </p:txBody>
      </p:sp>
      <p:cxnSp>
        <p:nvCxnSpPr>
          <p:cNvPr id="17" name="رابط مستقيم 16"/>
          <p:cNvCxnSpPr/>
          <p:nvPr/>
        </p:nvCxnSpPr>
        <p:spPr>
          <a:xfrm rot="5400000">
            <a:off x="-3429413" y="3429381"/>
            <a:ext cx="6858794" cy="32"/>
          </a:xfrm>
          <a:prstGeom prst="line">
            <a:avLst/>
          </a:prstGeom>
          <a:ln w="76200">
            <a:solidFill>
              <a:schemeClr val="accent1"/>
            </a:solidFill>
          </a:ln>
          <a:effectLst>
            <a:glow rad="700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6248400" y="2133600"/>
            <a:ext cx="2515916" cy="646986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EG" sz="3200" b="1" dirty="0" smtClean="0">
                <a:solidFill>
                  <a:prstClr val="black"/>
                </a:solidFill>
              </a:rPr>
              <a:t>النسيج العضلي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071896" y="2255004"/>
            <a:ext cx="500810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EG" sz="2800" b="1" dirty="0" smtClean="0">
                <a:solidFill>
                  <a:prstClr val="black"/>
                </a:solidFill>
              </a:rPr>
              <a:t>يتكون من ألياف تحرك العظام وتضخ الدم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248400" y="3029820"/>
            <a:ext cx="2506295" cy="646986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prstClr val="black"/>
                </a:solidFill>
              </a:rPr>
              <a:t>النسيج </a:t>
            </a:r>
            <a:r>
              <a:rPr lang="ar-EG" sz="3200" b="1" dirty="0" err="1" smtClean="0">
                <a:solidFill>
                  <a:prstClr val="black"/>
                </a:solidFill>
              </a:rPr>
              <a:t>الضام</a:t>
            </a:r>
            <a:r>
              <a:rPr lang="ar-EG" sz="3200" b="1" dirty="0" smtClean="0">
                <a:solidFill>
                  <a:prstClr val="black"/>
                </a:solidFill>
              </a:rPr>
              <a:t>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262023" y="3150294"/>
            <a:ext cx="476604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EG" sz="2800" b="1" dirty="0" smtClean="0">
                <a:solidFill>
                  <a:prstClr val="black"/>
                </a:solidFill>
              </a:rPr>
              <a:t>منها العظام والغضاريف والدهون والدم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248400" y="3962400"/>
            <a:ext cx="2506295" cy="646986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prstClr val="black"/>
                </a:solidFill>
              </a:rPr>
              <a:t>النسيج العصبي 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1643063" y="4108629"/>
            <a:ext cx="437289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EG" sz="2800" b="1" dirty="0" smtClean="0">
                <a:solidFill>
                  <a:prstClr val="black"/>
                </a:solidFill>
              </a:rPr>
              <a:t>الذي ينقل الرسائل في الجسم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248400" y="5029200"/>
            <a:ext cx="2514600" cy="646986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prstClr val="black"/>
                </a:solidFill>
              </a:rPr>
              <a:t>النسيج الطلائي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81000" y="5013176"/>
            <a:ext cx="561373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EG" sz="2800" b="1" dirty="0" smtClean="0">
                <a:solidFill>
                  <a:prstClr val="black"/>
                </a:solidFill>
              </a:rPr>
              <a:t>الذي يغطى الأنسجة الداخلية للجسم ومنها الجلد 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28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3507856" y="5425480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1066800"/>
            <a:ext cx="83736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 smtClean="0">
                <a:solidFill>
                  <a:srgbClr val="002060"/>
                </a:solidFill>
                <a:latin typeface="Arial Black" pitchFamily="34" charset="0"/>
              </a:rPr>
              <a:t>تَجَمعُ </a:t>
            </a:r>
            <a:r>
              <a:rPr lang="ar-EG" sz="3200" b="1" dirty="0">
                <a:solidFill>
                  <a:srgbClr val="002060"/>
                </a:solidFill>
                <a:latin typeface="Arial Black" pitchFamily="34" charset="0"/>
              </a:rPr>
              <a:t>أكثر من خلية يكون نسيجاً وأنواع الأنسجة أربعة وهى </a:t>
            </a:r>
          </a:p>
        </p:txBody>
      </p:sp>
      <p:sp>
        <p:nvSpPr>
          <p:cNvPr id="20" name="دبوس زينة 19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182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131840" y="38757"/>
            <a:ext cx="2913529" cy="7143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أنواع الأنسجة </a:t>
            </a:r>
            <a:endParaRPr lang="ar-SA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cxnSp>
        <p:nvCxnSpPr>
          <p:cNvPr id="17" name="رابط مستقيم 16"/>
          <p:cNvCxnSpPr/>
          <p:nvPr/>
        </p:nvCxnSpPr>
        <p:spPr>
          <a:xfrm rot="5400000">
            <a:off x="-3429413" y="3429381"/>
            <a:ext cx="6858794" cy="32"/>
          </a:xfrm>
          <a:prstGeom prst="line">
            <a:avLst/>
          </a:prstGeom>
          <a:ln w="76200">
            <a:solidFill>
              <a:schemeClr val="accent1"/>
            </a:solidFill>
          </a:ln>
          <a:effectLst>
            <a:glow rad="700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9632" y="857232"/>
            <a:ext cx="6643734" cy="12858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9632" y="2219316"/>
            <a:ext cx="6696094" cy="12858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9632" y="3571876"/>
            <a:ext cx="6729433" cy="121444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59632" y="4829175"/>
            <a:ext cx="6715172" cy="119062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8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10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202022"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http://www.gp4arab.com/jm/modules/fisheye_menu/images/exit.png">
            <a:hlinkClick r:id="" action="ppaction://hlinkshowjump?jump=endshow" highlightClick="1">
              <a:snd r:embed="rId12" name="الترجمة من Google#en-ar-lu hgsgh.wav"/>
            </a:hlinkClick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شكل بيضاوي 6">
            <a:hlinkClick r:id="" action="ppaction://hlinkshowjump?jump=firstslide"/>
            <a:hlinkHover r:id="" action="ppaction://noaction" highlightClick="1">
              <a:snd r:embed="rId15" name="الترجمة من Google#en-ar-ط§ظ„طھظ„_3.wav"/>
            </a:hlinkHover>
          </p:cNvPr>
          <p:cNvSpPr/>
          <p:nvPr/>
        </p:nvSpPr>
        <p:spPr>
          <a:xfrm rot="16200000" flipV="1">
            <a:off x="3507856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2" name="دبوس زينة 11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466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رابط مستقيم 16"/>
          <p:cNvCxnSpPr/>
          <p:nvPr/>
        </p:nvCxnSpPr>
        <p:spPr>
          <a:xfrm rot="5400000">
            <a:off x="-3429413" y="3429381"/>
            <a:ext cx="6858794" cy="32"/>
          </a:xfrm>
          <a:prstGeom prst="line">
            <a:avLst/>
          </a:prstGeom>
          <a:ln w="76200">
            <a:solidFill>
              <a:schemeClr val="accent1"/>
            </a:solidFill>
          </a:ln>
          <a:effectLst>
            <a:glow rad="700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6300192" y="63103"/>
            <a:ext cx="2805242" cy="851297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EG" sz="4400" b="1" dirty="0" smtClean="0">
                <a:solidFill>
                  <a:srgbClr val="FF0000"/>
                </a:solidFill>
                <a:cs typeface="MCS Khaybar S_U normal." pitchFamily="2" charset="-78"/>
              </a:rPr>
              <a:t>الجهاز الحي</a:t>
            </a:r>
            <a:r>
              <a:rPr lang="ar-SA" sz="4400" b="1" dirty="0" smtClean="0">
                <a:solidFill>
                  <a:srgbClr val="FF0000"/>
                </a:solidFill>
                <a:cs typeface="MCS Khaybar S_U normal." pitchFamily="2" charset="-78"/>
              </a:rPr>
              <a:t>وي</a:t>
            </a:r>
            <a:r>
              <a:rPr lang="ar-EG" sz="4400" b="1" dirty="0" smtClean="0">
                <a:solidFill>
                  <a:srgbClr val="FF0000"/>
                </a:solidFill>
                <a:cs typeface="MCS Khaybar S_U normal." pitchFamily="2" charset="-78"/>
              </a:rPr>
              <a:t> </a:t>
            </a:r>
            <a:endParaRPr lang="ar-SA" sz="4400" b="1" dirty="0">
              <a:solidFill>
                <a:srgbClr val="FF0000"/>
              </a:solidFill>
              <a:cs typeface="MCS Khaybar S_U normal.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142562" y="1143000"/>
            <a:ext cx="4744014" cy="34778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4400" b="1" dirty="0" smtClean="0">
                <a:solidFill>
                  <a:prstClr val="black"/>
                </a:solidFill>
                <a:cs typeface="MCS RedSea S_U normal." pitchFamily="2" charset="-78"/>
              </a:rPr>
              <a:t>يتكون من مجموعة من الأعضاء وهو المكون الرئيسي لجسم الإنسان مثل جهاز الدوران الذي يتكون من القلب والأوعية الدموية والدم </a:t>
            </a:r>
            <a:endParaRPr lang="ar-SA" sz="44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pic>
        <p:nvPicPr>
          <p:cNvPr id="2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3408394" y="5508103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0" name="دبوس زينة 9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13" y="1268760"/>
            <a:ext cx="3747025" cy="3463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42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8"/>
          <p:cNvSpPr txBox="1"/>
          <p:nvPr/>
        </p:nvSpPr>
        <p:spPr>
          <a:xfrm>
            <a:off x="352409" y="1219200"/>
            <a:ext cx="845873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3200" b="1" dirty="0" smtClean="0">
                <a:solidFill>
                  <a:prstClr val="black"/>
                </a:solidFill>
                <a:cs typeface="MCS RedSea S_U normal." pitchFamily="2" charset="-78"/>
              </a:rPr>
              <a:t>جميع الأشياء التي حولنا تتكون من ذرات ويوجد حوالى 100 نوع من الذرات ولكل نوع خصائص</a:t>
            </a:r>
            <a:r>
              <a:rPr lang="ar-SA" sz="3200" b="1" dirty="0" smtClean="0">
                <a:solidFill>
                  <a:prstClr val="black"/>
                </a:solidFill>
                <a:cs typeface="MCS RedSea S_U normal." pitchFamily="2" charset="-78"/>
              </a:rPr>
              <a:t>ه </a:t>
            </a:r>
            <a:r>
              <a:rPr lang="ar-EG" sz="3200" b="1" dirty="0" smtClean="0">
                <a:solidFill>
                  <a:prstClr val="black"/>
                </a:solidFill>
                <a:cs typeface="MCS RedSea S_U normal." pitchFamily="2" charset="-78"/>
              </a:rPr>
              <a:t>التي تميز</a:t>
            </a:r>
            <a:r>
              <a:rPr lang="ar-SA" sz="3200" b="1" dirty="0" smtClean="0">
                <a:solidFill>
                  <a:prstClr val="black"/>
                </a:solidFill>
                <a:cs typeface="MCS RedSea S_U normal." pitchFamily="2" charset="-78"/>
              </a:rPr>
              <a:t>ه</a:t>
            </a:r>
            <a:r>
              <a:rPr lang="en-US" sz="3200" b="1" dirty="0" smtClean="0">
                <a:solidFill>
                  <a:prstClr val="black"/>
                </a:solidFill>
                <a:cs typeface="MCS RedSea S_U normal." pitchFamily="2" charset="-78"/>
              </a:rPr>
              <a:t> </a:t>
            </a:r>
            <a:r>
              <a:rPr lang="ar-EG" sz="3200" b="1" dirty="0" smtClean="0">
                <a:solidFill>
                  <a:prstClr val="black"/>
                </a:solidFill>
                <a:cs typeface="MCS RedSea S_U normal." pitchFamily="2" charset="-78"/>
              </a:rPr>
              <a:t>وذرات النوع الواحد متشابهة في الخصائص ال</a:t>
            </a:r>
            <a:r>
              <a:rPr lang="ar-SA" sz="3200" b="1" dirty="0" smtClean="0">
                <a:solidFill>
                  <a:prstClr val="black"/>
                </a:solidFill>
                <a:cs typeface="MCS RedSea S_U normal." pitchFamily="2" charset="-78"/>
              </a:rPr>
              <a:t>ص</a:t>
            </a:r>
            <a:r>
              <a:rPr lang="ar-EG" sz="3200" b="1" dirty="0" smtClean="0">
                <a:solidFill>
                  <a:prstClr val="black"/>
                </a:solidFill>
                <a:cs typeface="MCS RedSea S_U normal." pitchFamily="2" charset="-78"/>
              </a:rPr>
              <a:t>فات </a:t>
            </a:r>
            <a:endParaRPr lang="ar-SA" sz="32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5" name="مربع نص 20"/>
          <p:cNvSpPr txBox="1"/>
          <p:nvPr/>
        </p:nvSpPr>
        <p:spPr>
          <a:xfrm>
            <a:off x="7696200" y="3024391"/>
            <a:ext cx="1214446" cy="78319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ar-EG" sz="4000" b="1" dirty="0" smtClean="0">
                <a:solidFill>
                  <a:prstClr val="black"/>
                </a:solidFill>
                <a:cs typeface="MCS Khaybar S_U normal." pitchFamily="2" charset="-78"/>
              </a:rPr>
              <a:t>الذرة </a:t>
            </a:r>
            <a:endParaRPr lang="ar-SA" sz="4000" b="1" dirty="0">
              <a:solidFill>
                <a:prstClr val="black"/>
              </a:solidFill>
              <a:cs typeface="MCS Khaybar S_U normal." pitchFamily="2" charset="-78"/>
            </a:endParaRPr>
          </a:p>
        </p:txBody>
      </p:sp>
      <p:sp>
        <p:nvSpPr>
          <p:cNvPr id="6" name="مربع نص 21"/>
          <p:cNvSpPr txBox="1"/>
          <p:nvPr/>
        </p:nvSpPr>
        <p:spPr>
          <a:xfrm>
            <a:off x="3505200" y="3024391"/>
            <a:ext cx="405580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3600" b="1" dirty="0" smtClean="0">
                <a:solidFill>
                  <a:prstClr val="black"/>
                </a:solidFill>
                <a:cs typeface="MCS RedSea S_U normal." pitchFamily="2" charset="-78"/>
              </a:rPr>
              <a:t>هي أصغر وحدة للمادة </a:t>
            </a:r>
            <a:endParaRPr lang="ar-SA" sz="36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7" name="مربع نص 22"/>
          <p:cNvSpPr txBox="1"/>
          <p:nvPr/>
        </p:nvSpPr>
        <p:spPr>
          <a:xfrm>
            <a:off x="7696200" y="4167391"/>
            <a:ext cx="1214446" cy="646986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b="1" dirty="0">
                <a:solidFill>
                  <a:prstClr val="black"/>
                </a:solidFill>
                <a:cs typeface="MCS Khaybar S_U normal." pitchFamily="2" charset="-78"/>
              </a:rPr>
              <a:t>العنصر</a:t>
            </a:r>
            <a:r>
              <a:rPr lang="ar-EG" sz="2000" b="1" dirty="0" smtClean="0">
                <a:solidFill>
                  <a:prstClr val="black"/>
                </a:solidFill>
                <a:cs typeface="MCS Khaybar S_U normal." pitchFamily="2" charset="-78"/>
              </a:rPr>
              <a:t> </a:t>
            </a:r>
            <a:endParaRPr lang="ar-SA" sz="2800" b="1" dirty="0">
              <a:solidFill>
                <a:prstClr val="black"/>
              </a:solidFill>
              <a:cs typeface="MCS Khaybar S_U normal." pitchFamily="2" charset="-78"/>
            </a:endParaRPr>
          </a:p>
        </p:txBody>
      </p:sp>
      <p:sp>
        <p:nvSpPr>
          <p:cNvPr id="8" name="مربع نص 23"/>
          <p:cNvSpPr txBox="1"/>
          <p:nvPr/>
        </p:nvSpPr>
        <p:spPr>
          <a:xfrm>
            <a:off x="2506663" y="4206860"/>
            <a:ext cx="5056866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2800" b="1" dirty="0" smtClean="0">
                <a:solidFill>
                  <a:prstClr val="black"/>
                </a:solidFill>
                <a:cs typeface="MCS RedSea S_U normal." pitchFamily="2" charset="-78"/>
              </a:rPr>
              <a:t>هو اتحاد </a:t>
            </a:r>
            <a:r>
              <a:rPr lang="ar-EG" sz="2800" b="1" dirty="0" err="1" smtClean="0">
                <a:solidFill>
                  <a:prstClr val="black"/>
                </a:solidFill>
                <a:cs typeface="MCS RedSea S_U normal." pitchFamily="2" charset="-78"/>
              </a:rPr>
              <a:t>ذرات</a:t>
            </a:r>
            <a:r>
              <a:rPr lang="ar-EG" sz="2800" b="1" dirty="0" smtClean="0">
                <a:solidFill>
                  <a:prstClr val="black"/>
                </a:solidFill>
                <a:cs typeface="MCS RedSea S_U normal." pitchFamily="2" charset="-78"/>
              </a:rPr>
              <a:t> من </a:t>
            </a:r>
            <a:r>
              <a:rPr lang="ar-EG" sz="2800" b="1" dirty="0" err="1" smtClean="0">
                <a:solidFill>
                  <a:prstClr val="black"/>
                </a:solidFill>
                <a:cs typeface="MCS RedSea S_U normal." pitchFamily="2" charset="-78"/>
              </a:rPr>
              <a:t>نوع</a:t>
            </a:r>
            <a:r>
              <a:rPr lang="ar-EG" sz="2800" b="1" dirty="0" smtClean="0">
                <a:solidFill>
                  <a:prstClr val="black"/>
                </a:solidFill>
                <a:cs typeface="MCS RedSea S_U normal." pitchFamily="2" charset="-78"/>
              </a:rPr>
              <a:t> واحد ولا يمكن تجزئته </a:t>
            </a:r>
            <a:endParaRPr lang="ar-SA" sz="28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9" name="مربع نص 24"/>
          <p:cNvSpPr txBox="1"/>
          <p:nvPr/>
        </p:nvSpPr>
        <p:spPr>
          <a:xfrm>
            <a:off x="7696200" y="5234191"/>
            <a:ext cx="1214446" cy="715089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prstClr val="black"/>
                </a:solidFill>
                <a:cs typeface="MCS Khaybar S_U normal." pitchFamily="2" charset="-78"/>
              </a:rPr>
              <a:t>المركب </a:t>
            </a:r>
            <a:endParaRPr lang="ar-SA" sz="3600" b="1" dirty="0" smtClean="0">
              <a:solidFill>
                <a:prstClr val="black"/>
              </a:solidFill>
              <a:cs typeface="MCS Khaybar S_U normal." pitchFamily="2" charset="-78"/>
            </a:endParaRPr>
          </a:p>
        </p:txBody>
      </p:sp>
      <p:sp>
        <p:nvSpPr>
          <p:cNvPr id="10" name="مربع نص 25"/>
          <p:cNvSpPr txBox="1"/>
          <p:nvPr/>
        </p:nvSpPr>
        <p:spPr>
          <a:xfrm>
            <a:off x="2590800" y="5273660"/>
            <a:ext cx="497020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3200" b="1" dirty="0" smtClean="0">
                <a:solidFill>
                  <a:prstClr val="black"/>
                </a:solidFill>
                <a:cs typeface="MCS RedSea S_U normal." pitchFamily="2" charset="-78"/>
              </a:rPr>
              <a:t>هو اتحاد كيميائي  لمجموعة من العناصر </a:t>
            </a:r>
            <a:endParaRPr lang="ar-SA" sz="32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11" name="مستطيل مستدير الزوايا 14"/>
          <p:cNvSpPr/>
          <p:nvPr/>
        </p:nvSpPr>
        <p:spPr>
          <a:xfrm>
            <a:off x="1478936" y="47644"/>
            <a:ext cx="6189408" cy="714356"/>
          </a:xfrm>
          <a:prstGeom prst="round2Diag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ما المواد الموجودة في جميع المخلوقات الحية ؟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3" y="2944508"/>
            <a:ext cx="2213842" cy="257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3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63" y="6099175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5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شكل بيضاوي 6">
            <a:hlinkClick r:id="" action="ppaction://hlinkshowjump?jump=firstslide"/>
            <a:hlinkHover r:id="" action="ppaction://noaction" highlightClick="1">
              <a:snd r:embed="rId10" name="الترجمة من Google#en-ar-ط§ظ„طھظ„_3.wav"/>
            </a:hlinkHover>
          </p:cNvPr>
          <p:cNvSpPr/>
          <p:nvPr/>
        </p:nvSpPr>
        <p:spPr>
          <a:xfrm rot="16200000" flipV="1">
            <a:off x="3507856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7" name="دبوس زينة 16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43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رابط مستقيم 16"/>
          <p:cNvCxnSpPr/>
          <p:nvPr/>
        </p:nvCxnSpPr>
        <p:spPr>
          <a:xfrm rot="5400000">
            <a:off x="-3429413" y="3429381"/>
            <a:ext cx="6858794" cy="32"/>
          </a:xfrm>
          <a:prstGeom prst="line">
            <a:avLst/>
          </a:prstGeom>
          <a:ln w="76200">
            <a:solidFill>
              <a:schemeClr val="accent1"/>
            </a:solidFill>
          </a:ln>
          <a:effectLst>
            <a:glow rad="700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312553" y="1437382"/>
            <a:ext cx="650479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>
                <a:solidFill>
                  <a:srgbClr val="00B050"/>
                </a:solidFill>
                <a:latin typeface="Arial Black" pitchFamily="34" charset="0"/>
              </a:rPr>
              <a:t>مركبات تتكون من الكربون والهيدروجين والأكسجين وتمد الإنسان بالطاقة </a:t>
            </a:r>
            <a:r>
              <a:rPr lang="ar-SA" sz="2800" b="1" dirty="0" smtClean="0">
                <a:solidFill>
                  <a:srgbClr val="00B050"/>
                </a:solidFill>
                <a:latin typeface="Arial Black" pitchFamily="34" charset="0"/>
              </a:rPr>
              <a:t>.</a:t>
            </a:r>
            <a:endParaRPr lang="ar-SA" sz="28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926820" y="1553974"/>
            <a:ext cx="1897269" cy="578882"/>
          </a:xfrm>
          <a:prstGeom prst="round2Diag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EG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الكربوهيدرات</a:t>
            </a:r>
            <a:r>
              <a:rPr lang="ar-EG" sz="2800" b="1" dirty="0" smtClean="0">
                <a:solidFill>
                  <a:prstClr val="white"/>
                </a:solidFill>
                <a:cs typeface="MCS Khaybar S_U normal." pitchFamily="2" charset="-78"/>
              </a:rPr>
              <a:t> </a:t>
            </a:r>
            <a:endParaRPr lang="ar-SA" sz="3200" b="1" dirty="0">
              <a:solidFill>
                <a:prstClr val="white"/>
              </a:solidFill>
              <a:cs typeface="MCS Khaybar S_U normal.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323891" y="2618995"/>
            <a:ext cx="1500198" cy="783193"/>
          </a:xfrm>
          <a:prstGeom prst="round2DiagRect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الدهون</a:t>
            </a:r>
            <a:r>
              <a:rPr lang="ar-EG" sz="4000" b="1" dirty="0" smtClean="0">
                <a:solidFill>
                  <a:prstClr val="white"/>
                </a:solidFill>
              </a:rPr>
              <a:t> </a:t>
            </a:r>
            <a:endParaRPr lang="ar-SA" sz="4000" b="1" dirty="0">
              <a:solidFill>
                <a:prstClr val="white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62769" y="2586656"/>
            <a:ext cx="7045535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>
                <a:solidFill>
                  <a:srgbClr val="7030A0"/>
                </a:solidFill>
                <a:latin typeface="Arial Black" pitchFamily="34" charset="0"/>
              </a:rPr>
              <a:t>مركبات تتكون من الكربون والهيدروجين والأكسجين </a:t>
            </a:r>
            <a:r>
              <a:rPr lang="ar-EG" sz="2800" b="1" dirty="0" smtClean="0">
                <a:solidFill>
                  <a:srgbClr val="7030A0"/>
                </a:solidFill>
                <a:latin typeface="Arial Black" pitchFamily="34" charset="0"/>
              </a:rPr>
              <a:t>وتخزن</a:t>
            </a:r>
          </a:p>
          <a:p>
            <a:r>
              <a:rPr lang="ar-EG" sz="28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ar-EG" sz="2800" b="1" dirty="0">
                <a:solidFill>
                  <a:srgbClr val="7030A0"/>
                </a:solidFill>
                <a:latin typeface="Arial Black" pitchFamily="34" charset="0"/>
              </a:rPr>
              <a:t>الطاقة وتمد الخلايا بطاقة أكبر من الكربوهيدرات </a:t>
            </a:r>
            <a:r>
              <a:rPr lang="ar-SA" sz="2800" b="1" dirty="0">
                <a:solidFill>
                  <a:srgbClr val="7030A0"/>
                </a:solidFill>
                <a:latin typeface="Arial Black" pitchFamily="34" charset="0"/>
              </a:rPr>
              <a:t> .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5612511" y="3735643"/>
            <a:ext cx="3211578" cy="822305"/>
          </a:xfrm>
          <a:prstGeom prst="flowChartTerminator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EG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مكونات خلايا الإنسان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876"/>
            <a:ext cx="4357717" cy="25717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مربع نص 23"/>
          <p:cNvSpPr txBox="1"/>
          <p:nvPr/>
        </p:nvSpPr>
        <p:spPr>
          <a:xfrm>
            <a:off x="2643174" y="4286256"/>
            <a:ext cx="1210589" cy="107721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200" dirty="0" smtClean="0">
                <a:solidFill>
                  <a:prstClr val="black"/>
                </a:solidFill>
                <a:cs typeface="MCS RedSea S_U normal." pitchFamily="2" charset="-78"/>
              </a:rPr>
              <a:t>الماء</a:t>
            </a:r>
          </a:p>
          <a:p>
            <a:r>
              <a:rPr lang="ar-EG" sz="3200" dirty="0" smtClean="0">
                <a:solidFill>
                  <a:prstClr val="black"/>
                </a:solidFill>
              </a:rPr>
              <a:t>70 % </a:t>
            </a:r>
            <a:endParaRPr lang="ar-SA" sz="3200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68937" y="4491335"/>
            <a:ext cx="101181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2400" b="1" dirty="0" smtClean="0">
                <a:solidFill>
                  <a:prstClr val="black"/>
                </a:solidFill>
                <a:cs typeface="MCS RedSea S_U normal." pitchFamily="2" charset="-78"/>
              </a:rPr>
              <a:t>البروتينات  </a:t>
            </a:r>
            <a:endParaRPr lang="ar-SA" sz="24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48200" y="4901625"/>
            <a:ext cx="1226618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200" b="1" dirty="0" smtClean="0">
                <a:solidFill>
                  <a:srgbClr val="FF0000"/>
                </a:solidFill>
              </a:rPr>
              <a:t>الدهون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817343" y="4893174"/>
            <a:ext cx="184858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2800" b="1" dirty="0" smtClean="0">
                <a:solidFill>
                  <a:srgbClr val="FF0000"/>
                </a:solidFill>
              </a:rPr>
              <a:t>الكربوهيدرات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5401088" y="5452859"/>
            <a:ext cx="217487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 smtClean="0">
                <a:solidFill>
                  <a:srgbClr val="FF0000"/>
                </a:solidFill>
              </a:rPr>
              <a:t>الأحماض النووية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29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3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5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شكل بيضاوي 6">
            <a:hlinkClick r:id="" action="ppaction://hlinkshowjump?jump=firstslide"/>
            <a:hlinkHover r:id="" action="ppaction://noaction" highlightClick="1">
              <a:snd r:embed="rId10" name="الترجمة من Google#en-ar-ط§ظ„طھظ„_3.wav"/>
            </a:hlinkHover>
          </p:cNvPr>
          <p:cNvSpPr/>
          <p:nvPr/>
        </p:nvSpPr>
        <p:spPr>
          <a:xfrm rot="16200000" flipV="1">
            <a:off x="3507856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36" name="مستطيل مستدير الزوايا 14"/>
          <p:cNvSpPr/>
          <p:nvPr/>
        </p:nvSpPr>
        <p:spPr>
          <a:xfrm>
            <a:off x="1478936" y="47644"/>
            <a:ext cx="6189408" cy="714356"/>
          </a:xfrm>
          <a:prstGeom prst="round2Diag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العناصر والمركبات </a:t>
            </a:r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الموجودة </a:t>
            </a:r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في </a:t>
            </a:r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الخلايا 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786825"/>
            <a:ext cx="7467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هناك العديد من المركبات التي توجد في الخلايا كلها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7" name="مربع نص 24"/>
          <p:cNvSpPr txBox="1"/>
          <p:nvPr/>
        </p:nvSpPr>
        <p:spPr>
          <a:xfrm>
            <a:off x="990600" y="3810000"/>
            <a:ext cx="96163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  <a:cs typeface="MCS RedSea S_U normal." pitchFamily="2" charset="-78"/>
              </a:rPr>
              <a:t>الدهون</a:t>
            </a:r>
          </a:p>
          <a:p>
            <a:r>
              <a:rPr lang="ar-SA" sz="2400" b="1" dirty="0" smtClean="0">
                <a:solidFill>
                  <a:prstClr val="black"/>
                </a:solidFill>
                <a:cs typeface="MCS RedSea S_U normal." pitchFamily="2" charset="-78"/>
              </a:rPr>
              <a:t>10%</a:t>
            </a:r>
            <a:endParaRPr lang="ar-SA" sz="24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7" y="3544669"/>
            <a:ext cx="107156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prstClr val="black"/>
                </a:solidFill>
              </a:rPr>
              <a:t>الحماض النووية </a:t>
            </a:r>
            <a:endParaRPr lang="ar-SA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3581400"/>
            <a:ext cx="13997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prstClr val="black"/>
                </a:solidFill>
              </a:rPr>
              <a:t>الكربوهيدرات </a:t>
            </a:r>
            <a:endParaRPr lang="ar-SA" b="1" dirty="0">
              <a:solidFill>
                <a:prstClr val="black"/>
              </a:solidFill>
            </a:endParaRPr>
          </a:p>
        </p:txBody>
      </p:sp>
      <p:sp>
        <p:nvSpPr>
          <p:cNvPr id="31" name="دبوس زينة 30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058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22" grpId="0"/>
      <p:bldP spid="23" grpId="0" animBg="1"/>
      <p:bldP spid="24" grpId="0"/>
      <p:bldP spid="25" grpId="0"/>
      <p:bldP spid="26" grpId="0"/>
      <p:bldP spid="27" grpId="0"/>
      <p:bldP spid="28" grpId="0"/>
      <p:bldP spid="36" grpId="0" animBg="1"/>
      <p:bldP spid="2" grpId="0"/>
      <p:bldP spid="37" grpId="0"/>
      <p:bldP spid="3" grpId="0"/>
      <p:bldP spid="4" grpId="0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3069163" y="0"/>
            <a:ext cx="3021450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4" name="مربع نص 17"/>
          <p:cNvSpPr txBox="1"/>
          <p:nvPr/>
        </p:nvSpPr>
        <p:spPr>
          <a:xfrm>
            <a:off x="3618724" y="685800"/>
            <a:ext cx="1890712" cy="579437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ar-EG" sz="2800" b="1" dirty="0">
                <a:solidFill>
                  <a:prstClr val="black"/>
                </a:solidFill>
              </a:rPr>
              <a:t>ملخص مصور 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1295400"/>
            <a:ext cx="6014679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تنص نظرية الخلية على أن جميع المخلوقات الحية مكونة من خلايا ، وأن الخلية هي </a:t>
            </a:r>
            <a:r>
              <a:rPr lang="ar-EG" sz="2800" b="1" dirty="0" smtClean="0">
                <a:solidFill>
                  <a:srgbClr val="7030A0"/>
                </a:solidFill>
              </a:rPr>
              <a:t>ال</a:t>
            </a:r>
            <a:r>
              <a:rPr lang="ar-SA" sz="2800" b="1" dirty="0" smtClean="0">
                <a:solidFill>
                  <a:srgbClr val="7030A0"/>
                </a:solidFill>
              </a:rPr>
              <a:t>وحدة الأساسية في المخلوقات الحية 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9792" y="2590800"/>
            <a:ext cx="6117991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2060"/>
                </a:solidFill>
              </a:rPr>
              <a:t>مستويات التنظيم الخمسة في المخلوقات الحية هي الخلايا والأنسجة والأعضاء والأجهزة والمخلوقات الحية .</a:t>
            </a:r>
            <a:endParaRPr lang="ar-SA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4509120"/>
            <a:ext cx="4834233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المركبات الموجودة في الخلية – مثلها مثل غيرها من المركبات – مواد تتكون من عنصرين أو أكثر 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281935" y="0"/>
            <a:ext cx="1647004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5519"/>
            <a:ext cx="2590800" cy="1488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4103802"/>
            <a:ext cx="3738562" cy="22400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مربع نص 23"/>
          <p:cNvSpPr txBox="1"/>
          <p:nvPr/>
        </p:nvSpPr>
        <p:spPr>
          <a:xfrm>
            <a:off x="1792695" y="5005753"/>
            <a:ext cx="125841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 smtClean="0">
                <a:solidFill>
                  <a:prstClr val="black"/>
                </a:solidFill>
                <a:cs typeface="MCS RedSea S_U normal." pitchFamily="2" charset="-78"/>
              </a:rPr>
              <a:t>الماء</a:t>
            </a:r>
          </a:p>
          <a:p>
            <a:r>
              <a:rPr lang="ar-EG" sz="2800" dirty="0" smtClean="0">
                <a:solidFill>
                  <a:prstClr val="black"/>
                </a:solidFill>
              </a:rPr>
              <a:t>70 % </a:t>
            </a:r>
            <a:endParaRPr lang="ar-SA" sz="2800" dirty="0">
              <a:solidFill>
                <a:prstClr val="black"/>
              </a:solidFill>
            </a:endParaRPr>
          </a:p>
        </p:txBody>
      </p:sp>
      <p:sp>
        <p:nvSpPr>
          <p:cNvPr id="12" name="مربع نص 24"/>
          <p:cNvSpPr txBox="1"/>
          <p:nvPr/>
        </p:nvSpPr>
        <p:spPr>
          <a:xfrm>
            <a:off x="183564" y="4857690"/>
            <a:ext cx="85207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000" b="1" dirty="0" smtClean="0">
                <a:solidFill>
                  <a:prstClr val="black"/>
                </a:solidFill>
                <a:cs typeface="MCS RedSea S_U normal." pitchFamily="2" charset="-78"/>
              </a:rPr>
              <a:t>البروتينات  </a:t>
            </a:r>
            <a:endParaRPr lang="ar-SA" sz="20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13" name="مربع نص 24"/>
          <p:cNvSpPr txBox="1"/>
          <p:nvPr/>
        </p:nvSpPr>
        <p:spPr>
          <a:xfrm>
            <a:off x="609600" y="4014515"/>
            <a:ext cx="118407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  <a:cs typeface="MCS RedSea S_U normal." pitchFamily="2" charset="-78"/>
              </a:rPr>
              <a:t>الدهون</a:t>
            </a:r>
          </a:p>
          <a:p>
            <a:r>
              <a:rPr lang="ar-SA" sz="2000" b="1" dirty="0" smtClean="0">
                <a:solidFill>
                  <a:prstClr val="black"/>
                </a:solidFill>
                <a:cs typeface="MCS RedSea S_U normal." pitchFamily="2" charset="-78"/>
              </a:rPr>
              <a:t>10%</a:t>
            </a:r>
            <a:endParaRPr lang="ar-SA" sz="2000" b="1" dirty="0">
              <a:solidFill>
                <a:prstClr val="black"/>
              </a:solidFill>
              <a:cs typeface="MCS RedSea S_U normal.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038600"/>
            <a:ext cx="8761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prstClr val="black"/>
                </a:solidFill>
              </a:rPr>
              <a:t>الأحماض النووية </a:t>
            </a:r>
            <a:endParaRPr lang="ar-SA" sz="1600" b="1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4126468"/>
            <a:ext cx="186695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prstClr val="black"/>
                </a:solidFill>
              </a:rPr>
              <a:t>الكربوهيدرات </a:t>
            </a:r>
            <a:endParaRPr lang="ar-SA" b="1" dirty="0">
              <a:solidFill>
                <a:prstClr val="black"/>
              </a:solidFill>
            </a:endParaRPr>
          </a:p>
        </p:txBody>
      </p:sp>
      <p:pic>
        <p:nvPicPr>
          <p:cNvPr id="1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4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5338" y="6362637"/>
            <a:ext cx="863600" cy="6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6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53125" y="6153033"/>
            <a:ext cx="828675" cy="82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 descr="http://www.gp4arab.com/jm/modules/fisheye_menu/images/exit.png">
            <a:hlinkClick r:id="" action="ppaction://hlinkshowjump?jump=endshow" highlightClick="1">
              <a:snd r:embed="rId8" name="الترجمة من Google#en-ar-lu hgsgh.wav"/>
            </a:hlinkClick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8013" y="6131142"/>
            <a:ext cx="885825" cy="68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شكل بيضاوي 6">
            <a:hlinkClick r:id="" action="ppaction://hlinkshowjump?jump=firstslide"/>
            <a:hlinkHover r:id="" action="ppaction://noaction" highlightClick="1">
              <a:snd r:embed="rId11" name="الترجمة من Google#en-ar-ط§ظ„طھظ„_3.wav"/>
            </a:hlinkHover>
          </p:cNvPr>
          <p:cNvSpPr/>
          <p:nvPr/>
        </p:nvSpPr>
        <p:spPr>
          <a:xfrm rot="16200000" flipV="1">
            <a:off x="4014853" y="5496332"/>
            <a:ext cx="586131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21" name="دبوس زينة 20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10" y="2461467"/>
            <a:ext cx="1465886" cy="13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33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 animBg="1"/>
      <p:bldP spid="11" grpId="0"/>
      <p:bldP spid="12" grpId="0"/>
      <p:bldP spid="13" grpId="0"/>
      <p:bldP spid="14" grpId="0"/>
      <p:bldP spid="15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313180" y="18662"/>
            <a:ext cx="2529046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168962" y="0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7" name="مربع نص 18"/>
          <p:cNvSpPr txBox="1">
            <a:spLocks noChangeArrowheads="1"/>
          </p:cNvSpPr>
          <p:nvPr/>
        </p:nvSpPr>
        <p:spPr bwMode="auto">
          <a:xfrm>
            <a:off x="539552" y="2298700"/>
            <a:ext cx="830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ar-EG" altLang="en-US" sz="2800" b="1" dirty="0">
                <a:solidFill>
                  <a:srgbClr val="6600CC"/>
                </a:solidFill>
                <a:cs typeface="+mn-cs"/>
              </a:rPr>
              <a:t>أعمل مطوية كالمبينة في الشكل ، ألخص فيها ما تعلمته عن </a:t>
            </a:r>
            <a:r>
              <a:rPr lang="ar-SA" altLang="en-US" sz="2800" b="1" dirty="0" smtClean="0">
                <a:solidFill>
                  <a:srgbClr val="6600CC"/>
                </a:solidFill>
                <a:cs typeface="+mn-cs"/>
              </a:rPr>
              <a:t>نظرية الخلية .</a:t>
            </a:r>
            <a:endParaRPr lang="en-US" altLang="en-US" sz="2800" b="1" dirty="0">
              <a:solidFill>
                <a:srgbClr val="6600CC"/>
              </a:solidFill>
              <a:cs typeface="+mn-cs"/>
            </a:endParaRPr>
          </a:p>
        </p:txBody>
      </p:sp>
      <p:sp>
        <p:nvSpPr>
          <p:cNvPr id="8" name="موجة مزدوجة 16"/>
          <p:cNvSpPr/>
          <p:nvPr/>
        </p:nvSpPr>
        <p:spPr>
          <a:xfrm>
            <a:off x="6372200" y="839142"/>
            <a:ext cx="2448272" cy="1367358"/>
          </a:xfrm>
          <a:prstGeom prst="doubleWav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400" b="1" dirty="0">
                <a:solidFill>
                  <a:srgbClr val="FF0000"/>
                </a:solidFill>
                <a:effectLst>
                  <a:glow rad="63500">
                    <a:srgbClr val="EA157A">
                      <a:satMod val="175000"/>
                      <a:alpha val="40000"/>
                    </a:srgbClr>
                  </a:glow>
                </a:effectLst>
              </a:rPr>
              <a:t>المطويات</a:t>
            </a:r>
            <a:endParaRPr lang="en-US" sz="4400" b="1" dirty="0">
              <a:solidFill>
                <a:srgbClr val="FF0000"/>
              </a:solidFill>
              <a:effectLst>
                <a:glow rad="63500">
                  <a:srgbClr val="EA157A">
                    <a:satMod val="175000"/>
                    <a:alpha val="40000"/>
                  </a:srgbClr>
                </a:glow>
              </a:effectLst>
            </a:endParaRPr>
          </a:p>
        </p:txBody>
      </p:sp>
      <p:sp>
        <p:nvSpPr>
          <p:cNvPr id="9" name="مربع نص 17"/>
          <p:cNvSpPr txBox="1">
            <a:spLocks noChangeArrowheads="1"/>
          </p:cNvSpPr>
          <p:nvPr/>
        </p:nvSpPr>
        <p:spPr bwMode="auto">
          <a:xfrm>
            <a:off x="3151171" y="1138113"/>
            <a:ext cx="28076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1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algn="r" rtl="1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algn="r" rtl="1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algn="r" rtl="1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algn="r" rtl="1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ar-EG" altLang="en-US" sz="4800" b="1" spc="50" dirty="0" smtClean="0">
                <a:ln w="11430"/>
                <a:gradFill>
                  <a:gsLst>
                    <a:gs pos="25000">
                      <a:srgbClr val="EA157A">
                        <a:satMod val="155000"/>
                      </a:srgbClr>
                    </a:gs>
                    <a:gs pos="100000">
                      <a:srgbClr val="EA157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أنظم أفكاري </a:t>
            </a:r>
            <a:endParaRPr lang="en-US" altLang="en-US" sz="4800" b="1" spc="50" dirty="0" smtClean="0">
              <a:ln w="11430"/>
              <a:gradFill>
                <a:gsLst>
                  <a:gs pos="25000">
                    <a:srgbClr val="EA157A">
                      <a:satMod val="155000"/>
                    </a:srgbClr>
                  </a:gs>
                  <a:gs pos="100000">
                    <a:srgbClr val="EA157A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332" y="3062514"/>
            <a:ext cx="3852862" cy="289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4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6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http://www.gp4arab.com/jm/modules/fisheye_menu/images/exit.png">
            <a:hlinkClick r:id="" action="ppaction://hlinkshowjump?jump=endshow" highlightClick="1">
              <a:snd r:embed="rId8" name="الترجمة من Google#en-ar-lu hgsgh.wav"/>
            </a:hlinkClick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شكل بيضاوي 6">
            <a:hlinkClick r:id="" action="ppaction://hlinkshowjump?jump=firstslide"/>
            <a:hlinkHover r:id="" action="ppaction://noaction" highlightClick="1">
              <a:snd r:embed="rId11" name="الترجمة من Google#en-ar-ط§ظ„طھظ„_3.wav"/>
            </a:hlinkHover>
          </p:cNvPr>
          <p:cNvSpPr/>
          <p:nvPr/>
        </p:nvSpPr>
        <p:spPr>
          <a:xfrm rot="16200000" flipV="1">
            <a:off x="3507856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sp>
        <p:nvSpPr>
          <p:cNvPr id="15" name="دبوس زينة 14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68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131840" y="0"/>
            <a:ext cx="2877434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367135" y="0"/>
            <a:ext cx="1588576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30850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3507856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1" name="مربع نص 21"/>
          <p:cNvSpPr txBox="1"/>
          <p:nvPr/>
        </p:nvSpPr>
        <p:spPr>
          <a:xfrm>
            <a:off x="2339752" y="609600"/>
            <a:ext cx="4449762" cy="707231"/>
          </a:xfrm>
          <a:prstGeom prst="downArrow">
            <a:avLst>
              <a:gd name="adj1" fmla="val 50000"/>
              <a:gd name="adj2" fmla="val 701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prstClr val="white"/>
                </a:solidFill>
              </a:rPr>
              <a:t>أفكر وأتحدث وأكتب </a:t>
            </a:r>
          </a:p>
        </p:txBody>
      </p:sp>
      <p:sp>
        <p:nvSpPr>
          <p:cNvPr id="15" name="مربع نص 22"/>
          <p:cNvSpPr txBox="1"/>
          <p:nvPr/>
        </p:nvSpPr>
        <p:spPr>
          <a:xfrm>
            <a:off x="6674296" y="1340768"/>
            <a:ext cx="2362200" cy="646986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solidFill>
                  <a:srgbClr val="7030A0"/>
                </a:solidFill>
              </a:rPr>
              <a:t>1- المفردات :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632" y="2128754"/>
            <a:ext cx="822047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7030A0"/>
                </a:solidFill>
              </a:rPr>
              <a:t>مجموعة الخلايا المتشابهة التي تؤدي الوظيفة نفسها تسمي ..........</a:t>
            </a:r>
            <a:endParaRPr lang="ar-SA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3518" y="3321487"/>
            <a:ext cx="13033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النسيج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8" name="دبوس زينة 17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2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6" grpId="0"/>
      <p:bldP spid="17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322511" y="0"/>
            <a:ext cx="2512640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259632" y="0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11" name="مربع نص 21"/>
          <p:cNvSpPr txBox="1"/>
          <p:nvPr/>
        </p:nvSpPr>
        <p:spPr>
          <a:xfrm>
            <a:off x="2349083" y="609600"/>
            <a:ext cx="4449762" cy="707231"/>
          </a:xfrm>
          <a:prstGeom prst="downArrow">
            <a:avLst>
              <a:gd name="adj1" fmla="val 50000"/>
              <a:gd name="adj2" fmla="val 701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prstClr val="white"/>
                </a:solidFill>
              </a:rPr>
              <a:t>أفكر وأتحدث وأكتب </a:t>
            </a:r>
          </a:p>
        </p:txBody>
      </p:sp>
      <p:sp>
        <p:nvSpPr>
          <p:cNvPr id="12" name="مربع نص 22"/>
          <p:cNvSpPr txBox="1"/>
          <p:nvPr/>
        </p:nvSpPr>
        <p:spPr>
          <a:xfrm>
            <a:off x="7016890" y="800814"/>
            <a:ext cx="1803582" cy="646986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solidFill>
                  <a:srgbClr val="7030A0"/>
                </a:solidFill>
              </a:rPr>
              <a:t>2- أتتبع: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1295400"/>
            <a:ext cx="665803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أعمل مخططا</a:t>
            </a:r>
            <a:r>
              <a:rPr lang="ar-EG" sz="2800" b="1" dirty="0" smtClean="0">
                <a:solidFill>
                  <a:srgbClr val="FF0000"/>
                </a:solidFill>
              </a:rPr>
              <a:t>ً</a:t>
            </a:r>
            <a:r>
              <a:rPr lang="ar-SA" sz="2800" b="1" dirty="0" smtClean="0">
                <a:solidFill>
                  <a:srgbClr val="FF0000"/>
                </a:solidFill>
              </a:rPr>
              <a:t> يبين </a:t>
            </a:r>
            <a:r>
              <a:rPr lang="ar-SA" sz="2800" b="1" dirty="0" smtClean="0">
                <a:solidFill>
                  <a:srgbClr val="FF0000"/>
                </a:solidFill>
              </a:rPr>
              <a:t>تسلسل ومستويات </a:t>
            </a:r>
            <a:r>
              <a:rPr lang="ar-SA" sz="2800" b="1" dirty="0" smtClean="0">
                <a:solidFill>
                  <a:srgbClr val="FF0000"/>
                </a:solidFill>
              </a:rPr>
              <a:t>التنظيم </a:t>
            </a:r>
            <a:r>
              <a:rPr lang="ar-SA" sz="2800" b="1" dirty="0" smtClean="0">
                <a:solidFill>
                  <a:srgbClr val="FF0000"/>
                </a:solidFill>
              </a:rPr>
              <a:t>في المخلوقات الحية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" name="Round Diagonal Corner Rectangle 1"/>
          <p:cNvSpPr/>
          <p:nvPr/>
        </p:nvSpPr>
        <p:spPr>
          <a:xfrm>
            <a:off x="1950503" y="2204864"/>
            <a:ext cx="5257800" cy="6096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7030A0"/>
                </a:solidFill>
              </a:rPr>
              <a:t>الذرات لبنات بناء عناصر الخلية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20" name="Round Diagonal Corner Rectangle 19"/>
          <p:cNvSpPr/>
          <p:nvPr/>
        </p:nvSpPr>
        <p:spPr>
          <a:xfrm>
            <a:off x="1950503" y="3043064"/>
            <a:ext cx="5257800" cy="6096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7030A0"/>
                </a:solidFill>
              </a:rPr>
              <a:t>الخلايا لبنات بناء النسيج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21" name="Round Diagonal Corner Rectangle 20"/>
          <p:cNvSpPr/>
          <p:nvPr/>
        </p:nvSpPr>
        <p:spPr>
          <a:xfrm>
            <a:off x="1950503" y="3957464"/>
            <a:ext cx="5257800" cy="6096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7030A0"/>
                </a:solidFill>
              </a:rPr>
              <a:t>الأنسجة لبنات بناء الأعضاء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22" name="Round Diagonal Corner Rectangle 21"/>
          <p:cNvSpPr/>
          <p:nvPr/>
        </p:nvSpPr>
        <p:spPr>
          <a:xfrm>
            <a:off x="1950503" y="4795664"/>
            <a:ext cx="5257800" cy="6096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7030A0"/>
                </a:solidFill>
              </a:rPr>
              <a:t>الأعضاء لبنات بناء الأجهزة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23" name="Round Diagonal Corner Rectangle 22"/>
          <p:cNvSpPr/>
          <p:nvPr/>
        </p:nvSpPr>
        <p:spPr>
          <a:xfrm>
            <a:off x="1950503" y="5710064"/>
            <a:ext cx="5257800" cy="6096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7030A0"/>
                </a:solidFill>
              </a:rPr>
              <a:t>الأجهزة لبنات جسم المخلوق الحي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465103" y="2814464"/>
            <a:ext cx="304800" cy="2286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4465103" y="3652664"/>
            <a:ext cx="304800" cy="3048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4465103" y="4567064"/>
            <a:ext cx="304800" cy="3048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4465103" y="5405264"/>
            <a:ext cx="304800" cy="3048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7" name="دبوس زينة 26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398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/>
      <p:bldP spid="2" grpId="0" animBg="1"/>
      <p:bldP spid="20" grpId="0" animBg="1"/>
      <p:bldP spid="21" grpId="0" animBg="1"/>
      <p:bldP spid="22" grpId="0" animBg="1"/>
      <p:bldP spid="23" grpId="0" animBg="1"/>
      <p:bldP spid="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320749" y="-27384"/>
            <a:ext cx="2519402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256251" y="0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5525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83312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4160318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1" name="مربع نص 22"/>
          <p:cNvSpPr txBox="1"/>
          <p:nvPr/>
        </p:nvSpPr>
        <p:spPr>
          <a:xfrm>
            <a:off x="5964360" y="1232637"/>
            <a:ext cx="2798561" cy="646986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solidFill>
                  <a:srgbClr val="7030A0"/>
                </a:solidFill>
              </a:rPr>
              <a:t>3- التفكير الناقد :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80528" y="1980129"/>
            <a:ext cx="922240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كيف يؤدي اكتشاف تقنيات جديدة إل</a:t>
            </a:r>
            <a:r>
              <a:rPr lang="ar-EG" sz="3200" b="1" dirty="0" smtClean="0">
                <a:solidFill>
                  <a:srgbClr val="FF0000"/>
                </a:solidFill>
              </a:rPr>
              <a:t>ى</a:t>
            </a:r>
            <a:r>
              <a:rPr lang="ar-SA" sz="3200" b="1" dirty="0" smtClean="0">
                <a:solidFill>
                  <a:srgbClr val="FF0000"/>
                </a:solidFill>
              </a:rPr>
              <a:t> تطور علم الأحياء وتقدمه ؟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502228" y="3048000"/>
            <a:ext cx="8169944" cy="26670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   الإجابة</a:t>
            </a:r>
          </a:p>
          <a:p>
            <a:pPr algn="ctr"/>
            <a:r>
              <a:rPr lang="ar-SA" sz="3200" b="1" dirty="0" smtClean="0">
                <a:solidFill>
                  <a:prstClr val="black"/>
                </a:solidFill>
              </a:rPr>
              <a:t>يمكن أن يستخدم الناس الآلات لقراءة موجات الدماغ ، حيث تساعد هذه الآلات الق</a:t>
            </a:r>
            <a:r>
              <a:rPr lang="ar-EG" sz="3200" b="1" dirty="0" smtClean="0">
                <a:solidFill>
                  <a:prstClr val="black"/>
                </a:solidFill>
              </a:rPr>
              <a:t>ل</a:t>
            </a:r>
            <a:r>
              <a:rPr lang="ar-SA" sz="3200" b="1" dirty="0" smtClean="0">
                <a:solidFill>
                  <a:prstClr val="black"/>
                </a:solidFill>
              </a:rPr>
              <a:t>ب على أن ينبض بانتظام ، كما تساعد المشلولين أيضا</a:t>
            </a:r>
            <a:r>
              <a:rPr lang="ar-EG" sz="3200" b="1" dirty="0" smtClean="0">
                <a:solidFill>
                  <a:prstClr val="black"/>
                </a:solidFill>
              </a:rPr>
              <a:t>ً</a:t>
            </a:r>
            <a:r>
              <a:rPr lang="ar-SA" sz="3200" b="1" dirty="0" smtClean="0">
                <a:solidFill>
                  <a:prstClr val="black"/>
                </a:solidFill>
              </a:rPr>
              <a:t> .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4" name="مربع نص 21"/>
          <p:cNvSpPr txBox="1"/>
          <p:nvPr/>
        </p:nvSpPr>
        <p:spPr>
          <a:xfrm>
            <a:off x="2349083" y="609600"/>
            <a:ext cx="4449762" cy="707231"/>
          </a:xfrm>
          <a:prstGeom prst="downArrow">
            <a:avLst>
              <a:gd name="adj1" fmla="val 50000"/>
              <a:gd name="adj2" fmla="val 701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prstClr val="white"/>
                </a:solidFill>
              </a:rPr>
              <a:t>أفكر وأتحدث وأكتب </a:t>
            </a:r>
          </a:p>
        </p:txBody>
      </p:sp>
      <p:sp>
        <p:nvSpPr>
          <p:cNvPr id="15" name="دبوس زينة 14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587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17">
            <a:hlinkClick r:id="rId2" action="ppaction://hlinksldjump"/>
          </p:cNvPr>
          <p:cNvSpPr/>
          <p:nvPr/>
        </p:nvSpPr>
        <p:spPr>
          <a:xfrm>
            <a:off x="2374436" y="53346"/>
            <a:ext cx="4400560" cy="838200"/>
          </a:xfrm>
          <a:prstGeom prst="round2Diag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 smtClean="0">
                <a:solidFill>
                  <a:prstClr val="white"/>
                </a:solidFill>
              </a:rPr>
              <a:t>الوحدة الأولى </a:t>
            </a:r>
            <a:endParaRPr lang="ar-EG" sz="4000" b="1" dirty="0">
              <a:solidFill>
                <a:prstClr val="white"/>
              </a:solidFill>
            </a:endParaRPr>
          </a:p>
        </p:txBody>
      </p:sp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3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1771" y="409269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5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02022">
            <a:off x="30658" y="116641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شكل بيضاوي 6">
            <a:hlinkClick r:id="" action="ppaction://hlinkshowjump?jump=firstslide"/>
            <a:hlinkHover r:id="" action="ppaction://noaction" highlightClick="1">
              <a:snd r:embed="rId7" name="الترجمة من Google#en-ar-ط§ظ„طھظ„_3.wav"/>
            </a:hlinkHover>
          </p:cNvPr>
          <p:cNvSpPr/>
          <p:nvPr/>
        </p:nvSpPr>
        <p:spPr>
          <a:xfrm rot="10800000" flipV="1">
            <a:off x="86253" y="2148477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10" name="Picture 6" descr="http://www.gp4arab.com/jm/modules/fisheye_menu/images/exit.png">
            <a:hlinkClick r:id="" action="ppaction://hlinkshowjump?jump=endshow" highlightClick="1">
              <a:snd r:embed="rId8" name="الترجمة من Google#en-ar-lu hgsgh.wav"/>
            </a:hlinkClick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5805571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مستدير الزوايا 14"/>
          <p:cNvSpPr/>
          <p:nvPr/>
        </p:nvSpPr>
        <p:spPr>
          <a:xfrm>
            <a:off x="2223729" y="1066056"/>
            <a:ext cx="4714876" cy="1066800"/>
          </a:xfrm>
          <a:prstGeom prst="flowChartTerminator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7200" b="1" dirty="0" smtClean="0">
                <a:solidFill>
                  <a:prstClr val="black"/>
                </a:solidFill>
              </a:rPr>
              <a:t>تنوع الحياة </a:t>
            </a:r>
            <a:endParaRPr lang="ar-SA" sz="72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043608" y="2476053"/>
            <a:ext cx="764226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يقدر العلماء عدد المخلوقات على سطح الارض 2.5 مليون مخلوق إلا أنهم يشتركون جميعاً في شيء واحد ألا وهو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ar-EG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الخلية الحية  </a:t>
            </a:r>
            <a:endParaRPr lang="ar-SA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76029" y="4005064"/>
            <a:ext cx="5977424" cy="1864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دبوس زينة 11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صـ19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58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185186" y="0"/>
            <a:ext cx="2800886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184243" y="0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2538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0325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5213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4387331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1" name="مربع نص 21"/>
          <p:cNvSpPr txBox="1"/>
          <p:nvPr/>
        </p:nvSpPr>
        <p:spPr>
          <a:xfrm>
            <a:off x="2349083" y="609600"/>
            <a:ext cx="4449762" cy="707231"/>
          </a:xfrm>
          <a:prstGeom prst="downArrow">
            <a:avLst>
              <a:gd name="adj1" fmla="val 50000"/>
              <a:gd name="adj2" fmla="val 701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prstClr val="white"/>
                </a:solidFill>
              </a:rPr>
              <a:t>أفكر وأتحدث وأكتب 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5436096" y="1143000"/>
            <a:ext cx="3356333" cy="504056"/>
          </a:xfrm>
          <a:prstGeom prst="round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 أختار الإجابة الصحيحة :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52400" y="1676400"/>
            <a:ext cx="8807793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4- يتكون الماء من الهيدروجين والأكسجين . كيف أصنف الماء ؟ </a:t>
            </a:r>
          </a:p>
          <a:p>
            <a:r>
              <a:rPr lang="ar-SA" sz="2800" b="1" dirty="0" smtClean="0">
                <a:solidFill>
                  <a:srgbClr val="7030A0"/>
                </a:solidFill>
              </a:rPr>
              <a:t>أ- مركب .          ج- عنصر .</a:t>
            </a:r>
          </a:p>
          <a:p>
            <a:r>
              <a:rPr lang="ar-SA" sz="2800" b="1" dirty="0" smtClean="0">
                <a:solidFill>
                  <a:srgbClr val="7030A0"/>
                </a:solidFill>
              </a:rPr>
              <a:t>ب- ذرة .              د- خلية . </a:t>
            </a:r>
            <a:endParaRPr lang="ar-SA" sz="2800" b="1" dirty="0">
              <a:solidFill>
                <a:srgbClr val="7030A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162800" y="2154560"/>
            <a:ext cx="1647370" cy="399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04800" y="3773031"/>
            <a:ext cx="8807793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5- </a:t>
            </a:r>
            <a:r>
              <a:rPr lang="ar-SA" sz="2800" b="1" dirty="0" smtClean="0">
                <a:solidFill>
                  <a:srgbClr val="FF0000"/>
                </a:solidFill>
              </a:rPr>
              <a:t>ما القلب؟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r>
              <a:rPr lang="ar-SA" sz="2800" b="1" dirty="0" smtClean="0">
                <a:solidFill>
                  <a:srgbClr val="7030A0"/>
                </a:solidFill>
              </a:rPr>
              <a:t> أ- نسيج .    </a:t>
            </a:r>
          </a:p>
          <a:p>
            <a:r>
              <a:rPr lang="ar-SA" sz="2800" b="1" dirty="0" smtClean="0">
                <a:solidFill>
                  <a:srgbClr val="7030A0"/>
                </a:solidFill>
              </a:rPr>
              <a:t>ب- جهاز .</a:t>
            </a:r>
          </a:p>
          <a:p>
            <a:r>
              <a:rPr lang="ar-SA" sz="2800" b="1" dirty="0" smtClean="0">
                <a:solidFill>
                  <a:srgbClr val="7030A0"/>
                </a:solidFill>
              </a:rPr>
              <a:t>ج- عضو .</a:t>
            </a:r>
          </a:p>
          <a:p>
            <a:r>
              <a:rPr lang="ar-SA" sz="2800" b="1" dirty="0" smtClean="0">
                <a:solidFill>
                  <a:srgbClr val="7030A0"/>
                </a:solidFill>
              </a:rPr>
              <a:t>د- مخلوق حي . 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0" y="5126360"/>
            <a:ext cx="1799770" cy="436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7" name="دبوس زينة 16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80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  <p:bldP spid="13" grpId="0"/>
      <p:bldP spid="14" grpId="0" animBg="1"/>
      <p:bldP spid="15" grpId="0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185186" y="0"/>
            <a:ext cx="2800886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مراجعة الدرس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340418" y="11306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الوحدة الأولي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184243" y="0"/>
            <a:ext cx="1803581" cy="6096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الفصل الأول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2538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0325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5213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4387331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7" name="دبوس زينة 16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مربع نص 22"/>
          <p:cNvSpPr txBox="1"/>
          <p:nvPr/>
        </p:nvSpPr>
        <p:spPr>
          <a:xfrm>
            <a:off x="5647288" y="837798"/>
            <a:ext cx="3386259" cy="646986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solidFill>
                  <a:srgbClr val="7030A0"/>
                </a:solidFill>
              </a:rPr>
              <a:t>3- السؤال الأساسي: 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323528" y="1700808"/>
            <a:ext cx="864634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كيف تنتظم أجسام المخلوقات الحية ؟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Flowchart: Terminator 12"/>
          <p:cNvSpPr/>
          <p:nvPr/>
        </p:nvSpPr>
        <p:spPr>
          <a:xfrm>
            <a:off x="536676" y="2564904"/>
            <a:ext cx="8169944" cy="26670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   الإجابة</a:t>
            </a:r>
          </a:p>
          <a:p>
            <a:pPr algn="ctr"/>
            <a:endParaRPr lang="ar-SA" sz="3600" b="1" dirty="0">
              <a:solidFill>
                <a:srgbClr val="FF0000"/>
              </a:solidFill>
            </a:endParaRPr>
          </a:p>
          <a:p>
            <a:pPr algn="ctr"/>
            <a:endParaRPr lang="ar-SA" sz="3600" b="1" dirty="0" smtClean="0">
              <a:solidFill>
                <a:srgbClr val="FF0000"/>
              </a:solidFill>
            </a:endParaRPr>
          </a:p>
          <a:p>
            <a:pPr algn="ctr"/>
            <a:endParaRPr lang="ar-SA" sz="3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7" grpId="0" animBg="1"/>
      <p:bldP spid="19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2538" y="621506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0325" y="5953125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5213" y="5972175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4387331" y="545129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1" name="مربع نص 21"/>
          <p:cNvSpPr txBox="1"/>
          <p:nvPr/>
        </p:nvSpPr>
        <p:spPr>
          <a:xfrm>
            <a:off x="2354486" y="-27384"/>
            <a:ext cx="4449762" cy="895826"/>
          </a:xfrm>
          <a:prstGeom prst="downArrow">
            <a:avLst>
              <a:gd name="adj1" fmla="val 50000"/>
              <a:gd name="adj2" fmla="val 701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3200" b="1" dirty="0" smtClean="0">
                <a:solidFill>
                  <a:schemeClr val="tx1"/>
                </a:solidFill>
              </a:rPr>
              <a:t>الواجب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920427" y="1340768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 </a:t>
            </a:r>
            <a:r>
              <a:rPr lang="ar-SA" sz="2400" b="1" dirty="0"/>
              <a:t>س: اختر الإجابة الصحيحة من بين الإجابات المعطاة فيما يأتي؟</a:t>
            </a:r>
            <a:endParaRPr lang="en-US" sz="2400" dirty="0"/>
          </a:p>
        </p:txBody>
      </p:sp>
      <p:sp>
        <p:nvSpPr>
          <p:cNvPr id="3" name="مستطيل 2"/>
          <p:cNvSpPr/>
          <p:nvPr/>
        </p:nvSpPr>
        <p:spPr>
          <a:xfrm>
            <a:off x="539552" y="2060848"/>
            <a:ext cx="8001324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400" b="1" dirty="0"/>
              <a:t>1) هي </a:t>
            </a:r>
            <a:r>
              <a:rPr lang="ar-EG" sz="2400" b="1" dirty="0"/>
              <a:t>أصغر وحدة للمادة</a:t>
            </a:r>
            <a:r>
              <a:rPr lang="ar-SA" sz="2400" b="1" dirty="0"/>
              <a:t>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</a:rPr>
              <a:t>(أ) الذرة .             (ب) النواة.           (ج) </a:t>
            </a:r>
            <a:r>
              <a:rPr lang="ar-SA" sz="2400" b="1" dirty="0" err="1">
                <a:solidFill>
                  <a:srgbClr val="C00000"/>
                </a:solidFill>
              </a:rPr>
              <a:t>البرتون</a:t>
            </a:r>
            <a:r>
              <a:rPr lang="ar-SA" sz="2400" b="1" dirty="0">
                <a:solidFill>
                  <a:srgbClr val="C00000"/>
                </a:solidFill>
              </a:rPr>
              <a:t>.            (د) العنصر</a:t>
            </a:r>
            <a:endParaRPr lang="en-US" sz="24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/>
              <a:t>2) </a:t>
            </a:r>
            <a:r>
              <a:rPr lang="ar-EG" sz="2400" b="1" dirty="0"/>
              <a:t>هو اتحاد ذرات من نوع واحد ولا يمكن تجزئته </a:t>
            </a:r>
            <a:r>
              <a:rPr lang="ar-SA" sz="2400" b="1" dirty="0"/>
              <a:t>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</a:rPr>
              <a:t>(أ)المركب .             (ب)الكتلة.           (ج)العنصر.          (د)الالكترون</a:t>
            </a:r>
            <a:endParaRPr lang="en-US" sz="24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/>
              <a:t>3) مجموعة من الخلايا المتشابهة تعمل معا لأداء الوظيفة  نفسها.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</a:rPr>
              <a:t>(أ)العضو.           ( ب)النسيج.            (ج) الجهاز.             (د) المركب</a:t>
            </a:r>
            <a:r>
              <a:rPr lang="ar-SA" sz="2400" b="1" dirty="0"/>
              <a:t>.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26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 2"/>
          <p:cNvSpPr/>
          <p:nvPr/>
        </p:nvSpPr>
        <p:spPr>
          <a:xfrm>
            <a:off x="3366526" y="42020"/>
            <a:ext cx="2418514" cy="851297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4400" b="1" dirty="0" smtClean="0">
                <a:solidFill>
                  <a:srgbClr val="FFFF00"/>
                </a:solidFill>
                <a:latin typeface="Times New Roman" pitchFamily="18" charset="0"/>
              </a:rPr>
              <a:t>الفصل الأول </a:t>
            </a:r>
            <a:endParaRPr lang="ar-SA" sz="4400" dirty="0">
              <a:solidFill>
                <a:prstClr val="black"/>
              </a:solidFill>
            </a:endParaRPr>
          </a:p>
        </p:txBody>
      </p:sp>
      <p:sp>
        <p:nvSpPr>
          <p:cNvPr id="19" name="مستطيل 3"/>
          <p:cNvSpPr/>
          <p:nvPr/>
        </p:nvSpPr>
        <p:spPr>
          <a:xfrm>
            <a:off x="2680661" y="954828"/>
            <a:ext cx="3798231" cy="1464231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8000" b="1" dirty="0" smtClean="0">
                <a:solidFill>
                  <a:srgbClr val="0070C0"/>
                </a:solidFill>
                <a:effectLst>
                  <a:glow rad="228600">
                    <a:srgbClr val="1AB39F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</a:rPr>
              <a:t>تنوع الحياة </a:t>
            </a:r>
            <a:endParaRPr lang="ar-SA" sz="4800" dirty="0">
              <a:solidFill>
                <a:srgbClr val="0070C0"/>
              </a:solidFill>
              <a:effectLst>
                <a:glow rad="228600">
                  <a:srgbClr val="1AB39F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2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771" y="409269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30658" y="116641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شكل بيضاوي 6">
            <a:hlinkClick r:id="" action="ppaction://hlinkshowjump?jump=firstslide"/>
            <a:hlinkHover r:id="" action="ppaction://noaction" highlightClick="1">
              <a:snd r:embed="rId6" name="الترجمة من Google#en-ar-ط§ظ„طھظ„_3.wav"/>
            </a:hlinkHover>
          </p:cNvPr>
          <p:cNvSpPr/>
          <p:nvPr/>
        </p:nvSpPr>
        <p:spPr>
          <a:xfrm rot="10800000" flipV="1">
            <a:off x="86253" y="2148477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30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05571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18" y="2647755"/>
            <a:ext cx="6172200" cy="300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دبوس زينة 8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صــ19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22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18"/>
          <p:cNvSpPr/>
          <p:nvPr/>
        </p:nvSpPr>
        <p:spPr>
          <a:xfrm>
            <a:off x="3312372" y="-225"/>
            <a:ext cx="2523728" cy="908864"/>
          </a:xfrm>
          <a:prstGeom prst="flowChartTermina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600" b="1" kern="0" dirty="0" smtClean="0">
                <a:solidFill>
                  <a:prstClr val="white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latin typeface="Times New Roman" pitchFamily="18" charset="0"/>
              </a:rPr>
              <a:t>المفردات</a:t>
            </a:r>
            <a:endParaRPr lang="ar-SA" sz="700" kern="0" dirty="0" smtClean="0">
              <a:solidFill>
                <a:sysClr val="windowText" lastClr="000000"/>
              </a:solidFill>
            </a:endParaRPr>
          </a:p>
        </p:txBody>
      </p:sp>
      <p:cxnSp>
        <p:nvCxnSpPr>
          <p:cNvPr id="5" name="رابط مستقيم 23"/>
          <p:cNvCxnSpPr/>
          <p:nvPr/>
        </p:nvCxnSpPr>
        <p:spPr>
          <a:xfrm>
            <a:off x="4572000" y="980728"/>
            <a:ext cx="0" cy="51845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رابط مستقيم 24"/>
          <p:cNvCxnSpPr/>
          <p:nvPr/>
        </p:nvCxnSpPr>
        <p:spPr>
          <a:xfrm flipH="1">
            <a:off x="4932040" y="2204864"/>
            <a:ext cx="3816424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25"/>
          <p:cNvCxnSpPr/>
          <p:nvPr/>
        </p:nvCxnSpPr>
        <p:spPr>
          <a:xfrm flipH="1">
            <a:off x="989028" y="3112611"/>
            <a:ext cx="3436996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 27"/>
          <p:cNvSpPr/>
          <p:nvPr/>
        </p:nvSpPr>
        <p:spPr>
          <a:xfrm>
            <a:off x="952554" y="1530658"/>
            <a:ext cx="35474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3200" b="1" kern="0" dirty="0" smtClean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Times New Roman" pitchFamily="18" charset="0"/>
              </a:rPr>
              <a:t>مجموعة الخلايا المتشابهة التي تقوم معا</a:t>
            </a:r>
            <a:r>
              <a:rPr lang="ar-EG" sz="3200" b="1" kern="0" dirty="0" smtClean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Times New Roman" pitchFamily="18" charset="0"/>
              </a:rPr>
              <a:t>ً</a:t>
            </a:r>
            <a:r>
              <a:rPr lang="ar-SA" sz="3200" b="1" kern="0" dirty="0" smtClean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Times New Roman" pitchFamily="18" charset="0"/>
              </a:rPr>
              <a:t> بالوظيفة نفسها </a:t>
            </a:r>
            <a:endParaRPr lang="ar-SA" sz="1600" kern="0" dirty="0" smtClean="0">
              <a:ln>
                <a:solidFill>
                  <a:prstClr val="black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" name="مستطيل 29"/>
          <p:cNvSpPr/>
          <p:nvPr/>
        </p:nvSpPr>
        <p:spPr>
          <a:xfrm>
            <a:off x="4572000" y="933271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2400" b="1" kern="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Times New Roman" pitchFamily="18" charset="0"/>
              </a:rPr>
              <a:t>الوحدة الأساسية للحياة ، وأصغر جزء في المخلوق الحي قادر </a:t>
            </a:r>
            <a:r>
              <a:rPr lang="ar-EG" sz="2400" b="1" kern="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Times New Roman" pitchFamily="18" charset="0"/>
              </a:rPr>
              <a:t>ة </a:t>
            </a:r>
            <a:r>
              <a:rPr lang="ar-SA" sz="2400" b="1" kern="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Times New Roman" pitchFamily="18" charset="0"/>
              </a:rPr>
              <a:t>على الحياة بمشيئة الله  </a:t>
            </a:r>
            <a:endParaRPr lang="ar-SA" sz="1200" b="1" kern="0" dirty="0" smtClean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10" name="مستطيل 30"/>
          <p:cNvSpPr/>
          <p:nvPr/>
        </p:nvSpPr>
        <p:spPr>
          <a:xfrm>
            <a:off x="6719523" y="164463"/>
            <a:ext cx="1020499" cy="64698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الخلية</a:t>
            </a:r>
            <a:endParaRPr lang="ar-SA" sz="6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ستطيل 31"/>
          <p:cNvSpPr/>
          <p:nvPr/>
        </p:nvSpPr>
        <p:spPr>
          <a:xfrm>
            <a:off x="2267744" y="695060"/>
            <a:ext cx="941680" cy="64698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النسيج</a:t>
            </a:r>
            <a:endParaRPr lang="ar-SA" sz="6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مستطيل 32"/>
          <p:cNvSpPr/>
          <p:nvPr/>
        </p:nvSpPr>
        <p:spPr>
          <a:xfrm>
            <a:off x="5402688" y="2276872"/>
            <a:ext cx="2194416" cy="64698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الجهاز الحيوي</a:t>
            </a:r>
            <a:endParaRPr lang="ar-SA" sz="6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مستطيل 33"/>
          <p:cNvSpPr/>
          <p:nvPr/>
        </p:nvSpPr>
        <p:spPr>
          <a:xfrm>
            <a:off x="1733258" y="3489682"/>
            <a:ext cx="1758622" cy="64698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النقل السلبي </a:t>
            </a:r>
            <a:endParaRPr lang="ar-SA" sz="6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ستطيل 34"/>
          <p:cNvSpPr/>
          <p:nvPr/>
        </p:nvSpPr>
        <p:spPr>
          <a:xfrm>
            <a:off x="5584371" y="2996622"/>
            <a:ext cx="350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kern="0" dirty="0" smtClean="0">
                <a:ln>
                  <a:solidFill>
                    <a:prstClr val="black"/>
                  </a:solidFill>
                </a:ln>
                <a:solidFill>
                  <a:srgbClr val="7030A0"/>
                </a:solidFill>
                <a:latin typeface="Times New Roman" pitchFamily="18" charset="0"/>
              </a:rPr>
              <a:t>مجموعة من الاعضاء التي تعمل معا لأداء وظيفة محددة </a:t>
            </a:r>
          </a:p>
        </p:txBody>
      </p:sp>
      <p:cxnSp>
        <p:nvCxnSpPr>
          <p:cNvPr id="15" name="رابط مستقيم 37"/>
          <p:cNvCxnSpPr/>
          <p:nvPr/>
        </p:nvCxnSpPr>
        <p:spPr>
          <a:xfrm flipH="1">
            <a:off x="4932040" y="4149080"/>
            <a:ext cx="3816424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35"/>
          <p:cNvSpPr/>
          <p:nvPr/>
        </p:nvSpPr>
        <p:spPr>
          <a:xfrm>
            <a:off x="4622800" y="5544234"/>
            <a:ext cx="41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kern="0" dirty="0" smtClean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Times New Roman" pitchFamily="18" charset="0"/>
              </a:rPr>
              <a:t>انتقال المواد عبر أغشية الخلايا ، ويتطلب طاقة لحدوثه .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7" name="مستطيل 36"/>
          <p:cNvSpPr/>
          <p:nvPr/>
        </p:nvSpPr>
        <p:spPr>
          <a:xfrm>
            <a:off x="464041" y="4236940"/>
            <a:ext cx="3953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kern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انتقال المواد عبر أغشية الخلايا دون الحاجة إل</a:t>
            </a:r>
            <a:r>
              <a:rPr lang="ar-EG" sz="2800" b="1" kern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ى</a:t>
            </a:r>
            <a:r>
              <a:rPr lang="ar-SA" sz="2800" b="1" kern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 طاقة .</a:t>
            </a:r>
          </a:p>
        </p:txBody>
      </p:sp>
      <p:pic>
        <p:nvPicPr>
          <p:cNvPr id="18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771" y="4369554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30658" y="1545111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شكل بيضاوي 6">
            <a:hlinkClick r:id="" action="ppaction://hlinkshowjump?jump=firstslide"/>
            <a:hlinkHover r:id="" action="ppaction://noaction" highlightClick="1">
              <a:snd r:embed="rId6" name="الترجمة من Google#en-ar-ط§ظ„طھظ„_3.wav"/>
            </a:hlinkHover>
          </p:cNvPr>
          <p:cNvSpPr/>
          <p:nvPr/>
        </p:nvSpPr>
        <p:spPr>
          <a:xfrm rot="10800000" flipV="1">
            <a:off x="86253" y="2425338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21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05571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32"/>
          <p:cNvSpPr/>
          <p:nvPr/>
        </p:nvSpPr>
        <p:spPr>
          <a:xfrm>
            <a:off x="4881637" y="4267200"/>
            <a:ext cx="1837886" cy="64698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النق</a:t>
            </a:r>
            <a:r>
              <a:rPr lang="ar-EG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ل</a:t>
            </a:r>
            <a:r>
              <a:rPr lang="ar-SA" sz="32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 النشط </a:t>
            </a:r>
            <a:endParaRPr lang="ar-SA" sz="6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96" y="61960"/>
            <a:ext cx="1247775" cy="92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3" y="758974"/>
            <a:ext cx="1381125" cy="1085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389" y="2993389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دبوس زينة 25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صــ21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78" y="5236770"/>
            <a:ext cx="1674568" cy="121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729" y="4221088"/>
            <a:ext cx="1834153" cy="1353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84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6" grpId="0"/>
      <p:bldP spid="17" grpId="0"/>
      <p:bldP spid="22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771" y="4092693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30658" y="116641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شكل بيضاوي 6">
            <a:hlinkClick r:id="" action="ppaction://hlinkshowjump?jump=firstslide"/>
            <a:hlinkHover r:id="" action="ppaction://noaction" highlightClick="1">
              <a:snd r:embed="rId6" name="الترجمة من Google#en-ar-ط§ظ„طھظ„_3.wav"/>
            </a:hlinkHover>
          </p:cNvPr>
          <p:cNvSpPr/>
          <p:nvPr/>
        </p:nvSpPr>
        <p:spPr>
          <a:xfrm rot="10800000" flipV="1">
            <a:off x="86253" y="2148477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7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05571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3"/>
          <p:cNvSpPr/>
          <p:nvPr/>
        </p:nvSpPr>
        <p:spPr>
          <a:xfrm>
            <a:off x="1469086" y="1033433"/>
            <a:ext cx="6217920" cy="1298377"/>
          </a:xfrm>
          <a:prstGeom prst="flowChartTerminator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54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نـظـريـة الـخـلـيـة </a:t>
            </a:r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24067" y="76200"/>
            <a:ext cx="2732938" cy="851297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الدرس الأول</a:t>
            </a:r>
            <a:endParaRPr lang="ar-S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952" y="2492896"/>
            <a:ext cx="4399206" cy="2478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52716" y="4943493"/>
            <a:ext cx="7075640" cy="132802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قد تتفاجأ أن هناك تشترك فيه مع الطلائعيات، ومنها هذه الطحالب الخضراء؛ فجميع المخلوقات الحية تتكون من خلايا. تري، كيف يبدو شكل الخلايا؟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1" name="دبوس زينة 10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124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31" y="4653136"/>
            <a:ext cx="2424545" cy="157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1"/>
          <p:cNvSpPr/>
          <p:nvPr/>
        </p:nvSpPr>
        <p:spPr>
          <a:xfrm>
            <a:off x="6844849" y="0"/>
            <a:ext cx="2283418" cy="715089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6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أستكشف</a:t>
            </a:r>
            <a:endParaRPr lang="ar-SA" sz="7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5" name="مستطيل 2"/>
          <p:cNvSpPr/>
          <p:nvPr/>
        </p:nvSpPr>
        <p:spPr>
          <a:xfrm>
            <a:off x="261136" y="836712"/>
            <a:ext cx="2024864" cy="57888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SA" sz="28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نشاط استقصائي</a:t>
            </a:r>
            <a:endParaRPr lang="ar-SA" sz="5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مستطيل 3"/>
          <p:cNvSpPr/>
          <p:nvPr/>
        </p:nvSpPr>
        <p:spPr>
          <a:xfrm>
            <a:off x="2919955" y="0"/>
            <a:ext cx="3317560" cy="715089"/>
          </a:xfrm>
          <a:prstGeom prst="round2Diag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36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كيف تبدو الخلايا ؟</a:t>
            </a:r>
            <a:endParaRPr lang="ar-SA" sz="9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مستطيل 11"/>
          <p:cNvSpPr/>
          <p:nvPr/>
        </p:nvSpPr>
        <p:spPr>
          <a:xfrm>
            <a:off x="2509936" y="986135"/>
            <a:ext cx="6526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1 – ألاحظ : أتفحص قطعة من الفلين ، وأصف ما أرى ، ثم أرسمه ، مع ملاحظة التفاصيل ، ومنها الشكل والملمس واللون . </a:t>
            </a:r>
          </a:p>
          <a:p>
            <a:r>
              <a:rPr lang="ar-SA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هل يبدو مصدر الفلين حيوانا</a:t>
            </a:r>
            <a:r>
              <a:rPr lang="ar-EG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ً</a:t>
            </a:r>
            <a:r>
              <a:rPr lang="ar-SA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 أم نباتا</a:t>
            </a:r>
            <a:r>
              <a:rPr lang="ar-EG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ً</a:t>
            </a:r>
            <a:r>
              <a:rPr lang="ar-SA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 ؟</a:t>
            </a:r>
            <a:endParaRPr lang="ar-SA" sz="1100" dirty="0">
              <a:solidFill>
                <a:srgbClr val="0070C0"/>
              </a:solidFill>
            </a:endParaRPr>
          </a:p>
        </p:txBody>
      </p:sp>
      <p:sp>
        <p:nvSpPr>
          <p:cNvPr id="9" name="مستطيل 19"/>
          <p:cNvSpPr/>
          <p:nvPr/>
        </p:nvSpPr>
        <p:spPr>
          <a:xfrm>
            <a:off x="2743200" y="2209800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2- ألاحظ . ما التفاصيل التي شاهدتها في قطعة الفلين عند استخدام العدسة المكبرة ؟ أستخدم العدستين المكبرتين معا . وأحاول تكبير صورة قطعة الفلين بقدر أكبر ، و</a:t>
            </a:r>
            <a:r>
              <a:rPr lang="ar-EG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أ</a:t>
            </a:r>
            <a:r>
              <a:rPr lang="ar-SA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حدد الصعوبات التي </a:t>
            </a:r>
            <a:r>
              <a:rPr lang="ar-EG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تقابلني</a:t>
            </a:r>
            <a:r>
              <a:rPr lang="ar-SA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 .</a:t>
            </a:r>
          </a:p>
        </p:txBody>
      </p:sp>
      <p:sp>
        <p:nvSpPr>
          <p:cNvPr id="10" name="مستطيل 20"/>
          <p:cNvSpPr/>
          <p:nvPr/>
        </p:nvSpPr>
        <p:spPr>
          <a:xfrm>
            <a:off x="2590800" y="3969603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 smtClean="0">
                <a:solidFill>
                  <a:srgbClr val="0070C0"/>
                </a:solidFill>
                <a:latin typeface="Times New Roman" pitchFamily="18" charset="0"/>
              </a:rPr>
              <a:t>3- أقارن .  أتفحص الشريحة الجاهزة للفلين باستخدام العدسة المكبرة . وأقارنها بقطعة الفلين السابقة ، وأبين الفرق بينهما .   </a:t>
            </a:r>
          </a:p>
        </p:txBody>
      </p:sp>
      <p:sp>
        <p:nvSpPr>
          <p:cNvPr id="11" name="مستطيل 22"/>
          <p:cNvSpPr/>
          <p:nvPr/>
        </p:nvSpPr>
        <p:spPr>
          <a:xfrm>
            <a:off x="2667001" y="4876800"/>
            <a:ext cx="6172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4- ألاحظ . أتفحص الشريحة الجاهزة باستخدام قوة التكبير الصغرى للمجهر . وأصف ما أري ، وأرسمه . أكرر ذلك باستخدام قوة تكبير أعل</a:t>
            </a:r>
            <a:r>
              <a:rPr lang="ar-EG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ى</a:t>
            </a:r>
            <a:r>
              <a:rPr lang="ar-SA" sz="2400" b="1" kern="0" dirty="0" smtClean="0">
                <a:solidFill>
                  <a:srgbClr val="7030A0"/>
                </a:solidFill>
                <a:latin typeface="Times New Roman" pitchFamily="18" charset="0"/>
              </a:rPr>
              <a:t> .</a:t>
            </a:r>
          </a:p>
        </p:txBody>
      </p:sp>
      <p:pic>
        <p:nvPicPr>
          <p:cNvPr id="14" name="Picture 1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4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6099175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6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02022">
            <a:off x="6740937" y="5970469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شكل بيضاوي 6">
            <a:hlinkClick r:id="" action="ppaction://hlinkshowjump?jump=firstslide"/>
            <a:hlinkHover r:id="" action="ppaction://noaction" highlightClick="1">
              <a:snd r:embed="rId8" name="الترجمة من Google#en-ar-ط§ظ„طھظ„_3.wav"/>
            </a:hlinkHover>
          </p:cNvPr>
          <p:cNvSpPr/>
          <p:nvPr/>
        </p:nvSpPr>
        <p:spPr>
          <a:xfrm rot="16200000" flipV="1">
            <a:off x="4785320" y="5425481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17" name="Picture 16" descr="http://www.gp4arab.com/jm/modules/fisheye_menu/images/exit.png">
            <a:hlinkClick r:id="" action="ppaction://hlinkshowjump?jump=endshow" highlightClick="1">
              <a:snd r:embed="rId9" name="الترجمة من Google#en-ar-lu hgsgh.wav"/>
            </a:hlinkClick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2031" y="6002274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75" y="1479965"/>
            <a:ext cx="2418881" cy="309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دبوس زينة 17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79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2299688" y="47644"/>
            <a:ext cx="4567237" cy="71435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كيف أكتشف الخلايا ؟</a:t>
            </a:r>
            <a:endParaRPr lang="ar-SA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cxnSp>
        <p:nvCxnSpPr>
          <p:cNvPr id="17" name="رابط مستقيم 16"/>
          <p:cNvCxnSpPr/>
          <p:nvPr/>
        </p:nvCxnSpPr>
        <p:spPr>
          <a:xfrm rot="5400000">
            <a:off x="-3429413" y="3429381"/>
            <a:ext cx="6858794" cy="32"/>
          </a:xfrm>
          <a:prstGeom prst="line">
            <a:avLst/>
          </a:prstGeom>
          <a:ln w="76200">
            <a:solidFill>
              <a:schemeClr val="accent1"/>
            </a:solidFill>
          </a:ln>
          <a:effectLst>
            <a:glow rad="700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ستطيل 13"/>
          <p:cNvSpPr/>
          <p:nvPr/>
        </p:nvSpPr>
        <p:spPr>
          <a:xfrm>
            <a:off x="7772400" y="914400"/>
            <a:ext cx="1261884" cy="783193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EG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RedSea S_U normal." pitchFamily="2" charset="-78"/>
              </a:rPr>
              <a:t>الخلية </a:t>
            </a:r>
            <a:endParaRPr lang="ar-SA" sz="2400" b="1" dirty="0">
              <a:solidFill>
                <a:prstClr val="white"/>
              </a:solidFill>
              <a:cs typeface="MCS RedSea S_U normal.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0806" y="2132856"/>
            <a:ext cx="805364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2400" b="1" dirty="0" smtClean="0">
                <a:solidFill>
                  <a:prstClr val="black"/>
                </a:solidFill>
                <a:latin typeface="Arial Black" pitchFamily="34" charset="0"/>
              </a:rPr>
              <a:t>وفى عام 1831 اكتشف العالم الاسكتلندي روبرت براون نواة  الخلية النباتية </a:t>
            </a:r>
          </a:p>
          <a:p>
            <a:r>
              <a:rPr lang="ar-EG" sz="2400" b="1" dirty="0" smtClean="0">
                <a:solidFill>
                  <a:prstClr val="black"/>
                </a:solidFill>
                <a:latin typeface="Arial Black" pitchFamily="34" charset="0"/>
              </a:rPr>
              <a:t>وفى عام 1838 استنتج شلايدن أن جميع النباتات تتكون من خلايا  </a:t>
            </a:r>
          </a:p>
          <a:p>
            <a:r>
              <a:rPr lang="ar-EG" sz="2400" b="1" dirty="0" smtClean="0">
                <a:solidFill>
                  <a:prstClr val="black"/>
                </a:solidFill>
                <a:latin typeface="Arial Black" pitchFamily="34" charset="0"/>
              </a:rPr>
              <a:t>وبعد سنة اكتشف ثيودرشافان أن جميع الحيوانات تتكون من خلايا</a:t>
            </a:r>
          </a:p>
        </p:txBody>
      </p:sp>
      <p:pic>
        <p:nvPicPr>
          <p:cNvPr id="21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3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3324" y="6099175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5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02022">
            <a:off x="6428102" y="596633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http://www.gp4arab.com/jm/modules/fisheye_menu/images/exit.png">
            <a:hlinkClick r:id="" action="ppaction://hlinkshowjump?jump=endshow" highlightClick="1">
              <a:snd r:embed="rId7" name="الترجمة من Google#en-ar-lu hgsgh.wav"/>
            </a:hlinkClick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0" y="5943600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0006" y="870972"/>
            <a:ext cx="7472394" cy="1261884"/>
          </a:xfrm>
          <a:prstGeom prst="rect">
            <a:avLst/>
          </a:prstGeom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هي </a:t>
            </a:r>
            <a:r>
              <a:rPr lang="ar-EG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الوحدة الاساسية للكائن </a:t>
            </a:r>
            <a:r>
              <a:rPr lang="ar-EG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الحي </a:t>
            </a:r>
            <a:r>
              <a:rPr lang="ar-EG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وهى </a:t>
            </a:r>
            <a:r>
              <a:rPr lang="ar-EG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أصغر </a:t>
            </a:r>
            <a:r>
              <a:rPr lang="ar-EG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جزء في المخلوق ولا يمكن رؤيتها </a:t>
            </a:r>
            <a:r>
              <a:rPr lang="ar-EG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إلا </a:t>
            </a:r>
            <a:r>
              <a:rPr lang="ar-EG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عن طريق </a:t>
            </a:r>
            <a:r>
              <a:rPr lang="ar-EG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الميكروسكوب</a:t>
            </a:r>
            <a:r>
              <a:rPr lang="ar-EG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وقد تم اكتشافها عام 1665بواسطة روبرت </a:t>
            </a:r>
            <a:r>
              <a:rPr lang="ar-EG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هوك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شكل بيضاوي 6">
            <a:hlinkClick r:id="" action="ppaction://hlinkshowjump?jump=firstslide"/>
            <a:hlinkHover r:id="" action="ppaction://noaction" highlightClick="1">
              <a:snd r:embed="rId10" name="الترجمة من Google#en-ar-ط§ظ„طھظ„_3.wav"/>
            </a:hlinkHover>
          </p:cNvPr>
          <p:cNvSpPr/>
          <p:nvPr/>
        </p:nvSpPr>
        <p:spPr>
          <a:xfrm rot="16200000" flipV="1">
            <a:off x="4785320" y="5425481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34362" y="3429000"/>
            <a:ext cx="3374142" cy="57888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white"/>
                </a:solidFill>
              </a:rPr>
              <a:t>الخلايا المخلوقات الحية </a:t>
            </a:r>
            <a:endParaRPr lang="ar-SA" sz="28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077072"/>
            <a:ext cx="88056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2060"/>
                </a:solidFill>
              </a:rPr>
              <a:t>جميع المخلوقات الحية تتكون من خلايا . وبعض المخلوقات الحية الوحيدة الخلية تتكون أجسامها من خلية واحدة . فالبكتيريا والبراميسيوم واليو</a:t>
            </a:r>
            <a:r>
              <a:rPr lang="ar-EG" sz="2400" b="1" dirty="0" smtClean="0">
                <a:solidFill>
                  <a:srgbClr val="002060"/>
                </a:solidFill>
              </a:rPr>
              <a:t>ج</a:t>
            </a:r>
            <a:r>
              <a:rPr lang="ar-SA" sz="2400" b="1" dirty="0" smtClean="0">
                <a:solidFill>
                  <a:srgbClr val="002060"/>
                </a:solidFill>
              </a:rPr>
              <a:t>لينا جميعها مخلوقات وحيدة الخلية .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16" name="دبوس زينة 15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080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9" grpId="0" animBg="1"/>
      <p:bldP spid="3" grpId="0"/>
      <p:bldP spid="4" grpId="0" animBg="1"/>
      <p:bldP spid="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14"/>
          <p:cNvSpPr/>
          <p:nvPr/>
        </p:nvSpPr>
        <p:spPr>
          <a:xfrm>
            <a:off x="2290357" y="47644"/>
            <a:ext cx="4567237" cy="71435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النظرية الخلوية </a:t>
            </a:r>
            <a:endParaRPr lang="ar-SA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893038"/>
            <a:ext cx="8784976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2060"/>
                </a:solidFill>
              </a:rPr>
              <a:t>تتضمن نظرية الخلية ثلاث أفكار رئيسة : </a:t>
            </a:r>
          </a:p>
          <a:p>
            <a:r>
              <a:rPr lang="ar-SA" sz="2800" b="1" dirty="0" smtClean="0">
                <a:solidFill>
                  <a:srgbClr val="00B050"/>
                </a:solidFill>
              </a:rPr>
              <a:t>1- جميع المخلوقات الحية تتكون من </a:t>
            </a:r>
            <a:r>
              <a:rPr lang="ar-EG" sz="2800" b="1" dirty="0" smtClean="0">
                <a:solidFill>
                  <a:srgbClr val="00B050"/>
                </a:solidFill>
              </a:rPr>
              <a:t>خلايا</a:t>
            </a:r>
            <a:r>
              <a:rPr lang="ar-SA" sz="28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ar-SA" sz="2800" b="1" dirty="0" smtClean="0">
                <a:solidFill>
                  <a:srgbClr val="002060"/>
                </a:solidFill>
              </a:rPr>
              <a:t>2- الخلايا هي الوحدة الأساسية للتركيب والوظيفة في جميع المخلوقات الحية .</a:t>
            </a:r>
          </a:p>
          <a:p>
            <a:r>
              <a:rPr lang="ar-SA" sz="2800" b="1" dirty="0" smtClean="0">
                <a:solidFill>
                  <a:srgbClr val="00B050"/>
                </a:solidFill>
              </a:rPr>
              <a:t>3- تنتج الخلايا عن خلايا موجودة .</a:t>
            </a:r>
            <a:endParaRPr lang="ar-SA" sz="28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78" y="3284984"/>
            <a:ext cx="7204363" cy="2631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4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3324" y="6099175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6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02022">
            <a:off x="6428102" y="596633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gp4arab.com/jm/modules/fisheye_menu/images/exit.png">
            <a:hlinkClick r:id="" action="ppaction://hlinkshowjump?jump=endshow" highlightClick="1">
              <a:snd r:embed="rId8" name="الترجمة من Google#en-ar-lu hgsgh.wav"/>
            </a:hlinkClick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0" y="5943600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6">
            <a:hlinkClick r:id="" action="ppaction://hlinkshowjump?jump=firstslide"/>
            <a:hlinkHover r:id="" action="ppaction://noaction" highlightClick="1">
              <a:snd r:embed="rId11" name="الترجمة من Google#en-ar-ط§ظ„طھظ„_3.wav"/>
            </a:hlinkHover>
          </p:cNvPr>
          <p:cNvSpPr/>
          <p:nvPr/>
        </p:nvSpPr>
        <p:spPr>
          <a:xfrm rot="16200000" flipV="1">
            <a:off x="4785320" y="5425481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11" name="دبوس زينة 10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96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14"/>
          <p:cNvSpPr/>
          <p:nvPr/>
        </p:nvSpPr>
        <p:spPr>
          <a:xfrm>
            <a:off x="1617822" y="47644"/>
            <a:ext cx="5915837" cy="714356"/>
          </a:xfrm>
          <a:prstGeom prst="round2Diag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ما مستويات التنظيم في المخلوقات الحية ؟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MCS Khaybar S_U normal." pitchFamily="2" charset="-78"/>
            </a:endParaRPr>
          </a:p>
        </p:txBody>
      </p:sp>
      <p:pic>
        <p:nvPicPr>
          <p:cNvPr id="5" name="Picture 3" descr="C:\Documents and Settings\نور المعلم\My Documents\My Pictures\Arrow-right[1].png">
            <a:hlinkClick r:id="" action="ppaction://hlinkshowjump?jump=nextslide"/>
            <a:hlinkHover r:id="" action="ppaction://noaction" highlightClick="1">
              <a:snd r:embed="rId2" name="الترجمة من Google#en-ar-ط§ظ„طھظ„.wav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3324" y="6099175"/>
            <a:ext cx="863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نور المعلم\My Documents\My Pictures\Arrow-Left[1].png">
            <a:hlinkClick r:id="" action="ppaction://hlinkshowjump?jump=previousslide"/>
            <a:hlinkHover r:id="" action="ppaction://noaction" highlightClick="1">
              <a:snd r:embed="rId4" name="الترجمة من Google#en-ar-ط§ظ„طھظ„_2.wav"/>
            </a:hlinkHover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02022">
            <a:off x="6428102" y="5967013"/>
            <a:ext cx="8286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www.gp4arab.com/jm/modules/fisheye_menu/images/exit.png">
            <a:hlinkClick r:id="" action="ppaction://hlinkshowjump?jump=endshow" highlightClick="1">
              <a:snd r:embed="rId6" name="الترجمة من Google#en-ar-lu hgsgh.wav"/>
            </a:hlinkClick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0" y="5943600"/>
            <a:ext cx="885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شكل بيضاوي 6">
            <a:hlinkClick r:id="" action="ppaction://hlinkshowjump?jump=firstslide"/>
            <a:hlinkHover r:id="" action="ppaction://noaction" highlightClick="1">
              <a:snd r:embed="rId9" name="الترجمة من Google#en-ar-ط§ظ„طھظ„_3.wav"/>
            </a:hlinkHover>
          </p:cNvPr>
          <p:cNvSpPr/>
          <p:nvPr/>
        </p:nvSpPr>
        <p:spPr>
          <a:xfrm rot="16200000" flipV="1">
            <a:off x="4785320" y="5425481"/>
            <a:ext cx="755576" cy="19442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>
              <a:defRPr/>
            </a:pPr>
            <a:r>
              <a:rPr lang="ar-SA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MCS Khaybar S_U normal." pitchFamily="2" charset="-78"/>
              </a:rPr>
              <a:t>الرئيسية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7772400" y="1219200"/>
            <a:ext cx="1295400" cy="7620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النسيج </a:t>
            </a:r>
            <a:endParaRPr lang="ar-SA" sz="3200" b="1" dirty="0">
              <a:solidFill>
                <a:prstClr val="white"/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7772400" y="2590800"/>
            <a:ext cx="1295400" cy="7620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العضو </a:t>
            </a:r>
            <a:endParaRPr lang="ar-SA" sz="3200" b="1" dirty="0">
              <a:solidFill>
                <a:prstClr val="white"/>
              </a:solidFill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7772400" y="4419600"/>
            <a:ext cx="1295400" cy="762000"/>
          </a:xfrm>
          <a:prstGeom prst="round2Diag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الجهاز </a:t>
            </a:r>
            <a:endParaRPr lang="ar-SA" sz="32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3962" y="1143000"/>
            <a:ext cx="647223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B050"/>
                </a:solidFill>
              </a:rPr>
              <a:t>مجموعة من الخلايا المتشابهة تعمل معا</a:t>
            </a:r>
            <a:r>
              <a:rPr lang="ar-EG" sz="2800" b="1" dirty="0" smtClean="0">
                <a:solidFill>
                  <a:srgbClr val="00B050"/>
                </a:solidFill>
              </a:rPr>
              <a:t>ً</a:t>
            </a:r>
            <a:r>
              <a:rPr lang="ar-SA" sz="2800" b="1" dirty="0" smtClean="0">
                <a:solidFill>
                  <a:srgbClr val="00B050"/>
                </a:solidFill>
              </a:rPr>
              <a:t> لأداء الوظيفة  نفسها .</a:t>
            </a:r>
            <a:endParaRPr lang="ar-SA" sz="28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1562" y="2590800"/>
            <a:ext cx="662463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2060"/>
                </a:solidFill>
              </a:rPr>
              <a:t>مجموعة من نسيجين مختلفين أو أكثر ، تعمل معا</a:t>
            </a:r>
            <a:r>
              <a:rPr lang="ar-EG" sz="2800" b="1" dirty="0" smtClean="0">
                <a:solidFill>
                  <a:srgbClr val="002060"/>
                </a:solidFill>
              </a:rPr>
              <a:t>ً</a:t>
            </a:r>
            <a:r>
              <a:rPr lang="ar-SA" sz="2800" b="1" dirty="0" smtClean="0">
                <a:solidFill>
                  <a:srgbClr val="002060"/>
                </a:solidFill>
              </a:rPr>
              <a:t> للقيام بوظيفة محددة . والجلد أكبر عضو في الجسم .</a:t>
            </a:r>
            <a:endParaRPr lang="ar-SA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6362" y="4114800"/>
            <a:ext cx="631983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B050"/>
                </a:solidFill>
              </a:rPr>
              <a:t>مجموعة من الأشياء أو ال</a:t>
            </a:r>
            <a:r>
              <a:rPr lang="ar-EG" sz="2800" b="1" dirty="0" smtClean="0">
                <a:solidFill>
                  <a:srgbClr val="00B050"/>
                </a:solidFill>
              </a:rPr>
              <a:t>أ</a:t>
            </a:r>
            <a:r>
              <a:rPr lang="ar-SA" sz="2800" b="1" dirty="0" smtClean="0">
                <a:solidFill>
                  <a:srgbClr val="00B050"/>
                </a:solidFill>
              </a:rPr>
              <a:t>جزاء المرتبطة التي تعمل معا</a:t>
            </a:r>
            <a:r>
              <a:rPr lang="ar-EG" sz="2800" b="1" dirty="0" smtClean="0">
                <a:solidFill>
                  <a:srgbClr val="00B050"/>
                </a:solidFill>
              </a:rPr>
              <a:t>ً</a:t>
            </a:r>
            <a:r>
              <a:rPr lang="ar-SA" sz="2800" b="1" dirty="0" smtClean="0">
                <a:solidFill>
                  <a:srgbClr val="00B050"/>
                </a:solidFill>
              </a:rPr>
              <a:t> لتشكيل وحدة واحدة . وجهاز جسم المخلوق الحي مجموعة من الأعضاء تعمل معا</a:t>
            </a:r>
            <a:r>
              <a:rPr lang="ar-EG" sz="2800" b="1" dirty="0" smtClean="0">
                <a:solidFill>
                  <a:srgbClr val="00B050"/>
                </a:solidFill>
              </a:rPr>
              <a:t>ً</a:t>
            </a:r>
            <a:r>
              <a:rPr lang="ar-SA" sz="2800" b="1" dirty="0" smtClean="0">
                <a:solidFill>
                  <a:srgbClr val="00B050"/>
                </a:solidFill>
              </a:rPr>
              <a:t> بانتظام لأداء وظيفة محددة . </a:t>
            </a:r>
            <a:endParaRPr lang="ar-SA" sz="2800" b="1" dirty="0">
              <a:solidFill>
                <a:srgbClr val="00B050"/>
              </a:solidFill>
            </a:endParaRPr>
          </a:p>
        </p:txBody>
      </p:sp>
      <p:sp>
        <p:nvSpPr>
          <p:cNvPr id="15" name="دبوس زينة 14"/>
          <p:cNvSpPr/>
          <p:nvPr/>
        </p:nvSpPr>
        <p:spPr>
          <a:xfrm>
            <a:off x="-36270" y="-27384"/>
            <a:ext cx="1146267" cy="765477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كتاب الطالب صـ2</a:t>
            </a:r>
            <a:r>
              <a:rPr lang="ar-EG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86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THUMBNAIL_REFRESH" val="1"/>
  <p:tag name="ARTICULATE_SLIDE_COUNT" val="18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4234</TotalTime>
  <Words>1157</Words>
  <Application>Microsoft Office PowerPoint</Application>
  <PresentationFormat>عرض على الشاشة (3:4)‏</PresentationFormat>
  <Paragraphs>207</Paragraphs>
  <Slides>22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عمرو و محمد نور عيني</dc:creator>
  <cp:lastModifiedBy>Ninja</cp:lastModifiedBy>
  <cp:revision>374</cp:revision>
  <dcterms:created xsi:type="dcterms:W3CDTF">2011-03-17T07:07:04Z</dcterms:created>
  <dcterms:modified xsi:type="dcterms:W3CDTF">2019-03-16T09:18:30Z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C89ED302-8AE5-4756-8AAD-B36EBC6E1DAB</vt:lpwstr>
  </property>
  <property fmtid="{D5CDD505-2E9C-101B-9397-08002B2CF9AE}" pid="3" name="ArticulatePath">
    <vt:lpwstr>1</vt:lpwstr>
  </property>
</Properties>
</file>