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9" r:id="rId22"/>
    <p:sldId id="285" r:id="rId23"/>
    <p:sldId id="286" r:id="rId24"/>
    <p:sldId id="278" r:id="rId25"/>
    <p:sldId id="282" r:id="rId26"/>
    <p:sldId id="283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769"/>
    <a:srgbClr val="FF99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36" d="100"/>
          <a:sy n="36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www.alhabeib.com/vb/uploaded/142_11940893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4248472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987824" y="6021288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http://www.education-sa.com/forum</a:t>
            </a:r>
            <a:r>
              <a:rPr lang="en-US" dirty="0" smtClean="0"/>
              <a:t>/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3.bp.blogspot.com/-LZxRYLxiapc/UUk_dGqCPqI/AAAAAAAAASI/vVxL0knGJtc/s1600/%D8%AA%D9%81%D8%B4%D9%8A+%D8%A3%D8%B3%D8%B1%D8%A7%D8%B1+%D8%A7%D9%84%D8%B9%D9%85%D9%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 rot="19892501">
            <a:off x="3975005" y="3491941"/>
            <a:ext cx="39340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/>
              <a:t>3- المحافظة على أسرار </a:t>
            </a:r>
            <a:endParaRPr lang="ar-SA" sz="3600" b="1" dirty="0" smtClean="0"/>
          </a:p>
          <a:p>
            <a:r>
              <a:rPr lang="ar-SA" sz="3600" b="1" dirty="0" smtClean="0"/>
              <a:t>     العمل </a:t>
            </a:r>
            <a:r>
              <a:rPr lang="ar-SA" sz="3600" b="1" dirty="0" smtClean="0"/>
              <a:t>وممتلكاته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771800" y="1628800"/>
            <a:ext cx="5237331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 smtClean="0"/>
              <a:t>4- </a:t>
            </a:r>
            <a:r>
              <a:rPr lang="ar-SA" sz="3600" b="1" dirty="0" err="1" smtClean="0"/>
              <a:t>التقيد</a:t>
            </a:r>
            <a:r>
              <a:rPr lang="ar-SA" sz="3600" b="1" dirty="0" smtClean="0"/>
              <a:t> بتعليمات العمل وشروطه</a:t>
            </a:r>
            <a:endParaRPr lang="en-US" sz="3600" dirty="0" smtClean="0"/>
          </a:p>
        </p:txBody>
      </p:sp>
      <p:pic>
        <p:nvPicPr>
          <p:cNvPr id="16386" name="Picture 2" descr="http://t1.gstatic.com/images?q=tbn:ANd9GcQ5K3Vd2a1OOZeReGjnNKMxzYmNGF_Ja2YDWvJxaE7P_ussZdc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66975" cy="6858000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ANd9GcR3iOQVYdV0jD1FdSGBz_ILZY9ociUozQizfxl4HaZeNiL4KW8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9" y="2767186"/>
            <a:ext cx="5580112" cy="4090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sfiles.d1g.com/photos/17/25/1272517_m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2339752" y="404664"/>
            <a:ext cx="4482317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4400" b="1" dirty="0" smtClean="0"/>
              <a:t>5- </a:t>
            </a:r>
            <a:r>
              <a:rPr lang="ar-SA" sz="4400" b="1" dirty="0" err="1" smtClean="0"/>
              <a:t>التقيد</a:t>
            </a:r>
            <a:r>
              <a:rPr lang="ar-SA" sz="4400" b="1" dirty="0" smtClean="0"/>
              <a:t> بتعاليم الإسلام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t3.gstatic.com/images?q=tbn:ANd9GcR4dsD1_z9vAOoAHhYpurZJXrr8bt1jspE0OxwCUUrbutYSMdI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1043608" y="4725144"/>
            <a:ext cx="76482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/>
              <a:t>6- مراعاة تقاليد المجتمع وعاداته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t1.gstatic.com/images?q=tbn:ANd9GcS0g98MBHYNBrk_VcAApWM-fTDCc8FofsQY6A4-soLgMkIti8U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مربع نص 1"/>
          <p:cNvSpPr txBox="1"/>
          <p:nvPr/>
        </p:nvSpPr>
        <p:spPr>
          <a:xfrm>
            <a:off x="0" y="0"/>
            <a:ext cx="8001000" cy="1200329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7200" b="1" kern="0" dirty="0" smtClean="0">
                <a:ln>
                  <a:solidFill>
                    <a:srgbClr val="FF0000"/>
                  </a:solidFill>
                </a:ln>
                <a:solidFill>
                  <a:schemeClr val="bg1">
                    <a:lumMod val="85000"/>
                  </a:schemeClr>
                </a:solidFill>
                <a:effectLst>
                  <a:glow rad="228600">
                    <a:schemeClr val="bg1">
                      <a:lumMod val="75000"/>
                      <a:alpha val="40000"/>
                    </a:schemeClr>
                  </a:glow>
                </a:effectLst>
                <a:latin typeface="Estrangelo Edessa" pitchFamily="66"/>
                <a:cs typeface="PT Bold Stars" pitchFamily="2" charset="-78"/>
              </a:rPr>
              <a:t>حقوق العمال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eebminsi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95536" y="548680"/>
            <a:ext cx="8316416" cy="193899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000" b="1" dirty="0" smtClean="0"/>
              <a:t>       كفل </a:t>
            </a:r>
            <a:r>
              <a:rPr lang="ar-SA" sz="4000" b="1" dirty="0" smtClean="0"/>
              <a:t>نظام العمل والعمال في </a:t>
            </a:r>
            <a:r>
              <a:rPr lang="ar-SA" sz="4000" b="1" dirty="0" smtClean="0"/>
              <a:t>وطني</a:t>
            </a:r>
          </a:p>
          <a:p>
            <a:r>
              <a:rPr lang="ar-SA" sz="4000" b="1" dirty="0" smtClean="0"/>
              <a:t> </a:t>
            </a:r>
            <a:r>
              <a:rPr lang="ar-SA" sz="4000" b="1" dirty="0" smtClean="0"/>
              <a:t>( المملكة العربية </a:t>
            </a:r>
            <a:r>
              <a:rPr lang="ar-SA" sz="4000" b="1" dirty="0" err="1" smtClean="0"/>
              <a:t>السعودية </a:t>
            </a:r>
            <a:r>
              <a:rPr lang="ar-SA" sz="4000" b="1" dirty="0" smtClean="0"/>
              <a:t>) حقوقا للعاملين منها </a:t>
            </a:r>
            <a:endParaRPr lang="ar-SA" sz="4000" dirty="0"/>
          </a:p>
        </p:txBody>
      </p:sp>
      <p:pic>
        <p:nvPicPr>
          <p:cNvPr id="12290" name="Picture 2" descr="http://38.121.76.242/memoadmin/media/Spain/_new_8868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8100392" cy="3457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dn-5.alhurra-jordan.com/slir/?i=contentServer/posts/10405-ef64235ade0180c3744383dfb3ecea46580e4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5" y="1772817"/>
            <a:ext cx="6876256" cy="5085184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323528" y="1268760"/>
            <a:ext cx="3726160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ar-SA" sz="3200" b="1" dirty="0" smtClean="0"/>
              <a:t>تساوي العمال بالحقوق والواجبات مع الأولوية في التوظيف للعامل السعودي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573016"/>
            <a:ext cx="914400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حماية العامل </a:t>
            </a:r>
            <a:r>
              <a:rPr lang="ar-SA" sz="3200" b="1" dirty="0" smtClean="0"/>
              <a:t>بعدم </a:t>
            </a:r>
            <a:r>
              <a:rPr lang="ar-SA" sz="3200" b="1" dirty="0" smtClean="0"/>
              <a:t>فسخ عقد العمل إلا بمبررات تقتنع </a:t>
            </a:r>
            <a:r>
              <a:rPr lang="ar-SA" sz="3200" b="1" dirty="0" err="1" smtClean="0"/>
              <a:t>بها</a:t>
            </a:r>
            <a:r>
              <a:rPr lang="ar-SA" sz="3200" b="1" dirty="0" smtClean="0"/>
              <a:t> </a:t>
            </a:r>
            <a:r>
              <a:rPr lang="ar-SA" sz="3200" b="1" dirty="0" smtClean="0"/>
              <a:t>السلطة</a:t>
            </a:r>
            <a:endParaRPr lang="ar-SA" sz="3200" dirty="0"/>
          </a:p>
        </p:txBody>
      </p:sp>
      <p:pic>
        <p:nvPicPr>
          <p:cNvPr id="10242" name="Picture 2" descr="http://l.yimg.com/lo/api/res/1.2/PSyMKdyc1HYaRj2o9XH5vA--/YXBwaWQ9bWtihttp:/thumbs.dreamstime.com/thumblarge_447/12564034586tr3S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32656"/>
            <a:ext cx="2695575" cy="2333626"/>
          </a:xfrm>
          <a:prstGeom prst="rect">
            <a:avLst/>
          </a:prstGeom>
          <a:noFill/>
        </p:spPr>
      </p:pic>
      <p:pic>
        <p:nvPicPr>
          <p:cNvPr id="10244" name="Picture 4" descr="http://3.bp.blogspot.com/_m41Kyw5l6Dc/TFPfJB4NnEI/AAAAAAAAAEQ/7yCqgbZ9UjU/s1600/man+readin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676774"/>
            <a:ext cx="2695575" cy="2181226"/>
          </a:xfrm>
          <a:prstGeom prst="rect">
            <a:avLst/>
          </a:prstGeom>
          <a:noFill/>
        </p:spPr>
      </p:pic>
      <p:pic>
        <p:nvPicPr>
          <p:cNvPr id="10246" name="Picture 6" descr="http://t3.gstatic.com/images?q=tbn:ANd9GcQ5CKQYZhC5RcZ3T_YFyx0fwWwcEyslKhcidacFazbYUzkEPOF91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71126">
            <a:off x="1418456" y="458741"/>
            <a:ext cx="17145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3.gstatic.com/images?q=tbn:ANd9GcQt0SiWIlOOeXe0jrg3uXqn5ehzyPbdRM-Fg6T3rVwukCABLY71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3496300" y="0"/>
            <a:ext cx="5647700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b="1" dirty="0" smtClean="0"/>
              <a:t> </a:t>
            </a:r>
            <a:r>
              <a:rPr lang="ar-SA" sz="2800" b="1" dirty="0" smtClean="0"/>
              <a:t>كل شرط على العامل فيه تنازل العامل عن حقه </a:t>
            </a:r>
            <a:endParaRPr lang="ar-SA" sz="2800" b="1" dirty="0" smtClean="0"/>
          </a:p>
          <a:p>
            <a:r>
              <a:rPr lang="ar-SA" sz="2800" b="1" dirty="0" smtClean="0"/>
              <a:t> </a:t>
            </a:r>
            <a:r>
              <a:rPr lang="ar-SA" sz="2800" b="1" dirty="0" smtClean="0"/>
              <a:t>                      </a:t>
            </a:r>
            <a:r>
              <a:rPr lang="ar-SA" sz="2800" b="1" dirty="0" smtClean="0"/>
              <a:t>يعتبر </a:t>
            </a:r>
            <a:r>
              <a:rPr lang="ar-SA" sz="2800" b="1" dirty="0" smtClean="0"/>
              <a:t>لاغيا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3.gstatic.com/images?q=tbn:ANd9GcR7VwUBqUKXohZsuzeD5mHZiwzBfupnszS9b0L7dDIWZeK1raX7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683567" y="3212976"/>
            <a:ext cx="6518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/>
              <a:t>عدم حسم أي مبلغ </a:t>
            </a:r>
            <a:r>
              <a:rPr lang="ar-SA" sz="2800" b="1" dirty="0" err="1" smtClean="0"/>
              <a:t>يتجاوز </a:t>
            </a:r>
            <a:r>
              <a:rPr lang="ar-SA" sz="2800" b="1" dirty="0" smtClean="0"/>
              <a:t>( </a:t>
            </a:r>
            <a:r>
              <a:rPr lang="ar-SA" sz="2800" b="1" dirty="0" err="1" smtClean="0"/>
              <a:t>100% </a:t>
            </a:r>
            <a:r>
              <a:rPr lang="ar-SA" sz="2800" b="1" dirty="0" smtClean="0"/>
              <a:t>) من راتب العامل</a:t>
            </a:r>
            <a:endParaRPr lang="ar-SA" sz="2800" dirty="0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0" y="6165304"/>
            <a:ext cx="9144000" cy="6926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8229600" y="5157192"/>
            <a:ext cx="914400" cy="1700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Desktop\مناهج\ثالث متوسط\ترم ثاني\الوحدة التاسعة قضايا وطنية العمل والعمال\adab-tareeq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t1.gstatic.com/images?q=tbn:ANd9GcTXNbJbZxRVHaiQPXV5D7HCTsWS5p3p0aJUahk73S2R_hnZzO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5" y="0"/>
            <a:ext cx="3635896" cy="4725144"/>
          </a:xfrm>
          <a:prstGeom prst="rect">
            <a:avLst/>
          </a:prstGeom>
          <a:noFill/>
        </p:spPr>
      </p:pic>
      <p:pic>
        <p:nvPicPr>
          <p:cNvPr id="7170" name="Picture 2" descr="http://t1.gstatic.com/images?q=tbn:ANd9GcSUKcrj35zY0tirv2OGClZjySjy056onOSYc23-nBy5GqLgsv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24128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3580759" y="3501008"/>
            <a:ext cx="52277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cs typeface="Diwani Simple Outline 2" pitchFamily="2" charset="-78"/>
              </a:rPr>
              <a:t>تحديد</a:t>
            </a:r>
            <a:r>
              <a:rPr lang="ar-SA" sz="4000" b="1" dirty="0" smtClean="0"/>
              <a:t> </a:t>
            </a:r>
            <a:r>
              <a:rPr lang="ar-SA" sz="4000" b="1" dirty="0" smtClean="0">
                <a:cs typeface="Diwani Simple Outline 2" pitchFamily="2" charset="-78"/>
              </a:rPr>
              <a:t>ساعات </a:t>
            </a:r>
            <a:r>
              <a:rPr lang="ar-SA" sz="4000" b="1" dirty="0" smtClean="0">
                <a:cs typeface="Diwani Simple Outline 2" pitchFamily="2" charset="-78"/>
              </a:rPr>
              <a:t>         العمل </a:t>
            </a:r>
            <a:r>
              <a:rPr lang="ar-SA" sz="4000" b="1" dirty="0" smtClean="0">
                <a:cs typeface="Diwani Simple Outline 2" pitchFamily="2" charset="-78"/>
              </a:rPr>
              <a:t>والراحة</a:t>
            </a:r>
            <a:endParaRPr lang="ar-SA" sz="4000" dirty="0">
              <a:cs typeface="Diwani Simple Outline 2" pitchFamily="2" charset="-78"/>
            </a:endParaRPr>
          </a:p>
        </p:txBody>
      </p:sp>
      <p:pic>
        <p:nvPicPr>
          <p:cNvPr id="7172" name="Picture 4" descr="http://t1.gstatic.com/images?q=tbn:ANd9GcR_sS4JaNAh6fqJUQN5UgJqFGtDv-QxUyCbeXPEbT9oOuHMWbn-z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437113"/>
            <a:ext cx="5148064" cy="2420888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 rot="18047725">
            <a:off x="2008089" y="3018123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http://www.education-sa.com/forum/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05064"/>
            <a:ext cx="8458216" cy="2558658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-468560" y="4581128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rgbClr val="FF0000"/>
                </a:solidFill>
              </a:rPr>
              <a:t>السكن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-684584" y="5013176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rgbClr val="FF0000"/>
                </a:solidFill>
              </a:rPr>
              <a:t>إركاب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-756592" y="5517232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rgbClr val="FF0000"/>
                </a:solidFill>
              </a:rPr>
              <a:t>التأمينات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46214" cy="3456384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files2.fatakat.com/2011/3/129893523016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051720" y="0"/>
            <a:ext cx="51315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7200" b="1" dirty="0" smtClean="0">
                <a:solidFill>
                  <a:srgbClr val="FF0000"/>
                </a:solidFill>
              </a:rPr>
              <a:t>حقوق اجتماعية </a:t>
            </a:r>
            <a:endParaRPr lang="ar-SA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451714" y="836712"/>
            <a:ext cx="224292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400" b="1" dirty="0" smtClean="0"/>
              <a:t>الحق</a:t>
            </a:r>
            <a:r>
              <a:rPr lang="ar-EG" sz="2000" b="1" dirty="0" smtClean="0"/>
              <a:t> في الأمن والكرامة</a:t>
            </a:r>
            <a:endParaRPr lang="ar-SA" sz="2000" dirty="0"/>
          </a:p>
        </p:txBody>
      </p:sp>
      <p:pic>
        <p:nvPicPr>
          <p:cNvPr id="40962" name="Picture 2" descr="http://t1.gstatic.com/images?q=tbn:ANd9GcS3Ryyj76vwiM1G-bzsdY_wlMO0BUdeIi4YG78VXiHHppLMf6t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268760"/>
            <a:ext cx="2313434" cy="186690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مستطيل 3"/>
          <p:cNvSpPr/>
          <p:nvPr/>
        </p:nvSpPr>
        <p:spPr>
          <a:xfrm>
            <a:off x="6228184" y="3212976"/>
            <a:ext cx="2592288" cy="1200329"/>
          </a:xfrm>
          <a:prstGeom prst="rect">
            <a:avLst/>
          </a:prstGeom>
          <a:solidFill>
            <a:srgbClr val="E1C76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400" b="1" dirty="0" smtClean="0"/>
              <a:t>حق </a:t>
            </a:r>
            <a:r>
              <a:rPr lang="ar-EG" sz="2400" b="1" dirty="0" smtClean="0"/>
              <a:t>التنقل والتملك والعيش في بيئة نظيفة وخالية من المفاسد </a:t>
            </a:r>
            <a:endParaRPr lang="ar-SA" sz="2400" dirty="0"/>
          </a:p>
        </p:txBody>
      </p:sp>
      <p:pic>
        <p:nvPicPr>
          <p:cNvPr id="40964" name="Picture 4" descr="http://t1.gstatic.com/images?q=tbn:ANd9GcQiQfxxwHK0xfyPCLMkl8ueB1c84HvWpCLEcFiBuhjhPSrZpiofO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581128"/>
            <a:ext cx="248525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مستطيل 5"/>
          <p:cNvSpPr/>
          <p:nvPr/>
        </p:nvSpPr>
        <p:spPr>
          <a:xfrm>
            <a:off x="467544" y="908720"/>
            <a:ext cx="2034531" cy="646331"/>
          </a:xfrm>
          <a:prstGeom prst="rect">
            <a:avLst/>
          </a:prstGeom>
          <a:solidFill>
            <a:srgbClr val="E1C76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b="1" dirty="0" smtClean="0"/>
              <a:t>التعليم والرعاية الصحية </a:t>
            </a:r>
            <a:endParaRPr lang="ar-SA" b="1" dirty="0" smtClean="0"/>
          </a:p>
          <a:p>
            <a:r>
              <a:rPr lang="ar-EG" b="1" dirty="0" smtClean="0"/>
              <a:t>والثقافية </a:t>
            </a:r>
            <a:endParaRPr lang="ar-SA" dirty="0"/>
          </a:p>
        </p:txBody>
      </p:sp>
      <p:pic>
        <p:nvPicPr>
          <p:cNvPr id="40966" name="Picture 6" descr="http://profile.ak.fbcdn.net/hprofile-ak-ash4/c26.26.322.322/s160x160/379335_535191446498675_1972296976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44824"/>
            <a:ext cx="2088232" cy="152400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مستطيل 7"/>
          <p:cNvSpPr/>
          <p:nvPr/>
        </p:nvSpPr>
        <p:spPr>
          <a:xfrm>
            <a:off x="755576" y="3573016"/>
            <a:ext cx="165782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ar-EG" sz="2400" b="1" dirty="0" smtClean="0"/>
              <a:t>الحرية والعمل </a:t>
            </a:r>
            <a:endParaRPr lang="ar-SA" sz="2400" dirty="0"/>
          </a:p>
        </p:txBody>
      </p:sp>
      <p:pic>
        <p:nvPicPr>
          <p:cNvPr id="40968" name="Picture 8" descr="http://t2.gstatic.com/images?q=tbn:ANd9GcSuJiqk206rFuNQi9tPAVppvbBeTuUU1p-ZZkeT8_wgiJPFAGn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437112"/>
            <a:ext cx="2466975" cy="18573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0" name="مستطيل 9"/>
          <p:cNvSpPr/>
          <p:nvPr/>
        </p:nvSpPr>
        <p:spPr>
          <a:xfrm>
            <a:off x="3563888" y="6488668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http://www.education-sa.com/forum/</a:t>
            </a:r>
            <a:endParaRPr lang="ar-SA" dirty="0"/>
          </a:p>
        </p:txBody>
      </p:sp>
      <p:pic>
        <p:nvPicPr>
          <p:cNvPr id="40970" name="Picture 10" descr="http://www.4nw.net/files-03/v8i97329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772816"/>
            <a:ext cx="2381250" cy="2857500"/>
          </a:xfrm>
          <a:prstGeom prst="rect">
            <a:avLst/>
          </a:prstGeom>
          <a:noFill/>
        </p:spPr>
      </p:pic>
      <p:pic>
        <p:nvPicPr>
          <p:cNvPr id="12" name="صورة 11" descr="318.gif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67944" y="2564904"/>
            <a:ext cx="1152128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3.gstatic.com/images?q=tbn:ANd9GcTzgy7xNysak1SuDUgPZdsbeHfY1FMW2_seXgUhLUnmqKvNlQkE9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 rot="19261337">
            <a:off x="2723663" y="3905581"/>
            <a:ext cx="5032903" cy="135714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 rot="19583955">
            <a:off x="3584773" y="3507061"/>
            <a:ext cx="332655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11500" b="1" cap="all" spc="0" dirty="0" smtClean="0">
                <a:ln w="9000" cmpd="sng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solidFill>
                  <a:srgbClr val="FF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التقويم</a:t>
            </a:r>
            <a:endParaRPr lang="ar-SA" sz="11500" b="1" cap="all" spc="0" dirty="0">
              <a:ln w="9000" cmpd="sng">
                <a:solidFill>
                  <a:schemeClr val="bg1">
                    <a:lumMod val="85000"/>
                  </a:schemeClr>
                </a:solidFill>
                <a:prstDash val="solid"/>
              </a:ln>
              <a:solidFill>
                <a:srgbClr val="FF99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2936"/>
            <a:ext cx="8539178" cy="3571900"/>
          </a:xfrm>
          <a:prstGeom prst="rect">
            <a:avLst/>
          </a:prstGeom>
          <a:ln w="889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4427984" y="3933056"/>
            <a:ext cx="3571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2800" b="1" dirty="0" smtClean="0">
                <a:solidFill>
                  <a:schemeClr val="accent4">
                    <a:lumMod val="75000"/>
                  </a:schemeClr>
                </a:solidFill>
              </a:rPr>
              <a:t>الإخلاص في العمل لأنه أمانة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5796136" y="4509120"/>
            <a:ext cx="20002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err="1" smtClean="0">
                <a:solidFill>
                  <a:schemeClr val="accent4">
                    <a:lumMod val="75000"/>
                  </a:schemeClr>
                </a:solidFill>
              </a:rPr>
              <a:t>اتقان</a:t>
            </a:r>
            <a:r>
              <a:rPr lang="ar-EG" sz="3600" b="1" dirty="0" smtClean="0">
                <a:solidFill>
                  <a:schemeClr val="accent4">
                    <a:lumMod val="75000"/>
                  </a:schemeClr>
                </a:solidFill>
              </a:rPr>
              <a:t> العمل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3275856" y="5229200"/>
            <a:ext cx="47863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chemeClr val="accent4">
                    <a:lumMod val="75000"/>
                  </a:schemeClr>
                </a:solidFill>
              </a:rPr>
              <a:t>المحافظة على أسرار العمل</a:t>
            </a:r>
          </a:p>
        </p:txBody>
      </p:sp>
      <p:pic>
        <p:nvPicPr>
          <p:cNvPr id="7" name="صورة 6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924944"/>
            <a:ext cx="3528392" cy="34563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 descr="http://s.alriyadh.com/2005/04/11/img/114192=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04664"/>
            <a:ext cx="2695575" cy="1638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4" name="Picture 6" descr="http://osama.ae/wp-content/carazy-tim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0"/>
            <a:ext cx="2695575" cy="2636912"/>
          </a:xfrm>
          <a:prstGeom prst="rect">
            <a:avLst/>
          </a:prstGeom>
          <a:noFill/>
        </p:spPr>
      </p:pic>
      <p:sp>
        <p:nvSpPr>
          <p:cNvPr id="10" name="مستطيل 9"/>
          <p:cNvSpPr/>
          <p:nvPr/>
        </p:nvSpPr>
        <p:spPr>
          <a:xfrm>
            <a:off x="4716016" y="2204864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http://www.education-sa.com/forum/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.3dlat.com/uploads/1360679071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95536" y="6488668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http://www.education-sa.com/forum/</a:t>
            </a:r>
            <a:endParaRPr lang="ar-SA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364088" y="548680"/>
            <a:ext cx="1742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وضوح</a:t>
            </a:r>
            <a:endParaRPr lang="ar-S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620688"/>
            <a:ext cx="6429420" cy="540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 descr="C:\Users\Dell\Pictures\My Pictures\اشكال متحركه\15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91645"/>
            <a:ext cx="1331640" cy="2266355"/>
          </a:xfrm>
          <a:prstGeom prst="rect">
            <a:avLst/>
          </a:prstGeom>
          <a:noFill/>
        </p:spPr>
      </p:pic>
      <p:pic>
        <p:nvPicPr>
          <p:cNvPr id="5" name="Picture 2" descr="C:\Users\Dell\Pictures\My Pictures\اشكال متحركه\154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253" y="1268760"/>
            <a:ext cx="1857747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3.bp.blogspot.com/-2lDjzPStZzU/TyJAhzYk-AI/AAAAAAAAAIo/dzK4bEkSx7k/s1600/%D8%A7%D8%B3%D8%AA%D9%81%D9%87%D8%A7%D9%85.15034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0" y="5657671"/>
            <a:ext cx="44422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EG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كيف تصبح بعض الصناعات </a:t>
            </a:r>
            <a:endParaRPr lang="ar-SA" sz="36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pPr>
              <a:defRPr/>
            </a:pP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</a:t>
            </a:r>
            <a:r>
              <a:rPr lang="ar-EG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ذات جودة عالي</a:t>
            </a: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ه</a:t>
            </a:r>
            <a:r>
              <a:rPr lang="ar-EG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ar-EG" sz="36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؟</a:t>
            </a:r>
            <a:endParaRPr lang="ar-EG" sz="36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2051720" y="620688"/>
            <a:ext cx="5218095" cy="769441"/>
          </a:xfrm>
          <a:prstGeom prst="rect">
            <a:avLst/>
          </a:prstGeom>
          <a:solidFill>
            <a:srgbClr val="FF99FF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4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أركان وضوابط</a:t>
            </a:r>
            <a:r>
              <a:rPr lang="ar-SA" sz="44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العمل</a:t>
            </a:r>
            <a:r>
              <a:rPr lang="ar-EG" sz="44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</a:t>
            </a:r>
            <a:r>
              <a:rPr lang="ar-EG" sz="4400" b="1" dirty="0" err="1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هي :</a:t>
            </a:r>
            <a:r>
              <a:rPr lang="ar-EG" sz="44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</a:t>
            </a:r>
            <a:endParaRPr lang="ar-SA" sz="4400" dirty="0"/>
          </a:p>
        </p:txBody>
      </p:sp>
      <p:sp>
        <p:nvSpPr>
          <p:cNvPr id="4" name="مستطيل 3"/>
          <p:cNvSpPr/>
          <p:nvPr/>
        </p:nvSpPr>
        <p:spPr>
          <a:xfrm>
            <a:off x="5652120" y="2132856"/>
            <a:ext cx="2266967" cy="769441"/>
          </a:xfrm>
          <a:prstGeom prst="rect">
            <a:avLst/>
          </a:prstGeom>
          <a:solidFill>
            <a:srgbClr val="FF99F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EG" sz="44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تحديد الأجر</a:t>
            </a:r>
            <a:endParaRPr lang="ar-SA" sz="4400" b="1" dirty="0" smtClean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508104" y="4005064"/>
            <a:ext cx="2124299" cy="707886"/>
          </a:xfrm>
          <a:prstGeom prst="rect">
            <a:avLst/>
          </a:prstGeom>
          <a:solidFill>
            <a:srgbClr val="FF99FF"/>
          </a:solidFill>
          <a:ln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EG" sz="40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وقت الدوام </a:t>
            </a:r>
            <a:endParaRPr lang="ar-SA" sz="4000" b="1" dirty="0" smtClean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427984" y="5301208"/>
            <a:ext cx="3690434" cy="707886"/>
          </a:xfrm>
          <a:prstGeom prst="rect">
            <a:avLst/>
          </a:prstGeom>
          <a:solidFill>
            <a:srgbClr val="FF99FF"/>
          </a:solidFill>
          <a:ln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EG" sz="40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مقدرة العامل والإنتاج</a:t>
            </a:r>
          </a:p>
        </p:txBody>
      </p:sp>
      <p:pic>
        <p:nvPicPr>
          <p:cNvPr id="3074" name="Picture 2" descr="C:\Users\Dell\Pictures\My Pictures\اشكال متحركه\واحة1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2708498" cy="1126604"/>
          </a:xfrm>
          <a:prstGeom prst="rect">
            <a:avLst/>
          </a:prstGeom>
          <a:noFill/>
        </p:spPr>
      </p:pic>
      <p:pic>
        <p:nvPicPr>
          <p:cNvPr id="22530" name="Picture 2" descr="http://t1.gstatic.com/images?q=tbn:ANd9GcQN6XnR8t9L7wicfhD5ecVNSdjZhhZ8OfbTIkHadz0zuccc5kn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2428875" cy="18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192688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14404" y="2342745"/>
            <a:ext cx="8001000" cy="1862048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11500" b="1" kern="0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</a:effectLst>
                <a:latin typeface="Microsoft Uighur" pitchFamily="2" charset="-78"/>
                <a:cs typeface="Microsoft Uighur" pitchFamily="2" charset="-78"/>
              </a:rPr>
              <a:t>للعمل أخلاقيات منها</a:t>
            </a:r>
          </a:p>
        </p:txBody>
      </p:sp>
      <p:pic>
        <p:nvPicPr>
          <p:cNvPr id="2050" name="Picture 2" descr="C:\Users\Dell\Pictures\My Pictures\اشكال متحركه\154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0"/>
            <a:ext cx="3297907" cy="2636912"/>
          </a:xfrm>
          <a:prstGeom prst="rect">
            <a:avLst/>
          </a:prstGeom>
          <a:noFill/>
        </p:spPr>
      </p:pic>
      <p:pic>
        <p:nvPicPr>
          <p:cNvPr id="2051" name="Picture 3" descr="C:\Users\Dell\Pictures\My Pictures\اشكال متحركه\154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0"/>
            <a:ext cx="3140546" cy="2266355"/>
          </a:xfrm>
          <a:prstGeom prst="rect">
            <a:avLst/>
          </a:prstGeom>
          <a:noFill/>
        </p:spPr>
      </p:pic>
      <p:pic>
        <p:nvPicPr>
          <p:cNvPr id="2052" name="Picture 4" descr="C:\Users\Dell\Pictures\My Pictures\اشكال متحركه\واحة2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5013176"/>
            <a:ext cx="1238250" cy="1238250"/>
          </a:xfrm>
          <a:prstGeom prst="rect">
            <a:avLst/>
          </a:prstGeom>
          <a:noFill/>
        </p:spPr>
      </p:pic>
      <p:pic>
        <p:nvPicPr>
          <p:cNvPr id="2053" name="Picture 5" descr="C:\Users\Dell\Pictures\My Pictures\اشكال متحركه\واحة26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5013176"/>
            <a:ext cx="1238250" cy="1238250"/>
          </a:xfrm>
          <a:prstGeom prst="rect">
            <a:avLst/>
          </a:prstGeom>
          <a:noFill/>
        </p:spPr>
      </p:pic>
      <p:pic>
        <p:nvPicPr>
          <p:cNvPr id="2056" name="Picture 8" descr="C:\Users\Dell\Pictures\My Pictures\اشكال متحركه\واحة2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725144"/>
            <a:ext cx="1238250" cy="1238250"/>
          </a:xfrm>
          <a:prstGeom prst="rect">
            <a:avLst/>
          </a:prstGeom>
          <a:noFill/>
        </p:spPr>
      </p:pic>
      <p:pic>
        <p:nvPicPr>
          <p:cNvPr id="2057" name="Picture 9" descr="C:\Users\Dell\Pictures\My Pictures\اشكال متحركه\واحة28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86916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eebminsi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2.gstatic.com/images?q=tbn:ANd9GcQ6uIGJHSy_hdSAFrgc4usVNK2XBsJgcsfb2gH1NfrJe0YIsSVcj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2267744" y="5943600"/>
            <a:ext cx="4680520" cy="914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>
            <a:off x="971600" y="6211669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chemeClr val="bg1"/>
                </a:solidFill>
              </a:rPr>
              <a:t>1- الإخلاص في العمل لأنه </a:t>
            </a:r>
            <a:r>
              <a:rPr lang="ar-SA" sz="3600" b="1" dirty="0" smtClean="0">
                <a:solidFill>
                  <a:schemeClr val="bg1"/>
                </a:solidFill>
              </a:rPr>
              <a:t>أمانة</a:t>
            </a:r>
            <a:endParaRPr lang="ar-SA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elesteen.ps/images/uploads/ramdan/082011/img13141990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مستطيل 1"/>
          <p:cNvSpPr/>
          <p:nvPr/>
        </p:nvSpPr>
        <p:spPr>
          <a:xfrm>
            <a:off x="-756592" y="5877272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/>
              <a:t>2</a:t>
            </a:r>
            <a:r>
              <a:rPr lang="ar-SA" sz="4000" b="1" dirty="0" smtClean="0"/>
              <a:t>- الإتقان في </a:t>
            </a:r>
            <a:r>
              <a:rPr lang="ar-SA" sz="4000" b="1" dirty="0" smtClean="0"/>
              <a:t>العمل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182</Words>
  <Application>Microsoft Office PowerPoint</Application>
  <PresentationFormat>عرض على الشاشة (3:4)‏</PresentationFormat>
  <Paragraphs>42</Paragraphs>
  <Slides>26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56</cp:revision>
  <dcterms:created xsi:type="dcterms:W3CDTF">2013-03-29T19:07:43Z</dcterms:created>
  <dcterms:modified xsi:type="dcterms:W3CDTF">2013-04-06T22:39:57Z</dcterms:modified>
</cp:coreProperties>
</file>