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شكل بيضاوي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ar-SA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عنصر نائب للمحتوى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محتوى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شكل بيضاوي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شكل بيضاوي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3" name="عنوان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مستطيل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عنصر نائب للمحتوى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رابط مستقيم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شكل بيضاوي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07CA878-716A-4214-9645-8312B622954A}" type="datetimeFigureOut">
              <a:rPr lang="ar-SA" smtClean="0"/>
              <a:pPr/>
              <a:t>15/11/35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ar-SA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848EFA-A87E-4A99-AD10-EA5881DA23C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2428868"/>
            <a:ext cx="8929718" cy="1752600"/>
          </a:xfrm>
        </p:spPr>
        <p:txBody>
          <a:bodyPr>
            <a:noAutofit/>
          </a:bodyPr>
          <a:lstStyle/>
          <a:p>
            <a:r>
              <a:rPr lang="ar-SA" sz="11500" b="1" dirty="0" smtClean="0">
                <a:solidFill>
                  <a:schemeClr val="accent3">
                    <a:lumMod val="50000"/>
                  </a:schemeClr>
                </a:solidFill>
              </a:rPr>
              <a:t>الوسائط المتعددة</a:t>
            </a:r>
            <a:endParaRPr lang="ar-SA" sz="1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ar-SA" sz="11500" dirty="0" smtClean="0"/>
              <a:t>الوحدة الثانية</a:t>
            </a:r>
            <a:endParaRPr lang="ar-SA" sz="11500" dirty="0"/>
          </a:p>
        </p:txBody>
      </p:sp>
      <p:pic>
        <p:nvPicPr>
          <p:cNvPr id="41986" name="Picture 2" descr="https://encrypted-tbn2.gstatic.com/images?q=tbn:ANd9GcRg6NrsE59kJRdoD_W4N_lJbL84UcZyQ72CUqOJ5ADagTC4iO1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256"/>
            <a:ext cx="5000660" cy="2143140"/>
          </a:xfrm>
          <a:prstGeom prst="rect">
            <a:avLst/>
          </a:prstGeom>
          <a:noFill/>
        </p:spPr>
      </p:pic>
      <p:pic>
        <p:nvPicPr>
          <p:cNvPr id="41992" name="Picture 8" descr="http://www.almekhlafi.com/modules/myfiles/files/5290_13466264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000504"/>
            <a:ext cx="3162327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14282" y="785794"/>
            <a:ext cx="8715436" cy="4429156"/>
          </a:xfrm>
        </p:spPr>
        <p:txBody>
          <a:bodyPr>
            <a:noAutofit/>
          </a:bodyPr>
          <a:lstStyle/>
          <a:p>
            <a:pPr algn="r"/>
            <a:endParaRPr lang="ar-SA" sz="2000" dirty="0" smtClean="0">
              <a:solidFill>
                <a:schemeClr val="tx1"/>
              </a:solidFill>
              <a:cs typeface="+mj-cs"/>
            </a:endParaRPr>
          </a:p>
          <a:p>
            <a:pPr algn="r"/>
            <a:r>
              <a:rPr lang="ar-SA" sz="2000" dirty="0" smtClean="0">
                <a:solidFill>
                  <a:schemeClr val="tx1"/>
                </a:solidFill>
                <a:cs typeface="+mj-cs"/>
              </a:rPr>
              <a:t>3- التسلية :</a:t>
            </a:r>
          </a:p>
          <a:p>
            <a:pPr algn="r"/>
            <a:r>
              <a:rPr lang="ar-SA" sz="2000" dirty="0" smtClean="0">
                <a:solidFill>
                  <a:schemeClr val="tx1"/>
                </a:solidFill>
                <a:cs typeface="+mj-cs"/>
              </a:rPr>
              <a:t>تعد الوسائط المتعددة الركيزة الأساسية عند </a:t>
            </a:r>
            <a:r>
              <a:rPr lang="ar-SA" sz="2000" dirty="0" err="1" smtClean="0">
                <a:solidFill>
                  <a:schemeClr val="tx1"/>
                </a:solidFill>
                <a:cs typeface="+mj-cs"/>
              </a:rPr>
              <a:t>انتاج</a:t>
            </a:r>
            <a:r>
              <a:rPr lang="ar-SA" sz="2000" dirty="0" smtClean="0">
                <a:solidFill>
                  <a:schemeClr val="tx1"/>
                </a:solidFill>
                <a:cs typeface="+mj-cs"/>
              </a:rPr>
              <a:t> برامج التسلية </a:t>
            </a:r>
            <a:r>
              <a:rPr lang="ar-SA" sz="2000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dirty="0" smtClean="0">
                <a:solidFill>
                  <a:schemeClr val="tx1"/>
                </a:solidFill>
                <a:cs typeface="+mj-cs"/>
              </a:rPr>
              <a:t> الترفيه ، حيث لا يستغنى عنها صناعة المؤثرات الخاصة بالأفلام </a:t>
            </a:r>
            <a:r>
              <a:rPr lang="ar-SA" sz="2000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dirty="0" smtClean="0">
                <a:solidFill>
                  <a:schemeClr val="tx1"/>
                </a:solidFill>
                <a:cs typeface="+mj-cs"/>
              </a:rPr>
              <a:t> الرسوم </a:t>
            </a:r>
            <a:r>
              <a:rPr lang="ar-SA" sz="2000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dirty="0" smtClean="0">
                <a:solidFill>
                  <a:schemeClr val="tx1"/>
                </a:solidFill>
                <a:cs typeface="+mj-cs"/>
              </a:rPr>
              <a:t> المتحركة , </a:t>
            </a:r>
            <a:r>
              <a:rPr lang="ar-SA" sz="2000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dirty="0" smtClean="0">
                <a:solidFill>
                  <a:schemeClr val="tx1"/>
                </a:solidFill>
                <a:cs typeface="+mj-cs"/>
              </a:rPr>
              <a:t> كذلك لا تكاد تخلو ألعاب الفيديو  </a:t>
            </a:r>
            <a:r>
              <a:rPr lang="ar-SA" sz="2000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dirty="0" smtClean="0">
                <a:solidFill>
                  <a:schemeClr val="tx1"/>
                </a:solidFill>
                <a:cs typeface="+mj-cs"/>
              </a:rPr>
              <a:t> الألعاب الالكترونية من  تطبيقات الوسائط المتعددة التي تجعل المستخدم يتفاعل معها </a:t>
            </a:r>
            <a:r>
              <a:rPr lang="ar-SA" sz="2000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dirty="0" smtClean="0">
                <a:solidFill>
                  <a:schemeClr val="tx1"/>
                </a:solidFill>
                <a:cs typeface="+mj-cs"/>
              </a:rPr>
              <a:t> يقضي الساعات دون ملل أو كلل </a:t>
            </a:r>
          </a:p>
          <a:p>
            <a:pPr algn="r"/>
            <a:endParaRPr lang="ar-SA" sz="2000" b="1" dirty="0" smtClean="0">
              <a:solidFill>
                <a:schemeClr val="tx1"/>
              </a:solidFill>
              <a:cs typeface="+mj-cs"/>
            </a:endParaRPr>
          </a:p>
          <a:p>
            <a:pPr algn="r"/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4- التجارة :</a:t>
            </a:r>
          </a:p>
          <a:p>
            <a:pPr algn="r"/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يمكن استخدام تطبيقات الوسائط المتعددة في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الاعلانات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التجارية لجذب انتباه الجمهور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كسب اهتمامهم ،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مع تزايد التنافس التجاري بين الشركات أصبحت الحاجة ضرورية لتسويق خدماتها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منتجاتها باستخدام الوسائط المتعددة .</a:t>
            </a:r>
          </a:p>
          <a:p>
            <a:pPr algn="r"/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5- الصحافة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الاعلام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:</a:t>
            </a:r>
          </a:p>
          <a:p>
            <a:pPr algn="r"/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تسعى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كثسر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من الصحف حول العالم إلى جذب متابعيها باستخدام وسائل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الاعلام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الجديدة ، التي تقدم تقارير صحفية غير تقليدية تضم بين ثناياها مقاطع وسائط متعددة تمكنها من إيصال صوتها إلى العالم بلغة مشتركة لا تحتاج إلى ترجمة</a:t>
            </a:r>
          </a:p>
          <a:p>
            <a:pPr algn="r"/>
            <a:endParaRPr lang="ar-SA" sz="2000" b="1" dirty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14348" y="-285776"/>
            <a:ext cx="7772400" cy="1470025"/>
          </a:xfrm>
        </p:spPr>
        <p:txBody>
          <a:bodyPr/>
          <a:lstStyle/>
          <a:p>
            <a:r>
              <a:rPr lang="ar-SA" dirty="0" smtClean="0"/>
              <a:t>مجالات استخدام الوسائط المتعددة :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57290" y="357166"/>
            <a:ext cx="6400800" cy="1752600"/>
          </a:xfrm>
        </p:spPr>
        <p:txBody>
          <a:bodyPr>
            <a:normAutofit/>
          </a:bodyPr>
          <a:lstStyle/>
          <a:p>
            <a:r>
              <a:rPr lang="ar-SA" sz="60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؟؟ نشاط ؟؟</a:t>
            </a: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14348" y="460218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/>
            </a:r>
            <a:br>
              <a:rPr lang="ar-SA" dirty="0" smtClean="0"/>
            </a:br>
            <a:r>
              <a:rPr lang="ar-SA" dirty="0" smtClean="0"/>
              <a:t>ما هي استخدامات الوسائط المتعددة في المجالات التالية :</a:t>
            </a:r>
            <a:br>
              <a:rPr lang="ar-SA" dirty="0" smtClean="0"/>
            </a:br>
            <a:r>
              <a:rPr lang="ar-SA" dirty="0" smtClean="0"/>
              <a:t>1- الهندسة </a:t>
            </a:r>
            <a:br>
              <a:rPr lang="ar-SA" dirty="0" smtClean="0"/>
            </a:br>
            <a:r>
              <a:rPr lang="ar-SA" dirty="0" smtClean="0"/>
              <a:t>2- الطب</a:t>
            </a:r>
            <a:br>
              <a:rPr lang="ar-SA" dirty="0" smtClean="0"/>
            </a:br>
            <a:r>
              <a:rPr lang="ar-SA" dirty="0" smtClean="0"/>
              <a:t>3- الصناعة</a:t>
            </a:r>
            <a:endParaRPr lang="ar-S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285852" y="1857364"/>
            <a:ext cx="6400800" cy="1752600"/>
          </a:xfrm>
        </p:spPr>
        <p:txBody>
          <a:bodyPr/>
          <a:lstStyle/>
          <a:p>
            <a:endParaRPr lang="ar-SA" dirty="0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85720" y="1958975"/>
            <a:ext cx="8858280" cy="3327413"/>
          </a:xfrm>
        </p:spPr>
        <p:txBody>
          <a:bodyPr>
            <a:normAutofit/>
          </a:bodyPr>
          <a:lstStyle/>
          <a:p>
            <a:r>
              <a:rPr lang="ar-SA" dirty="0" smtClean="0"/>
              <a:t>لإنتاج وسائط متعددة تتميز بالكفاءة </a:t>
            </a:r>
            <a:r>
              <a:rPr lang="ar-SA" dirty="0" err="1" smtClean="0"/>
              <a:t>و</a:t>
            </a:r>
            <a:r>
              <a:rPr lang="ar-SA" dirty="0" smtClean="0"/>
              <a:t> الفاعلية لابد من المرور بمراحل ...ما هي هذه المراحل ؟</a:t>
            </a:r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1000108"/>
            <a:ext cx="9144000" cy="4786346"/>
          </a:xfrm>
        </p:spPr>
        <p:txBody>
          <a:bodyPr>
            <a:noAutofit/>
          </a:bodyPr>
          <a:lstStyle/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1- مرحلة التحليل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الإعداد (التخطيط) :</a:t>
            </a:r>
          </a:p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في هذه المرحلة يتم تحديد الهدف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الفئة المستهدفة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متطلبات العمل المادية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البرمجية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الصور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الأصوات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لقطات الفيديو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غيرها من المتطلبات ، يليها وضع خطة زمنية محددة تتضمن فريق العمل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توزيع المهام .</a:t>
            </a:r>
          </a:p>
          <a:p>
            <a:pPr algn="r"/>
            <a:endParaRPr lang="ar-SA" sz="2200" b="1" dirty="0" smtClean="0">
              <a:solidFill>
                <a:schemeClr val="tx1"/>
              </a:solidFill>
            </a:endParaRPr>
          </a:p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2- مرحلة التصميم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كتابة السيناريو :</a:t>
            </a:r>
          </a:p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هي مرحلة يضع فيها المصمم هيكلة مفصلة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كاملة للمنتج متضمنة الواجهة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الفواصل الزمنية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المحتوى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كيفية عرض المحتوى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الشكل النهائي للمنتج ، مراعيا تحقيق عنصر الجاذبية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التفاعلية .</a:t>
            </a:r>
          </a:p>
          <a:p>
            <a:pPr algn="r"/>
            <a:endParaRPr lang="ar-SA" sz="2200" b="1" dirty="0" smtClean="0">
              <a:solidFill>
                <a:schemeClr val="tx1"/>
              </a:solidFill>
            </a:endParaRPr>
          </a:p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3- مرحلة التنفيذ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الإنتاج :</a:t>
            </a:r>
          </a:p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هي مرحلة يسعى فيها المصمم لتنفيذ ما وضعه في مرحلة التصميم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السيناريو حيث يقوم باستخدام الأدوات و البرامج لإضافة المحتوى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إنشاء الصور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الحركات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الأفلام غير المتوفرة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الرابط بينها </a:t>
            </a:r>
          </a:p>
          <a:p>
            <a:pPr algn="r"/>
            <a:endParaRPr lang="ar-SA" sz="2200" b="1" dirty="0" smtClean="0">
              <a:solidFill>
                <a:schemeClr val="tx1"/>
              </a:solidFill>
            </a:endParaRPr>
          </a:p>
          <a:p>
            <a:pPr algn="r"/>
            <a:endParaRPr lang="ar-SA" sz="2200" b="1" dirty="0" smtClean="0">
              <a:solidFill>
                <a:schemeClr val="tx1"/>
              </a:solidFill>
            </a:endParaRPr>
          </a:p>
          <a:p>
            <a:pPr algn="r"/>
            <a:endParaRPr lang="ar-SA" sz="2200" b="1" dirty="0" smtClean="0">
              <a:solidFill>
                <a:schemeClr val="tx1"/>
              </a:solidFill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-285776"/>
            <a:ext cx="8929718" cy="1470025"/>
          </a:xfrm>
        </p:spPr>
        <p:txBody>
          <a:bodyPr>
            <a:normAutofit/>
          </a:bodyPr>
          <a:lstStyle/>
          <a:p>
            <a:pPr algn="r"/>
            <a:r>
              <a:rPr lang="ar-SA" dirty="0" smtClean="0"/>
              <a:t>مراحل إنتاج الوسائط المتعددة :</a:t>
            </a:r>
            <a:endParaRPr lang="ar-SA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928662" y="2428868"/>
            <a:ext cx="8072430" cy="4786346"/>
          </a:xfrm>
        </p:spPr>
        <p:txBody>
          <a:bodyPr>
            <a:noAutofit/>
          </a:bodyPr>
          <a:lstStyle/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4- مرحلة التجريب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التطوير :</a:t>
            </a:r>
          </a:p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و هي مرحلة استطلاع الرأي من قبل المحكمين المتخصصين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عينة من المستفيدين للتأكد من تحقيقه للأهداف المطلوبة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خلوه من الأخطاء اللغوية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العلمية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أن المنتج يعمل بشكل صحيح قبل تعميمه .</a:t>
            </a:r>
          </a:p>
          <a:p>
            <a:pPr algn="r"/>
            <a:endParaRPr lang="ar-SA" sz="2200" b="1" dirty="0" smtClean="0">
              <a:solidFill>
                <a:schemeClr val="tx1"/>
              </a:solidFill>
            </a:endParaRPr>
          </a:p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5- مرحلة النشر </a:t>
            </a:r>
            <a:r>
              <a:rPr lang="ar-SA" sz="2200" b="1" dirty="0" err="1" smtClean="0">
                <a:solidFill>
                  <a:schemeClr val="tx1"/>
                </a:solidFill>
              </a:rPr>
              <a:t>و</a:t>
            </a:r>
            <a:r>
              <a:rPr lang="ar-SA" sz="2200" b="1" dirty="0" smtClean="0">
                <a:solidFill>
                  <a:schemeClr val="tx1"/>
                </a:solidFill>
              </a:rPr>
              <a:t> التوزيع :</a:t>
            </a:r>
          </a:p>
          <a:p>
            <a:pPr algn="r"/>
            <a:r>
              <a:rPr lang="ar-SA" sz="2200" b="1" dirty="0" smtClean="0">
                <a:solidFill>
                  <a:schemeClr val="tx1"/>
                </a:solidFill>
              </a:rPr>
              <a:t>و هي آخر مرحلة من مراحل إنتاج الوسائط المتعددة حيث يتم فيها إخراج المنتج على الأقراص المدمجة أو نشرها على شبكة الانترنت .</a:t>
            </a:r>
          </a:p>
          <a:p>
            <a:pPr algn="r"/>
            <a:endParaRPr lang="ar-SA" sz="2200" b="1" dirty="0" smtClean="0">
              <a:solidFill>
                <a:schemeClr val="tx1"/>
              </a:solidFill>
            </a:endParaRPr>
          </a:p>
          <a:p>
            <a:pPr algn="r"/>
            <a:endParaRPr lang="ar-SA" sz="2200" b="1" dirty="0" smtClean="0">
              <a:solidFill>
                <a:schemeClr val="tx1"/>
              </a:solidFill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-24"/>
            <a:ext cx="8929718" cy="1470025"/>
          </a:xfrm>
        </p:spPr>
        <p:txBody>
          <a:bodyPr>
            <a:normAutofit/>
          </a:bodyPr>
          <a:lstStyle/>
          <a:p>
            <a:pPr algn="r"/>
            <a:r>
              <a:rPr lang="ar-SA" dirty="0" smtClean="0"/>
              <a:t>مراحل إنتاج الوسائط المتعددة :</a:t>
            </a:r>
            <a:endParaRPr lang="ar-S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-142908" y="2816231"/>
            <a:ext cx="8929718" cy="1470025"/>
          </a:xfrm>
        </p:spPr>
        <p:txBody>
          <a:bodyPr>
            <a:normAutofit/>
          </a:bodyPr>
          <a:lstStyle/>
          <a:p>
            <a:pPr algn="r"/>
            <a:r>
              <a:rPr lang="ar-SA" dirty="0" smtClean="0"/>
              <a:t>هل هناك برمجيات تساعد على إنشاء </a:t>
            </a:r>
            <a:r>
              <a:rPr lang="ar-SA" dirty="0" err="1" smtClean="0"/>
              <a:t>و</a:t>
            </a:r>
            <a:r>
              <a:rPr lang="ar-SA" dirty="0" smtClean="0"/>
              <a:t> تحرير ملفات الوسائط المتعددة ؟ </a:t>
            </a:r>
            <a:endParaRPr lang="ar-S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-71470" y="3173421"/>
            <a:ext cx="8929718" cy="1470025"/>
          </a:xfrm>
        </p:spPr>
        <p:txBody>
          <a:bodyPr>
            <a:normAutofit fontScale="90000"/>
          </a:bodyPr>
          <a:lstStyle/>
          <a:p>
            <a:pPr algn="r"/>
            <a:r>
              <a:rPr lang="ar-SA" dirty="0" smtClean="0"/>
              <a:t>أذكري بعض الأمثلة على بعض البرمجيات المستخدمة لإنشاء </a:t>
            </a:r>
            <a:r>
              <a:rPr lang="ar-SA" dirty="0" err="1" smtClean="0"/>
              <a:t>و</a:t>
            </a:r>
            <a:r>
              <a:rPr lang="ar-SA" dirty="0" smtClean="0"/>
              <a:t> تحرير ملفات الوسائط المتعددة ؟</a:t>
            </a:r>
            <a:endParaRPr lang="ar-S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1357298"/>
            <a:ext cx="9144000" cy="4786346"/>
          </a:xfrm>
        </p:spPr>
        <p:txBody>
          <a:bodyPr>
            <a:noAutofit/>
          </a:bodyPr>
          <a:lstStyle/>
          <a:p>
            <a:pPr algn="r"/>
            <a:endParaRPr lang="ar-SA" sz="2200" b="1" dirty="0" smtClean="0">
              <a:solidFill>
                <a:schemeClr val="tx1"/>
              </a:solidFill>
            </a:endParaRPr>
          </a:p>
          <a:p>
            <a:pPr algn="r"/>
            <a:endParaRPr lang="ar-SA" sz="2200" b="1" dirty="0" smtClean="0">
              <a:solidFill>
                <a:schemeClr val="tx1"/>
              </a:solidFill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-24"/>
            <a:ext cx="8929718" cy="1470025"/>
          </a:xfrm>
        </p:spPr>
        <p:txBody>
          <a:bodyPr>
            <a:normAutofit/>
          </a:bodyPr>
          <a:lstStyle/>
          <a:p>
            <a:pPr algn="r"/>
            <a:r>
              <a:rPr lang="ar-SA" dirty="0" smtClean="0"/>
              <a:t>بعض البرمجيات المستخدمة لإنشاء </a:t>
            </a:r>
            <a:r>
              <a:rPr lang="ar-SA" dirty="0" err="1" smtClean="0"/>
              <a:t>و</a:t>
            </a:r>
            <a:r>
              <a:rPr lang="ar-SA" dirty="0" smtClean="0"/>
              <a:t> تحرير ملفات الوسائط المتعددة</a:t>
            </a:r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079" t="30273" r="41252" b="9179"/>
          <a:stretch>
            <a:fillRect/>
          </a:stretch>
        </p:blipFill>
        <p:spPr bwMode="auto">
          <a:xfrm>
            <a:off x="285720" y="1428736"/>
            <a:ext cx="864399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>في حياتك اليومية , تصلك العديد من المعلومات </a:t>
            </a:r>
            <a:r>
              <a:rPr lang="ar-SA" dirty="0" err="1" smtClean="0"/>
              <a:t>و</a:t>
            </a:r>
            <a:r>
              <a:rPr lang="ar-SA" dirty="0" smtClean="0"/>
              <a:t> بأشكال مختلفة . ما أكثر هذه المعلومات تأثيرا </a:t>
            </a:r>
            <a:r>
              <a:rPr lang="ar-SA" dirty="0" err="1" smtClean="0"/>
              <a:t>و</a:t>
            </a:r>
            <a:r>
              <a:rPr lang="ar-SA" dirty="0" smtClean="0"/>
              <a:t> بقاء في ذهنك ؟ و لماذا ؟</a:t>
            </a:r>
            <a:endParaRPr lang="ar-SA" dirty="0"/>
          </a:p>
        </p:txBody>
      </p:sp>
      <p:pic>
        <p:nvPicPr>
          <p:cNvPr id="40964" name="Picture 4" descr="http://infomag.news.sy/newsimages/hamami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496"/>
            <a:ext cx="4278877" cy="3786214"/>
          </a:xfrm>
          <a:prstGeom prst="rect">
            <a:avLst/>
          </a:prstGeom>
          <a:noFill/>
        </p:spPr>
      </p:pic>
      <p:pic>
        <p:nvPicPr>
          <p:cNvPr id="5" name="Picture 6" descr="http://www.mtn.com.sy/MTN2012/images/rdctr/rdctr_13500626438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496"/>
            <a:ext cx="4081488" cy="37861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مفهوم الوسائط المتعددة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158" y="1214422"/>
            <a:ext cx="8572560" cy="5143536"/>
          </a:xfrm>
        </p:spPr>
        <p:txBody>
          <a:bodyPr>
            <a:normAutofit/>
          </a:bodyPr>
          <a:lstStyle/>
          <a:p>
            <a:r>
              <a:rPr lang="ar-SA" b="1" dirty="0" smtClean="0">
                <a:solidFill>
                  <a:srgbClr val="7030A0"/>
                </a:solidFill>
              </a:rPr>
              <a:t>مصطلح الوسائط المتعددة :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7030A0"/>
                </a:solidFill>
              </a:rPr>
              <a:t>MultiMedia</a:t>
            </a:r>
            <a:r>
              <a:rPr lang="en-US" b="1" dirty="0" smtClean="0">
                <a:solidFill>
                  <a:srgbClr val="7030A0"/>
                </a:solidFill>
              </a:rPr>
              <a:t>                                        </a:t>
            </a:r>
            <a:r>
              <a:rPr lang="ar-SA" b="1" dirty="0" smtClean="0">
                <a:solidFill>
                  <a:srgbClr val="7030A0"/>
                </a:solidFill>
              </a:rPr>
              <a:t> </a:t>
            </a:r>
          </a:p>
          <a:p>
            <a:pPr>
              <a:buNone/>
            </a:pPr>
            <a:endParaRPr lang="ar-SA" b="1" dirty="0">
              <a:solidFill>
                <a:srgbClr val="7030A0"/>
              </a:solidFill>
            </a:endParaRPr>
          </a:p>
          <a:p>
            <a:pPr>
              <a:buNone/>
            </a:pPr>
            <a:endParaRPr lang="ar-SA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ar-SA" b="1" dirty="0">
                <a:solidFill>
                  <a:srgbClr val="7030A0"/>
                </a:solidFill>
              </a:rPr>
              <a:t> </a:t>
            </a:r>
            <a:r>
              <a:rPr lang="ar-SA" b="1" dirty="0" smtClean="0">
                <a:solidFill>
                  <a:srgbClr val="7030A0"/>
                </a:solidFill>
              </a:rPr>
              <a:t>         </a:t>
            </a:r>
            <a:r>
              <a:rPr lang="en-US" b="1" dirty="0" smtClean="0">
                <a:solidFill>
                  <a:srgbClr val="7030A0"/>
                </a:solidFill>
              </a:rPr>
              <a:t>Media</a:t>
            </a:r>
            <a:r>
              <a:rPr lang="ar-SA" b="1" dirty="0" smtClean="0">
                <a:solidFill>
                  <a:srgbClr val="7030A0"/>
                </a:solidFill>
              </a:rPr>
              <a:t>                                                                  </a:t>
            </a:r>
            <a:r>
              <a:rPr lang="en-US" b="1" dirty="0" smtClean="0">
                <a:solidFill>
                  <a:srgbClr val="7030A0"/>
                </a:solidFill>
              </a:rPr>
              <a:t>Multi</a:t>
            </a:r>
            <a:endParaRPr lang="ar-SA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ar-SA" b="1" dirty="0" smtClean="0">
                <a:solidFill>
                  <a:srgbClr val="7030A0"/>
                </a:solidFill>
              </a:rPr>
              <a:t>وسائل أو وسائط حاملة للمعلومات                                               متعددة</a:t>
            </a:r>
          </a:p>
          <a:p>
            <a:pPr>
              <a:buNone/>
            </a:pPr>
            <a:r>
              <a:rPr lang="ar-SA" b="1" dirty="0" smtClean="0">
                <a:solidFill>
                  <a:srgbClr val="7030A0"/>
                </a:solidFill>
              </a:rPr>
              <a:t>مثل الورق </a:t>
            </a:r>
            <a:r>
              <a:rPr lang="ar-SA" b="1" dirty="0" err="1" smtClean="0">
                <a:solidFill>
                  <a:srgbClr val="7030A0"/>
                </a:solidFill>
              </a:rPr>
              <a:t>و</a:t>
            </a:r>
            <a:r>
              <a:rPr lang="ar-SA" b="1" dirty="0" smtClean="0">
                <a:solidFill>
                  <a:srgbClr val="7030A0"/>
                </a:solidFill>
              </a:rPr>
              <a:t> الأقراص السمعية </a:t>
            </a:r>
            <a:r>
              <a:rPr lang="ar-SA" b="1" dirty="0" err="1" smtClean="0">
                <a:solidFill>
                  <a:srgbClr val="7030A0"/>
                </a:solidFill>
              </a:rPr>
              <a:t>و</a:t>
            </a:r>
            <a:r>
              <a:rPr lang="ar-SA" b="1" dirty="0" smtClean="0">
                <a:solidFill>
                  <a:srgbClr val="7030A0"/>
                </a:solidFill>
              </a:rPr>
              <a:t> البصرية الممغنطة</a:t>
            </a:r>
          </a:p>
          <a:p>
            <a:pPr>
              <a:buNone/>
            </a:pPr>
            <a:endParaRPr lang="ar-SA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ar-SA" b="1" dirty="0" smtClean="0">
                <a:solidFill>
                  <a:srgbClr val="7030A0"/>
                </a:solidFill>
              </a:rPr>
              <a:t>و معناها جملة من وسائط الاتصال مثل الصوت </a:t>
            </a:r>
            <a:r>
              <a:rPr lang="ar-SA" b="1" dirty="0" err="1" smtClean="0">
                <a:solidFill>
                  <a:srgbClr val="7030A0"/>
                </a:solidFill>
              </a:rPr>
              <a:t>و</a:t>
            </a:r>
            <a:r>
              <a:rPr lang="ar-SA" b="1" dirty="0" smtClean="0">
                <a:solidFill>
                  <a:srgbClr val="7030A0"/>
                </a:solidFill>
              </a:rPr>
              <a:t> الصورة </a:t>
            </a:r>
            <a:r>
              <a:rPr lang="ar-SA" b="1" dirty="0" err="1" smtClean="0">
                <a:solidFill>
                  <a:srgbClr val="7030A0"/>
                </a:solidFill>
              </a:rPr>
              <a:t>و</a:t>
            </a:r>
            <a:r>
              <a:rPr lang="ar-SA" b="1" dirty="0" smtClean="0">
                <a:solidFill>
                  <a:srgbClr val="7030A0"/>
                </a:solidFill>
              </a:rPr>
              <a:t> الفيديو تستخدم من أجل نقل الأفكار بصورة أفضل لتحقيق أهداف محددة قد تكون تعليمية أو ترفيهية أو تجارية </a:t>
            </a:r>
            <a:endParaRPr lang="ar-SA" b="1" dirty="0">
              <a:solidFill>
                <a:srgbClr val="7030A0"/>
              </a:solidFill>
            </a:endParaRPr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1285852" y="2000240"/>
            <a:ext cx="2643206" cy="1071570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5429256" y="1928802"/>
            <a:ext cx="1928826" cy="1143008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85721" y="2857496"/>
            <a:ext cx="8501122" cy="3143272"/>
          </a:xfrm>
        </p:spPr>
        <p:txBody>
          <a:bodyPr>
            <a:noAutofit/>
          </a:bodyPr>
          <a:lstStyle/>
          <a:p>
            <a:r>
              <a:rPr lang="ar-SA" sz="4400" dirty="0" smtClean="0">
                <a:solidFill>
                  <a:schemeClr val="tx1"/>
                </a:solidFill>
                <a:latin typeface="Arial Rounded MT Bold" pitchFamily="34" charset="0"/>
                <a:cs typeface="+mj-cs"/>
              </a:rPr>
              <a:t>منتج يدمج بين النص </a:t>
            </a:r>
            <a:r>
              <a:rPr lang="ar-SA" sz="4400" dirty="0" err="1" smtClean="0">
                <a:solidFill>
                  <a:schemeClr val="tx1"/>
                </a:solidFill>
                <a:latin typeface="Arial Rounded MT Bold" pitchFamily="34" charset="0"/>
                <a:cs typeface="+mj-cs"/>
              </a:rPr>
              <a:t>و</a:t>
            </a:r>
            <a:r>
              <a:rPr lang="ar-SA" sz="4400" dirty="0" smtClean="0">
                <a:solidFill>
                  <a:schemeClr val="tx1"/>
                </a:solidFill>
                <a:latin typeface="Arial Rounded MT Bold" pitchFamily="34" charset="0"/>
                <a:cs typeface="+mj-cs"/>
              </a:rPr>
              <a:t> الصوت </a:t>
            </a:r>
            <a:r>
              <a:rPr lang="ar-SA" sz="4400" dirty="0" err="1" smtClean="0">
                <a:solidFill>
                  <a:schemeClr val="tx1"/>
                </a:solidFill>
                <a:latin typeface="Arial Rounded MT Bold" pitchFamily="34" charset="0"/>
                <a:cs typeface="+mj-cs"/>
              </a:rPr>
              <a:t>و</a:t>
            </a:r>
            <a:r>
              <a:rPr lang="ar-SA" sz="4400" dirty="0" smtClean="0">
                <a:solidFill>
                  <a:schemeClr val="tx1"/>
                </a:solidFill>
                <a:latin typeface="Arial Rounded MT Bold" pitchFamily="34" charset="0"/>
                <a:cs typeface="+mj-cs"/>
              </a:rPr>
              <a:t> الصورة </a:t>
            </a:r>
            <a:r>
              <a:rPr lang="ar-SA" sz="4400" dirty="0" err="1" smtClean="0">
                <a:solidFill>
                  <a:schemeClr val="tx1"/>
                </a:solidFill>
                <a:latin typeface="Arial Rounded MT Bold" pitchFamily="34" charset="0"/>
                <a:cs typeface="+mj-cs"/>
              </a:rPr>
              <a:t>و</a:t>
            </a:r>
            <a:r>
              <a:rPr lang="ar-SA" sz="4400" dirty="0" smtClean="0">
                <a:solidFill>
                  <a:schemeClr val="tx1"/>
                </a:solidFill>
                <a:latin typeface="Arial Rounded MT Bold" pitchFamily="34" charset="0"/>
                <a:cs typeface="+mj-cs"/>
              </a:rPr>
              <a:t> الفيديو باستخدام برمجيات الحاسب لتحقيق أهداف محددة للمستفيدين بطريقة تفاعلية </a:t>
            </a:r>
            <a:endParaRPr lang="ar-SA" sz="4400" dirty="0">
              <a:solidFill>
                <a:schemeClr val="tx1"/>
              </a:solidFill>
              <a:latin typeface="Arial Rounded MT Bold" pitchFamily="34" charset="0"/>
              <a:cs typeface="+mj-cs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8358246" cy="1470025"/>
          </a:xfrm>
        </p:spPr>
        <p:txBody>
          <a:bodyPr>
            <a:noAutofit/>
          </a:bodyPr>
          <a:lstStyle/>
          <a:p>
            <a:r>
              <a:rPr lang="ar-SA" sz="7200" b="1" dirty="0" smtClean="0"/>
              <a:t>ما هي الوسائط المتعددة ؟ </a:t>
            </a:r>
            <a:endParaRPr lang="ar-SA" sz="72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214414" y="1714488"/>
            <a:ext cx="6400800" cy="1752600"/>
          </a:xfrm>
        </p:spPr>
        <p:txBody>
          <a:bodyPr/>
          <a:lstStyle/>
          <a:p>
            <a:pPr algn="r"/>
            <a:endParaRPr lang="ar-SA" dirty="0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71472" y="-142900"/>
            <a:ext cx="7772400" cy="1470025"/>
          </a:xfrm>
        </p:spPr>
        <p:txBody>
          <a:bodyPr>
            <a:normAutofit/>
          </a:bodyPr>
          <a:lstStyle/>
          <a:p>
            <a:r>
              <a:rPr lang="ar-SA" sz="6000" b="1" dirty="0" smtClean="0"/>
              <a:t>ما هي أهمية الوسائط المتعددة </a:t>
            </a:r>
            <a:endParaRPr lang="ar-SA" sz="6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9883" t="9765" r="13250" b="45313"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428596" y="928670"/>
            <a:ext cx="8358246" cy="4429156"/>
          </a:xfrm>
        </p:spPr>
        <p:txBody>
          <a:bodyPr>
            <a:noAutofit/>
          </a:bodyPr>
          <a:lstStyle/>
          <a:p>
            <a:pPr algn="r"/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1- النصوص المكتوبة (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Texts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) :</a:t>
            </a:r>
          </a:p>
          <a:p>
            <a:pPr algn="r"/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مكون رئيس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فعال في برامج الوسائط المتعددة يظهر على الشاشة في صورة كلمات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فقرات كعناوين للأجزاء الرئيسة للمحتوى المعروض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او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تقديم إرشادات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توجيهات أو شرح عناصر أخرى كالصور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الرسوم</a:t>
            </a:r>
          </a:p>
          <a:p>
            <a:pPr algn="r"/>
            <a:endParaRPr lang="ar-SA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pPr algn="r"/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2- المؤثرات الصوتية (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Sound Effects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) :</a:t>
            </a:r>
          </a:p>
          <a:p>
            <a:pPr algn="r"/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هي أصوات طبيعية أو صناعية يتم إعدادها إما بالتسجيل المباشر باستخدام اللاقط الصوتي أو باستخدام أحد مسجلات الصوت أو باستخدام المؤثرات الصوتية الطبيعية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الصناعية الجاهزة</a:t>
            </a:r>
          </a:p>
          <a:p>
            <a:pPr algn="r"/>
            <a:endParaRPr lang="ar-SA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pPr algn="r"/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3- الرسومات الخطية  (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Graphics 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) :</a:t>
            </a:r>
          </a:p>
          <a:p>
            <a:pPr algn="r"/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 هي تعبيرات بالخطوط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الأشكال تساعدنا على كسر الملل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توضح النقاط المهمة أو الغامضة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تأتي في البرنامج على شكل رسوم بيانية أو خرائط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مسارية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أو رسوم شجرية أو رسوم كاريكاتيرية </a:t>
            </a:r>
          </a:p>
          <a:p>
            <a:pPr algn="r"/>
            <a:endParaRPr lang="ar-SA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pPr algn="r"/>
            <a:endParaRPr lang="ar-SA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pPr algn="r"/>
            <a:endParaRPr lang="ar-SA" sz="2000" b="1" dirty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42910" y="-571528"/>
            <a:ext cx="7772400" cy="1470025"/>
          </a:xfrm>
        </p:spPr>
        <p:txBody>
          <a:bodyPr/>
          <a:lstStyle/>
          <a:p>
            <a:r>
              <a:rPr lang="ar-SA" b="1" dirty="0" smtClean="0"/>
              <a:t>مكونات الوسائط المتعددة :</a:t>
            </a:r>
            <a:endParaRPr lang="ar-SA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14314" y="1214422"/>
            <a:ext cx="8786842" cy="3643338"/>
          </a:xfrm>
        </p:spPr>
        <p:txBody>
          <a:bodyPr>
            <a:noAutofit/>
          </a:bodyPr>
          <a:lstStyle/>
          <a:p>
            <a:pPr algn="r"/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4- الصور الثابتة (</a:t>
            </a:r>
            <a:r>
              <a:rPr lang="en-US" sz="1800" b="1" dirty="0" smtClean="0">
                <a:solidFill>
                  <a:schemeClr val="tx1"/>
                </a:solidFill>
                <a:cs typeface="+mj-cs"/>
              </a:rPr>
              <a:t>Still Pictures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) :</a:t>
            </a:r>
          </a:p>
          <a:p>
            <a:pPr algn="r"/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و هي لقطات ثابتة لأشياء حقيقية يمكن الحصول عليها من مكتبات الصور على الانترنت أو الكاميرا الرقمية أو من الكتب </a:t>
            </a:r>
            <a:r>
              <a:rPr lang="ar-SA" sz="18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 المجلات </a:t>
            </a:r>
            <a:r>
              <a:rPr lang="ar-SA" sz="18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 نقلها إلى جهاز الحاسب عن طريق الماسحة الضوئية </a:t>
            </a:r>
          </a:p>
          <a:p>
            <a:pPr algn="r"/>
            <a:endParaRPr lang="ar-SA" sz="1800" b="1" dirty="0" smtClean="0">
              <a:solidFill>
                <a:schemeClr val="tx1"/>
              </a:solidFill>
              <a:cs typeface="+mj-cs"/>
            </a:endParaRPr>
          </a:p>
          <a:p>
            <a:pPr algn="r"/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5- الرسوم المتحركة (</a:t>
            </a:r>
            <a:r>
              <a:rPr lang="en-US" sz="1800" b="1" dirty="0" smtClean="0">
                <a:solidFill>
                  <a:schemeClr val="tx1"/>
                </a:solidFill>
                <a:cs typeface="+mj-cs"/>
              </a:rPr>
              <a:t>Animations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) : </a:t>
            </a:r>
          </a:p>
          <a:p>
            <a:pPr algn="r"/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هي سلسلة من الرسوم المنفصلة التي تعرض بسرعة </a:t>
            </a:r>
            <a:r>
              <a:rPr lang="ar-SA" sz="18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 تسلسل محددين لتشكيل مقطع ذي معنى , </a:t>
            </a:r>
            <a:r>
              <a:rPr lang="ar-SA" sz="18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 يمكننا إضافة الحركة على الرسوم باستخدام تصميم الرسوم المتحركة </a:t>
            </a:r>
          </a:p>
          <a:p>
            <a:pPr algn="r"/>
            <a:endParaRPr lang="ar-SA" sz="1800" b="1" dirty="0" smtClean="0">
              <a:solidFill>
                <a:schemeClr val="tx1"/>
              </a:solidFill>
              <a:cs typeface="+mj-cs"/>
            </a:endParaRPr>
          </a:p>
          <a:p>
            <a:pPr algn="r"/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6- الفيديو (</a:t>
            </a:r>
            <a:r>
              <a:rPr lang="en-US" sz="1800" b="1" dirty="0" smtClean="0">
                <a:solidFill>
                  <a:schemeClr val="tx1"/>
                </a:solidFill>
                <a:cs typeface="+mj-cs"/>
              </a:rPr>
              <a:t>Video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) :</a:t>
            </a:r>
          </a:p>
          <a:p>
            <a:pPr algn="r"/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لقطات </a:t>
            </a:r>
            <a:r>
              <a:rPr lang="ar-SA" sz="1800" b="1" dirty="0" err="1" smtClean="0">
                <a:solidFill>
                  <a:schemeClr val="tx1"/>
                </a:solidFill>
                <a:cs typeface="+mj-cs"/>
              </a:rPr>
              <a:t>فلمية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 متحركة سجلت بطريقة رقمية توفر للمستخدم متعة المشاهدة الواقعية لأشياء قد لا يستطيع رؤيتها مباشرة لعدة أسباب مثل وقوع الحدث في فترة زمنية ماضية كالأحداث السياسية </a:t>
            </a:r>
            <a:r>
              <a:rPr lang="ar-SA" sz="18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 التاريخية أو خطورتها كدراسة حياة الحيوانات المفترسة </a:t>
            </a:r>
            <a:r>
              <a:rPr lang="ar-SA" sz="18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 البراكين أو بعدها المكاني </a:t>
            </a:r>
            <a:r>
              <a:rPr lang="ar-SA" sz="1800" b="1" dirty="0" err="1" smtClean="0">
                <a:solidFill>
                  <a:schemeClr val="tx1"/>
                </a:solidFill>
                <a:cs typeface="+mj-cs"/>
              </a:rPr>
              <a:t>كلأماكن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 السياحية </a:t>
            </a:r>
            <a:r>
              <a:rPr lang="ar-SA" sz="18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1800" b="1" dirty="0" smtClean="0">
                <a:solidFill>
                  <a:schemeClr val="tx1"/>
                </a:solidFill>
                <a:cs typeface="+mj-cs"/>
              </a:rPr>
              <a:t> بيئة المحيطات أو الفترة الزمنية الطويلة اللازمة لحدوثها مثل دورة حياة النبات</a:t>
            </a:r>
          </a:p>
          <a:p>
            <a:endParaRPr lang="ar-SA" sz="1800" dirty="0">
              <a:cs typeface="+mj-cs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00034" y="-214338"/>
            <a:ext cx="7772400" cy="1470025"/>
          </a:xfrm>
        </p:spPr>
        <p:txBody>
          <a:bodyPr>
            <a:normAutofit/>
          </a:bodyPr>
          <a:lstStyle/>
          <a:p>
            <a:r>
              <a:rPr lang="ar-SA" sz="6000" b="1" dirty="0" smtClean="0"/>
              <a:t>مكونات الوسائط المتعددة :</a:t>
            </a:r>
            <a:endParaRPr lang="ar-SA" sz="6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rmAutofit/>
          </a:bodyPr>
          <a:lstStyle/>
          <a:p>
            <a:r>
              <a:rPr lang="ar-SA" dirty="0" smtClean="0"/>
              <a:t>من خلال الصور التالية ...</a:t>
            </a:r>
            <a:br>
              <a:rPr lang="ar-SA" dirty="0" smtClean="0"/>
            </a:br>
            <a:r>
              <a:rPr lang="ar-SA" dirty="0" smtClean="0"/>
              <a:t>أين تستخدم الوسائط المتعددة ؟</a:t>
            </a:r>
            <a:endParaRPr lang="ar-SA" dirty="0"/>
          </a:p>
        </p:txBody>
      </p:sp>
      <p:pic>
        <p:nvPicPr>
          <p:cNvPr id="34820" name="Picture 4" descr="http://smartboardinegypt.files.wordpress.com/2011/01/smartboard1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000240"/>
            <a:ext cx="2381267" cy="1785950"/>
          </a:xfrm>
          <a:prstGeom prst="rect">
            <a:avLst/>
          </a:prstGeom>
          <a:noFill/>
        </p:spPr>
      </p:pic>
      <p:pic>
        <p:nvPicPr>
          <p:cNvPr id="34822" name="Picture 6" descr="http://i663.photobucket.com/albums/uu359/dhook50/A1/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57364"/>
            <a:ext cx="3429024" cy="3107517"/>
          </a:xfrm>
          <a:prstGeom prst="rect">
            <a:avLst/>
          </a:prstGeom>
          <a:noFill/>
        </p:spPr>
      </p:pic>
      <p:pic>
        <p:nvPicPr>
          <p:cNvPr id="34824" name="Picture 8" descr="http://i1.ytimg.com/vi/bSWE_nvuL24/maxresdefau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3541084"/>
            <a:ext cx="4145972" cy="2531122"/>
          </a:xfrm>
          <a:prstGeom prst="rect">
            <a:avLst/>
          </a:prstGeom>
          <a:noFill/>
        </p:spPr>
      </p:pic>
      <p:pic>
        <p:nvPicPr>
          <p:cNvPr id="34826" name="Picture 10" descr="http://t1.gstatic.com/images?q=tbn:ANd9GcR7GTNUfWheOasRSfgT-ifN6W_ajRZqHm4_7bcc3BqMj4lGGVoJ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12945" y="5000636"/>
            <a:ext cx="2731055" cy="1643074"/>
          </a:xfrm>
          <a:prstGeom prst="rect">
            <a:avLst/>
          </a:prstGeom>
          <a:noFill/>
        </p:spPr>
      </p:pic>
      <p:pic>
        <p:nvPicPr>
          <p:cNvPr id="34828" name="Picture 12" descr="http://www.an7a.com/wp-content/uploads/2012/11/678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572008"/>
            <a:ext cx="4000528" cy="2085976"/>
          </a:xfrm>
          <a:prstGeom prst="rect">
            <a:avLst/>
          </a:prstGeom>
          <a:noFill/>
        </p:spPr>
      </p:pic>
      <p:pic>
        <p:nvPicPr>
          <p:cNvPr id="1026" name="Picture 2" descr="C:\Users\ASUS\Desktop\imag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1928801"/>
            <a:ext cx="2928926" cy="18305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2876" y="714356"/>
            <a:ext cx="8858280" cy="4429156"/>
          </a:xfrm>
        </p:spPr>
        <p:txBody>
          <a:bodyPr>
            <a:noAutofit/>
          </a:bodyPr>
          <a:lstStyle/>
          <a:p>
            <a:pPr algn="r"/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1- التعليم :</a:t>
            </a:r>
          </a:p>
          <a:p>
            <a:pPr algn="r"/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يمكن استخدام الوسائط المتعددة في التعليم كوسيلة مساعدة للمعلم في الصف أو كأداة للتعلم الذاتي تتكون من روابط فعالة تربط المعلومات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ببعضها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على شكل برمجية مما يتيح التفاعل بين المتعلم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المادة التي سيتعلمها , أو كأداة للتعلم في واقع افتراضي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تكمن أهميتها في تقديم بيئة تعلم تفاعلية تركز على المتعلم , كما تساعد على وضوح المفاهيم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الأفكار المقدمة بما تحويه من صوت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صور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فيديو , إضافة إلى تسهيل عملية التعليم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التعلم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زيادة إيجابية المتعلم نحو تعلمه </a:t>
            </a:r>
          </a:p>
          <a:p>
            <a:pPr algn="r"/>
            <a:endParaRPr lang="ar-SA" sz="2000" b="1" dirty="0" smtClean="0">
              <a:solidFill>
                <a:schemeClr val="tx1"/>
              </a:solidFill>
              <a:cs typeface="+mj-cs"/>
            </a:endParaRPr>
          </a:p>
          <a:p>
            <a:pPr algn="r"/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2- التدريب :</a:t>
            </a:r>
          </a:p>
          <a:p>
            <a:pPr algn="r"/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يمكن استخدام تطبيقات الوسائط المتعددة في مجال التدريب على الأعمال في المنشآت التجارية أو الحكومية ، حيث يتم تدريب العاملين القدامى أو العاملين الجدد على أداء مهامهم الجديدة باستخدام تطبيق الوسائط المتعددة الذي يشرح كيفية العمل مما يوفر الكثير من الجهد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الوقت </a:t>
            </a:r>
            <a:r>
              <a:rPr lang="ar-SA" sz="20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000" b="1" dirty="0" smtClean="0">
                <a:solidFill>
                  <a:schemeClr val="tx1"/>
                </a:solidFill>
                <a:cs typeface="+mj-cs"/>
              </a:rPr>
              <a:t> المال المبذول من قبل المنشأة </a:t>
            </a:r>
          </a:p>
          <a:p>
            <a:pPr algn="r"/>
            <a:endParaRPr lang="ar-SA" sz="2000" b="1" dirty="0" smtClean="0">
              <a:solidFill>
                <a:schemeClr val="tx1"/>
              </a:solidFill>
              <a:cs typeface="+mj-cs"/>
            </a:endParaRPr>
          </a:p>
          <a:p>
            <a:pPr algn="r"/>
            <a:endParaRPr lang="ar-SA" sz="2000" b="1" dirty="0" smtClean="0">
              <a:solidFill>
                <a:schemeClr val="tx1"/>
              </a:solidFill>
              <a:cs typeface="+mj-cs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14348" y="-642966"/>
            <a:ext cx="7772400" cy="1470025"/>
          </a:xfrm>
        </p:spPr>
        <p:txBody>
          <a:bodyPr/>
          <a:lstStyle/>
          <a:p>
            <a:r>
              <a:rPr lang="ar-SA" dirty="0" smtClean="0"/>
              <a:t>مجالات استخدام الوسائط المتعددة :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دني">
  <a:themeElements>
    <a:clrScheme name="مدني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مدني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338</TotalTime>
  <Words>916</Words>
  <Application>Microsoft Office PowerPoint</Application>
  <PresentationFormat>عرض على الشاشة (3:4)‏</PresentationFormat>
  <Paragraphs>73</Paragraphs>
  <Slides>17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17</vt:i4>
      </vt:variant>
    </vt:vector>
  </HeadingPairs>
  <TitlesOfParts>
    <vt:vector size="18" baseType="lpstr">
      <vt:lpstr>مدني</vt:lpstr>
      <vt:lpstr>الوحدة الثانية</vt:lpstr>
      <vt:lpstr>في حياتك اليومية , تصلك العديد من المعلومات و بأشكال مختلفة . ما أكثر هذه المعلومات تأثيرا و بقاء في ذهنك ؟ و لماذا ؟</vt:lpstr>
      <vt:lpstr>مفهوم الوسائط المتعددة</vt:lpstr>
      <vt:lpstr>ما هي الوسائط المتعددة ؟ </vt:lpstr>
      <vt:lpstr>ما هي أهمية الوسائط المتعددة </vt:lpstr>
      <vt:lpstr>مكونات الوسائط المتعددة :</vt:lpstr>
      <vt:lpstr>مكونات الوسائط المتعددة :</vt:lpstr>
      <vt:lpstr>من خلال الصور التالية ... أين تستخدم الوسائط المتعددة ؟</vt:lpstr>
      <vt:lpstr>مجالات استخدام الوسائط المتعددة :</vt:lpstr>
      <vt:lpstr>مجالات استخدام الوسائط المتعددة :</vt:lpstr>
      <vt:lpstr> ما هي استخدامات الوسائط المتعددة في المجالات التالية : 1- الهندسة  2- الطب 3- الصناعة</vt:lpstr>
      <vt:lpstr>لإنتاج وسائط متعددة تتميز بالكفاءة و الفاعلية لابد من المرور بمراحل ...ما هي هذه المراحل ؟</vt:lpstr>
      <vt:lpstr>مراحل إنتاج الوسائط المتعددة :</vt:lpstr>
      <vt:lpstr>مراحل إنتاج الوسائط المتعددة :</vt:lpstr>
      <vt:lpstr>هل هناك برمجيات تساعد على إنشاء و تحرير ملفات الوسائط المتعددة ؟ </vt:lpstr>
      <vt:lpstr>أذكري بعض الأمثلة على بعض البرمجيات المستخدمة لإنشاء و تحرير ملفات الوسائط المتعددة ؟</vt:lpstr>
      <vt:lpstr>بعض البرمجيات المستخدمة لإنشاء و تحرير ملفات الوسائط المتعددة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الوحدة الثانية</dc:title>
  <dc:creator>ASUS</dc:creator>
  <cp:lastModifiedBy>ASUS</cp:lastModifiedBy>
  <cp:revision>50</cp:revision>
  <dcterms:created xsi:type="dcterms:W3CDTF">2014-09-08T09:43:49Z</dcterms:created>
  <dcterms:modified xsi:type="dcterms:W3CDTF">2014-09-08T22:14:52Z</dcterms:modified>
</cp:coreProperties>
</file>