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F8F0E37-01A5-41A9-99C9-A07A9EA6B74C}" type="datetimeFigureOut">
              <a:rPr lang="ar-SA" smtClean="0"/>
              <a:pPr/>
              <a:t>04/11/35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E5B37A2-B838-4579-AAB9-DD7D85F9FE2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C6883-9F84-4214-91BE-20C0C01BBED6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195F5-F9B8-4B53-BD27-076E1CC35E68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4A8E1-BFB7-4CE1-8E7E-7ECC655F9EFE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4B877-80D1-41F4-8795-2473076721D0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863F-ADAE-4F15-A295-600D46B98235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03BC1-3828-4D21-9CFF-86360253454D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59BE-B76D-4A51-B570-147C99BE56BD}" type="datetime1">
              <a:rPr lang="ar-SA" smtClean="0"/>
              <a:t>04/11/35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5349A-8649-4EB5-BDEE-50245A26D6B3}" type="datetime1">
              <a:rPr lang="ar-SA" smtClean="0"/>
              <a:t>04/11/35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AD150-8EB1-429D-BBA3-2B0E4067AA10}" type="datetime1">
              <a:rPr lang="ar-SA" smtClean="0"/>
              <a:t>04/11/35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32E2E-EB8D-4AF2-8ABA-232B20B40638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052EE-7678-4302-BEAB-531075E07E08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31233-2EF9-4227-A50E-48538BC97A47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dir="in"/>
  </p:transition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5572132" y="2428868"/>
            <a:ext cx="250033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C00000"/>
                </a:solidFill>
              </a:rPr>
              <a:t>الدرس الأول: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214414" y="3429000"/>
            <a:ext cx="6643734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6000" b="1" dirty="0" smtClean="0"/>
              <a:t>التوحيد</a:t>
            </a:r>
            <a:endParaRPr lang="ar-SA" sz="6000" b="1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5572132" y="2428868"/>
            <a:ext cx="250033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C00000"/>
                </a:solidFill>
              </a:rPr>
              <a:t>تعريف التوحيد: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214414" y="3429000"/>
            <a:ext cx="664373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إفراد الله في ربوبيته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</a:t>
            </a:r>
            <a:r>
              <a:rPr lang="ar-SA" sz="3600" b="1" dirty="0" err="1" smtClean="0"/>
              <a:t>ألوهيته</a:t>
            </a:r>
            <a:r>
              <a:rPr lang="ar-SA" sz="3600" b="1" dirty="0" smtClean="0"/>
              <a:t> و أسمائه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صفاته.</a:t>
            </a:r>
            <a:endParaRPr lang="ar-SA" sz="3600" b="1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صورة 12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5572132" y="2428868"/>
            <a:ext cx="250033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C00000"/>
                </a:solidFill>
              </a:rPr>
              <a:t>أنواع التوحيد: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500166" y="3214686"/>
            <a:ext cx="664373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1-توحيد الربوبية.</a:t>
            </a:r>
            <a:endParaRPr lang="ar-SA" sz="32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571604" y="4714884"/>
            <a:ext cx="664373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3-توحيد الأسماء </a:t>
            </a:r>
            <a:r>
              <a:rPr lang="ar-SA" sz="3200" b="1" dirty="0" err="1" smtClean="0"/>
              <a:t>و</a:t>
            </a:r>
            <a:r>
              <a:rPr lang="ar-SA" sz="3200" b="1" dirty="0" smtClean="0"/>
              <a:t> الصفات.</a:t>
            </a:r>
            <a:endParaRPr lang="ar-SA" sz="32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1500166" y="4000504"/>
            <a:ext cx="664373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2-توحيد </a:t>
            </a:r>
            <a:r>
              <a:rPr lang="ar-SA" sz="3200" b="1" dirty="0" err="1" smtClean="0"/>
              <a:t>الألوهية</a:t>
            </a:r>
            <a:r>
              <a:rPr lang="ar-SA" sz="3200" b="1" dirty="0" smtClean="0"/>
              <a:t>.</a:t>
            </a:r>
            <a:endParaRPr lang="ar-SA" sz="3200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571604" y="5214950"/>
            <a:ext cx="664373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</a:rPr>
              <a:t>وهذه الأقسام مترابطة , فمن آمن بواحد منها دون الآخر لم يكن موحداً.</a:t>
            </a:r>
            <a:endParaRPr lang="ar-SA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صورة 34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مستطيل ذو زوايا قطرية مخدوشة 10"/>
          <p:cNvSpPr/>
          <p:nvPr/>
        </p:nvSpPr>
        <p:spPr bwMode="auto">
          <a:xfrm>
            <a:off x="2500313" y="285750"/>
            <a:ext cx="4071937" cy="714375"/>
          </a:xfrm>
          <a:prstGeom prst="snip2Diag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75000"/>
              </a:schemeClr>
            </a:solidFill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>
              <a:solidFill>
                <a:srgbClr val="C0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 bwMode="auto">
          <a:xfrm>
            <a:off x="2643188" y="214313"/>
            <a:ext cx="3714750" cy="769937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spc="-15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أنـــــــواع التوحـــــيد</a:t>
            </a:r>
          </a:p>
        </p:txBody>
      </p:sp>
      <p:sp>
        <p:nvSpPr>
          <p:cNvPr id="13" name="مربع نص 17"/>
          <p:cNvSpPr txBox="1">
            <a:spLocks noChangeArrowheads="1"/>
          </p:cNvSpPr>
          <p:nvPr/>
        </p:nvSpPr>
        <p:spPr bwMode="auto">
          <a:xfrm>
            <a:off x="6286512" y="1357298"/>
            <a:ext cx="2857488" cy="8509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EG" sz="2800" b="1" dirty="0">
                <a:latin typeface="Gill Sans MT"/>
                <a:cs typeface="+mj-cs"/>
              </a:rPr>
              <a:t>توحيد</a:t>
            </a:r>
            <a:r>
              <a:rPr lang="ar-EG" sz="4400" b="1" dirty="0">
                <a:latin typeface="Gill Sans MT"/>
                <a:cs typeface="+mj-cs"/>
              </a:rPr>
              <a:t> </a:t>
            </a:r>
            <a:r>
              <a:rPr lang="ar-EG" sz="2800" b="1" dirty="0">
                <a:latin typeface="Gill Sans MT"/>
                <a:cs typeface="+mj-cs"/>
              </a:rPr>
              <a:t>الربوبية</a:t>
            </a:r>
            <a:endParaRPr lang="ar-EG" sz="4400" b="1" dirty="0">
              <a:latin typeface="Gill Sans MT"/>
              <a:cs typeface="+mj-cs"/>
            </a:endParaRPr>
          </a:p>
        </p:txBody>
      </p:sp>
      <p:sp>
        <p:nvSpPr>
          <p:cNvPr id="14" name="مربع نص 17"/>
          <p:cNvSpPr txBox="1">
            <a:spLocks noChangeArrowheads="1"/>
          </p:cNvSpPr>
          <p:nvPr/>
        </p:nvSpPr>
        <p:spPr bwMode="auto">
          <a:xfrm>
            <a:off x="3500430" y="1357298"/>
            <a:ext cx="2500336" cy="8509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EG" sz="2800" b="1" dirty="0">
                <a:latin typeface="Gill Sans MT"/>
                <a:cs typeface="+mj-cs"/>
              </a:rPr>
              <a:t>توحيد</a:t>
            </a:r>
            <a:r>
              <a:rPr lang="ar-EG" sz="4400" b="1" dirty="0">
                <a:latin typeface="Gill Sans MT"/>
                <a:cs typeface="+mj-cs"/>
              </a:rPr>
              <a:t> </a:t>
            </a:r>
            <a:r>
              <a:rPr lang="ar-EG" sz="2800" b="1" dirty="0" err="1" smtClean="0">
                <a:latin typeface="Gill Sans MT"/>
                <a:cs typeface="+mj-cs"/>
              </a:rPr>
              <a:t>ال</a:t>
            </a:r>
            <a:r>
              <a:rPr lang="ar-SA" sz="2800" b="1" dirty="0" err="1" smtClean="0">
                <a:latin typeface="Gill Sans MT"/>
                <a:cs typeface="+mj-cs"/>
              </a:rPr>
              <a:t>ألوهي</a:t>
            </a:r>
            <a:r>
              <a:rPr lang="ar-EG" sz="2800" b="1" dirty="0" smtClean="0">
                <a:latin typeface="Gill Sans MT"/>
                <a:cs typeface="+mj-cs"/>
              </a:rPr>
              <a:t>ة</a:t>
            </a:r>
            <a:endParaRPr lang="ar-EG" sz="4400" b="1" dirty="0">
              <a:latin typeface="Gill Sans MT"/>
              <a:cs typeface="+mj-cs"/>
            </a:endParaRPr>
          </a:p>
        </p:txBody>
      </p:sp>
      <p:sp>
        <p:nvSpPr>
          <p:cNvPr id="15" name="مربع نص 17"/>
          <p:cNvSpPr txBox="1">
            <a:spLocks noChangeArrowheads="1"/>
          </p:cNvSpPr>
          <p:nvPr/>
        </p:nvSpPr>
        <p:spPr bwMode="auto">
          <a:xfrm>
            <a:off x="0" y="1285860"/>
            <a:ext cx="3214678" cy="85129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EG" sz="2800" b="1" dirty="0">
                <a:latin typeface="Gill Sans MT"/>
                <a:cs typeface="+mj-cs"/>
              </a:rPr>
              <a:t>توحيد</a:t>
            </a:r>
            <a:r>
              <a:rPr lang="ar-EG" sz="4400" b="1" dirty="0">
                <a:latin typeface="Gill Sans MT"/>
                <a:cs typeface="+mj-cs"/>
              </a:rPr>
              <a:t> </a:t>
            </a:r>
            <a:r>
              <a:rPr lang="ar-EG" sz="2800" b="1" dirty="0" err="1" smtClean="0">
                <a:latin typeface="Gill Sans MT"/>
                <a:cs typeface="+mj-cs"/>
              </a:rPr>
              <a:t>ال</a:t>
            </a:r>
            <a:r>
              <a:rPr lang="ar-SA" sz="2800" b="1" dirty="0" smtClean="0">
                <a:latin typeface="Gill Sans MT"/>
                <a:cs typeface="+mj-cs"/>
              </a:rPr>
              <a:t>أسماء </a:t>
            </a:r>
            <a:r>
              <a:rPr lang="ar-SA" sz="2800" b="1" dirty="0" err="1" smtClean="0">
                <a:latin typeface="Gill Sans MT"/>
                <a:cs typeface="+mj-cs"/>
              </a:rPr>
              <a:t>و</a:t>
            </a:r>
            <a:r>
              <a:rPr lang="ar-SA" sz="2800" b="1" dirty="0" smtClean="0">
                <a:latin typeface="Gill Sans MT"/>
                <a:cs typeface="+mj-cs"/>
              </a:rPr>
              <a:t> الصفات</a:t>
            </a:r>
            <a:endParaRPr lang="ar-EG" sz="4400" b="1" dirty="0">
              <a:latin typeface="Gill Sans MT"/>
              <a:cs typeface="+mj-cs"/>
            </a:endParaRPr>
          </a:p>
        </p:txBody>
      </p:sp>
      <p:cxnSp>
        <p:nvCxnSpPr>
          <p:cNvPr id="17" name="رابط كسهم مستقيم 16"/>
          <p:cNvCxnSpPr/>
          <p:nvPr/>
        </p:nvCxnSpPr>
        <p:spPr>
          <a:xfrm>
            <a:off x="6429388" y="1071546"/>
            <a:ext cx="1428760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 rot="5400000">
            <a:off x="4607719" y="1178703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 rot="10800000" flipV="1">
            <a:off x="2143108" y="1071546"/>
            <a:ext cx="642942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2" name="مربع نص 21"/>
          <p:cNvSpPr txBox="1"/>
          <p:nvPr/>
        </p:nvSpPr>
        <p:spPr bwMode="auto">
          <a:xfrm>
            <a:off x="6286512" y="2428868"/>
            <a:ext cx="2857488" cy="381327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0000"/>
                </a:solidFill>
                <a:cs typeface="+mj-cs"/>
              </a:rPr>
              <a:t>مثل</a:t>
            </a:r>
            <a:r>
              <a:rPr lang="ar-EG" sz="2800" b="1" dirty="0">
                <a:cs typeface="+mj-cs"/>
              </a:rPr>
              <a:t> اعتقادنا بأنه لا خالق إلا الله ولا مالك إلا الله </a:t>
            </a:r>
            <a:r>
              <a:rPr lang="ar-SA" sz="2800" b="1" dirty="0">
                <a:cs typeface="+mj-cs"/>
              </a:rPr>
              <a:t>و</a:t>
            </a:r>
            <a:r>
              <a:rPr lang="ar-EG" sz="2800" b="1" dirty="0">
                <a:cs typeface="+mj-cs"/>
              </a:rPr>
              <a:t>لا</a:t>
            </a:r>
            <a:r>
              <a:rPr lang="ar-EG" sz="2800" b="1" dirty="0" smtClean="0">
                <a:cs typeface="+mj-cs"/>
              </a:rPr>
              <a:t>.....................</a:t>
            </a:r>
            <a:endParaRPr lang="ar-SA" sz="2800" b="1" dirty="0" smtClean="0"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2800" b="1" dirty="0"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cs typeface="+mj-cs"/>
              </a:rPr>
              <a:t>ولا</a:t>
            </a:r>
            <a:r>
              <a:rPr lang="ar-EG" sz="2800" b="1" dirty="0" smtClean="0">
                <a:cs typeface="+mj-cs"/>
              </a:rPr>
              <a:t>.....................</a:t>
            </a:r>
            <a:endParaRPr lang="ar-SA" sz="2800" b="1" dirty="0" smtClean="0"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2800" b="1" dirty="0"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cs typeface="+mj-cs"/>
              </a:rPr>
              <a:t>ولا.....................</a:t>
            </a:r>
          </a:p>
        </p:txBody>
      </p:sp>
      <p:sp>
        <p:nvSpPr>
          <p:cNvPr id="23" name="مستطيل 22"/>
          <p:cNvSpPr>
            <a:spLocks noChangeArrowheads="1"/>
          </p:cNvSpPr>
          <p:nvPr/>
        </p:nvSpPr>
        <p:spPr bwMode="auto">
          <a:xfrm>
            <a:off x="6643702" y="3786190"/>
            <a:ext cx="17491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3200" b="1" dirty="0">
                <a:solidFill>
                  <a:srgbClr val="3333CC"/>
                </a:solidFill>
                <a:latin typeface="Gill Sans MT" pitchFamily="34" charset="0"/>
              </a:rPr>
              <a:t>رازق إلا الله</a:t>
            </a:r>
          </a:p>
        </p:txBody>
      </p:sp>
      <p:sp>
        <p:nvSpPr>
          <p:cNvPr id="24" name="مستطيل 23"/>
          <p:cNvSpPr>
            <a:spLocks noChangeArrowheads="1"/>
          </p:cNvSpPr>
          <p:nvPr/>
        </p:nvSpPr>
        <p:spPr bwMode="auto">
          <a:xfrm>
            <a:off x="6643702" y="4572008"/>
            <a:ext cx="174759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3200" b="1" dirty="0">
                <a:solidFill>
                  <a:srgbClr val="3333CC"/>
                </a:solidFill>
                <a:latin typeface="Gill Sans MT" pitchFamily="34" charset="0"/>
              </a:rPr>
              <a:t>مغيث إلا الله</a:t>
            </a:r>
          </a:p>
        </p:txBody>
      </p:sp>
      <p:sp>
        <p:nvSpPr>
          <p:cNvPr id="25" name="مستطيل 24"/>
          <p:cNvSpPr>
            <a:spLocks noChangeArrowheads="1"/>
          </p:cNvSpPr>
          <p:nvPr/>
        </p:nvSpPr>
        <p:spPr bwMode="auto">
          <a:xfrm>
            <a:off x="6572264" y="5500702"/>
            <a:ext cx="17860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3200" b="1" dirty="0">
                <a:solidFill>
                  <a:srgbClr val="3333CC"/>
                </a:solidFill>
                <a:latin typeface="Gill Sans MT" pitchFamily="34" charset="0"/>
              </a:rPr>
              <a:t>محيي إلا الله</a:t>
            </a:r>
          </a:p>
        </p:txBody>
      </p:sp>
      <p:sp>
        <p:nvSpPr>
          <p:cNvPr id="26" name="مربع نص 25"/>
          <p:cNvSpPr txBox="1"/>
          <p:nvPr/>
        </p:nvSpPr>
        <p:spPr bwMode="auto">
          <a:xfrm>
            <a:off x="3286116" y="2500306"/>
            <a:ext cx="2857488" cy="381327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 smtClean="0">
                <a:solidFill>
                  <a:srgbClr val="FF0000"/>
                </a:solidFill>
                <a:cs typeface="+mj-cs"/>
              </a:rPr>
              <a:t>مثل</a:t>
            </a:r>
            <a:r>
              <a:rPr lang="ar-SA" sz="2800" b="1" dirty="0" smtClean="0">
                <a:solidFill>
                  <a:srgbClr val="FF0000"/>
                </a:solidFill>
                <a:cs typeface="+mj-cs"/>
              </a:rPr>
              <a:t> </a:t>
            </a:r>
            <a:r>
              <a:rPr lang="ar-SA" sz="2800" b="1" dirty="0" smtClean="0">
                <a:solidFill>
                  <a:schemeClr val="tx1"/>
                </a:solidFill>
                <a:cs typeface="+mj-cs"/>
              </a:rPr>
              <a:t>أن لا نصلي إلا الله </a:t>
            </a:r>
            <a:r>
              <a:rPr lang="ar-SA" sz="2800" b="1" dirty="0" err="1" smtClean="0">
                <a:solidFill>
                  <a:schemeClr val="tx1"/>
                </a:solidFill>
                <a:cs typeface="+mj-cs"/>
              </a:rPr>
              <a:t>و</a:t>
            </a:r>
            <a:r>
              <a:rPr lang="ar-SA" sz="2800" b="1" dirty="0" smtClean="0">
                <a:solidFill>
                  <a:schemeClr val="tx1"/>
                </a:solidFill>
                <a:cs typeface="+mj-cs"/>
              </a:rPr>
              <a:t> لا نتصدق إلا الله</a:t>
            </a:r>
            <a:r>
              <a:rPr lang="ar-EG" sz="2800" b="1" dirty="0" smtClean="0">
                <a:solidFill>
                  <a:schemeClr val="tx1"/>
                </a:solidFill>
                <a:cs typeface="+mj-cs"/>
              </a:rPr>
              <a:t> </a:t>
            </a:r>
            <a:r>
              <a:rPr lang="ar-SA" sz="2800" b="1" dirty="0" smtClean="0">
                <a:cs typeface="+mj-cs"/>
              </a:rPr>
              <a:t>و</a:t>
            </a:r>
            <a:r>
              <a:rPr lang="ar-EG" sz="2800" b="1" dirty="0" smtClean="0">
                <a:cs typeface="+mj-cs"/>
              </a:rPr>
              <a:t>.....................</a:t>
            </a:r>
            <a:endParaRPr lang="ar-SA" sz="2800" b="1" dirty="0" smtClean="0"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2800" b="1" dirty="0"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 smtClean="0">
                <a:cs typeface="+mj-cs"/>
              </a:rPr>
              <a:t>و.....................</a:t>
            </a:r>
            <a:endParaRPr lang="ar-SA" sz="2800" b="1" dirty="0" smtClean="0"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2800" b="1" dirty="0"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 smtClean="0">
                <a:cs typeface="+mj-cs"/>
              </a:rPr>
              <a:t>و.....................</a:t>
            </a:r>
            <a:endParaRPr lang="ar-EG" sz="2800" b="1" dirty="0">
              <a:cs typeface="+mj-cs"/>
            </a:endParaRPr>
          </a:p>
        </p:txBody>
      </p:sp>
      <p:sp>
        <p:nvSpPr>
          <p:cNvPr id="27" name="مستطيل 26"/>
          <p:cNvSpPr>
            <a:spLocks noChangeArrowheads="1"/>
          </p:cNvSpPr>
          <p:nvPr/>
        </p:nvSpPr>
        <p:spPr bwMode="auto">
          <a:xfrm>
            <a:off x="3643306" y="3857628"/>
            <a:ext cx="189987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3200" b="1" dirty="0" smtClean="0">
                <a:solidFill>
                  <a:srgbClr val="3333CC"/>
                </a:solidFill>
                <a:latin typeface="Gill Sans MT" pitchFamily="34" charset="0"/>
              </a:rPr>
              <a:t>لا </a:t>
            </a:r>
            <a:r>
              <a:rPr lang="ar-EG" sz="3200" b="1" dirty="0">
                <a:solidFill>
                  <a:srgbClr val="3333CC"/>
                </a:solidFill>
                <a:latin typeface="Gill Sans MT" pitchFamily="34" charset="0"/>
              </a:rPr>
              <a:t>نذبح إلا لله</a:t>
            </a:r>
          </a:p>
        </p:txBody>
      </p:sp>
      <p:sp>
        <p:nvSpPr>
          <p:cNvPr id="28" name="مستطيل 27"/>
          <p:cNvSpPr>
            <a:spLocks noChangeArrowheads="1"/>
          </p:cNvSpPr>
          <p:nvPr/>
        </p:nvSpPr>
        <p:spPr bwMode="auto">
          <a:xfrm>
            <a:off x="3500430" y="4714884"/>
            <a:ext cx="198002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3200" b="1" dirty="0" smtClean="0">
                <a:solidFill>
                  <a:srgbClr val="3333CC"/>
                </a:solidFill>
                <a:latin typeface="Gill Sans MT" pitchFamily="34" charset="0"/>
              </a:rPr>
              <a:t>لا </a:t>
            </a:r>
            <a:r>
              <a:rPr lang="ar-EG" sz="3200" b="1" dirty="0">
                <a:solidFill>
                  <a:srgbClr val="3333CC"/>
                </a:solidFill>
                <a:latin typeface="Gill Sans MT" pitchFamily="34" charset="0"/>
              </a:rPr>
              <a:t>نزكي إلا لله</a:t>
            </a:r>
          </a:p>
        </p:txBody>
      </p:sp>
      <p:sp>
        <p:nvSpPr>
          <p:cNvPr id="29" name="مستطيل 28"/>
          <p:cNvSpPr>
            <a:spLocks noChangeArrowheads="1"/>
          </p:cNvSpPr>
          <p:nvPr/>
        </p:nvSpPr>
        <p:spPr bwMode="auto">
          <a:xfrm>
            <a:off x="3500430" y="5572140"/>
            <a:ext cx="20681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3200" b="1" dirty="0" smtClean="0">
                <a:solidFill>
                  <a:srgbClr val="3333CC"/>
                </a:solidFill>
                <a:latin typeface="Gill Sans MT" pitchFamily="34" charset="0"/>
              </a:rPr>
              <a:t>لا </a:t>
            </a:r>
            <a:r>
              <a:rPr lang="ar-EG" sz="3200" b="1" dirty="0">
                <a:solidFill>
                  <a:srgbClr val="3333CC"/>
                </a:solidFill>
                <a:latin typeface="Gill Sans MT" pitchFamily="34" charset="0"/>
              </a:rPr>
              <a:t>نصوم إلا لله</a:t>
            </a:r>
          </a:p>
        </p:txBody>
      </p:sp>
      <p:sp>
        <p:nvSpPr>
          <p:cNvPr id="30" name="مربع نص 29"/>
          <p:cNvSpPr txBox="1"/>
          <p:nvPr/>
        </p:nvSpPr>
        <p:spPr bwMode="auto">
          <a:xfrm>
            <a:off x="214282" y="2500306"/>
            <a:ext cx="2857488" cy="381327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 smtClean="0">
                <a:solidFill>
                  <a:srgbClr val="FF0000"/>
                </a:solidFill>
                <a:cs typeface="+mj-cs"/>
              </a:rPr>
              <a:t>مثل</a:t>
            </a:r>
            <a:r>
              <a:rPr lang="ar-SA" sz="2800" b="1" dirty="0" smtClean="0">
                <a:solidFill>
                  <a:srgbClr val="FF0000"/>
                </a:solidFill>
                <a:cs typeface="+mj-cs"/>
              </a:rPr>
              <a:t> </a:t>
            </a:r>
            <a:r>
              <a:rPr lang="ar-SA" sz="2800" b="1" dirty="0" smtClean="0">
                <a:solidFill>
                  <a:schemeClr val="tx1"/>
                </a:solidFill>
                <a:cs typeface="+mj-cs"/>
              </a:rPr>
              <a:t>أن نؤمن بأن الله </a:t>
            </a:r>
            <a:r>
              <a:rPr lang="ar-SA" sz="2800" b="1" dirty="0" err="1" smtClean="0">
                <a:solidFill>
                  <a:schemeClr val="tx1"/>
                </a:solidFill>
                <a:cs typeface="+mj-cs"/>
              </a:rPr>
              <a:t>هوالسميع</a:t>
            </a:r>
            <a:endParaRPr lang="ar-SA" sz="2800" b="1" dirty="0" smtClean="0">
              <a:solidFill>
                <a:schemeClr val="tx1"/>
              </a:solidFill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chemeClr val="tx1"/>
                </a:solidFill>
                <a:cs typeface="+mj-cs"/>
              </a:rPr>
              <a:t>و البصير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chemeClr val="tx1"/>
                </a:solidFill>
                <a:cs typeface="+mj-cs"/>
              </a:rPr>
              <a:t>و الحكيم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cs typeface="+mj-cs"/>
              </a:rPr>
              <a:t>و</a:t>
            </a:r>
            <a:r>
              <a:rPr lang="ar-EG" sz="2800" b="1" dirty="0" smtClean="0">
                <a:cs typeface="+mj-cs"/>
              </a:rPr>
              <a:t>.....................</a:t>
            </a:r>
            <a:endParaRPr lang="ar-SA" sz="2800" b="1" dirty="0" smtClean="0"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2800" b="1" dirty="0"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 smtClean="0">
                <a:cs typeface="+mj-cs"/>
              </a:rPr>
              <a:t>و.....................</a:t>
            </a:r>
            <a:endParaRPr lang="ar-SA" sz="2800" b="1" dirty="0" smtClean="0"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2800" b="1" dirty="0">
              <a:cs typeface="+mj-cs"/>
            </a:endParaRPr>
          </a:p>
        </p:txBody>
      </p:sp>
      <p:sp>
        <p:nvSpPr>
          <p:cNvPr id="31" name="مستطيل 30"/>
          <p:cNvSpPr>
            <a:spLocks noChangeArrowheads="1"/>
          </p:cNvSpPr>
          <p:nvPr/>
        </p:nvSpPr>
        <p:spPr bwMode="auto">
          <a:xfrm>
            <a:off x="928662" y="4286256"/>
            <a:ext cx="1174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3600" b="1" dirty="0">
                <a:solidFill>
                  <a:srgbClr val="3333CC"/>
                </a:solidFill>
                <a:latin typeface="Gill Sans MT" pitchFamily="34" charset="0"/>
              </a:rPr>
              <a:t>الرزاق</a:t>
            </a:r>
          </a:p>
        </p:txBody>
      </p:sp>
      <p:sp>
        <p:nvSpPr>
          <p:cNvPr id="32" name="مستطيل 31"/>
          <p:cNvSpPr>
            <a:spLocks noChangeArrowheads="1"/>
          </p:cNvSpPr>
          <p:nvPr/>
        </p:nvSpPr>
        <p:spPr bwMode="auto">
          <a:xfrm>
            <a:off x="785787" y="5003807"/>
            <a:ext cx="1277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3600" b="1" dirty="0">
                <a:solidFill>
                  <a:srgbClr val="3333CC"/>
                </a:solidFill>
                <a:latin typeface="Gill Sans MT" pitchFamily="34" charset="0"/>
              </a:rPr>
              <a:t>الرحمن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7" grpId="0"/>
      <p:bldP spid="28" grpId="0"/>
      <p:bldP spid="29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صورة 12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4214810" y="428604"/>
            <a:ext cx="450056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ar-SA" sz="3200" b="1" dirty="0" smtClean="0">
                <a:solidFill>
                  <a:srgbClr val="C00000"/>
                </a:solidFill>
              </a:rPr>
              <a:t>الإنسان يولد على الفطرة: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786182" y="1357298"/>
            <a:ext cx="450056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C00000"/>
                </a:solidFill>
              </a:rPr>
              <a:t>الفطرة: هي التوحيد.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14348" y="2285992"/>
            <a:ext cx="771525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ar-SA" sz="2800" b="1" dirty="0" smtClean="0">
                <a:latin typeface="Gill Sans MT"/>
              </a:rPr>
              <a:t>ف</a:t>
            </a:r>
            <a:r>
              <a:rPr lang="ar-EG" sz="2800" b="1" dirty="0" smtClean="0">
                <a:latin typeface="Gill Sans MT"/>
              </a:rPr>
              <a:t>عن </a:t>
            </a:r>
            <a:r>
              <a:rPr lang="ar-EG" sz="2800" b="1" dirty="0">
                <a:latin typeface="Gill Sans MT"/>
              </a:rPr>
              <a:t>أبي </a:t>
            </a:r>
            <a:r>
              <a:rPr lang="ar-EG" sz="2800" b="1" dirty="0">
                <a:latin typeface="Gill Sans MT"/>
                <a:cs typeface="+mj-cs"/>
              </a:rPr>
              <a:t>هريرة رضي الله عنه قال: قال </a:t>
            </a:r>
            <a:r>
              <a:rPr lang="ar-EG" sz="2800" b="1" dirty="0">
                <a:latin typeface="Gill Sans MT"/>
              </a:rPr>
              <a:t>الرسول </a:t>
            </a:r>
            <a:r>
              <a:rPr lang="ar-EG" sz="2800" b="1" dirty="0">
                <a:latin typeface="Gill Sans MT"/>
                <a:cs typeface="+mj-cs"/>
              </a:rPr>
              <a:t>صلى الله عليه وسلم:</a:t>
            </a:r>
            <a:r>
              <a:rPr lang="ar-EG" sz="2800" b="1" dirty="0">
                <a:latin typeface="Gill Sans MT"/>
                <a:cs typeface="Diwani Bent" pitchFamily="2" charset="-78"/>
              </a:rPr>
              <a:t> </a:t>
            </a:r>
            <a:r>
              <a:rPr lang="ar-EG" sz="2800" b="1" dirty="0">
                <a:latin typeface="Gill Sans MT"/>
              </a:rPr>
              <a:t>(</a:t>
            </a:r>
            <a:r>
              <a:rPr lang="ar-EG" sz="2800" b="1" dirty="0">
                <a:solidFill>
                  <a:srgbClr val="7030A0"/>
                </a:solidFill>
                <a:latin typeface="Gill Sans MT"/>
              </a:rPr>
              <a:t>ما من مولود إلا يولد علي الفطرة، فأبواه يهودانه،</a:t>
            </a:r>
            <a:r>
              <a:rPr lang="ar-SA" sz="2800" b="1" dirty="0">
                <a:solidFill>
                  <a:srgbClr val="7030A0"/>
                </a:solidFill>
                <a:latin typeface="Gill Sans MT"/>
              </a:rPr>
              <a:t> </a:t>
            </a:r>
            <a:r>
              <a:rPr lang="ar-EG" sz="2800" b="1" dirty="0">
                <a:solidFill>
                  <a:srgbClr val="7030A0"/>
                </a:solidFill>
                <a:latin typeface="Gill Sans MT"/>
              </a:rPr>
              <a:t>أو ينصرانه، أو </a:t>
            </a:r>
            <a:r>
              <a:rPr lang="ar-EG" sz="2800" b="1" dirty="0" err="1">
                <a:solidFill>
                  <a:srgbClr val="7030A0"/>
                </a:solidFill>
                <a:latin typeface="Gill Sans MT"/>
              </a:rPr>
              <a:t>يمجسانه</a:t>
            </a:r>
            <a:r>
              <a:rPr lang="ar-EG" sz="2000" b="1" dirty="0">
                <a:latin typeface="Gill Sans MT"/>
              </a:rPr>
              <a:t>)</a:t>
            </a:r>
            <a:r>
              <a:rPr lang="ar-SA" sz="2000" b="1" baseline="30000" dirty="0">
                <a:latin typeface="Gill Sans MT"/>
              </a:rPr>
              <a:t>(1)</a:t>
            </a:r>
            <a:r>
              <a:rPr lang="ar-SA" sz="2000" b="1" dirty="0">
                <a:latin typeface="Gill Sans MT"/>
              </a:rPr>
              <a:t>.</a:t>
            </a:r>
            <a:endParaRPr lang="ar-EG" sz="2000" b="1" dirty="0">
              <a:latin typeface="Gill Sans MT"/>
            </a:endParaRPr>
          </a:p>
          <a:p>
            <a:pPr algn="ctr">
              <a:defRPr/>
            </a:pPr>
            <a:r>
              <a:rPr lang="ar-EG" sz="2800" b="1" dirty="0">
                <a:latin typeface="Gill Sans MT"/>
              </a:rPr>
              <a:t>فلو ترك المولود بدون تأثير، لتوجه إلى دين الحق،</a:t>
            </a:r>
            <a:r>
              <a:rPr lang="ar-SA" sz="2800" b="1" dirty="0">
                <a:latin typeface="Gill Sans MT"/>
              </a:rPr>
              <a:t> </a:t>
            </a:r>
            <a:r>
              <a:rPr lang="ar-EG" sz="2800" b="1" dirty="0">
                <a:latin typeface="Gill Sans MT"/>
              </a:rPr>
              <a:t>وهو التوحيد، كما قال تعالى: </a:t>
            </a: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1071538" y="4500570"/>
            <a:ext cx="7072313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2000" dirty="0">
                <a:latin typeface="Gill Sans MT" pitchFamily="34" charset="0"/>
              </a:rPr>
              <a:t>[</a:t>
            </a:r>
            <a:r>
              <a:rPr lang="ar-EG" sz="2800" b="1" dirty="0">
                <a:solidFill>
                  <a:srgbClr val="00B050"/>
                </a:solidFill>
                <a:latin typeface="Gill Sans MT" pitchFamily="34" charset="0"/>
              </a:rPr>
              <a:t>فَأَقِمْ وَجْهَكَ لِلدِّينِ حَنِيفًا فِطْرَة اللهِ الَّتِي فَطَرَ النَّاسَ عَلَيْهَا لا تبديل لخلق الله </a:t>
            </a:r>
            <a:r>
              <a:rPr lang="ar-EG" sz="2000" b="1" dirty="0">
                <a:latin typeface="Gill Sans MT" pitchFamily="34" charset="0"/>
              </a:rPr>
              <a:t>سورة الرُّوم: آيه30</a:t>
            </a:r>
            <a:r>
              <a:rPr lang="ar-SA" sz="2000" b="1" dirty="0">
                <a:latin typeface="Gill Sans MT" pitchFamily="34" charset="0"/>
              </a:rPr>
              <a:t> </a:t>
            </a:r>
            <a:endParaRPr lang="ar-EG" sz="2000" b="1" dirty="0">
              <a:latin typeface="Gill Sans MT" pitchFamily="34" charset="0"/>
            </a:endParaRPr>
          </a:p>
          <a:p>
            <a:endParaRPr lang="ar-EG" sz="2000" dirty="0">
              <a:latin typeface="Gill Sans MT" pitchFamily="34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صورة 22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6000760" y="0"/>
            <a:ext cx="2643206" cy="785794"/>
          </a:xfrm>
          <a:prstGeom prst="rect">
            <a:avLst/>
          </a:prstGeom>
          <a:noFill/>
        </p:spPr>
        <p:txBody>
          <a:bodyPr wrap="square" rtlCol="1">
            <a:prstTxWarp prst="textWave4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الأسئلة:</a:t>
            </a:r>
            <a:endParaRPr lang="ar-SA" sz="3600" b="1" dirty="0">
              <a:solidFill>
                <a:srgbClr val="C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0" y="0"/>
            <a:ext cx="235745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10</a:t>
            </a:r>
            <a:endParaRPr lang="ar-SA" dirty="0"/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1714500" y="1643063"/>
            <a:ext cx="5786438" cy="523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ar-EG" sz="2800" b="1" dirty="0" smtClean="0">
                <a:solidFill>
                  <a:srgbClr val="002060"/>
                </a:solidFill>
                <a:latin typeface="Gill Sans MT"/>
              </a:rPr>
              <a:t>ضع</a:t>
            </a:r>
            <a:r>
              <a:rPr lang="ar-SA" sz="2800" b="1" dirty="0" smtClean="0">
                <a:solidFill>
                  <a:srgbClr val="002060"/>
                </a:solidFill>
                <a:latin typeface="Gill Sans MT"/>
              </a:rPr>
              <a:t>ي</a:t>
            </a:r>
            <a:r>
              <a:rPr lang="ar-EG" sz="2800" b="1" dirty="0" smtClean="0">
                <a:solidFill>
                  <a:srgbClr val="002060"/>
                </a:solidFill>
                <a:latin typeface="Gill Sans MT"/>
              </a:rPr>
              <a:t> </a:t>
            </a:r>
            <a:r>
              <a:rPr lang="ar-EG" sz="2800" b="1" dirty="0">
                <a:solidFill>
                  <a:srgbClr val="002060"/>
                </a:solidFill>
                <a:latin typeface="Gill Sans MT"/>
              </a:rPr>
              <a:t>أمام العمود (ب) ما يناسبه من العمود(أ):</a:t>
            </a: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5786446" y="3214686"/>
            <a:ext cx="3071834" cy="2500330"/>
          </a:xfrm>
          <a:prstGeom prst="roundRect">
            <a:avLst/>
          </a:prstGeom>
          <a:solidFill>
            <a:srgbClr val="FF0000"/>
          </a:solidFill>
          <a:ln>
            <a:prstDash val="dash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dirty="0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785786" y="3214686"/>
            <a:ext cx="3286148" cy="2500330"/>
          </a:xfrm>
          <a:prstGeom prst="roundRect">
            <a:avLst/>
          </a:prstGeom>
          <a:solidFill>
            <a:srgbClr val="FF0000"/>
          </a:solidFill>
          <a:ln>
            <a:prstDash val="dash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/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6072188" y="3357563"/>
            <a:ext cx="2357437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ar-EG" sz="2800" b="1">
                <a:solidFill>
                  <a:schemeClr val="bg1"/>
                </a:solidFill>
                <a:latin typeface="Gill Sans MT" pitchFamily="34" charset="0"/>
              </a:rPr>
              <a:t>(1) لا خالق إلا الله</a:t>
            </a:r>
          </a:p>
          <a:p>
            <a:pPr marL="342900" indent="-342900">
              <a:buFontTx/>
              <a:buAutoNum type="arabicParenBoth"/>
            </a:pPr>
            <a:endParaRPr lang="ar-EG" sz="2800" b="1">
              <a:solidFill>
                <a:schemeClr val="bg1"/>
              </a:solidFill>
              <a:latin typeface="Gill Sans MT" pitchFamily="34" charset="0"/>
            </a:endParaRPr>
          </a:p>
          <a:p>
            <a:pPr marL="342900" indent="-342900"/>
            <a:r>
              <a:rPr lang="ar-EG" sz="2800" b="1">
                <a:solidFill>
                  <a:schemeClr val="bg1"/>
                </a:solidFill>
                <a:latin typeface="Gill Sans MT" pitchFamily="34" charset="0"/>
              </a:rPr>
              <a:t>(2) لا نذبح إلا لله</a:t>
            </a:r>
          </a:p>
          <a:p>
            <a:pPr marL="342900" indent="-342900">
              <a:buFontTx/>
              <a:buAutoNum type="arabicParenBoth"/>
            </a:pPr>
            <a:endParaRPr lang="ar-EG" sz="2800" b="1">
              <a:solidFill>
                <a:schemeClr val="bg1"/>
              </a:solidFill>
              <a:latin typeface="Gill Sans MT" pitchFamily="34" charset="0"/>
            </a:endParaRPr>
          </a:p>
          <a:p>
            <a:pPr marL="342900" indent="-342900"/>
            <a:r>
              <a:rPr lang="ar-EG" sz="2800" b="1">
                <a:solidFill>
                  <a:schemeClr val="bg1"/>
                </a:solidFill>
                <a:latin typeface="Gill Sans MT" pitchFamily="34" charset="0"/>
              </a:rPr>
              <a:t>(3) الله هو الكريم</a:t>
            </a:r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928688" y="3357563"/>
            <a:ext cx="27146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2400" b="1">
                <a:solidFill>
                  <a:schemeClr val="bg1"/>
                </a:solidFill>
                <a:latin typeface="Gill Sans MT" pitchFamily="34" charset="0"/>
              </a:rPr>
              <a:t>( </a:t>
            </a:r>
            <a:r>
              <a:rPr lang="ar-SA" sz="2400" b="1">
                <a:solidFill>
                  <a:schemeClr val="bg1"/>
                </a:solidFill>
                <a:latin typeface="Gill Sans MT" pitchFamily="34" charset="0"/>
              </a:rPr>
              <a:t> </a:t>
            </a:r>
            <a:r>
              <a:rPr lang="ar-EG" sz="2400" b="1">
                <a:solidFill>
                  <a:schemeClr val="bg1"/>
                </a:solidFill>
                <a:latin typeface="Gill Sans MT" pitchFamily="34" charset="0"/>
              </a:rPr>
              <a:t>)</a:t>
            </a:r>
            <a:r>
              <a:rPr lang="ar-SA" sz="2400" b="1">
                <a:solidFill>
                  <a:schemeClr val="bg1"/>
                </a:solidFill>
                <a:latin typeface="Gill Sans MT" pitchFamily="34" charset="0"/>
              </a:rPr>
              <a:t> </a:t>
            </a:r>
            <a:r>
              <a:rPr lang="ar-EG" sz="2400" b="1">
                <a:solidFill>
                  <a:schemeClr val="bg1"/>
                </a:solidFill>
                <a:latin typeface="Gill Sans MT" pitchFamily="34" charset="0"/>
              </a:rPr>
              <a:t>مثال لتوحيد الألوهية</a:t>
            </a:r>
          </a:p>
          <a:p>
            <a:endParaRPr lang="ar-EG" sz="2400" b="1">
              <a:solidFill>
                <a:schemeClr val="bg1"/>
              </a:solidFill>
              <a:latin typeface="Gill Sans MT" pitchFamily="34" charset="0"/>
            </a:endParaRPr>
          </a:p>
          <a:p>
            <a:r>
              <a:rPr lang="ar-EG" sz="2400" b="1">
                <a:solidFill>
                  <a:schemeClr val="bg1"/>
                </a:solidFill>
                <a:latin typeface="Gill Sans MT" pitchFamily="34" charset="0"/>
              </a:rPr>
              <a:t>( </a:t>
            </a:r>
            <a:r>
              <a:rPr lang="ar-SA" sz="2400" b="1">
                <a:solidFill>
                  <a:schemeClr val="bg1"/>
                </a:solidFill>
                <a:latin typeface="Gill Sans MT" pitchFamily="34" charset="0"/>
              </a:rPr>
              <a:t> </a:t>
            </a:r>
            <a:r>
              <a:rPr lang="ar-EG" sz="2400" b="1">
                <a:solidFill>
                  <a:schemeClr val="bg1"/>
                </a:solidFill>
                <a:latin typeface="Gill Sans MT" pitchFamily="34" charset="0"/>
              </a:rPr>
              <a:t>)</a:t>
            </a:r>
            <a:r>
              <a:rPr lang="ar-SA" sz="2400" b="1">
                <a:solidFill>
                  <a:schemeClr val="bg1"/>
                </a:solidFill>
                <a:latin typeface="Gill Sans MT" pitchFamily="34" charset="0"/>
              </a:rPr>
              <a:t> </a:t>
            </a:r>
            <a:r>
              <a:rPr lang="ar-EG" sz="2400" b="1">
                <a:solidFill>
                  <a:schemeClr val="bg1"/>
                </a:solidFill>
                <a:latin typeface="Gill Sans MT" pitchFamily="34" charset="0"/>
              </a:rPr>
              <a:t>مثال لتوحيد الاسماء والصفات</a:t>
            </a:r>
          </a:p>
          <a:p>
            <a:endParaRPr lang="ar-EG" sz="2400" b="1">
              <a:solidFill>
                <a:schemeClr val="bg1"/>
              </a:solidFill>
              <a:latin typeface="Gill Sans MT" pitchFamily="34" charset="0"/>
            </a:endParaRPr>
          </a:p>
          <a:p>
            <a:r>
              <a:rPr lang="ar-EG" sz="2400" b="1">
                <a:solidFill>
                  <a:schemeClr val="bg1"/>
                </a:solidFill>
                <a:latin typeface="Gill Sans MT" pitchFamily="34" charset="0"/>
              </a:rPr>
              <a:t>( </a:t>
            </a:r>
            <a:r>
              <a:rPr lang="ar-SA" sz="2400" b="1">
                <a:solidFill>
                  <a:schemeClr val="bg1"/>
                </a:solidFill>
                <a:latin typeface="Gill Sans MT" pitchFamily="34" charset="0"/>
              </a:rPr>
              <a:t> </a:t>
            </a:r>
            <a:r>
              <a:rPr lang="ar-EG" sz="2400" b="1">
                <a:solidFill>
                  <a:schemeClr val="bg1"/>
                </a:solidFill>
                <a:latin typeface="Gill Sans MT" pitchFamily="34" charset="0"/>
              </a:rPr>
              <a:t>)</a:t>
            </a:r>
            <a:r>
              <a:rPr lang="ar-SA" sz="2400" b="1">
                <a:solidFill>
                  <a:schemeClr val="bg1"/>
                </a:solidFill>
                <a:latin typeface="Gill Sans MT" pitchFamily="34" charset="0"/>
              </a:rPr>
              <a:t> </a:t>
            </a:r>
            <a:r>
              <a:rPr lang="ar-EG" sz="2400" b="1">
                <a:solidFill>
                  <a:schemeClr val="bg1"/>
                </a:solidFill>
                <a:latin typeface="Gill Sans MT" pitchFamily="34" charset="0"/>
              </a:rPr>
              <a:t>مثال لتوحيد الربوبية</a:t>
            </a:r>
          </a:p>
        </p:txBody>
      </p:sp>
      <p:sp>
        <p:nvSpPr>
          <p:cNvPr id="16" name="مربع نص 15"/>
          <p:cNvSpPr txBox="1"/>
          <p:nvPr/>
        </p:nvSpPr>
        <p:spPr>
          <a:xfrm>
            <a:off x="6500813" y="2425700"/>
            <a:ext cx="1214437" cy="646113"/>
          </a:xfrm>
          <a:prstGeom prst="rect">
            <a:avLst/>
          </a:prstGeom>
          <a:ln w="571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*أ*</a:t>
            </a:r>
          </a:p>
        </p:txBody>
      </p:sp>
      <p:sp>
        <p:nvSpPr>
          <p:cNvPr id="17" name="مربع نص 16"/>
          <p:cNvSpPr txBox="1"/>
          <p:nvPr/>
        </p:nvSpPr>
        <p:spPr>
          <a:xfrm>
            <a:off x="1571625" y="2354263"/>
            <a:ext cx="1579563" cy="646112"/>
          </a:xfrm>
          <a:prstGeom prst="rect">
            <a:avLst/>
          </a:prstGeom>
          <a:ln w="571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*ب*</a:t>
            </a: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3214688" y="3354388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3600" b="1" dirty="0">
                <a:latin typeface="Gill Sans MT" pitchFamily="34" charset="0"/>
              </a:rPr>
              <a:t>2</a:t>
            </a: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3143250" y="4119563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800" b="1" dirty="0">
                <a:latin typeface="Gill Sans MT" pitchFamily="34" charset="0"/>
              </a:rPr>
              <a:t>3</a:t>
            </a:r>
          </a:p>
        </p:txBody>
      </p:sp>
      <p:sp>
        <p:nvSpPr>
          <p:cNvPr id="20" name="مربع نص 19"/>
          <p:cNvSpPr txBox="1">
            <a:spLocks noChangeArrowheads="1"/>
          </p:cNvSpPr>
          <p:nvPr/>
        </p:nvSpPr>
        <p:spPr bwMode="auto">
          <a:xfrm>
            <a:off x="3143250" y="5140325"/>
            <a:ext cx="428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3600" b="1" dirty="0">
                <a:latin typeface="Gill Sans MT" pitchFamily="34" charset="0"/>
              </a:rPr>
              <a:t>1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6429388" y="0"/>
            <a:ext cx="2286016" cy="714356"/>
          </a:xfrm>
          <a:prstGeom prst="rect">
            <a:avLst/>
          </a:prstGeom>
          <a:noFill/>
        </p:spPr>
        <p:txBody>
          <a:bodyPr wrap="square" rtlCol="1">
            <a:prstTxWarp prst="textWave4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نشاط1:</a:t>
            </a:r>
            <a:endParaRPr lang="ar-SA" sz="3600" b="1" dirty="0">
              <a:solidFill>
                <a:srgbClr val="C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0" y="0"/>
            <a:ext cx="235745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النشاط صفحة 8</a:t>
            </a:r>
            <a:endParaRPr lang="ar-SA" dirty="0"/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1000100" y="1285860"/>
            <a:ext cx="7143800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/>
              <a:t>يعتقد خالد بأن الله وحده هو الخالق الرازق، المحيي المميت، فلا يدعو إلا الله، ولا يسجد إلا له، ولا يستعيذ إلا </a:t>
            </a:r>
            <a:r>
              <a:rPr lang="ar-EG" sz="3200" b="1" dirty="0" err="1"/>
              <a:t>به</a:t>
            </a:r>
            <a:r>
              <a:rPr lang="ar-EG" sz="3200" b="1" dirty="0"/>
              <a:t>، فهو يعبد الله وحده.</a:t>
            </a:r>
            <a:endParaRPr lang="ar-EG" sz="3200" dirty="0"/>
          </a:p>
        </p:txBody>
      </p:sp>
      <p:sp>
        <p:nvSpPr>
          <p:cNvPr id="22" name="مربع نص 21"/>
          <p:cNvSpPr txBox="1">
            <a:spLocks noChangeArrowheads="1"/>
          </p:cNvSpPr>
          <p:nvPr/>
        </p:nvSpPr>
        <p:spPr bwMode="auto">
          <a:xfrm>
            <a:off x="928662" y="4071942"/>
            <a:ext cx="72866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600" b="1" dirty="0">
                <a:solidFill>
                  <a:srgbClr val="00B050"/>
                </a:solidFill>
                <a:latin typeface="Gill Sans MT" pitchFamily="34" charset="0"/>
              </a:rPr>
              <a:t>بالتعاون مع أفراد مجموعتي نقرأ القطعة السابقة، ونستخرج منها ما يتعلق بتوحيد الربوبية، </a:t>
            </a:r>
            <a:r>
              <a:rPr lang="ar-EG" sz="3600" b="1" dirty="0" err="1">
                <a:solidFill>
                  <a:srgbClr val="00B050"/>
                </a:solidFill>
                <a:latin typeface="Gill Sans MT" pitchFamily="34" charset="0"/>
              </a:rPr>
              <a:t>والألوهية</a:t>
            </a:r>
            <a:r>
              <a:rPr lang="ar-EG" sz="3600" b="1" dirty="0">
                <a:solidFill>
                  <a:srgbClr val="00B050"/>
                </a:solidFill>
                <a:latin typeface="Gill Sans MT" pitchFamily="34" charset="0"/>
              </a:rPr>
              <a:t>، ونسجله في الجدول التالي: </a:t>
            </a:r>
            <a:endParaRPr lang="en-US" sz="3600" b="1" dirty="0">
              <a:solidFill>
                <a:srgbClr val="00B050"/>
              </a:solidFill>
              <a:latin typeface="Gill Sans MT" pitchFamily="34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صورة 20" descr="135128916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6429388" y="0"/>
            <a:ext cx="2286016" cy="714356"/>
          </a:xfrm>
          <a:prstGeom prst="rect">
            <a:avLst/>
          </a:prstGeom>
          <a:noFill/>
        </p:spPr>
        <p:txBody>
          <a:bodyPr wrap="square" rtlCol="1">
            <a:prstTxWarp prst="textWave4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نشاط1:</a:t>
            </a:r>
            <a:endParaRPr lang="ar-SA" sz="3600" b="1" dirty="0">
              <a:solidFill>
                <a:srgbClr val="C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0" y="0"/>
            <a:ext cx="235745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النشاط صفحة 8</a:t>
            </a:r>
            <a:endParaRPr lang="ar-SA" dirty="0"/>
          </a:p>
        </p:txBody>
      </p:sp>
      <p:graphicFrame>
        <p:nvGraphicFramePr>
          <p:cNvPr id="10" name="جدول 9"/>
          <p:cNvGraphicFramePr>
            <a:graphicFrameLocks noGrp="1"/>
          </p:cNvGraphicFramePr>
          <p:nvPr/>
        </p:nvGraphicFramePr>
        <p:xfrm>
          <a:off x="1571604" y="2285992"/>
          <a:ext cx="6096000" cy="354475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048000"/>
                <a:gridCol w="3048000"/>
              </a:tblGrid>
              <a:tr h="708619">
                <a:tc>
                  <a:txBody>
                    <a:bodyPr/>
                    <a:lstStyle/>
                    <a:p>
                      <a:pPr algn="ctr"/>
                      <a:endParaRPr lang="en-US" sz="4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94537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4000" dirty="0" smtClean="0"/>
                        <a:t>....................</a:t>
                      </a:r>
                      <a:endParaRPr lang="en-US" sz="4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EG" sz="4000" dirty="0" smtClean="0"/>
                        <a:t>....................</a:t>
                      </a:r>
                      <a:endParaRPr lang="en-US" sz="4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945377">
                <a:tc>
                  <a:txBody>
                    <a:bodyPr/>
                    <a:lstStyle/>
                    <a:p>
                      <a:pPr algn="ctr"/>
                      <a:r>
                        <a:rPr lang="ar-EG" sz="4000" dirty="0" smtClean="0"/>
                        <a:t>....................</a:t>
                      </a:r>
                      <a:endParaRPr lang="en-US" sz="4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4000" dirty="0" smtClean="0"/>
                        <a:t>....................</a:t>
                      </a:r>
                      <a:endParaRPr lang="en-US" sz="4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94537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4000" dirty="0" smtClean="0"/>
                        <a:t>....................</a:t>
                      </a:r>
                      <a:endParaRPr lang="en-US" sz="4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4000" dirty="0" smtClean="0"/>
                        <a:t>....................</a:t>
                      </a:r>
                      <a:endParaRPr lang="en-US" sz="4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11" name="مستطيل 10"/>
          <p:cNvSpPr/>
          <p:nvPr/>
        </p:nvSpPr>
        <p:spPr>
          <a:xfrm>
            <a:off x="5595902" y="3184148"/>
            <a:ext cx="1135247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الخالق</a:t>
            </a:r>
            <a:endParaRPr lang="ar-SA" sz="36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595902" y="4116231"/>
            <a:ext cx="1175323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الرازق</a:t>
            </a:r>
            <a:endParaRPr lang="ar-SA" sz="36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945663" y="5112974"/>
            <a:ext cx="2364751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المحيي المميت</a:t>
            </a:r>
            <a:endParaRPr lang="ar-SA" sz="36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825740" y="3187537"/>
            <a:ext cx="2412840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لا يدعو إلا الله </a:t>
            </a:r>
            <a:endParaRPr lang="ar-SA" sz="36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881126" y="4116231"/>
            <a:ext cx="2369559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لا يسجد إلا لله </a:t>
            </a:r>
            <a:endParaRPr lang="ar-SA" sz="36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690598" y="5112974"/>
            <a:ext cx="2762296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لا يستعيذ إلا بالله </a:t>
            </a:r>
            <a:endParaRPr lang="ar-SA" sz="36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 flipH="1">
            <a:off x="5381582" y="2330283"/>
            <a:ext cx="1643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EG" sz="3200" b="1"/>
              <a:t>الربوبية</a:t>
            </a:r>
            <a:endParaRPr lang="en-US" sz="3200" b="1"/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 flipH="1">
            <a:off x="2309770" y="2330283"/>
            <a:ext cx="1643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EG" sz="3200" b="1"/>
              <a:t>الألوهية</a:t>
            </a:r>
            <a:endParaRPr lang="en-US" sz="3200" b="1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368</Words>
  <PresentationFormat>عرض على الشاشة (3:4)‏</PresentationFormat>
  <Paragraphs>80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11</cp:revision>
  <dcterms:created xsi:type="dcterms:W3CDTF">2014-08-10T10:33:01Z</dcterms:created>
  <dcterms:modified xsi:type="dcterms:W3CDTF">2014-08-29T15:17:06Z</dcterms:modified>
</cp:coreProperties>
</file>