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8" r:id="rId2"/>
    <p:sldId id="257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9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410C5-6994-4886-BAEF-02D879218BDB}" type="datetimeFigureOut">
              <a:rPr lang="ar-SA" smtClean="0"/>
              <a:pPr/>
              <a:t>04/05/37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9A95-862E-4B08-9E9C-62B5A6FF6C5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410C5-6994-4886-BAEF-02D879218BDB}" type="datetimeFigureOut">
              <a:rPr lang="ar-SA" smtClean="0"/>
              <a:pPr/>
              <a:t>04/05/37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9A95-862E-4B08-9E9C-62B5A6FF6C5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410C5-6994-4886-BAEF-02D879218BDB}" type="datetimeFigureOut">
              <a:rPr lang="ar-SA" smtClean="0"/>
              <a:pPr/>
              <a:t>04/05/37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9A95-862E-4B08-9E9C-62B5A6FF6C5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410C5-6994-4886-BAEF-02D879218BDB}" type="datetimeFigureOut">
              <a:rPr lang="ar-SA" smtClean="0"/>
              <a:pPr/>
              <a:t>04/05/37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9A95-862E-4B08-9E9C-62B5A6FF6C5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410C5-6994-4886-BAEF-02D879218BDB}" type="datetimeFigureOut">
              <a:rPr lang="ar-SA" smtClean="0"/>
              <a:pPr/>
              <a:t>04/05/37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9A95-862E-4B08-9E9C-62B5A6FF6C5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410C5-6994-4886-BAEF-02D879218BDB}" type="datetimeFigureOut">
              <a:rPr lang="ar-SA" smtClean="0"/>
              <a:pPr/>
              <a:t>04/05/37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9A95-862E-4B08-9E9C-62B5A6FF6C5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410C5-6994-4886-BAEF-02D879218BDB}" type="datetimeFigureOut">
              <a:rPr lang="ar-SA" smtClean="0"/>
              <a:pPr/>
              <a:t>04/05/37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9A95-862E-4B08-9E9C-62B5A6FF6C5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410C5-6994-4886-BAEF-02D879218BDB}" type="datetimeFigureOut">
              <a:rPr lang="ar-SA" smtClean="0"/>
              <a:pPr/>
              <a:t>04/05/37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9A95-862E-4B08-9E9C-62B5A6FF6C5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410C5-6994-4886-BAEF-02D879218BDB}" type="datetimeFigureOut">
              <a:rPr lang="ar-SA" smtClean="0"/>
              <a:pPr/>
              <a:t>04/05/37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9A95-862E-4B08-9E9C-62B5A6FF6C5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410C5-6994-4886-BAEF-02D879218BDB}" type="datetimeFigureOut">
              <a:rPr lang="ar-SA" smtClean="0"/>
              <a:pPr/>
              <a:t>04/05/37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9A95-862E-4B08-9E9C-62B5A6FF6C5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410C5-6994-4886-BAEF-02D879218BDB}" type="datetimeFigureOut">
              <a:rPr lang="ar-SA" smtClean="0"/>
              <a:pPr/>
              <a:t>04/05/37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9A95-862E-4B08-9E9C-62B5A6FF6C5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410C5-6994-4886-BAEF-02D879218BDB}" type="datetimeFigureOut">
              <a:rPr lang="ar-SA" smtClean="0"/>
              <a:pPr/>
              <a:t>04/05/37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519A95-862E-4B08-9E9C-62B5A6FF6C55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اللغة العربية المرحلة الثانوية\4 المستوى الرابع\كتاب الطالب صور\اللغة العربية 4 كتاب الطالب_014.jpg"/>
          <p:cNvPicPr>
            <a:picLocks noChangeAspect="1" noChangeArrowheads="1"/>
          </p:cNvPicPr>
          <p:nvPr/>
        </p:nvPicPr>
        <p:blipFill>
          <a:blip r:embed="rId2"/>
          <a:srcRect t="24274" b="31200"/>
          <a:stretch>
            <a:fillRect/>
          </a:stretch>
        </p:blipFill>
        <p:spPr bwMode="auto">
          <a:xfrm>
            <a:off x="285720" y="3643314"/>
            <a:ext cx="8572560" cy="30003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428596" y="30125"/>
            <a:ext cx="8229600" cy="1041421"/>
          </a:xfrm>
        </p:spPr>
        <p:txBody>
          <a:bodyPr>
            <a:normAutofit/>
          </a:bodyPr>
          <a:lstStyle/>
          <a:p>
            <a:r>
              <a:rPr lang="ar-SA" sz="54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بسم الله الرحمن الرحيم</a:t>
            </a:r>
            <a:endParaRPr lang="ar-SA" sz="5400" b="1" dirty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pic>
        <p:nvPicPr>
          <p:cNvPr id="1026" name="Picture 2" descr="D:\اللغة العربية المرحلة الثانوية\4 المستوى الرابع\كتاب الطالب صور\اللغة العربية 4 كتاب الطالب_001.jpg"/>
          <p:cNvPicPr>
            <a:picLocks noChangeAspect="1" noChangeArrowheads="1"/>
          </p:cNvPicPr>
          <p:nvPr/>
        </p:nvPicPr>
        <p:blipFill>
          <a:blip r:embed="rId3"/>
          <a:srcRect t="21836" b="48957"/>
          <a:stretch>
            <a:fillRect/>
          </a:stretch>
        </p:blipFill>
        <p:spPr bwMode="auto">
          <a:xfrm>
            <a:off x="0" y="1000108"/>
            <a:ext cx="9072594" cy="2000264"/>
          </a:xfrm>
          <a:prstGeom prst="roundRect">
            <a:avLst>
              <a:gd name="adj" fmla="val 24558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عنوان فرعي 2"/>
          <p:cNvSpPr txBox="1">
            <a:spLocks/>
          </p:cNvSpPr>
          <p:nvPr/>
        </p:nvSpPr>
        <p:spPr>
          <a:xfrm>
            <a:off x="0" y="3043246"/>
            <a:ext cx="9144000" cy="67150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raditional Arabic" pitchFamily="18" charset="-78"/>
                <a:ea typeface="+mn-ea"/>
                <a:cs typeface="Traditional Arabic" pitchFamily="18" charset="-78"/>
              </a:rPr>
              <a:t>الصف الثاني الثانوي – الفصل الدراسي الثاني</a:t>
            </a:r>
            <a:r>
              <a:rPr kumimoji="0" lang="ar-SA" sz="4000" b="1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raditional Arabic" pitchFamily="18" charset="-78"/>
                <a:ea typeface="+mn-ea"/>
                <a:cs typeface="Traditional Arabic" pitchFamily="18" charset="-78"/>
              </a:rPr>
              <a:t> </a:t>
            </a: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raditional Arabic" pitchFamily="18" charset="-78"/>
                <a:ea typeface="+mn-ea"/>
                <a:cs typeface="Traditional Arabic" pitchFamily="18" charset="-78"/>
              </a:rPr>
              <a:t>الوحدة الأولى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raditional Arabic" pitchFamily="18" charset="-78"/>
              <a:ea typeface="+mn-ea"/>
              <a:cs typeface="Traditional Arabic" pitchFamily="18" charset="-78"/>
            </a:endParaRPr>
          </a:p>
        </p:txBody>
      </p:sp>
      <p:sp>
        <p:nvSpPr>
          <p:cNvPr id="6" name="عنوان فرعي 5"/>
          <p:cNvSpPr>
            <a:spLocks noGrp="1"/>
          </p:cNvSpPr>
          <p:nvPr>
            <p:ph type="subTitle" idx="1"/>
          </p:nvPr>
        </p:nvSpPr>
        <p:spPr>
          <a:xfrm>
            <a:off x="285720" y="5486416"/>
            <a:ext cx="2214578" cy="657228"/>
          </a:xfrm>
        </p:spPr>
        <p:txBody>
          <a:bodyPr>
            <a:noAutofit/>
          </a:bodyPr>
          <a:lstStyle/>
          <a:p>
            <a:r>
              <a:rPr lang="ar-SA" sz="5400" dirty="0" smtClean="0">
                <a:solidFill>
                  <a:schemeClr val="tx1"/>
                </a:solidFill>
                <a:cs typeface="PT Bold Heading" pitchFamily="2" charset="-78"/>
              </a:rPr>
              <a:t>ص: 38</a:t>
            </a:r>
            <a:endParaRPr lang="ar-SA" sz="5400" dirty="0">
              <a:solidFill>
                <a:schemeClr val="tx1"/>
              </a:solidFill>
              <a:cs typeface="PT Bold Heading" pitchFamily="2" charset="-78"/>
            </a:endParaRPr>
          </a:p>
        </p:txBody>
      </p:sp>
      <p:sp>
        <p:nvSpPr>
          <p:cNvPr id="7" name="عنوان فرعي 2"/>
          <p:cNvSpPr txBox="1">
            <a:spLocks/>
          </p:cNvSpPr>
          <p:nvPr/>
        </p:nvSpPr>
        <p:spPr>
          <a:xfrm>
            <a:off x="2500298" y="5429264"/>
            <a:ext cx="6400800" cy="100013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ar-SA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aditional Arabic" pitchFamily="18" charset="-78"/>
                <a:cs typeface="PT Bold Heading" pitchFamily="2" charset="-78"/>
              </a:rPr>
              <a:t>الاختبار </a:t>
            </a:r>
            <a:r>
              <a:rPr kumimoji="0" lang="ar-SA" sz="6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aditional Arabic" pitchFamily="18" charset="-78"/>
                <a:cs typeface="PT Bold Heading" pitchFamily="2" charset="-78"/>
              </a:rPr>
              <a:t>البعدي</a:t>
            </a:r>
            <a:endParaRPr kumimoji="0" lang="ar-SA" sz="6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raditional Arabic" pitchFamily="18" charset="-78"/>
              <a:cs typeface="PT Bold Heading" pitchFamily="2" charset="-78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اللغة العربية المرحلة الثانوية\4 المستوى الرابع\كتاب الطالب صور\اللغة العربية 4 كتاب الطالب_040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t="8839" b="39074"/>
          <a:stretch>
            <a:fillRect/>
          </a:stretch>
        </p:blipFill>
        <p:spPr bwMode="auto">
          <a:xfrm>
            <a:off x="-917" y="0"/>
            <a:ext cx="9144917" cy="6858000"/>
          </a:xfrm>
          <a:prstGeom prst="rect">
            <a:avLst/>
          </a:prstGeom>
          <a:noFill/>
        </p:spPr>
      </p:pic>
      <p:sp>
        <p:nvSpPr>
          <p:cNvPr id="4" name="نجمة ذات 8 نقاط 3"/>
          <p:cNvSpPr/>
          <p:nvPr/>
        </p:nvSpPr>
        <p:spPr>
          <a:xfrm>
            <a:off x="-32" y="0"/>
            <a:ext cx="1214446" cy="1285860"/>
          </a:xfrm>
          <a:prstGeom prst="star8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cs typeface="PT Bold Heading" pitchFamily="2" charset="-78"/>
              </a:rPr>
              <a:t>ص 38</a:t>
            </a:r>
            <a:endParaRPr lang="ar-SA" sz="2400" b="1" dirty="0">
              <a:cs typeface="PT Bold Heading" pitchFamily="2" charset="-78"/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1214414" y="2786058"/>
            <a:ext cx="6715172" cy="35394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البراكين: </a:t>
            </a:r>
            <a:r>
              <a:rPr lang="ar-SA" sz="2800" b="1" dirty="0" smtClean="0">
                <a:solidFill>
                  <a:srgbClr val="0000FF"/>
                </a:solidFill>
              </a:rPr>
              <a:t>ظاهرة طبيعية، وهي عبارة عن تضاريس برية أو بحرية تخرج أو تنبعث منها مواد </a:t>
            </a:r>
            <a:r>
              <a:rPr lang="ar-SA" sz="2800" b="1" dirty="0" err="1" smtClean="0">
                <a:solidFill>
                  <a:srgbClr val="0000FF"/>
                </a:solidFill>
              </a:rPr>
              <a:t>مصهورة</a:t>
            </a:r>
            <a:r>
              <a:rPr lang="ar-SA" sz="2800" b="1" dirty="0" smtClean="0">
                <a:solidFill>
                  <a:srgbClr val="0000FF"/>
                </a:solidFill>
              </a:rPr>
              <a:t> حارة مع أبخرة وغازات مصاحبة لها من أعماق القشرة الأرضية. ويحدث ذلك من خلال فوهات أو شقوق. وتتراكم المواد المنصهرة أو تنساب حسب نوعها لتشكل أشكالاً أرضية مختلفة</a:t>
            </a:r>
          </a:p>
          <a:p>
            <a:r>
              <a:rPr lang="ar-SA" sz="2800" b="1" dirty="0" smtClean="0">
                <a:solidFill>
                  <a:srgbClr val="FF0000"/>
                </a:solidFill>
              </a:rPr>
              <a:t>أجزاؤه: </a:t>
            </a:r>
            <a:r>
              <a:rPr lang="ar-SA" sz="2800" b="1" dirty="0" smtClean="0"/>
              <a:t>المخروط البركاني – الفوهة – المدخنة – </a:t>
            </a:r>
            <a:r>
              <a:rPr lang="ar-SA" sz="2800" b="1" dirty="0" err="1" smtClean="0"/>
              <a:t>اللوافظ</a:t>
            </a:r>
            <a:r>
              <a:rPr lang="ar-SA" sz="2800" b="1" dirty="0" smtClean="0"/>
              <a:t> الغازية</a:t>
            </a:r>
            <a:endParaRPr lang="ar-SA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D:\اللغة العربية المرحلة الثانوية\4 المستوى الرابع\كتاب الطالب صور\اللغة العربية 4 كتاب الطالب_040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7406" t="60926" r="10115" b="899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نجمة ذات 8 نقاط 4"/>
          <p:cNvSpPr/>
          <p:nvPr/>
        </p:nvSpPr>
        <p:spPr>
          <a:xfrm>
            <a:off x="-71470" y="500066"/>
            <a:ext cx="928694" cy="1000108"/>
          </a:xfrm>
          <a:prstGeom prst="star8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cs typeface="PT Bold Heading" pitchFamily="2" charset="-78"/>
              </a:rPr>
              <a:t>ص 38</a:t>
            </a:r>
            <a:endParaRPr lang="ar-SA" sz="2400" b="1" dirty="0">
              <a:cs typeface="PT Bold Heading" pitchFamily="2" charset="-78"/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7625947" y="3786190"/>
            <a:ext cx="116089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1">
            <a:spAutoFit/>
          </a:bodyPr>
          <a:lstStyle/>
          <a:p>
            <a:pPr algn="ctr"/>
            <a:r>
              <a:rPr lang="ar-SA" sz="3600" b="1" dirty="0" smtClean="0">
                <a:solidFill>
                  <a:srgbClr val="0000FF"/>
                </a:solidFill>
              </a:rPr>
              <a:t>المـيـاه</a:t>
            </a:r>
            <a:endParaRPr lang="ar-SA" sz="3600" b="1" dirty="0">
              <a:solidFill>
                <a:srgbClr val="0000FF"/>
              </a:solidFill>
            </a:endParaRPr>
          </a:p>
        </p:txBody>
      </p:sp>
      <p:grpSp>
        <p:nvGrpSpPr>
          <p:cNvPr id="37" name="مجموعة 36"/>
          <p:cNvGrpSpPr/>
          <p:nvPr/>
        </p:nvGrpSpPr>
        <p:grpSpPr>
          <a:xfrm>
            <a:off x="696461" y="1845222"/>
            <a:ext cx="7786742" cy="4500697"/>
            <a:chOff x="928662" y="1702346"/>
            <a:chExt cx="7786742" cy="3670972"/>
          </a:xfrm>
        </p:grpSpPr>
        <p:sp>
          <p:nvSpPr>
            <p:cNvPr id="4" name="سهم إلى اليمين 3"/>
            <p:cNvSpPr/>
            <p:nvPr/>
          </p:nvSpPr>
          <p:spPr>
            <a:xfrm>
              <a:off x="1071538" y="3357562"/>
              <a:ext cx="6786610" cy="428628"/>
            </a:xfrm>
            <a:prstGeom prst="rightArrow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18" name="مجموعة 17"/>
            <p:cNvGrpSpPr/>
            <p:nvPr/>
          </p:nvGrpSpPr>
          <p:grpSpPr>
            <a:xfrm>
              <a:off x="4786314" y="1702346"/>
              <a:ext cx="3929090" cy="1726654"/>
              <a:chOff x="4786314" y="1702346"/>
              <a:chExt cx="3929090" cy="1726654"/>
            </a:xfrm>
          </p:grpSpPr>
          <p:cxnSp>
            <p:nvCxnSpPr>
              <p:cNvPr id="9" name="رابط مستقيم 8"/>
              <p:cNvCxnSpPr/>
              <p:nvPr/>
            </p:nvCxnSpPr>
            <p:spPr>
              <a:xfrm rot="16200000" flipH="1">
                <a:off x="6286512" y="2357430"/>
                <a:ext cx="1357322" cy="785818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رابط مستقيم 11"/>
              <p:cNvCxnSpPr/>
              <p:nvPr/>
            </p:nvCxnSpPr>
            <p:spPr>
              <a:xfrm rot="10800000">
                <a:off x="5143504" y="2500307"/>
                <a:ext cx="1714512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رابط مستقيم 12"/>
              <p:cNvCxnSpPr/>
              <p:nvPr/>
            </p:nvCxnSpPr>
            <p:spPr>
              <a:xfrm rot="10800000">
                <a:off x="7000892" y="2784470"/>
                <a:ext cx="1714512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رابط مستقيم 13"/>
              <p:cNvCxnSpPr/>
              <p:nvPr/>
            </p:nvCxnSpPr>
            <p:spPr>
              <a:xfrm rot="10800000">
                <a:off x="5500694" y="3143248"/>
                <a:ext cx="1714512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مربع نص 15"/>
              <p:cNvSpPr txBox="1"/>
              <p:nvPr/>
            </p:nvSpPr>
            <p:spPr>
              <a:xfrm>
                <a:off x="4786314" y="1702346"/>
                <a:ext cx="1785950" cy="326348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1">
                <a:spAutoFit/>
              </a:bodyPr>
              <a:lstStyle/>
              <a:p>
                <a:r>
                  <a:rPr lang="ar-SA" sz="2000" b="1" dirty="0" smtClean="0">
                    <a:solidFill>
                      <a:srgbClr val="0000FF"/>
                    </a:solidFill>
                  </a:rPr>
                  <a:t>الماء = الحياة </a:t>
                </a:r>
                <a:endParaRPr lang="ar-SA" sz="2000" b="1" dirty="0">
                  <a:solidFill>
                    <a:srgbClr val="0000FF"/>
                  </a:solidFill>
                </a:endParaRPr>
              </a:p>
            </p:txBody>
          </p:sp>
        </p:grpSp>
        <p:grpSp>
          <p:nvGrpSpPr>
            <p:cNvPr id="19" name="مجموعة 18"/>
            <p:cNvGrpSpPr/>
            <p:nvPr/>
          </p:nvGrpSpPr>
          <p:grpSpPr>
            <a:xfrm>
              <a:off x="928662" y="1702346"/>
              <a:ext cx="4143404" cy="1726654"/>
              <a:chOff x="4572000" y="1702346"/>
              <a:chExt cx="4143404" cy="1726654"/>
            </a:xfrm>
          </p:grpSpPr>
          <p:cxnSp>
            <p:nvCxnSpPr>
              <p:cNvPr id="20" name="رابط مستقيم 19"/>
              <p:cNvCxnSpPr/>
              <p:nvPr/>
            </p:nvCxnSpPr>
            <p:spPr>
              <a:xfrm rot="16200000" flipH="1">
                <a:off x="6286512" y="2357430"/>
                <a:ext cx="1357322" cy="785818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رابط مستقيم 20"/>
              <p:cNvCxnSpPr/>
              <p:nvPr/>
            </p:nvCxnSpPr>
            <p:spPr>
              <a:xfrm rot="10800000">
                <a:off x="5143504" y="2500307"/>
                <a:ext cx="1714512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رابط مستقيم 21"/>
              <p:cNvCxnSpPr/>
              <p:nvPr/>
            </p:nvCxnSpPr>
            <p:spPr>
              <a:xfrm rot="10800000">
                <a:off x="7000892" y="2784470"/>
                <a:ext cx="1714512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رابط مستقيم 22"/>
              <p:cNvCxnSpPr/>
              <p:nvPr/>
            </p:nvCxnSpPr>
            <p:spPr>
              <a:xfrm rot="10800000">
                <a:off x="5500694" y="3143248"/>
                <a:ext cx="1714512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مربع نص 23"/>
              <p:cNvSpPr txBox="1"/>
              <p:nvPr/>
            </p:nvSpPr>
            <p:spPr>
              <a:xfrm>
                <a:off x="4572000" y="1702346"/>
                <a:ext cx="2000264" cy="301244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1">
                <a:spAutoFit/>
              </a:bodyPr>
              <a:lstStyle/>
              <a:p>
                <a:r>
                  <a:rPr lang="ar-SA" b="1" dirty="0" smtClean="0">
                    <a:solidFill>
                      <a:srgbClr val="00B050"/>
                    </a:solidFill>
                  </a:rPr>
                  <a:t>مصادر المياه في المملكة</a:t>
                </a:r>
                <a:endParaRPr lang="ar-SA" b="1" dirty="0">
                  <a:solidFill>
                    <a:srgbClr val="00B050"/>
                  </a:solidFill>
                </a:endParaRPr>
              </a:p>
            </p:txBody>
          </p:sp>
        </p:grpSp>
        <p:grpSp>
          <p:nvGrpSpPr>
            <p:cNvPr id="25" name="مجموعة 24"/>
            <p:cNvGrpSpPr/>
            <p:nvPr/>
          </p:nvGrpSpPr>
          <p:grpSpPr>
            <a:xfrm flipV="1">
              <a:off x="4857752" y="3643314"/>
              <a:ext cx="3857652" cy="1730004"/>
              <a:chOff x="4857752" y="1770434"/>
              <a:chExt cx="3857652" cy="1730004"/>
            </a:xfrm>
          </p:grpSpPr>
          <p:cxnSp>
            <p:nvCxnSpPr>
              <p:cNvPr id="26" name="رابط مستقيم 25"/>
              <p:cNvCxnSpPr/>
              <p:nvPr/>
            </p:nvCxnSpPr>
            <p:spPr>
              <a:xfrm rot="16200000" flipH="1">
                <a:off x="6286512" y="2357430"/>
                <a:ext cx="1428760" cy="857256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رابط مستقيم 26"/>
              <p:cNvCxnSpPr/>
              <p:nvPr/>
            </p:nvCxnSpPr>
            <p:spPr>
              <a:xfrm rot="10800000">
                <a:off x="5143504" y="2500307"/>
                <a:ext cx="1714512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رابط مستقيم 27"/>
              <p:cNvCxnSpPr/>
              <p:nvPr/>
            </p:nvCxnSpPr>
            <p:spPr>
              <a:xfrm rot="10800000">
                <a:off x="7000892" y="2784470"/>
                <a:ext cx="1714512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رابط مستقيم 28"/>
              <p:cNvCxnSpPr/>
              <p:nvPr/>
            </p:nvCxnSpPr>
            <p:spPr>
              <a:xfrm rot="10800000">
                <a:off x="5500694" y="3143248"/>
                <a:ext cx="1714512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مربع نص 29"/>
              <p:cNvSpPr txBox="1"/>
              <p:nvPr/>
            </p:nvSpPr>
            <p:spPr>
              <a:xfrm flipV="1">
                <a:off x="4857752" y="1770434"/>
                <a:ext cx="1785950" cy="301244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1">
                <a:spAutoFit/>
              </a:bodyPr>
              <a:lstStyle/>
              <a:p>
                <a:r>
                  <a:rPr lang="ar-SA" b="1" dirty="0" smtClean="0">
                    <a:solidFill>
                      <a:srgbClr val="FF0000"/>
                    </a:solidFill>
                  </a:rPr>
                  <a:t>أبرز المشكلات</a:t>
                </a:r>
                <a:endParaRPr lang="ar-SA" b="1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31" name="مجموعة 30"/>
            <p:cNvGrpSpPr/>
            <p:nvPr/>
          </p:nvGrpSpPr>
          <p:grpSpPr>
            <a:xfrm flipV="1">
              <a:off x="928662" y="3643314"/>
              <a:ext cx="4143404" cy="1730004"/>
              <a:chOff x="4572000" y="1770434"/>
              <a:chExt cx="4143404" cy="1730004"/>
            </a:xfrm>
          </p:grpSpPr>
          <p:cxnSp>
            <p:nvCxnSpPr>
              <p:cNvPr id="32" name="رابط مستقيم 31"/>
              <p:cNvCxnSpPr/>
              <p:nvPr/>
            </p:nvCxnSpPr>
            <p:spPr>
              <a:xfrm rot="16200000" flipH="1">
                <a:off x="6286512" y="2357430"/>
                <a:ext cx="1428760" cy="857256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رابط مستقيم 32"/>
              <p:cNvCxnSpPr/>
              <p:nvPr/>
            </p:nvCxnSpPr>
            <p:spPr>
              <a:xfrm rot="10800000">
                <a:off x="5143504" y="2500307"/>
                <a:ext cx="1714512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رابط مستقيم 33"/>
              <p:cNvCxnSpPr/>
              <p:nvPr/>
            </p:nvCxnSpPr>
            <p:spPr>
              <a:xfrm rot="10800000">
                <a:off x="7000892" y="2784470"/>
                <a:ext cx="1714512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رابط مستقيم 34"/>
              <p:cNvCxnSpPr/>
              <p:nvPr/>
            </p:nvCxnSpPr>
            <p:spPr>
              <a:xfrm rot="10800000">
                <a:off x="5500694" y="3143248"/>
                <a:ext cx="1714512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6" name="مربع نص 35"/>
              <p:cNvSpPr txBox="1"/>
              <p:nvPr/>
            </p:nvSpPr>
            <p:spPr>
              <a:xfrm flipV="1">
                <a:off x="4572000" y="1770434"/>
                <a:ext cx="2000264" cy="301244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1">
                <a:spAutoFit/>
              </a:bodyPr>
              <a:lstStyle/>
              <a:p>
                <a:r>
                  <a:rPr lang="ar-SA" b="1" dirty="0" smtClean="0">
                    <a:solidFill>
                      <a:schemeClr val="tx1"/>
                    </a:solidFill>
                  </a:rPr>
                  <a:t>مشكلة التصحر والجفاف</a:t>
                </a:r>
                <a:endParaRPr lang="ar-SA" b="1" dirty="0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40" name="مربع نص 39"/>
          <p:cNvSpPr txBox="1"/>
          <p:nvPr/>
        </p:nvSpPr>
        <p:spPr>
          <a:xfrm>
            <a:off x="4711282" y="2214554"/>
            <a:ext cx="1670650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b="1" dirty="0" smtClean="0">
                <a:solidFill>
                  <a:srgbClr val="0000FF"/>
                </a:solidFill>
              </a:rPr>
              <a:t>الماء ضرورة لحياة </a:t>
            </a:r>
          </a:p>
          <a:p>
            <a:r>
              <a:rPr lang="ar-SA" b="1" dirty="0" smtClean="0">
                <a:solidFill>
                  <a:srgbClr val="0000FF"/>
                </a:solidFill>
              </a:rPr>
              <a:t>جميع الكائنات</a:t>
            </a:r>
            <a:endParaRPr lang="ar-SA" b="1" dirty="0">
              <a:solidFill>
                <a:srgbClr val="0000FF"/>
              </a:solidFill>
            </a:endParaRPr>
          </a:p>
        </p:txBody>
      </p:sp>
      <p:sp>
        <p:nvSpPr>
          <p:cNvPr id="41" name="مربع نص 40"/>
          <p:cNvSpPr txBox="1"/>
          <p:nvPr/>
        </p:nvSpPr>
        <p:spPr>
          <a:xfrm>
            <a:off x="6625815" y="2291356"/>
            <a:ext cx="1556900" cy="92333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b="1" dirty="0" smtClean="0">
                <a:solidFill>
                  <a:srgbClr val="0000FF"/>
                </a:solidFill>
              </a:rPr>
              <a:t>”وجعلنا من الماء </a:t>
            </a:r>
          </a:p>
          <a:p>
            <a:r>
              <a:rPr lang="ar-SA" b="1" dirty="0" smtClean="0">
                <a:solidFill>
                  <a:srgbClr val="0000FF"/>
                </a:solidFill>
              </a:rPr>
              <a:t>كل شيء حي“</a:t>
            </a:r>
          </a:p>
          <a:p>
            <a:r>
              <a:rPr lang="ar-SA" b="1" dirty="0" smtClean="0">
                <a:solidFill>
                  <a:srgbClr val="0000FF"/>
                </a:solidFill>
              </a:rPr>
              <a:t>(دليل شرعي)</a:t>
            </a:r>
            <a:endParaRPr lang="ar-SA" b="1" dirty="0">
              <a:solidFill>
                <a:srgbClr val="0000FF"/>
              </a:solidFill>
            </a:endParaRPr>
          </a:p>
        </p:txBody>
      </p:sp>
      <p:sp>
        <p:nvSpPr>
          <p:cNvPr id="42" name="مربع نص 41"/>
          <p:cNvSpPr txBox="1"/>
          <p:nvPr/>
        </p:nvSpPr>
        <p:spPr>
          <a:xfrm>
            <a:off x="1494152" y="2416726"/>
            <a:ext cx="1202573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b="1" dirty="0" smtClean="0">
                <a:solidFill>
                  <a:srgbClr val="00B050"/>
                </a:solidFill>
              </a:rPr>
              <a:t>المياه الجوفية</a:t>
            </a:r>
            <a:endParaRPr lang="ar-SA" b="1" dirty="0">
              <a:solidFill>
                <a:srgbClr val="00B050"/>
              </a:solidFill>
            </a:endParaRPr>
          </a:p>
        </p:txBody>
      </p:sp>
      <p:sp>
        <p:nvSpPr>
          <p:cNvPr id="43" name="مربع نص 42"/>
          <p:cNvSpPr txBox="1"/>
          <p:nvPr/>
        </p:nvSpPr>
        <p:spPr>
          <a:xfrm>
            <a:off x="3125353" y="2786058"/>
            <a:ext cx="1476686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b="1" dirty="0" smtClean="0">
                <a:solidFill>
                  <a:srgbClr val="00B050"/>
                </a:solidFill>
              </a:rPr>
              <a:t>حجز مياه الأمطار</a:t>
            </a:r>
            <a:endParaRPr lang="ar-SA" b="1" dirty="0">
              <a:solidFill>
                <a:srgbClr val="00B050"/>
              </a:solidFill>
            </a:endParaRPr>
          </a:p>
        </p:txBody>
      </p:sp>
      <p:sp>
        <p:nvSpPr>
          <p:cNvPr id="44" name="مربع نص 43"/>
          <p:cNvSpPr txBox="1"/>
          <p:nvPr/>
        </p:nvSpPr>
        <p:spPr>
          <a:xfrm>
            <a:off x="1643491" y="3214686"/>
            <a:ext cx="1386918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b="1" dirty="0" smtClean="0">
                <a:solidFill>
                  <a:srgbClr val="00B050"/>
                </a:solidFill>
              </a:rPr>
              <a:t>تحليه مياه البحر</a:t>
            </a:r>
            <a:endParaRPr lang="ar-SA" b="1" dirty="0">
              <a:solidFill>
                <a:srgbClr val="00B050"/>
              </a:solidFill>
            </a:endParaRPr>
          </a:p>
        </p:txBody>
      </p:sp>
      <p:sp>
        <p:nvSpPr>
          <p:cNvPr id="45" name="مربع نص 44"/>
          <p:cNvSpPr txBox="1"/>
          <p:nvPr/>
        </p:nvSpPr>
        <p:spPr>
          <a:xfrm>
            <a:off x="5627081" y="4286256"/>
            <a:ext cx="1332417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مسافات شاسعة</a:t>
            </a:r>
            <a:endParaRPr lang="ar-SA" b="1" dirty="0">
              <a:solidFill>
                <a:srgbClr val="FF0000"/>
              </a:solidFill>
            </a:endParaRPr>
          </a:p>
        </p:txBody>
      </p:sp>
      <p:sp>
        <p:nvSpPr>
          <p:cNvPr id="46" name="مربع نص 45"/>
          <p:cNvSpPr txBox="1"/>
          <p:nvPr/>
        </p:nvSpPr>
        <p:spPr>
          <a:xfrm>
            <a:off x="6908577" y="4702742"/>
            <a:ext cx="1478290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قلة الأمطار أحيانا</a:t>
            </a:r>
            <a:endParaRPr lang="ar-SA" b="1" dirty="0">
              <a:solidFill>
                <a:srgbClr val="FF0000"/>
              </a:solidFill>
            </a:endParaRPr>
          </a:p>
        </p:txBody>
      </p:sp>
      <p:sp>
        <p:nvSpPr>
          <p:cNvPr id="47" name="مربع نص 46"/>
          <p:cNvSpPr txBox="1"/>
          <p:nvPr/>
        </p:nvSpPr>
        <p:spPr>
          <a:xfrm>
            <a:off x="5098466" y="4786322"/>
            <a:ext cx="1455911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تزايد عدد السكان</a:t>
            </a:r>
          </a:p>
          <a:p>
            <a:r>
              <a:rPr lang="ar-SA" b="1" dirty="0" smtClean="0">
                <a:solidFill>
                  <a:srgbClr val="FF0000"/>
                </a:solidFill>
              </a:rPr>
              <a:t>(إحصائيات)</a:t>
            </a:r>
            <a:endParaRPr lang="ar-SA" b="1" dirty="0">
              <a:solidFill>
                <a:srgbClr val="FF0000"/>
              </a:solidFill>
            </a:endParaRPr>
          </a:p>
        </p:txBody>
      </p:sp>
      <p:sp>
        <p:nvSpPr>
          <p:cNvPr id="48" name="مربع نص 47"/>
          <p:cNvSpPr txBox="1"/>
          <p:nvPr/>
        </p:nvSpPr>
        <p:spPr>
          <a:xfrm>
            <a:off x="2458234" y="4286256"/>
            <a:ext cx="713657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b="1" dirty="0" smtClean="0"/>
              <a:t>أسبابها</a:t>
            </a:r>
            <a:endParaRPr lang="ar-SA" b="1" dirty="0"/>
          </a:p>
        </p:txBody>
      </p:sp>
      <p:sp>
        <p:nvSpPr>
          <p:cNvPr id="49" name="مربع نص 48"/>
          <p:cNvSpPr txBox="1"/>
          <p:nvPr/>
        </p:nvSpPr>
        <p:spPr>
          <a:xfrm>
            <a:off x="3512328" y="4714884"/>
            <a:ext cx="827471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b="1" dirty="0" smtClean="0"/>
              <a:t>مظاهرها</a:t>
            </a:r>
            <a:endParaRPr lang="ar-SA" b="1" dirty="0"/>
          </a:p>
        </p:txBody>
      </p:sp>
      <p:sp>
        <p:nvSpPr>
          <p:cNvPr id="50" name="مربع نص 49"/>
          <p:cNvSpPr txBox="1"/>
          <p:nvPr/>
        </p:nvSpPr>
        <p:spPr>
          <a:xfrm>
            <a:off x="870775" y="5072074"/>
            <a:ext cx="2010487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b="1" dirty="0" smtClean="0"/>
              <a:t>كيفية علاجها والحد منها</a:t>
            </a:r>
            <a:endParaRPr lang="ar-SA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7" dur="1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اللغة العربية المرحلة الثانوية\4 المستوى الرابع\كتاب الطالب صور\اللغة العربية 4 كتاب الطالب_04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3564" t="8270" r="10799" b="4815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مربع نص 2"/>
          <p:cNvSpPr txBox="1"/>
          <p:nvPr/>
        </p:nvSpPr>
        <p:spPr>
          <a:xfrm>
            <a:off x="785786" y="714356"/>
            <a:ext cx="2357454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الفكرة: </a:t>
            </a:r>
          </a:p>
          <a:p>
            <a:r>
              <a:rPr lang="ar-SA" sz="2000" b="1" dirty="0" smtClean="0">
                <a:solidFill>
                  <a:srgbClr val="0000FF"/>
                </a:solidFill>
              </a:rPr>
              <a:t>تعلم الرياضيات باستخدام الآلات الحاسوبية</a:t>
            </a:r>
          </a:p>
        </p:txBody>
      </p:sp>
      <p:sp>
        <p:nvSpPr>
          <p:cNvPr id="4" name="مربع نص 3"/>
          <p:cNvSpPr txBox="1"/>
          <p:nvPr/>
        </p:nvSpPr>
        <p:spPr>
          <a:xfrm>
            <a:off x="785786" y="1913271"/>
            <a:ext cx="2357454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الحكم العام: </a:t>
            </a:r>
          </a:p>
          <a:p>
            <a:r>
              <a:rPr lang="ar-SA" sz="2000" b="1" dirty="0" smtClean="0">
                <a:solidFill>
                  <a:srgbClr val="0000FF"/>
                </a:solidFill>
              </a:rPr>
              <a:t>ضرورة معرفة الطالب للحقائق الأولية </a:t>
            </a:r>
            <a:r>
              <a:rPr lang="ar-SA" sz="2000" b="1" dirty="0" smtClean="0">
                <a:solidFill>
                  <a:srgbClr val="0000FF"/>
                </a:solidFill>
              </a:rPr>
              <a:t>للرياضيات</a:t>
            </a:r>
            <a:endParaRPr lang="ar-SA" sz="2000" b="1" dirty="0" smtClean="0">
              <a:solidFill>
                <a:srgbClr val="0000FF"/>
              </a:solidFill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785786" y="3214686"/>
            <a:ext cx="2357454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نوع البرهان:</a:t>
            </a:r>
            <a:endParaRPr lang="ar-SA" sz="2000" b="1" dirty="0" smtClean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ar-SA" sz="2000" dirty="0" smtClean="0">
                <a:solidFill>
                  <a:srgbClr val="0000FF"/>
                </a:solidFill>
              </a:rPr>
              <a:t>تعليل بالأسباب</a:t>
            </a:r>
          </a:p>
          <a:p>
            <a:pPr>
              <a:buFontTx/>
              <a:buChar char="-"/>
            </a:pPr>
            <a:r>
              <a:rPr lang="ar-SA" sz="2000" dirty="0" smtClean="0">
                <a:solidFill>
                  <a:srgbClr val="0000FF"/>
                </a:solidFill>
              </a:rPr>
              <a:t>أمثلة واقعية</a:t>
            </a:r>
          </a:p>
          <a:p>
            <a:pPr>
              <a:buFontTx/>
              <a:buChar char="-"/>
            </a:pPr>
            <a:r>
              <a:rPr lang="ar-SA" sz="2000" dirty="0" smtClean="0">
                <a:solidFill>
                  <a:srgbClr val="0000FF"/>
                </a:solidFill>
              </a:rPr>
              <a:t>تعليل بالنتائج</a:t>
            </a:r>
            <a:endParaRPr lang="ar-SA" sz="2000" dirty="0" smtClean="0">
              <a:solidFill>
                <a:srgbClr val="0000FF"/>
              </a:solidFill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785786" y="4726742"/>
            <a:ext cx="2357454" cy="16312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منهجية العرض:</a:t>
            </a:r>
          </a:p>
          <a:p>
            <a:r>
              <a:rPr lang="ar-SA" sz="2000" dirty="0" smtClean="0">
                <a:solidFill>
                  <a:srgbClr val="0000FF"/>
                </a:solidFill>
              </a:rPr>
              <a:t>البدء بحقيقة مسلم </a:t>
            </a:r>
            <a:r>
              <a:rPr lang="ar-SA" sz="2000" dirty="0" err="1" smtClean="0">
                <a:solidFill>
                  <a:srgbClr val="0000FF"/>
                </a:solidFill>
              </a:rPr>
              <a:t>بها</a:t>
            </a:r>
            <a:r>
              <a:rPr lang="ar-SA" sz="2000" dirty="0" smtClean="0">
                <a:solidFill>
                  <a:srgbClr val="0000FF"/>
                </a:solidFill>
              </a:rPr>
              <a:t>، ثم توضيح سبب الخلاف ، ثم توضيح وجهة نظر المؤيدين للفكرة</a:t>
            </a:r>
            <a:endParaRPr lang="ar-SA" sz="2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اللغة العربية المرحلة الثانوية\4 المستوى الرابع\كتاب الطالب صور\اللغة العربية 4 كتاب الطالب_04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t="6388" b="36099"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4" name="نجمة ذات 8 نقاط 3"/>
          <p:cNvSpPr/>
          <p:nvPr/>
        </p:nvSpPr>
        <p:spPr>
          <a:xfrm>
            <a:off x="-32" y="0"/>
            <a:ext cx="1214446" cy="1285860"/>
          </a:xfrm>
          <a:prstGeom prst="star8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cs typeface="PT Bold Heading" pitchFamily="2" charset="-78"/>
              </a:rPr>
              <a:t>ص 40</a:t>
            </a:r>
            <a:endParaRPr lang="ar-SA" sz="2400" b="1" dirty="0">
              <a:cs typeface="PT Bold Heading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اللغة العربية المرحلة الثانوية\4 المستوى الرابع\كتاب الطالب صور\اللغة العربية 4 كتاب الطالب_043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b="8972"/>
          <a:stretch>
            <a:fillRect/>
          </a:stretch>
        </p:blipFill>
        <p:spPr bwMode="auto">
          <a:xfrm>
            <a:off x="0" y="-49134"/>
            <a:ext cx="9144000" cy="6907134"/>
          </a:xfrm>
          <a:prstGeom prst="rect">
            <a:avLst/>
          </a:prstGeom>
          <a:noFill/>
        </p:spPr>
      </p:pic>
      <p:sp>
        <p:nvSpPr>
          <p:cNvPr id="4" name="نجمة ذات 8 نقاط 3"/>
          <p:cNvSpPr/>
          <p:nvPr/>
        </p:nvSpPr>
        <p:spPr>
          <a:xfrm>
            <a:off x="-32" y="0"/>
            <a:ext cx="928694" cy="928670"/>
          </a:xfrm>
          <a:prstGeom prst="star8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cs typeface="PT Bold Heading" pitchFamily="2" charset="-78"/>
              </a:rPr>
              <a:t>ص 41</a:t>
            </a:r>
            <a:endParaRPr lang="ar-SA" sz="2400" b="1" dirty="0">
              <a:cs typeface="PT Bold Heading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133</Words>
  <Application>Microsoft Office PowerPoint</Application>
  <PresentationFormat>عرض على الشاشة (3:4)‏</PresentationFormat>
  <Paragraphs>40</Paragraphs>
  <Slides>6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7" baseType="lpstr">
      <vt:lpstr>سمة Office</vt:lpstr>
      <vt:lpstr>بسم الله الرحمن الرحيم</vt:lpstr>
      <vt:lpstr>الشريحة 2</vt:lpstr>
      <vt:lpstr>الشريحة 3</vt:lpstr>
      <vt:lpstr>الشريحة 4</vt:lpstr>
      <vt:lpstr>الشريحة 5</vt:lpstr>
      <vt:lpstr>الشريحة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الله الرحمن الرحيم</dc:title>
  <dc:creator>m</dc:creator>
  <cp:lastModifiedBy>m</cp:lastModifiedBy>
  <cp:revision>10</cp:revision>
  <dcterms:created xsi:type="dcterms:W3CDTF">2016-01-21T05:47:43Z</dcterms:created>
  <dcterms:modified xsi:type="dcterms:W3CDTF">2016-02-12T10:00:40Z</dcterms:modified>
</cp:coreProperties>
</file>