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3"/>
  </p:notesMasterIdLst>
  <p:sldIdLst>
    <p:sldId id="409" r:id="rId2"/>
    <p:sldId id="410" r:id="rId3"/>
    <p:sldId id="302" r:id="rId4"/>
    <p:sldId id="371" r:id="rId5"/>
    <p:sldId id="376" r:id="rId6"/>
    <p:sldId id="377" r:id="rId7"/>
    <p:sldId id="378" r:id="rId8"/>
    <p:sldId id="379" r:id="rId9"/>
    <p:sldId id="372" r:id="rId10"/>
    <p:sldId id="411" r:id="rId11"/>
    <p:sldId id="412" r:id="rId12"/>
    <p:sldId id="380" r:id="rId13"/>
    <p:sldId id="381" r:id="rId14"/>
    <p:sldId id="382" r:id="rId15"/>
    <p:sldId id="401" r:id="rId16"/>
    <p:sldId id="402" r:id="rId17"/>
    <p:sldId id="413" r:id="rId18"/>
    <p:sldId id="389" r:id="rId19"/>
    <p:sldId id="374" r:id="rId20"/>
    <p:sldId id="404" r:id="rId21"/>
    <p:sldId id="405" r:id="rId22"/>
    <p:sldId id="406" r:id="rId23"/>
    <p:sldId id="407" r:id="rId24"/>
    <p:sldId id="384" r:id="rId25"/>
    <p:sldId id="383" r:id="rId26"/>
    <p:sldId id="408" r:id="rId27"/>
    <p:sldId id="386" r:id="rId28"/>
    <p:sldId id="394" r:id="rId29"/>
    <p:sldId id="395" r:id="rId30"/>
    <p:sldId id="396" r:id="rId31"/>
    <p:sldId id="397" r:id="rId3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FF"/>
    <a:srgbClr val="FF66FF"/>
    <a:srgbClr val="00FFCC"/>
    <a:srgbClr val="C812AE"/>
    <a:srgbClr val="CCFF66"/>
    <a:srgbClr val="FF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3800" autoAdjust="0"/>
    <p:restoredTop sz="94766" autoAdjust="0"/>
  </p:normalViewPr>
  <p:slideViewPr>
    <p:cSldViewPr>
      <p:cViewPr>
        <p:scale>
          <a:sx n="66" d="100"/>
          <a:sy n="66" d="100"/>
        </p:scale>
        <p:origin x="-148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BB41E34-C9AE-4E0B-A705-62F12A26C660}" type="datetimeFigureOut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3FFB7A0-746E-42FC-AD4B-50A5AC5A6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7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348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21BBDA-7428-4593-918E-21D664964C1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358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A0EE66-D7C5-43E0-A02F-35F1186D2C05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3FCC8F-6ACE-411B-9FD1-4745A22876B2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5593E4-4151-4B14-9859-77A044566CF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B13C09-0579-4D54-8A60-36336B55ECF6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C2E8C3-2E46-4FAB-A295-39D0F1DCEB4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0FA439-2C85-45CE-94C5-55E5CD12526A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533F3E-0AA3-42C6-B824-A521661B3CC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6AE427-F9D5-4053-8A92-E571E6E3CF1D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07B35F-76F2-4805-A4EC-3EEF7ECFD9B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94C944-A630-46D6-8806-797B26E7BCBA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F0C3C7-660C-4E62-8950-211719B0646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828BDE-0471-4679-8794-3725E3C89176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41DDAE-62FA-4C74-8800-BE07CE167E9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6B01AD-4076-4F0B-9BBB-2D6A71AF63B2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300E55-D02D-46A4-AD73-87653AFBA3A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F1DA53-CB96-4327-9F5B-9CB9511242B0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C5D430-0C33-47C4-BBCB-91D14354C2C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CF92FE-D775-460E-9B48-8103476F20C6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57EDFF-0DA9-4514-B203-1243806490E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AFD67A-4314-4654-AFED-99A30114DBB4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FFBE98-7223-4D8E-A1A4-BFEF4F12E3C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CF754C-39EA-496C-8AA0-31F141F410CE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3054D7-2AC1-402B-B03B-B69230DAFEC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B86E3A21-61F9-42C7-9EE1-5D5D3EAFB5B1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1A2D073-E499-432B-83A5-9FFFA676D258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7"/>
          <p:cNvGrpSpPr>
            <a:grpSpLocks/>
          </p:cNvGrpSpPr>
          <p:nvPr/>
        </p:nvGrpSpPr>
        <p:grpSpPr bwMode="auto">
          <a:xfrm>
            <a:off x="1857375" y="0"/>
            <a:ext cx="6143625" cy="6286500"/>
            <a:chOff x="2428860" y="142853"/>
            <a:chExt cx="4820403" cy="5908944"/>
          </a:xfrm>
        </p:grpSpPr>
        <p:pic>
          <p:nvPicPr>
            <p:cNvPr id="2051" name="صورة 3" descr="Twistable-washable-wax-crayon-in-bulk-triangle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/>
            <a:stretch>
              <a:fillRect/>
            </a:stretch>
          </p:blipFill>
          <p:spPr bwMode="auto">
            <a:xfrm rot="-5400000">
              <a:off x="3250397" y="-392932"/>
              <a:ext cx="3463081" cy="453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صورة 4" descr="artist-paint-palette-clipart-panda-free-clipart-images-vLEVfy-clipart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/>
            <a:stretch>
              <a:fillRect/>
            </a:stretch>
          </p:blipFill>
          <p:spPr bwMode="auto">
            <a:xfrm>
              <a:off x="2428860" y="3571878"/>
              <a:ext cx="2889627" cy="2479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صورة 5" descr="images_ckjl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6DDDE"/>
                </a:clrFrom>
                <a:clrTo>
                  <a:srgbClr val="E6DDDE">
                    <a:alpha val="0"/>
                  </a:srgbClr>
                </a:clrTo>
              </a:clrChange>
              <a:lum contrast="30000"/>
            </a:blip>
            <a:srcRect/>
            <a:stretch>
              <a:fillRect/>
            </a:stretch>
          </p:blipFill>
          <p:spPr bwMode="auto">
            <a:xfrm>
              <a:off x="5214942" y="4071944"/>
              <a:ext cx="178595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" name="مربع نص 6"/>
            <p:cNvSpPr txBox="1">
              <a:spLocks noChangeArrowheads="1"/>
            </p:cNvSpPr>
            <p:nvPr/>
          </p:nvSpPr>
          <p:spPr bwMode="auto">
            <a:xfrm>
              <a:off x="2928926" y="2913403"/>
              <a:ext cx="364330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6000" b="1" dirty="0"/>
                <a:t>مجال الرسم</a:t>
              </a:r>
              <a:endParaRPr lang="en-US" sz="6000" b="1" dirty="0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مربع نص 5"/>
          <p:cNvSpPr txBox="1">
            <a:spLocks noChangeArrowheads="1"/>
          </p:cNvSpPr>
          <p:nvPr/>
        </p:nvSpPr>
        <p:spPr bwMode="auto">
          <a:xfrm>
            <a:off x="785813" y="1143000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شكل </a:t>
            </a:r>
            <a:r>
              <a:rPr lang="ar-EG" sz="3600" b="1" dirty="0" smtClean="0">
                <a:solidFill>
                  <a:srgbClr val="002060"/>
                </a:solidFill>
              </a:rPr>
              <a:t>(</a:t>
            </a:r>
            <a:r>
              <a:rPr lang="ar-SA" sz="3600" b="1" dirty="0" smtClean="0">
                <a:solidFill>
                  <a:srgbClr val="002060"/>
                </a:solidFill>
              </a:rPr>
              <a:t>10</a:t>
            </a:r>
            <a:r>
              <a:rPr lang="ar-EG" sz="3600" b="1" dirty="0" smtClean="0">
                <a:solidFill>
                  <a:srgbClr val="002060"/>
                </a:solidFill>
              </a:rPr>
              <a:t>)</a:t>
            </a:r>
            <a:r>
              <a:rPr lang="ar-SA" sz="3600" b="1" dirty="0" smtClean="0">
                <a:solidFill>
                  <a:srgbClr val="002060"/>
                </a:solidFill>
              </a:rPr>
              <a:t> عبارة عن مجموعة من أوراق النبات نتأملها جيدًا، ثم نصفها من حيث: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1267" name="Picture 12"/>
          <p:cNvPicPr>
            <a:picLocks noChangeAspect="1" noChangeArrowheads="1"/>
          </p:cNvPicPr>
          <p:nvPr/>
        </p:nvPicPr>
        <p:blipFill>
          <a:blip r:embed="rId2">
            <a:lum bright="-20000" contrast="44000"/>
          </a:blip>
          <a:srcRect/>
          <a:stretch>
            <a:fillRect/>
          </a:stretch>
        </p:blipFill>
        <p:spPr bwMode="auto">
          <a:xfrm>
            <a:off x="571500" y="2643188"/>
            <a:ext cx="4643438" cy="250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1268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14" name="موجة 13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281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11283" name="Picture 6"/>
              <p:cNvPicPr>
                <a:picLocks noChangeAspect="1" noChangeArrowheads="1"/>
              </p:cNvPicPr>
              <p:nvPr/>
            </p:nvPicPr>
            <p:blipFill>
              <a:blip r:embed="rId3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موجة 17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282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chemeClr val="bg1"/>
                  </a:solidFill>
                </a:rPr>
                <a:t>نشاط (1)</a:t>
              </a:r>
              <a:endParaRPr lang="en-US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269" name="مجموعة 8"/>
          <p:cNvGrpSpPr>
            <a:grpSpLocks/>
          </p:cNvGrpSpPr>
          <p:nvPr/>
        </p:nvGrpSpPr>
        <p:grpSpPr bwMode="auto">
          <a:xfrm>
            <a:off x="1500188" y="5214938"/>
            <a:ext cx="6929437" cy="1073150"/>
            <a:chOff x="1428727" y="5072079"/>
            <a:chExt cx="6929531" cy="1073852"/>
          </a:xfrm>
        </p:grpSpPr>
        <p:grpSp>
          <p:nvGrpSpPr>
            <p:cNvPr id="11274" name="مجموعة 8"/>
            <p:cNvGrpSpPr>
              <a:grpSpLocks/>
            </p:cNvGrpSpPr>
            <p:nvPr/>
          </p:nvGrpSpPr>
          <p:grpSpPr bwMode="auto">
            <a:xfrm>
              <a:off x="1571653" y="5072079"/>
              <a:ext cx="6786605" cy="1073852"/>
              <a:chOff x="1571653" y="5072079"/>
              <a:chExt cx="6786605" cy="1073852"/>
            </a:xfrm>
          </p:grpSpPr>
          <p:sp>
            <p:nvSpPr>
              <p:cNvPr id="11276" name="مربع نص 8"/>
              <p:cNvSpPr txBox="1">
                <a:spLocks noChangeArrowheads="1"/>
              </p:cNvSpPr>
              <p:nvPr/>
            </p:nvSpPr>
            <p:spPr bwMode="auto">
              <a:xfrm>
                <a:off x="1571653" y="5191805"/>
                <a:ext cx="6643735" cy="954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ar-EG" sz="2800" b="1">
                    <a:solidFill>
                      <a:srgbClr val="002060"/>
                    </a:solidFill>
                  </a:rPr>
                  <a:t>الشكل (10): </a:t>
                </a:r>
                <a:r>
                  <a:rPr lang="ar-EG" sz="2800" b="1"/>
                  <a:t>مجموعة من أوراق النبات تختلف في ملمسها ولونها وخطوطها.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11277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lum bright="-4000" contrast="34000"/>
              </a:blip>
              <a:srcRect/>
              <a:stretch>
                <a:fillRect/>
              </a:stretch>
            </p:blipFill>
            <p:spPr bwMode="auto">
              <a:xfrm>
                <a:off x="7643878" y="5072079"/>
                <a:ext cx="71438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2" name="رابط مستقيم 21"/>
            <p:cNvCxnSpPr/>
            <p:nvPr/>
          </p:nvCxnSpPr>
          <p:spPr>
            <a:xfrm rot="10800000">
              <a:off x="1428727" y="6144342"/>
              <a:ext cx="6858093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0" name="مربع نص 10"/>
          <p:cNvSpPr txBox="1">
            <a:spLocks noChangeArrowheads="1"/>
          </p:cNvSpPr>
          <p:nvPr/>
        </p:nvSpPr>
        <p:spPr bwMode="auto">
          <a:xfrm>
            <a:off x="5357813" y="3071813"/>
            <a:ext cx="3571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ar-EG" sz="3600" b="1" dirty="0"/>
              <a:t> ملمسها</a:t>
            </a:r>
            <a:r>
              <a:rPr lang="ar-SA" sz="3600" b="1" dirty="0"/>
              <a:t>:</a:t>
            </a:r>
            <a:r>
              <a:rPr lang="ar-SA" sz="3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ar-SA" sz="2000" b="1" dirty="0">
                <a:solidFill>
                  <a:schemeClr val="bg1">
                    <a:lumMod val="85000"/>
                  </a:schemeClr>
                </a:solidFill>
              </a:rPr>
              <a:t>..........</a:t>
            </a:r>
            <a:r>
              <a:rPr lang="ar-EG" sz="20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ar-SA" sz="2000" b="1" dirty="0">
                <a:solidFill>
                  <a:schemeClr val="bg1">
                    <a:lumMod val="85000"/>
                  </a:schemeClr>
                </a:solidFill>
              </a:rPr>
              <a:t>...........</a:t>
            </a:r>
            <a:r>
              <a:rPr lang="ar-SA" sz="3600" b="1" dirty="0"/>
              <a:t>، </a:t>
            </a:r>
            <a:r>
              <a:rPr lang="ar-SA" sz="3600" b="1" dirty="0" err="1"/>
              <a:t>و</a:t>
            </a:r>
            <a:r>
              <a:rPr lang="ar-SA" sz="2000" b="1" dirty="0">
                <a:solidFill>
                  <a:schemeClr val="bg1">
                    <a:lumMod val="85000"/>
                  </a:schemeClr>
                </a:solidFill>
              </a:rPr>
              <a:t>............</a:t>
            </a:r>
            <a:r>
              <a:rPr lang="ar-EG" sz="2000" b="1" dirty="0">
                <a:solidFill>
                  <a:schemeClr val="bg1">
                    <a:lumMod val="85000"/>
                  </a:schemeClr>
                </a:solidFill>
              </a:rPr>
              <a:t>.....................</a:t>
            </a:r>
            <a:r>
              <a:rPr lang="ar-SA" sz="2000" b="1" dirty="0">
                <a:solidFill>
                  <a:schemeClr val="bg1">
                    <a:lumMod val="85000"/>
                  </a:schemeClr>
                </a:solidFill>
              </a:rPr>
              <a:t>........</a:t>
            </a:r>
            <a:r>
              <a:rPr lang="ar-SA" sz="3600" b="1" dirty="0"/>
              <a:t>، </a:t>
            </a:r>
            <a:r>
              <a:rPr lang="ar-SA" sz="3600" b="1" dirty="0" err="1"/>
              <a:t>و</a:t>
            </a:r>
            <a:r>
              <a:rPr lang="ar-SA" sz="2000" b="1" dirty="0">
                <a:solidFill>
                  <a:schemeClr val="bg1">
                    <a:lumMod val="85000"/>
                  </a:schemeClr>
                </a:solidFill>
              </a:rPr>
              <a:t>..........</a:t>
            </a:r>
            <a:r>
              <a:rPr lang="ar-EG" sz="2000" b="1" dirty="0">
                <a:solidFill>
                  <a:schemeClr val="bg1">
                    <a:lumMod val="85000"/>
                  </a:schemeClr>
                </a:solidFill>
              </a:rPr>
              <a:t>.....................</a:t>
            </a:r>
            <a:r>
              <a:rPr lang="ar-SA" sz="2000" b="1" dirty="0">
                <a:solidFill>
                  <a:schemeClr val="bg1">
                    <a:lumMod val="85000"/>
                  </a:schemeClr>
                </a:solidFill>
              </a:rPr>
              <a:t>.........</a:t>
            </a:r>
            <a:r>
              <a:rPr lang="ar-EG" sz="3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ar-SA" sz="3600" b="1" dirty="0"/>
              <a:t>.</a:t>
            </a:r>
            <a:endParaRPr lang="en-US" sz="3600" dirty="0"/>
          </a:p>
        </p:txBody>
      </p:sp>
      <p:sp>
        <p:nvSpPr>
          <p:cNvPr id="20" name="مربع نص 11"/>
          <p:cNvSpPr txBox="1">
            <a:spLocks noChangeArrowheads="1"/>
          </p:cNvSpPr>
          <p:nvPr/>
        </p:nvSpPr>
        <p:spPr bwMode="auto">
          <a:xfrm>
            <a:off x="5219700" y="3141663"/>
            <a:ext cx="262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 smtClean="0">
                <a:solidFill>
                  <a:srgbClr val="C00000"/>
                </a:solidFill>
              </a:rPr>
              <a:t>ناعم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1" name="مربع نص 12"/>
          <p:cNvSpPr txBox="1">
            <a:spLocks noChangeArrowheads="1"/>
          </p:cNvSpPr>
          <p:nvPr/>
        </p:nvSpPr>
        <p:spPr bwMode="auto">
          <a:xfrm>
            <a:off x="5362575" y="3709988"/>
            <a:ext cx="2341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 smtClean="0">
                <a:solidFill>
                  <a:srgbClr val="C00000"/>
                </a:solidFill>
              </a:rPr>
              <a:t>خشن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5" name="مربع نص 13"/>
          <p:cNvSpPr txBox="1">
            <a:spLocks noChangeArrowheads="1"/>
          </p:cNvSpPr>
          <p:nvPr/>
        </p:nvSpPr>
        <p:spPr bwMode="auto">
          <a:xfrm>
            <a:off x="5203825" y="4281488"/>
            <a:ext cx="271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 smtClean="0">
                <a:solidFill>
                  <a:srgbClr val="C00000"/>
                </a:solidFill>
              </a:rPr>
              <a:t>شوكي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/>
      <p:bldP spid="20" grpId="0"/>
      <p:bldP spid="2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مربع نص 5"/>
          <p:cNvSpPr txBox="1">
            <a:spLocks noChangeArrowheads="1"/>
          </p:cNvSpPr>
          <p:nvPr/>
        </p:nvSpPr>
        <p:spPr bwMode="auto">
          <a:xfrm>
            <a:off x="785813" y="1143000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شكل </a:t>
            </a:r>
            <a:r>
              <a:rPr lang="ar-EG" sz="3600" b="1" dirty="0" smtClean="0">
                <a:solidFill>
                  <a:srgbClr val="002060"/>
                </a:solidFill>
              </a:rPr>
              <a:t>(</a:t>
            </a:r>
            <a:r>
              <a:rPr lang="ar-SA" sz="3600" b="1" dirty="0" smtClean="0">
                <a:solidFill>
                  <a:srgbClr val="002060"/>
                </a:solidFill>
              </a:rPr>
              <a:t>10</a:t>
            </a:r>
            <a:r>
              <a:rPr lang="ar-EG" sz="3600" b="1" dirty="0" smtClean="0">
                <a:solidFill>
                  <a:srgbClr val="002060"/>
                </a:solidFill>
              </a:rPr>
              <a:t>)</a:t>
            </a:r>
            <a:r>
              <a:rPr lang="ar-SA" sz="3600" b="1" dirty="0" smtClean="0">
                <a:solidFill>
                  <a:srgbClr val="002060"/>
                </a:solidFill>
              </a:rPr>
              <a:t> عبارة عن مجموعة من أوراق النبات نتأملها جيدًا، ثم نصفها من حيث: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2">
            <a:lum bright="-20000" contrast="44000"/>
          </a:blip>
          <a:srcRect/>
          <a:stretch>
            <a:fillRect/>
          </a:stretch>
        </p:blipFill>
        <p:spPr bwMode="auto">
          <a:xfrm>
            <a:off x="571500" y="2643188"/>
            <a:ext cx="4643438" cy="250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2292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14" name="موجة 13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307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12309" name="Picture 6"/>
              <p:cNvPicPr>
                <a:picLocks noChangeAspect="1" noChangeArrowheads="1"/>
              </p:cNvPicPr>
              <p:nvPr/>
            </p:nvPicPr>
            <p:blipFill>
              <a:blip r:embed="rId3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موجة 17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2308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chemeClr val="bg1"/>
                  </a:solidFill>
                </a:rPr>
                <a:t>نشاط (1)</a:t>
              </a:r>
              <a:endParaRPr lang="en-US" sz="3600" b="1">
                <a:solidFill>
                  <a:schemeClr val="bg1"/>
                </a:solidFill>
              </a:endParaRPr>
            </a:p>
          </p:txBody>
        </p:sp>
      </p:grpSp>
      <p:sp>
        <p:nvSpPr>
          <p:cNvPr id="33" name="مربع نص 10"/>
          <p:cNvSpPr txBox="1">
            <a:spLocks noChangeArrowheads="1"/>
          </p:cNvSpPr>
          <p:nvPr/>
        </p:nvSpPr>
        <p:spPr bwMode="auto">
          <a:xfrm>
            <a:off x="5286380" y="2286000"/>
            <a:ext cx="38576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ar-EG" sz="3600" b="1" dirty="0"/>
              <a:t> </a:t>
            </a:r>
            <a:r>
              <a:rPr lang="ar-SA" sz="3600" b="1" dirty="0"/>
              <a:t>خطوطها الداخلية والخارجية</a:t>
            </a:r>
            <a:r>
              <a:rPr lang="ar-SA" sz="3600" b="1" dirty="0" smtClean="0"/>
              <a:t>: </a:t>
            </a:r>
            <a:r>
              <a:rPr lang="ar-SA" sz="2000" b="1" dirty="0" smtClean="0">
                <a:solidFill>
                  <a:schemeClr val="bg1">
                    <a:lumMod val="85000"/>
                  </a:schemeClr>
                </a:solidFill>
              </a:rPr>
              <a:t>..........</a:t>
            </a:r>
            <a:r>
              <a:rPr lang="ar-EG" sz="2000" b="1" dirty="0" smtClean="0">
                <a:solidFill>
                  <a:schemeClr val="bg1">
                    <a:lumMod val="85000"/>
                  </a:schemeClr>
                </a:solidFill>
              </a:rPr>
              <a:t>....................</a:t>
            </a:r>
            <a:r>
              <a:rPr lang="ar-SA" sz="2000" b="1" dirty="0" smtClean="0">
                <a:solidFill>
                  <a:schemeClr val="bg1">
                    <a:lumMod val="85000"/>
                  </a:schemeClr>
                </a:solidFill>
              </a:rPr>
              <a:t>...........</a:t>
            </a:r>
            <a:r>
              <a:rPr lang="ar-SA" sz="3600" b="1" dirty="0" smtClean="0"/>
              <a:t>، </a:t>
            </a:r>
            <a:r>
              <a:rPr lang="ar-SA" sz="3600" b="1" dirty="0" err="1" smtClean="0"/>
              <a:t>و</a:t>
            </a:r>
            <a:r>
              <a:rPr lang="ar-SA" sz="2000" b="1" dirty="0" smtClean="0">
                <a:solidFill>
                  <a:schemeClr val="bg1">
                    <a:lumMod val="85000"/>
                  </a:schemeClr>
                </a:solidFill>
              </a:rPr>
              <a:t>.............</a:t>
            </a:r>
            <a:r>
              <a:rPr lang="ar-SA" sz="3600" b="1" dirty="0" smtClean="0"/>
              <a:t>، </a:t>
            </a:r>
            <a:r>
              <a:rPr lang="ar-SA" sz="3600" b="1" dirty="0" err="1" smtClean="0"/>
              <a:t>و</a:t>
            </a:r>
            <a:r>
              <a:rPr lang="ar-SA" sz="2000" b="1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r>
              <a:rPr lang="ar-EG" sz="2000" b="1" dirty="0" smtClean="0">
                <a:solidFill>
                  <a:schemeClr val="bg1">
                    <a:lumMod val="85000"/>
                  </a:schemeClr>
                </a:solidFill>
              </a:rPr>
              <a:t>........</a:t>
            </a:r>
            <a:r>
              <a:rPr lang="ar-SA" sz="2000" b="1" dirty="0">
                <a:solidFill>
                  <a:schemeClr val="bg1">
                    <a:lumMod val="85000"/>
                  </a:schemeClr>
                </a:solidFill>
              </a:rPr>
              <a:t>..........</a:t>
            </a:r>
            <a:r>
              <a:rPr lang="ar-EG" sz="3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ar-EG" sz="3600" b="1" dirty="0"/>
              <a:t>، </a:t>
            </a:r>
            <a:r>
              <a:rPr lang="ar-EG" sz="3600" b="1" dirty="0" err="1"/>
              <a:t>و</a:t>
            </a:r>
            <a:r>
              <a:rPr lang="ar-EG" sz="2000" b="1" dirty="0" smtClean="0">
                <a:solidFill>
                  <a:schemeClr val="bg1">
                    <a:lumMod val="85000"/>
                  </a:schemeClr>
                </a:solidFill>
              </a:rPr>
              <a:t>.............</a:t>
            </a:r>
            <a:r>
              <a:rPr lang="ar-EG" sz="3600" b="1" dirty="0" smtClean="0"/>
              <a:t>، </a:t>
            </a:r>
            <a:r>
              <a:rPr lang="ar-EG" sz="3600" b="1" dirty="0" err="1" smtClean="0"/>
              <a:t>و</a:t>
            </a:r>
            <a:r>
              <a:rPr lang="ar-EG" sz="2000" b="1" dirty="0" smtClean="0">
                <a:solidFill>
                  <a:schemeClr val="bg1">
                    <a:lumMod val="85000"/>
                  </a:schemeClr>
                </a:solidFill>
              </a:rPr>
              <a:t>...................</a:t>
            </a:r>
            <a:r>
              <a:rPr lang="ar-EG" sz="3600" b="1" dirty="0" smtClean="0"/>
              <a:t>،</a:t>
            </a:r>
            <a:endParaRPr lang="en-US" sz="3600" dirty="0"/>
          </a:p>
        </p:txBody>
      </p:sp>
      <p:sp>
        <p:nvSpPr>
          <p:cNvPr id="34" name="مربع نص 11"/>
          <p:cNvSpPr txBox="1">
            <a:spLocks noChangeArrowheads="1"/>
          </p:cNvSpPr>
          <p:nvPr/>
        </p:nvSpPr>
        <p:spPr bwMode="auto">
          <a:xfrm>
            <a:off x="6373844" y="3429000"/>
            <a:ext cx="2627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 smtClean="0">
                <a:solidFill>
                  <a:srgbClr val="C00000"/>
                </a:solidFill>
              </a:rPr>
              <a:t>ليس </a:t>
            </a:r>
            <a:r>
              <a:rPr lang="ar-EG" sz="3600" b="1" dirty="0">
                <a:solidFill>
                  <a:srgbClr val="C00000"/>
                </a:solidFill>
              </a:rPr>
              <a:t>لها خطوط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5" name="مربع نص 12"/>
          <p:cNvSpPr txBox="1">
            <a:spLocks noChangeArrowheads="1"/>
          </p:cNvSpPr>
          <p:nvPr/>
        </p:nvSpPr>
        <p:spPr bwMode="auto">
          <a:xfrm>
            <a:off x="7715272" y="3929066"/>
            <a:ext cx="1209694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C00000"/>
                </a:solidFill>
              </a:rPr>
              <a:t>رفيعة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6" name="مربع نص 13"/>
          <p:cNvSpPr txBox="1">
            <a:spLocks noChangeArrowheads="1"/>
          </p:cNvSpPr>
          <p:nvPr/>
        </p:nvSpPr>
        <p:spPr bwMode="auto">
          <a:xfrm>
            <a:off x="6000760" y="3929066"/>
            <a:ext cx="16541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عريضة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7" name="مربع نص 11"/>
          <p:cNvSpPr txBox="1">
            <a:spLocks noChangeArrowheads="1"/>
          </p:cNvSpPr>
          <p:nvPr/>
        </p:nvSpPr>
        <p:spPr bwMode="auto">
          <a:xfrm>
            <a:off x="7643834" y="4497400"/>
            <a:ext cx="142559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سميكة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8" name="مربع نص 11"/>
          <p:cNvSpPr txBox="1">
            <a:spLocks noChangeArrowheads="1"/>
          </p:cNvSpPr>
          <p:nvPr/>
        </p:nvSpPr>
        <p:spPr bwMode="auto">
          <a:xfrm>
            <a:off x="6215074" y="4497400"/>
            <a:ext cx="135574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منحنية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21" name="مجموعة 8"/>
          <p:cNvGrpSpPr>
            <a:grpSpLocks/>
          </p:cNvGrpSpPr>
          <p:nvPr/>
        </p:nvGrpSpPr>
        <p:grpSpPr bwMode="auto">
          <a:xfrm>
            <a:off x="1500188" y="5214938"/>
            <a:ext cx="6929437" cy="1073150"/>
            <a:chOff x="1428727" y="5072079"/>
            <a:chExt cx="6929531" cy="1073852"/>
          </a:xfrm>
        </p:grpSpPr>
        <p:grpSp>
          <p:nvGrpSpPr>
            <p:cNvPr id="23" name="مجموعة 8"/>
            <p:cNvGrpSpPr>
              <a:grpSpLocks/>
            </p:cNvGrpSpPr>
            <p:nvPr/>
          </p:nvGrpSpPr>
          <p:grpSpPr bwMode="auto">
            <a:xfrm>
              <a:off x="1571653" y="5072079"/>
              <a:ext cx="6786605" cy="1073852"/>
              <a:chOff x="1571653" y="5072079"/>
              <a:chExt cx="6786605" cy="1073852"/>
            </a:xfrm>
          </p:grpSpPr>
          <p:sp>
            <p:nvSpPr>
              <p:cNvPr id="25" name="مربع نص 8"/>
              <p:cNvSpPr txBox="1">
                <a:spLocks noChangeArrowheads="1"/>
              </p:cNvSpPr>
              <p:nvPr/>
            </p:nvSpPr>
            <p:spPr bwMode="auto">
              <a:xfrm>
                <a:off x="1571653" y="5191805"/>
                <a:ext cx="6643735" cy="954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ar-EG" sz="2800" b="1">
                    <a:solidFill>
                      <a:srgbClr val="002060"/>
                    </a:solidFill>
                  </a:rPr>
                  <a:t>الشكل (10): </a:t>
                </a:r>
                <a:r>
                  <a:rPr lang="ar-EG" sz="2800" b="1"/>
                  <a:t>مجموعة من أوراق النبات تختلف في ملمسها ولونها وخطوطها.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26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lum bright="-4000" contrast="34000"/>
              </a:blip>
              <a:srcRect/>
              <a:stretch>
                <a:fillRect/>
              </a:stretch>
            </p:blipFill>
            <p:spPr bwMode="auto">
              <a:xfrm>
                <a:off x="7643878" y="5072079"/>
                <a:ext cx="71438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4" name="رابط مستقيم 23"/>
            <p:cNvCxnSpPr/>
            <p:nvPr/>
          </p:nvCxnSpPr>
          <p:spPr>
            <a:xfrm rot="10800000">
              <a:off x="1428727" y="6144342"/>
              <a:ext cx="6858093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coloful_paint_brushes_design_elements_53277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982224"/>
            <a:ext cx="6786610" cy="5089958"/>
          </a:xfrm>
          <a:prstGeom prst="rect">
            <a:avLst/>
          </a:prstGeom>
        </p:spPr>
      </p:pic>
      <p:sp>
        <p:nvSpPr>
          <p:cNvPr id="12291" name="مربع نص 6"/>
          <p:cNvSpPr txBox="1">
            <a:spLocks noChangeArrowheads="1"/>
          </p:cNvSpPr>
          <p:nvPr/>
        </p:nvSpPr>
        <p:spPr bwMode="auto">
          <a:xfrm>
            <a:off x="928716" y="2143116"/>
            <a:ext cx="7786688" cy="214526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/>
            <a:r>
              <a:rPr lang="ar-SA" sz="4000" b="1" dirty="0"/>
              <a:t>وقد استوحى الفنانون التشكيليون العالميون والمحليون أعمالهم الفنية من الطبيعة وعناصرها، الأشكال التالية</a:t>
            </a:r>
            <a:r>
              <a:rPr lang="ar-EG" sz="4000" b="1" dirty="0"/>
              <a:t> </a:t>
            </a:r>
            <a:r>
              <a:rPr lang="ar-SA" sz="4000" b="1" dirty="0"/>
              <a:t>(11، 12، 13)</a:t>
            </a:r>
            <a:r>
              <a:rPr lang="ar-EG" sz="4000" b="1" dirty="0"/>
              <a:t>.</a:t>
            </a:r>
            <a:endParaRPr lang="en-US" sz="40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643042" y="642918"/>
            <a:ext cx="6072230" cy="4176375"/>
          </a:xfrm>
          <a:prstGeom prst="roundRect">
            <a:avLst>
              <a:gd name="adj" fmla="val 10707"/>
            </a:avLst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مجموعة 7"/>
          <p:cNvGrpSpPr>
            <a:grpSpLocks/>
          </p:cNvGrpSpPr>
          <p:nvPr/>
        </p:nvGrpSpPr>
        <p:grpSpPr bwMode="auto">
          <a:xfrm>
            <a:off x="928688" y="5143500"/>
            <a:ext cx="7358062" cy="787400"/>
            <a:chOff x="928662" y="5143512"/>
            <a:chExt cx="7358114" cy="787406"/>
          </a:xfrm>
        </p:grpSpPr>
        <p:sp>
          <p:nvSpPr>
            <p:cNvPr id="14340" name="مربع نص 8"/>
            <p:cNvSpPr txBox="1">
              <a:spLocks noChangeArrowheads="1"/>
            </p:cNvSpPr>
            <p:nvPr/>
          </p:nvSpPr>
          <p:spPr bwMode="auto">
            <a:xfrm>
              <a:off x="928662" y="5214950"/>
              <a:ext cx="7358062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 dirty="0" smtClean="0"/>
                <a:t>شكل </a:t>
              </a:r>
              <a:r>
                <a:rPr lang="ar-EG" sz="3600" b="1" dirty="0"/>
                <a:t>(11):</a:t>
              </a:r>
              <a:r>
                <a:rPr lang="ar-SA" sz="3600" b="1" dirty="0"/>
                <a:t> لوحة </a:t>
              </a:r>
              <a:r>
                <a:rPr lang="ar-EG" sz="3600" b="1" dirty="0" err="1"/>
                <a:t>لل</a:t>
              </a:r>
              <a:r>
                <a:rPr lang="ar-SA" sz="3600" b="1" dirty="0"/>
                <a:t>فنان </a:t>
              </a:r>
              <a:r>
                <a:rPr lang="ar-EG" sz="3600" b="1" dirty="0" smtClean="0"/>
                <a:t>(</a:t>
              </a:r>
              <a:r>
                <a:rPr lang="ar-SA" sz="3600" b="1" dirty="0" smtClean="0"/>
                <a:t>كلود </a:t>
              </a:r>
              <a:r>
                <a:rPr lang="ar-SA" sz="3600" b="1" dirty="0" err="1" smtClean="0"/>
                <a:t>مونيه</a:t>
              </a:r>
              <a:r>
                <a:rPr lang="ar-EG" sz="3600" b="1" dirty="0" smtClean="0"/>
                <a:t>)</a:t>
              </a:r>
              <a:r>
                <a:rPr lang="ar-SA" sz="3600" b="1" dirty="0" smtClean="0"/>
                <a:t>. </a:t>
              </a:r>
              <a:endParaRPr lang="en-US" sz="3600" dirty="0"/>
            </a:p>
          </p:txBody>
        </p:sp>
        <p:pic>
          <p:nvPicPr>
            <p:cNvPr id="14341" name="Picture 10"/>
            <p:cNvPicPr>
              <a:picLocks noChangeAspect="1" noChangeArrowheads="1"/>
            </p:cNvPicPr>
            <p:nvPr/>
          </p:nvPicPr>
          <p:blipFill>
            <a:blip r:embed="rId3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7715272" y="5143512"/>
              <a:ext cx="571504" cy="64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رابط مستقيم 5"/>
            <p:cNvCxnSpPr/>
            <p:nvPr/>
          </p:nvCxnSpPr>
          <p:spPr bwMode="auto">
            <a:xfrm rot="10800000">
              <a:off x="1571604" y="5929331"/>
              <a:ext cx="6592935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714612" y="428604"/>
            <a:ext cx="4214842" cy="4643470"/>
          </a:xfrm>
          <a:prstGeom prst="roundRect">
            <a:avLst>
              <a:gd name="adj" fmla="val 10707"/>
            </a:avLst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مجموعة 4"/>
          <p:cNvGrpSpPr>
            <a:grpSpLocks/>
          </p:cNvGrpSpPr>
          <p:nvPr/>
        </p:nvGrpSpPr>
        <p:grpSpPr bwMode="auto">
          <a:xfrm>
            <a:off x="1071563" y="5357813"/>
            <a:ext cx="7572375" cy="787400"/>
            <a:chOff x="714348" y="5143512"/>
            <a:chExt cx="7572428" cy="787406"/>
          </a:xfrm>
        </p:grpSpPr>
        <p:sp>
          <p:nvSpPr>
            <p:cNvPr id="15364" name="مربع نص 8"/>
            <p:cNvSpPr txBox="1">
              <a:spLocks noChangeArrowheads="1"/>
            </p:cNvSpPr>
            <p:nvPr/>
          </p:nvSpPr>
          <p:spPr bwMode="auto">
            <a:xfrm>
              <a:off x="714348" y="5214950"/>
              <a:ext cx="7358062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 dirty="0" smtClean="0"/>
                <a:t>شكل </a:t>
              </a:r>
              <a:r>
                <a:rPr lang="ar-EG" sz="3600" b="1" dirty="0"/>
                <a:t>(12): </a:t>
              </a:r>
              <a:r>
                <a:rPr lang="ar-SA" sz="3600" b="1" dirty="0"/>
                <a:t>لوحة </a:t>
              </a:r>
              <a:r>
                <a:rPr lang="ar-EG" sz="3600" b="1" dirty="0" err="1"/>
                <a:t>لل</a:t>
              </a:r>
              <a:r>
                <a:rPr lang="ar-SA" sz="3600" b="1" dirty="0"/>
                <a:t>فنان </a:t>
              </a:r>
              <a:r>
                <a:rPr lang="ar-SA" sz="3600" b="1" dirty="0" smtClean="0"/>
                <a:t>"إحسان برهان"</a:t>
              </a:r>
              <a:r>
                <a:rPr lang="ar-EG" sz="3600" b="1" dirty="0" smtClean="0"/>
                <a:t>.</a:t>
              </a:r>
              <a:endParaRPr lang="en-US" sz="3600" dirty="0"/>
            </a:p>
          </p:txBody>
        </p:sp>
        <p:pic>
          <p:nvPicPr>
            <p:cNvPr id="15365" name="Picture 10"/>
            <p:cNvPicPr>
              <a:picLocks noChangeAspect="1" noChangeArrowheads="1"/>
            </p:cNvPicPr>
            <p:nvPr/>
          </p:nvPicPr>
          <p:blipFill>
            <a:blip r:embed="rId4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7715272" y="5143512"/>
              <a:ext cx="571504" cy="64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رابط مستقيم 7"/>
            <p:cNvCxnSpPr/>
            <p:nvPr/>
          </p:nvCxnSpPr>
          <p:spPr bwMode="auto">
            <a:xfrm rot="10800000">
              <a:off x="1071537" y="5929330"/>
              <a:ext cx="7143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714612" y="301640"/>
            <a:ext cx="3857652" cy="4913310"/>
          </a:xfrm>
          <a:prstGeom prst="roundRect">
            <a:avLst>
              <a:gd name="adj" fmla="val 10707"/>
            </a:avLst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مجموعة 4"/>
          <p:cNvGrpSpPr>
            <a:grpSpLocks/>
          </p:cNvGrpSpPr>
          <p:nvPr/>
        </p:nvGrpSpPr>
        <p:grpSpPr bwMode="auto">
          <a:xfrm>
            <a:off x="1143000" y="5429250"/>
            <a:ext cx="7572375" cy="787400"/>
            <a:chOff x="714348" y="5143512"/>
            <a:chExt cx="7572428" cy="787406"/>
          </a:xfrm>
        </p:grpSpPr>
        <p:sp>
          <p:nvSpPr>
            <p:cNvPr id="16388" name="مربع نص 8"/>
            <p:cNvSpPr txBox="1">
              <a:spLocks noChangeArrowheads="1"/>
            </p:cNvSpPr>
            <p:nvPr/>
          </p:nvSpPr>
          <p:spPr bwMode="auto">
            <a:xfrm>
              <a:off x="714348" y="5214950"/>
              <a:ext cx="7358062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 dirty="0" smtClean="0"/>
                <a:t>شكل </a:t>
              </a:r>
              <a:r>
                <a:rPr lang="ar-EG" sz="3600" b="1" dirty="0"/>
                <a:t>(13): </a:t>
              </a:r>
              <a:r>
                <a:rPr lang="ar-SA" sz="3600" b="1" dirty="0"/>
                <a:t>لوحة </a:t>
              </a:r>
              <a:r>
                <a:rPr lang="ar-EG" sz="3600" b="1" dirty="0" err="1"/>
                <a:t>لل</a:t>
              </a:r>
              <a:r>
                <a:rPr lang="ar-SA" sz="3600" b="1" dirty="0"/>
                <a:t>فنان </a:t>
              </a:r>
              <a:r>
                <a:rPr lang="ar-SA" sz="3600" b="1" dirty="0" smtClean="0"/>
                <a:t>"</a:t>
              </a:r>
              <a:r>
                <a:rPr lang="ar-EG" sz="3600" b="1" dirty="0" smtClean="0"/>
                <a:t>إبراهيم </a:t>
              </a:r>
              <a:r>
                <a:rPr lang="ar-EG" sz="3600" b="1" dirty="0" err="1" smtClean="0"/>
                <a:t>بوقس</a:t>
              </a:r>
              <a:r>
                <a:rPr lang="ar-SA" sz="3600" b="1" dirty="0" smtClean="0"/>
                <a:t>"</a:t>
              </a:r>
              <a:r>
                <a:rPr lang="ar-EG" sz="3600" b="1" dirty="0" smtClean="0"/>
                <a:t>.</a:t>
              </a:r>
              <a:endParaRPr lang="en-US" sz="3600" dirty="0"/>
            </a:p>
          </p:txBody>
        </p:sp>
        <p:pic>
          <p:nvPicPr>
            <p:cNvPr id="16389" name="Picture 10"/>
            <p:cNvPicPr>
              <a:picLocks noChangeAspect="1" noChangeArrowheads="1"/>
            </p:cNvPicPr>
            <p:nvPr/>
          </p:nvPicPr>
          <p:blipFill>
            <a:blip r:embed="rId3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7715272" y="5143512"/>
              <a:ext cx="571504" cy="64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رابط مستقيم 7"/>
            <p:cNvCxnSpPr/>
            <p:nvPr/>
          </p:nvCxnSpPr>
          <p:spPr bwMode="auto">
            <a:xfrm rot="10800000">
              <a:off x="1071539" y="5929331"/>
              <a:ext cx="71438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مربع نص 10"/>
          <p:cNvSpPr txBox="1">
            <a:spLocks noChangeArrowheads="1"/>
          </p:cNvSpPr>
          <p:nvPr/>
        </p:nvSpPr>
        <p:spPr bwMode="auto">
          <a:xfrm>
            <a:off x="714348" y="2214563"/>
            <a:ext cx="44291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/>
              <a:t>نعدد العناصر الشكلية المستخدمة في اللوحة؟</a:t>
            </a:r>
            <a:endParaRPr lang="en-US" sz="3600" dirty="0"/>
          </a:p>
          <a:p>
            <a:r>
              <a:rPr lang="ar-EG" sz="2000" b="1" dirty="0" smtClean="0">
                <a:solidFill>
                  <a:schemeClr val="bg1">
                    <a:lumMod val="85000"/>
                  </a:schemeClr>
                </a:solidFill>
              </a:rPr>
              <a:t>..........</a:t>
            </a:r>
            <a:r>
              <a:rPr lang="ar-SA" sz="2000" b="1" dirty="0" smtClean="0">
                <a:solidFill>
                  <a:schemeClr val="bg1">
                    <a:lumMod val="85000"/>
                  </a:schemeClr>
                </a:solidFill>
              </a:rPr>
              <a:t>......</a:t>
            </a:r>
            <a:r>
              <a:rPr lang="ar-SA" sz="3600" b="1" dirty="0" smtClean="0"/>
              <a:t>، </a:t>
            </a:r>
            <a:r>
              <a:rPr lang="ar-SA" sz="3600" b="1" dirty="0" err="1" smtClean="0"/>
              <a:t>و</a:t>
            </a:r>
            <a:r>
              <a:rPr lang="ar-EG" sz="2000" b="1" dirty="0" smtClean="0">
                <a:solidFill>
                  <a:schemeClr val="bg1">
                    <a:lumMod val="85000"/>
                  </a:schemeClr>
                </a:solidFill>
              </a:rPr>
              <a:t>...........</a:t>
            </a:r>
            <a:r>
              <a:rPr lang="ar-SA" sz="2000" b="1" dirty="0" smtClean="0">
                <a:solidFill>
                  <a:schemeClr val="bg1">
                    <a:lumMod val="85000"/>
                  </a:schemeClr>
                </a:solidFill>
              </a:rPr>
              <a:t>......</a:t>
            </a:r>
            <a:r>
              <a:rPr lang="ar-EG" sz="2000" b="1" dirty="0" smtClean="0">
                <a:solidFill>
                  <a:schemeClr val="bg1">
                    <a:lumMod val="85000"/>
                  </a:schemeClr>
                </a:solidFill>
              </a:rPr>
              <a:t>...</a:t>
            </a:r>
            <a:r>
              <a:rPr lang="ar-SA" sz="2000" b="1" dirty="0" smtClean="0">
                <a:solidFill>
                  <a:schemeClr val="bg1">
                    <a:lumMod val="85000"/>
                  </a:schemeClr>
                </a:solidFill>
              </a:rPr>
              <a:t>..........</a:t>
            </a:r>
            <a:r>
              <a:rPr lang="ar-SA" sz="3600" b="1" dirty="0" smtClean="0"/>
              <a:t>، </a:t>
            </a:r>
            <a:r>
              <a:rPr lang="ar-SA" sz="3600" b="1" dirty="0" err="1" smtClean="0"/>
              <a:t>و</a:t>
            </a:r>
            <a:r>
              <a:rPr lang="ar-SA" sz="2000" b="1" dirty="0" smtClean="0">
                <a:solidFill>
                  <a:schemeClr val="bg1">
                    <a:lumMod val="85000"/>
                  </a:schemeClr>
                </a:solidFill>
              </a:rPr>
              <a:t>....</a:t>
            </a:r>
            <a:r>
              <a:rPr lang="ar-EG" sz="2000" b="1" dirty="0" smtClean="0">
                <a:solidFill>
                  <a:schemeClr val="bg1">
                    <a:lumMod val="85000"/>
                  </a:schemeClr>
                </a:solidFill>
              </a:rPr>
              <a:t>.......</a:t>
            </a:r>
            <a:r>
              <a:rPr lang="ar-SA" sz="3600" b="1" dirty="0" smtClean="0"/>
              <a:t>، </a:t>
            </a:r>
            <a:r>
              <a:rPr lang="ar-SA" sz="3600" b="1" dirty="0" err="1" smtClean="0"/>
              <a:t>و</a:t>
            </a:r>
            <a:r>
              <a:rPr lang="ar-SA" sz="2000" b="1" dirty="0" smtClean="0">
                <a:solidFill>
                  <a:schemeClr val="bg1">
                    <a:lumMod val="85000"/>
                  </a:schemeClr>
                </a:solidFill>
              </a:rPr>
              <a:t>....</a:t>
            </a:r>
            <a:r>
              <a:rPr lang="ar-EG" sz="2000" b="1" dirty="0" smtClean="0">
                <a:solidFill>
                  <a:schemeClr val="bg1">
                    <a:lumMod val="85000"/>
                  </a:schemeClr>
                </a:solidFill>
              </a:rPr>
              <a:t>.........</a:t>
            </a:r>
            <a:r>
              <a:rPr lang="ar-SA" sz="2000" b="1" dirty="0" smtClean="0">
                <a:solidFill>
                  <a:schemeClr val="bg1">
                    <a:lumMod val="85000"/>
                  </a:schemeClr>
                </a:solidFill>
              </a:rPr>
              <a:t>.....</a:t>
            </a:r>
            <a:r>
              <a:rPr lang="ar-EG" sz="3600" b="1" dirty="0" smtClean="0"/>
              <a:t>.</a:t>
            </a:r>
            <a:endParaRPr lang="en-US" sz="3600" dirty="0"/>
          </a:p>
        </p:txBody>
      </p:sp>
      <p:sp>
        <p:nvSpPr>
          <p:cNvPr id="16393" name="مربع نص 11"/>
          <p:cNvSpPr txBox="1">
            <a:spLocks noChangeArrowheads="1"/>
          </p:cNvSpPr>
          <p:nvPr/>
        </p:nvSpPr>
        <p:spPr bwMode="auto">
          <a:xfrm>
            <a:off x="3286116" y="3346450"/>
            <a:ext cx="234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أسماك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394" name="مربع نص 12"/>
          <p:cNvSpPr txBox="1">
            <a:spLocks noChangeArrowheads="1"/>
          </p:cNvSpPr>
          <p:nvPr/>
        </p:nvSpPr>
        <p:spPr bwMode="auto">
          <a:xfrm>
            <a:off x="1230306" y="3357562"/>
            <a:ext cx="234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 smtClean="0">
                <a:solidFill>
                  <a:srgbClr val="C00000"/>
                </a:solidFill>
              </a:rPr>
              <a:t>شعب مرجانية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395" name="مربع نص 13"/>
          <p:cNvSpPr txBox="1">
            <a:spLocks noChangeArrowheads="1"/>
          </p:cNvSpPr>
          <p:nvPr/>
        </p:nvSpPr>
        <p:spPr bwMode="auto">
          <a:xfrm>
            <a:off x="3857620" y="3925895"/>
            <a:ext cx="114300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ماء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2">
            <a:lum bright="-10000" contrast="46000"/>
          </a:blip>
          <a:srcRect/>
          <a:stretch>
            <a:fillRect/>
          </a:stretch>
        </p:blipFill>
        <p:spPr bwMode="auto">
          <a:xfrm>
            <a:off x="5715000" y="2235200"/>
            <a:ext cx="2500313" cy="347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7" name="مربع نص 14"/>
          <p:cNvSpPr txBox="1">
            <a:spLocks noChangeArrowheads="1"/>
          </p:cNvSpPr>
          <p:nvPr/>
        </p:nvSpPr>
        <p:spPr bwMode="auto">
          <a:xfrm>
            <a:off x="2285984" y="3929066"/>
            <a:ext cx="124141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صخور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2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15" name="موجة 14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7425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17427" name="Picture 6"/>
              <p:cNvPicPr>
                <a:picLocks noChangeAspect="1" noChangeArrowheads="1"/>
              </p:cNvPicPr>
              <p:nvPr/>
            </p:nvPicPr>
            <p:blipFill>
              <a:blip r:embed="rId3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موجة 18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426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 dirty="0">
                  <a:solidFill>
                    <a:schemeClr val="bg1"/>
                  </a:solidFill>
                </a:rPr>
                <a:t>نشاط (2)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387" name="مربع نص 5"/>
          <p:cNvSpPr txBox="1">
            <a:spLocks noChangeArrowheads="1"/>
          </p:cNvSpPr>
          <p:nvPr/>
        </p:nvSpPr>
        <p:spPr bwMode="auto">
          <a:xfrm>
            <a:off x="857250" y="1071563"/>
            <a:ext cx="7286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 dirty="0"/>
              <a:t>شارك الفنان </a:t>
            </a:r>
            <a:r>
              <a:rPr lang="ar-SA" sz="3200" b="1" dirty="0" smtClean="0"/>
              <a:t>"مجدي </a:t>
            </a:r>
            <a:r>
              <a:rPr lang="ar-SA" sz="3200" b="1" dirty="0"/>
              <a:t>عبد الحليم </a:t>
            </a:r>
            <a:r>
              <a:rPr lang="ar-SA" sz="3200" b="1" dirty="0" err="1" smtClean="0"/>
              <a:t>رضوي</a:t>
            </a:r>
            <a:r>
              <a:rPr lang="ar-SA" sz="3200" b="1" dirty="0" smtClean="0"/>
              <a:t>" </a:t>
            </a:r>
            <a:r>
              <a:rPr lang="ar-SA" sz="3200" b="1" dirty="0"/>
              <a:t>في معرض المراسم الرابع لعام 1409ه</a:t>
            </a:r>
            <a:r>
              <a:rPr lang="ar-EG" sz="3200" b="1" dirty="0"/>
              <a:t>ـ، </a:t>
            </a:r>
            <a:r>
              <a:rPr lang="ar-SA" sz="3200" b="1" dirty="0"/>
              <a:t>نتأمل اللوحة </a:t>
            </a:r>
            <a:r>
              <a:rPr lang="ar-SA" sz="3200" b="1" dirty="0" err="1"/>
              <a:t>ج</a:t>
            </a:r>
            <a:r>
              <a:rPr lang="ar-EG" sz="3200" b="1" dirty="0"/>
              <a:t>ي</a:t>
            </a:r>
            <a:r>
              <a:rPr lang="ar-SA" sz="3200" b="1" dirty="0" err="1" smtClean="0"/>
              <a:t>دًا</a:t>
            </a:r>
            <a:r>
              <a:rPr lang="ar-EG" sz="3200" b="1" dirty="0" smtClean="0"/>
              <a:t>،</a:t>
            </a:r>
            <a:r>
              <a:rPr lang="ar-SA" sz="3200" b="1" dirty="0" smtClean="0"/>
              <a:t> </a:t>
            </a:r>
            <a:r>
              <a:rPr lang="ar-SA" sz="3200" b="1" dirty="0"/>
              <a:t>ثم:</a:t>
            </a:r>
            <a:endParaRPr lang="en-US" sz="3200" dirty="0"/>
          </a:p>
        </p:txBody>
      </p:sp>
      <p:grpSp>
        <p:nvGrpSpPr>
          <p:cNvPr id="4" name="مجموعة 19"/>
          <p:cNvGrpSpPr>
            <a:grpSpLocks/>
          </p:cNvGrpSpPr>
          <p:nvPr/>
        </p:nvGrpSpPr>
        <p:grpSpPr bwMode="auto">
          <a:xfrm>
            <a:off x="928719" y="5786438"/>
            <a:ext cx="8215313" cy="656210"/>
            <a:chOff x="357190" y="5143508"/>
            <a:chExt cx="8215338" cy="656240"/>
          </a:xfrm>
        </p:grpSpPr>
        <p:sp>
          <p:nvSpPr>
            <p:cNvPr id="17419" name="مربع نص 8"/>
            <p:cNvSpPr txBox="1">
              <a:spLocks noChangeArrowheads="1"/>
            </p:cNvSpPr>
            <p:nvPr/>
          </p:nvSpPr>
          <p:spPr bwMode="auto">
            <a:xfrm>
              <a:off x="357190" y="5214946"/>
              <a:ext cx="8143900" cy="584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200" b="1" dirty="0" smtClean="0">
                  <a:solidFill>
                    <a:srgbClr val="002060"/>
                  </a:solidFill>
                </a:rPr>
                <a:t>شكل </a:t>
              </a:r>
              <a:r>
                <a:rPr lang="ar-EG" sz="3200" b="1" dirty="0">
                  <a:solidFill>
                    <a:srgbClr val="002060"/>
                  </a:solidFill>
                </a:rPr>
                <a:t>(14): </a:t>
              </a:r>
              <a:r>
                <a:rPr lang="ar-EG" sz="3200" b="1" dirty="0"/>
                <a:t>لوحة للفنان </a:t>
              </a:r>
              <a:r>
                <a:rPr lang="ar-SA" sz="3200" b="1" dirty="0" smtClean="0"/>
                <a:t>"</a:t>
              </a:r>
              <a:r>
                <a:rPr lang="ar-EG" sz="3200" b="1" dirty="0" smtClean="0"/>
                <a:t>مجدي </a:t>
              </a:r>
              <a:r>
                <a:rPr lang="ar-EG" sz="3200" b="1" dirty="0"/>
                <a:t>عبد الحليم </a:t>
              </a:r>
              <a:r>
                <a:rPr lang="ar-EG" sz="3200" b="1" dirty="0" err="1" smtClean="0"/>
                <a:t>رضوي</a:t>
              </a:r>
              <a:r>
                <a:rPr lang="ar-SA" sz="3200" b="1" dirty="0" smtClean="0"/>
                <a:t>"</a:t>
              </a:r>
              <a:r>
                <a:rPr lang="ar-EG" sz="3200" b="1" dirty="0" smtClean="0"/>
                <a:t>.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pic>
          <p:nvPicPr>
            <p:cNvPr id="17420" name="Picture 10"/>
            <p:cNvPicPr>
              <a:picLocks noChangeAspect="1" noChangeArrowheads="1"/>
            </p:cNvPicPr>
            <p:nvPr/>
          </p:nvPicPr>
          <p:blipFill>
            <a:blip r:embed="rId4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8001024" y="5143508"/>
              <a:ext cx="571504" cy="64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3" name="رابط مستقيم 22"/>
            <p:cNvCxnSpPr/>
            <p:nvPr/>
          </p:nvCxnSpPr>
          <p:spPr bwMode="auto">
            <a:xfrm rot="10800000">
              <a:off x="1214411" y="5788067"/>
              <a:ext cx="7143772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  <p:bldP spid="16394" grpId="0"/>
      <p:bldP spid="16395" grpId="0"/>
      <p:bldP spid="16397" grpId="0"/>
      <p:bldP spid="163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lum bright="-10000" contrast="46000"/>
          </a:blip>
          <a:srcRect/>
          <a:stretch>
            <a:fillRect/>
          </a:stretch>
        </p:blipFill>
        <p:spPr bwMode="auto">
          <a:xfrm>
            <a:off x="5715000" y="2235200"/>
            <a:ext cx="2500313" cy="347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8435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15" name="موجة 14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446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1844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موجة 18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8447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 dirty="0">
                  <a:solidFill>
                    <a:schemeClr val="bg1"/>
                  </a:solidFill>
                </a:rPr>
                <a:t>نشاط (2)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436" name="مربع نص 5"/>
          <p:cNvSpPr txBox="1">
            <a:spLocks noChangeArrowheads="1"/>
          </p:cNvSpPr>
          <p:nvPr/>
        </p:nvSpPr>
        <p:spPr bwMode="auto">
          <a:xfrm>
            <a:off x="857250" y="1071563"/>
            <a:ext cx="7286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 dirty="0" smtClean="0"/>
              <a:t>شارك الفنان "مجدي عبد الحليم </a:t>
            </a:r>
            <a:r>
              <a:rPr lang="ar-SA" sz="3200" b="1" dirty="0" err="1" smtClean="0"/>
              <a:t>رضوي</a:t>
            </a:r>
            <a:r>
              <a:rPr lang="ar-SA" sz="3200" b="1" dirty="0" smtClean="0"/>
              <a:t>" في معرض المراسم الرابع لعام 1409ه</a:t>
            </a:r>
            <a:r>
              <a:rPr lang="ar-EG" sz="3200" b="1" dirty="0" smtClean="0"/>
              <a:t>ـ، </a:t>
            </a:r>
            <a:r>
              <a:rPr lang="ar-SA" sz="3200" b="1" dirty="0" smtClean="0"/>
              <a:t>نتأمل اللوحة </a:t>
            </a:r>
            <a:r>
              <a:rPr lang="ar-SA" sz="3200" b="1" dirty="0" err="1" smtClean="0"/>
              <a:t>ج</a:t>
            </a:r>
            <a:r>
              <a:rPr lang="ar-EG" sz="3200" b="1" dirty="0" smtClean="0"/>
              <a:t>ي</a:t>
            </a:r>
            <a:r>
              <a:rPr lang="ar-SA" sz="3200" b="1" dirty="0" err="1" smtClean="0"/>
              <a:t>دًا</a:t>
            </a:r>
            <a:r>
              <a:rPr lang="ar-EG" sz="3200" b="1" dirty="0" smtClean="0"/>
              <a:t>،</a:t>
            </a:r>
            <a:r>
              <a:rPr lang="ar-SA" sz="3200" b="1" dirty="0" smtClean="0"/>
              <a:t> ثم:</a:t>
            </a:r>
            <a:endParaRPr lang="en-US" sz="3200" dirty="0"/>
          </a:p>
        </p:txBody>
      </p:sp>
      <p:sp>
        <p:nvSpPr>
          <p:cNvPr id="20" name="مربع نص 10"/>
          <p:cNvSpPr txBox="1">
            <a:spLocks noChangeArrowheads="1"/>
          </p:cNvSpPr>
          <p:nvPr/>
        </p:nvSpPr>
        <p:spPr bwMode="auto">
          <a:xfrm>
            <a:off x="928688" y="3140075"/>
            <a:ext cx="4643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/>
              <a:t>نضع </a:t>
            </a:r>
            <a:r>
              <a:rPr lang="ar-SA" sz="3600" b="1" dirty="0" smtClean="0"/>
              <a:t>عنوانًا </a:t>
            </a:r>
            <a:r>
              <a:rPr lang="ar-SA" sz="3600" b="1" dirty="0"/>
              <a:t>لهذه اللوحة</a:t>
            </a:r>
            <a:endParaRPr lang="ar-EG" sz="3600" b="1" dirty="0"/>
          </a:p>
          <a:p>
            <a:pPr algn="ctr"/>
            <a:r>
              <a:rPr lang="ar-SA" sz="2000" b="1" dirty="0">
                <a:solidFill>
                  <a:schemeClr val="bg1">
                    <a:lumMod val="85000"/>
                  </a:schemeClr>
                </a:solidFill>
              </a:rPr>
              <a:t>..</a:t>
            </a:r>
            <a:r>
              <a:rPr lang="ar-EG" sz="2000" b="1" dirty="0">
                <a:solidFill>
                  <a:schemeClr val="bg1">
                    <a:lumMod val="85000"/>
                  </a:schemeClr>
                </a:solidFill>
              </a:rPr>
              <a:t>.................</a:t>
            </a:r>
            <a:r>
              <a:rPr lang="ar-SA" sz="2000" b="1" dirty="0">
                <a:solidFill>
                  <a:schemeClr val="bg1">
                    <a:lumMod val="85000"/>
                  </a:schemeClr>
                </a:solidFill>
              </a:rPr>
              <a:t>............................</a:t>
            </a:r>
            <a:r>
              <a:rPr lang="ar-EG" sz="3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ar-EG" sz="3600" b="1" dirty="0"/>
              <a:t>.</a:t>
            </a:r>
            <a:endParaRPr lang="en-US" sz="3600" dirty="0"/>
          </a:p>
        </p:txBody>
      </p:sp>
      <p:sp>
        <p:nvSpPr>
          <p:cNvPr id="16" name="مربع نص 11"/>
          <p:cNvSpPr txBox="1">
            <a:spLocks noChangeArrowheads="1"/>
          </p:cNvSpPr>
          <p:nvPr/>
        </p:nvSpPr>
        <p:spPr bwMode="auto">
          <a:xfrm>
            <a:off x="1714480" y="3714752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الأسماك الرائعة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17" name="مجموعة 19"/>
          <p:cNvGrpSpPr>
            <a:grpSpLocks/>
          </p:cNvGrpSpPr>
          <p:nvPr/>
        </p:nvGrpSpPr>
        <p:grpSpPr bwMode="auto">
          <a:xfrm>
            <a:off x="928719" y="5786438"/>
            <a:ext cx="8215313" cy="656210"/>
            <a:chOff x="357190" y="5143508"/>
            <a:chExt cx="8215338" cy="656240"/>
          </a:xfrm>
        </p:grpSpPr>
        <p:sp>
          <p:nvSpPr>
            <p:cNvPr id="18" name="مربع نص 8"/>
            <p:cNvSpPr txBox="1">
              <a:spLocks noChangeArrowheads="1"/>
            </p:cNvSpPr>
            <p:nvPr/>
          </p:nvSpPr>
          <p:spPr bwMode="auto">
            <a:xfrm>
              <a:off x="357190" y="5214946"/>
              <a:ext cx="8143900" cy="584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200" b="1" dirty="0" smtClean="0">
                  <a:solidFill>
                    <a:srgbClr val="002060"/>
                  </a:solidFill>
                </a:rPr>
                <a:t>شكل </a:t>
              </a:r>
              <a:r>
                <a:rPr lang="ar-EG" sz="3200" b="1" dirty="0">
                  <a:solidFill>
                    <a:srgbClr val="002060"/>
                  </a:solidFill>
                </a:rPr>
                <a:t>(14): </a:t>
              </a:r>
              <a:r>
                <a:rPr lang="ar-EG" sz="3200" b="1" dirty="0"/>
                <a:t>لوحة للفنان </a:t>
              </a:r>
              <a:r>
                <a:rPr lang="ar-SA" sz="3200" b="1" dirty="0" smtClean="0"/>
                <a:t>"</a:t>
              </a:r>
              <a:r>
                <a:rPr lang="ar-EG" sz="3200" b="1" dirty="0" smtClean="0"/>
                <a:t>مجدي </a:t>
              </a:r>
              <a:r>
                <a:rPr lang="ar-EG" sz="3200" b="1" dirty="0"/>
                <a:t>عبد الحليم </a:t>
              </a:r>
              <a:r>
                <a:rPr lang="ar-EG" sz="3200" b="1" dirty="0" err="1" smtClean="0"/>
                <a:t>رضوي</a:t>
              </a:r>
              <a:r>
                <a:rPr lang="ar-SA" sz="3200" b="1" dirty="0" smtClean="0"/>
                <a:t>"</a:t>
              </a:r>
              <a:r>
                <a:rPr lang="ar-EG" sz="3200" b="1" dirty="0" smtClean="0"/>
                <a:t>.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4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8001024" y="5143508"/>
              <a:ext cx="571504" cy="64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رابط مستقيم 21"/>
            <p:cNvCxnSpPr/>
            <p:nvPr/>
          </p:nvCxnSpPr>
          <p:spPr bwMode="auto">
            <a:xfrm rot="10800000">
              <a:off x="1214411" y="5788067"/>
              <a:ext cx="7143772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20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مربع نص 12"/>
          <p:cNvSpPr txBox="1">
            <a:spLocks noChangeArrowheads="1"/>
          </p:cNvSpPr>
          <p:nvPr/>
        </p:nvSpPr>
        <p:spPr bwMode="auto">
          <a:xfrm>
            <a:off x="785813" y="2143125"/>
            <a:ext cx="8001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ar-EG" sz="4400" b="1" dirty="0"/>
              <a:t> </a:t>
            </a:r>
            <a:r>
              <a:rPr lang="ar-SA" sz="4400" b="1" dirty="0"/>
              <a:t>بألوان الباستيل الشمعية نستطيع أن نعبر عن الطبيعة بجميع عناصرها من خلال استخدام العناصر الشكلية من خط ولون وملمس </a:t>
            </a:r>
            <a:r>
              <a:rPr lang="ar-SA" sz="4400" b="1" dirty="0" err="1"/>
              <a:t>و</a:t>
            </a:r>
            <a:r>
              <a:rPr lang="ar-EG" sz="4400" b="1" dirty="0"/>
              <a:t>ظ</a:t>
            </a:r>
            <a:r>
              <a:rPr lang="ar-SA" sz="4400" b="1" dirty="0"/>
              <a:t>ل، كما في الخطوات التالية:</a:t>
            </a:r>
            <a:endParaRPr lang="en-US" sz="4400" dirty="0"/>
          </a:p>
        </p:txBody>
      </p:sp>
      <p:grpSp>
        <p:nvGrpSpPr>
          <p:cNvPr id="2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9" name="موجة 8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9463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19465" name="Picture 6"/>
              <p:cNvPicPr>
                <a:picLocks noChangeAspect="1" noChangeArrowheads="1"/>
              </p:cNvPicPr>
              <p:nvPr/>
            </p:nvPicPr>
            <p:blipFill>
              <a:blip r:embed="rId2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موجة 13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464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 dirty="0">
                  <a:solidFill>
                    <a:schemeClr val="bg1"/>
                  </a:solidFill>
                </a:rPr>
                <a:t>نشاط (3)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مربع نص 7"/>
          <p:cNvSpPr txBox="1">
            <a:spLocks noChangeArrowheads="1"/>
          </p:cNvSpPr>
          <p:nvPr/>
        </p:nvSpPr>
        <p:spPr bwMode="auto">
          <a:xfrm>
            <a:off x="428596" y="1039813"/>
            <a:ext cx="82724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الخطوة الأولى:</a:t>
            </a:r>
            <a:endParaRPr lang="ar-EG" sz="3600" b="1" dirty="0">
              <a:solidFill>
                <a:srgbClr val="00B050"/>
              </a:solidFill>
            </a:endParaRPr>
          </a:p>
          <a:p>
            <a:r>
              <a:rPr lang="ar-SA" sz="3600" b="1" dirty="0">
                <a:solidFill>
                  <a:srgbClr val="00B050"/>
                </a:solidFill>
              </a:rPr>
              <a:t> </a:t>
            </a:r>
            <a:r>
              <a:rPr lang="ar-EG" sz="3600" b="1" dirty="0" smtClean="0">
                <a:solidFill>
                  <a:srgbClr val="00B050"/>
                </a:solidFill>
              </a:rPr>
              <a:t>          </a:t>
            </a:r>
            <a:r>
              <a:rPr lang="ar-SA" sz="3600" b="1" dirty="0" smtClean="0"/>
              <a:t>نرسم </a:t>
            </a:r>
            <a:r>
              <a:rPr lang="ar-SA" sz="3600" b="1" dirty="0"/>
              <a:t>الخط الخارجي للفراشة.</a:t>
            </a:r>
            <a:endParaRPr lang="en-US" sz="3600" dirty="0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>
            <a:lum bright="-20000" contrast="52000"/>
          </a:blip>
          <a:srcRect/>
          <a:stretch>
            <a:fillRect/>
          </a:stretch>
        </p:blipFill>
        <p:spPr bwMode="auto">
          <a:xfrm>
            <a:off x="1142976" y="2643182"/>
            <a:ext cx="4543425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5572125" y="946695"/>
            <a:ext cx="2714625" cy="714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5572125" y="943520"/>
            <a:ext cx="2714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bg1"/>
                </a:solidFill>
                <a:cs typeface="+mn-cs"/>
              </a:rPr>
              <a:t>الموضوع الثاني</a:t>
            </a:r>
          </a:p>
        </p:txBody>
      </p:sp>
      <p:sp>
        <p:nvSpPr>
          <p:cNvPr id="14" name="شريط منحني إلى الأسفل 13"/>
          <p:cNvSpPr/>
          <p:nvPr/>
        </p:nvSpPr>
        <p:spPr>
          <a:xfrm>
            <a:off x="1928813" y="3729583"/>
            <a:ext cx="5857875" cy="1571625"/>
          </a:xfrm>
          <a:prstGeom prst="ellipseRibbon">
            <a:avLst>
              <a:gd name="adj1" fmla="val 46126"/>
              <a:gd name="adj2" fmla="val 71531"/>
              <a:gd name="adj3" fmla="val 6299"/>
            </a:avLst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3000375" y="4515395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600" b="1" dirty="0">
                <a:cs typeface="+mn-cs"/>
              </a:rPr>
              <a:t>الفن والطبيعة</a:t>
            </a:r>
            <a:endParaRPr lang="ar-SA" sz="3600" b="1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مربع نص 7"/>
          <p:cNvSpPr txBox="1">
            <a:spLocks noChangeArrowheads="1"/>
          </p:cNvSpPr>
          <p:nvPr/>
        </p:nvSpPr>
        <p:spPr bwMode="auto">
          <a:xfrm>
            <a:off x="2143108" y="500042"/>
            <a:ext cx="63595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الخطوة الثانية:</a:t>
            </a:r>
            <a:endParaRPr lang="ar-EG" sz="3600" b="1" dirty="0">
              <a:solidFill>
                <a:srgbClr val="00B050"/>
              </a:solidFill>
            </a:endParaRPr>
          </a:p>
          <a:p>
            <a:r>
              <a:rPr lang="ar-SA" sz="3600" b="1" dirty="0"/>
              <a:t> </a:t>
            </a:r>
            <a:r>
              <a:rPr lang="ar-EG" sz="3600" b="1" dirty="0" smtClean="0"/>
              <a:t>            </a:t>
            </a:r>
            <a:r>
              <a:rPr lang="ar-SA" sz="3600" b="1" dirty="0" smtClean="0"/>
              <a:t>نرسم </a:t>
            </a:r>
            <a:r>
              <a:rPr lang="ar-SA" sz="3600" b="1" dirty="0"/>
              <a:t>مجموعة من الخطوط داخل الشكل </a:t>
            </a:r>
            <a:r>
              <a:rPr lang="ar-SA" sz="3600" b="1" dirty="0" smtClean="0"/>
              <a:t>باللون </a:t>
            </a:r>
            <a:r>
              <a:rPr lang="ar-SA" sz="3600" b="1" dirty="0"/>
              <a:t>الأسود الشمعي.</a:t>
            </a:r>
            <a:endParaRPr lang="en-US" sz="36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52000"/>
          </a:blip>
          <a:srcRect/>
          <a:stretch>
            <a:fillRect/>
          </a:stretch>
        </p:blipFill>
        <p:spPr bwMode="auto">
          <a:xfrm>
            <a:off x="1214414" y="2571744"/>
            <a:ext cx="5072098" cy="3385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مربع نص 7"/>
          <p:cNvSpPr txBox="1">
            <a:spLocks noChangeArrowheads="1"/>
          </p:cNvSpPr>
          <p:nvPr/>
        </p:nvSpPr>
        <p:spPr bwMode="auto">
          <a:xfrm>
            <a:off x="4786313" y="857250"/>
            <a:ext cx="43576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3600" b="1" dirty="0">
                <a:solidFill>
                  <a:srgbClr val="00B050"/>
                </a:solidFill>
              </a:rPr>
              <a:t>الخطوة الثالثة:</a:t>
            </a:r>
            <a:endParaRPr lang="ar-EG" sz="3600" b="1" dirty="0">
              <a:solidFill>
                <a:srgbClr val="00B050"/>
              </a:solidFill>
            </a:endParaRPr>
          </a:p>
          <a:p>
            <a:pPr algn="justLow"/>
            <a:r>
              <a:rPr lang="ar-SA" sz="3600" b="1" dirty="0">
                <a:solidFill>
                  <a:srgbClr val="00B050"/>
                </a:solidFill>
              </a:rPr>
              <a:t> </a:t>
            </a:r>
            <a:r>
              <a:rPr lang="ar-SA" sz="3600" b="1" dirty="0"/>
              <a:t>نوزع الألوان التي نختارها على جناح الفراشة الفاتحة للضوء، الغامقة للظل، وحتى نحصل على ملمس لجناح الفراشة نضع تحت ورقة الرسم ورق صنفرة أو خيش ثم نلون باللون.</a:t>
            </a:r>
            <a:endParaRPr lang="en-US" sz="36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52000"/>
          </a:blip>
          <a:srcRect/>
          <a:stretch>
            <a:fillRect/>
          </a:stretch>
        </p:blipFill>
        <p:spPr bwMode="auto">
          <a:xfrm>
            <a:off x="1071539" y="1714488"/>
            <a:ext cx="3714776" cy="4163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مربع نص 7"/>
          <p:cNvSpPr txBox="1">
            <a:spLocks noChangeArrowheads="1"/>
          </p:cNvSpPr>
          <p:nvPr/>
        </p:nvSpPr>
        <p:spPr bwMode="auto">
          <a:xfrm>
            <a:off x="5500688" y="1214438"/>
            <a:ext cx="330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الخطوة الرابعة</a:t>
            </a:r>
            <a:r>
              <a:rPr lang="ar-SA" sz="3600" b="1" dirty="0" smtClean="0">
                <a:solidFill>
                  <a:srgbClr val="00B050"/>
                </a:solidFill>
              </a:rPr>
              <a:t>:</a:t>
            </a:r>
            <a:br>
              <a:rPr lang="ar-SA" sz="3600" b="1" dirty="0" smtClean="0">
                <a:solidFill>
                  <a:srgbClr val="00B050"/>
                </a:solidFill>
              </a:rPr>
            </a:br>
            <a:r>
              <a:rPr lang="ar-SA" sz="3600" b="1" dirty="0" smtClean="0">
                <a:solidFill>
                  <a:srgbClr val="00B050"/>
                </a:solidFill>
              </a:rPr>
              <a:t/>
            </a:r>
            <a:br>
              <a:rPr lang="ar-SA" sz="3600" b="1" dirty="0" smtClean="0">
                <a:solidFill>
                  <a:srgbClr val="00B050"/>
                </a:solidFill>
              </a:rPr>
            </a:br>
            <a:endParaRPr lang="ar-EG" sz="3600" b="1" dirty="0" smtClean="0">
              <a:solidFill>
                <a:srgbClr val="00B050"/>
              </a:solidFill>
            </a:endParaRPr>
          </a:p>
          <a:p>
            <a:pPr algn="ctr"/>
            <a:r>
              <a:rPr lang="ar-SA" sz="3600" b="1" dirty="0" smtClean="0"/>
              <a:t>نقص </a:t>
            </a:r>
            <a:r>
              <a:rPr lang="ar-SA" sz="3600" b="1" dirty="0"/>
              <a:t>الفراشة.</a:t>
            </a:r>
            <a:endParaRPr lang="en-US" sz="36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52000"/>
          </a:blip>
          <a:srcRect/>
          <a:stretch>
            <a:fillRect/>
          </a:stretch>
        </p:blipFill>
        <p:spPr bwMode="auto">
          <a:xfrm>
            <a:off x="1568793" y="1288546"/>
            <a:ext cx="3390916" cy="4267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500688" y="642918"/>
            <a:ext cx="32146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الخطوة الخامسة: </a:t>
            </a:r>
            <a:r>
              <a:rPr lang="ar-SA" sz="3600" b="1" dirty="0" smtClean="0">
                <a:solidFill>
                  <a:srgbClr val="00B050"/>
                </a:solidFill>
              </a:rPr>
              <a:t/>
            </a:r>
            <a:br>
              <a:rPr lang="ar-SA" sz="3600" b="1" dirty="0" smtClean="0">
                <a:solidFill>
                  <a:srgbClr val="00B050"/>
                </a:solidFill>
              </a:rPr>
            </a:br>
            <a:r>
              <a:rPr lang="ar-SA" sz="3600" b="1" dirty="0" smtClean="0">
                <a:solidFill>
                  <a:srgbClr val="00B050"/>
                </a:solidFill>
              </a:rPr>
              <a:t/>
            </a:r>
            <a:br>
              <a:rPr lang="ar-SA" sz="3600" b="1" dirty="0" smtClean="0">
                <a:solidFill>
                  <a:srgbClr val="00B050"/>
                </a:solidFill>
              </a:rPr>
            </a:br>
            <a:endParaRPr lang="ar-EG" sz="3600" b="1" dirty="0" smtClean="0">
              <a:solidFill>
                <a:srgbClr val="00B050"/>
              </a:solidFill>
            </a:endParaRPr>
          </a:p>
          <a:p>
            <a:pPr algn="justLow"/>
            <a:r>
              <a:rPr lang="ar-SA" sz="3600" b="1" dirty="0" smtClean="0"/>
              <a:t>نستعمل </a:t>
            </a:r>
            <a:r>
              <a:rPr lang="ar-SA" sz="3600" b="1" dirty="0"/>
              <a:t>الغراء لتثبيت الفراشة على حقيبة أو برواز صورة</a:t>
            </a:r>
            <a:r>
              <a:rPr lang="ar-EG" sz="3600" b="1" dirty="0"/>
              <a:t> </a:t>
            </a:r>
            <a:r>
              <a:rPr lang="ar-SA" sz="3600" b="1" dirty="0"/>
              <a:t>.... وغيرها.</a:t>
            </a:r>
            <a:endParaRPr lang="en-US" sz="36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lum bright="-13000" contrast="23000"/>
          </a:blip>
          <a:srcRect/>
          <a:stretch>
            <a:fillRect/>
          </a:stretch>
        </p:blipFill>
        <p:spPr bwMode="auto">
          <a:xfrm>
            <a:off x="1071538" y="1928802"/>
            <a:ext cx="421484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مربع نص 8"/>
          <p:cNvSpPr txBox="1">
            <a:spLocks noChangeArrowheads="1"/>
          </p:cNvSpPr>
          <p:nvPr/>
        </p:nvSpPr>
        <p:spPr bwMode="auto">
          <a:xfrm>
            <a:off x="1500188" y="5286375"/>
            <a:ext cx="650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 dirty="0"/>
              <a:t>بعض الأفكار للاستفادة من الرسم </a:t>
            </a:r>
            <a:r>
              <a:rPr lang="ar-SA" sz="3200" b="1" dirty="0" smtClean="0"/>
              <a:t>نفعيًّا وجماليًّا.</a:t>
            </a:r>
            <a:endParaRPr lang="en-US" sz="3200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lum bright="-10000" contrast="36000"/>
          </a:blip>
          <a:srcRect/>
          <a:stretch>
            <a:fillRect/>
          </a:stretch>
        </p:blipFill>
        <p:spPr bwMode="auto">
          <a:xfrm>
            <a:off x="1214438" y="0"/>
            <a:ext cx="7075487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lum bright="-10000" contrast="36000"/>
          </a:blip>
          <a:srcRect/>
          <a:stretch>
            <a:fillRect/>
          </a:stretch>
        </p:blipFill>
        <p:spPr bwMode="auto">
          <a:xfrm>
            <a:off x="2286000" y="0"/>
            <a:ext cx="5362575" cy="413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مجموعة 19"/>
          <p:cNvGrpSpPr>
            <a:grpSpLocks/>
          </p:cNvGrpSpPr>
          <p:nvPr/>
        </p:nvGrpSpPr>
        <p:grpSpPr bwMode="auto">
          <a:xfrm>
            <a:off x="2714625" y="4857760"/>
            <a:ext cx="4714895" cy="727638"/>
            <a:chOff x="983862" y="5072081"/>
            <a:chExt cx="7950721" cy="727668"/>
          </a:xfrm>
        </p:grpSpPr>
        <p:sp>
          <p:nvSpPr>
            <p:cNvPr id="26628" name="مربع نص 8"/>
            <p:cNvSpPr txBox="1">
              <a:spLocks noChangeArrowheads="1"/>
            </p:cNvSpPr>
            <p:nvPr/>
          </p:nvSpPr>
          <p:spPr bwMode="auto">
            <a:xfrm>
              <a:off x="983862" y="5214950"/>
              <a:ext cx="7588634" cy="58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SA" sz="3200" b="1" dirty="0"/>
                <a:t>الشكل</a:t>
              </a:r>
              <a:r>
                <a:rPr lang="ar-EG" sz="3200" b="1" dirty="0"/>
                <a:t> (</a:t>
              </a:r>
              <a:r>
                <a:rPr lang="ar-SA" sz="3200" b="1" dirty="0"/>
                <a:t>15</a:t>
              </a:r>
              <a:r>
                <a:rPr lang="ar-EG" sz="3200" b="1" dirty="0"/>
                <a:t>)</a:t>
              </a:r>
              <a:r>
                <a:rPr lang="ar-SA" sz="3200" b="1" dirty="0"/>
                <a:t>: الإخراج النهائي.</a:t>
              </a:r>
              <a:endParaRPr lang="en-US" sz="3200" dirty="0"/>
            </a:p>
          </p:txBody>
        </p:sp>
        <p:pic>
          <p:nvPicPr>
            <p:cNvPr id="26629" name="Picture 10"/>
            <p:cNvPicPr>
              <a:picLocks noChangeAspect="1" noChangeArrowheads="1"/>
            </p:cNvPicPr>
            <p:nvPr/>
          </p:nvPicPr>
          <p:blipFill>
            <a:blip r:embed="rId3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8077358" y="5072081"/>
              <a:ext cx="857225" cy="64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رابط مستقيم 7"/>
            <p:cNvCxnSpPr/>
            <p:nvPr/>
          </p:nvCxnSpPr>
          <p:spPr bwMode="auto">
            <a:xfrm rot="10800000">
              <a:off x="1706652" y="5786479"/>
              <a:ext cx="6652343" cy="31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مربع نص 12"/>
          <p:cNvSpPr txBox="1">
            <a:spLocks noChangeArrowheads="1"/>
          </p:cNvSpPr>
          <p:nvPr/>
        </p:nvSpPr>
        <p:spPr bwMode="auto">
          <a:xfrm>
            <a:off x="1785938" y="2357438"/>
            <a:ext cx="63579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ar-EG" sz="4400" b="1" dirty="0"/>
              <a:t> نختار </a:t>
            </a:r>
            <a:r>
              <a:rPr lang="ar-SA" sz="4400" b="1" dirty="0"/>
              <a:t>أي عنصر نباتي ونرسمه كما في الخطوات التالية:</a:t>
            </a:r>
            <a:endParaRPr lang="en-US" sz="4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مربع نص 6"/>
          <p:cNvSpPr txBox="1">
            <a:spLocks noChangeArrowheads="1"/>
          </p:cNvSpPr>
          <p:nvPr/>
        </p:nvSpPr>
        <p:spPr bwMode="auto">
          <a:xfrm>
            <a:off x="357188" y="642938"/>
            <a:ext cx="843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أنا أحافظ على ألواني </a:t>
            </a:r>
            <a:r>
              <a:rPr lang="ar-SA" sz="4400" b="1" dirty="0" smtClean="0">
                <a:solidFill>
                  <a:srgbClr val="002060"/>
                </a:solidFill>
              </a:rPr>
              <a:t>جيدًا </a:t>
            </a:r>
            <a:r>
              <a:rPr lang="ar-SA" sz="4400" b="1" dirty="0">
                <a:solidFill>
                  <a:srgbClr val="002060"/>
                </a:solidFill>
              </a:rPr>
              <a:t>بعد الرسم، ولا أكسرها وأضعها في العلبة المخصصة لها.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2">
            <a:lum bright="-16000" contrast="32000"/>
          </a:blip>
          <a:srcRect/>
          <a:stretch>
            <a:fillRect/>
          </a:stretch>
        </p:blipFill>
        <p:spPr bwMode="auto">
          <a:xfrm>
            <a:off x="1285875" y="2714625"/>
            <a:ext cx="70723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مربع نص 7"/>
          <p:cNvSpPr txBox="1">
            <a:spLocks noChangeArrowheads="1"/>
          </p:cNvSpPr>
          <p:nvPr/>
        </p:nvSpPr>
        <p:spPr bwMode="auto">
          <a:xfrm>
            <a:off x="2357438" y="857232"/>
            <a:ext cx="4929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الخطوة الأولى</a:t>
            </a:r>
            <a:r>
              <a:rPr lang="ar-SA" sz="3600" b="1" dirty="0" smtClean="0">
                <a:solidFill>
                  <a:srgbClr val="00B050"/>
                </a:solidFill>
              </a:rPr>
              <a:t>:</a:t>
            </a:r>
            <a:endParaRPr lang="ar-EG" sz="3600" b="1" dirty="0" smtClean="0">
              <a:solidFill>
                <a:srgbClr val="00B050"/>
              </a:solidFill>
            </a:endParaRPr>
          </a:p>
          <a:p>
            <a:r>
              <a:rPr lang="ar-SA" sz="3600" b="1" dirty="0" smtClean="0">
                <a:solidFill>
                  <a:srgbClr val="00B050"/>
                </a:solidFill>
              </a:rPr>
              <a:t> </a:t>
            </a:r>
            <a:r>
              <a:rPr lang="ar-EG" sz="3600" b="1" dirty="0" smtClean="0">
                <a:solidFill>
                  <a:srgbClr val="00B050"/>
                </a:solidFill>
              </a:rPr>
              <a:t>          </a:t>
            </a:r>
            <a:r>
              <a:rPr lang="ar-SA" sz="3600" b="1" dirty="0" smtClean="0"/>
              <a:t>اختيار </a:t>
            </a:r>
            <a:r>
              <a:rPr lang="ar-SA" sz="3600" b="1" dirty="0"/>
              <a:t>الثمرة.</a:t>
            </a:r>
            <a:endParaRPr lang="en-US" sz="3600" dirty="0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 cstate="print">
            <a:lum bright="-17000" contrast="40000"/>
          </a:blip>
          <a:srcRect/>
          <a:stretch>
            <a:fillRect/>
          </a:stretch>
        </p:blipFill>
        <p:spPr bwMode="auto">
          <a:xfrm>
            <a:off x="2357422" y="2500306"/>
            <a:ext cx="5143536" cy="3446012"/>
          </a:xfrm>
          <a:prstGeom prst="roundRect">
            <a:avLst>
              <a:gd name="adj" fmla="val 86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مربع نص 7"/>
          <p:cNvSpPr txBox="1">
            <a:spLocks noChangeArrowheads="1"/>
          </p:cNvSpPr>
          <p:nvPr/>
        </p:nvSpPr>
        <p:spPr bwMode="auto">
          <a:xfrm>
            <a:off x="1643063" y="857232"/>
            <a:ext cx="6643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الخطوة الثانية</a:t>
            </a:r>
            <a:r>
              <a:rPr lang="ar-SA" sz="3600" b="1" dirty="0" smtClean="0">
                <a:solidFill>
                  <a:srgbClr val="00B050"/>
                </a:solidFill>
              </a:rPr>
              <a:t>:</a:t>
            </a:r>
            <a:endParaRPr lang="ar-EG" sz="3600" b="1" dirty="0" smtClean="0">
              <a:solidFill>
                <a:srgbClr val="00B050"/>
              </a:solidFill>
            </a:endParaRPr>
          </a:p>
          <a:p>
            <a:pPr algn="ctr"/>
            <a:r>
              <a:rPr lang="ar-EG" sz="3600" b="1" dirty="0" smtClean="0">
                <a:solidFill>
                  <a:srgbClr val="00B050"/>
                </a:solidFill>
              </a:rPr>
              <a:t>                  </a:t>
            </a:r>
            <a:r>
              <a:rPr lang="ar-SA" sz="3600" b="1" dirty="0" smtClean="0">
                <a:solidFill>
                  <a:srgbClr val="00B050"/>
                </a:solidFill>
              </a:rPr>
              <a:t> </a:t>
            </a:r>
            <a:r>
              <a:rPr lang="ar-SA" sz="3600" b="1" dirty="0"/>
              <a:t>رسم الخطوط الأولية.</a:t>
            </a:r>
            <a:endParaRPr lang="en-US" sz="3600" dirty="0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 cstate="print">
            <a:lum bright="-17000" contrast="40000"/>
          </a:blip>
          <a:srcRect/>
          <a:stretch>
            <a:fillRect/>
          </a:stretch>
        </p:blipFill>
        <p:spPr bwMode="auto">
          <a:xfrm>
            <a:off x="2643174" y="2428868"/>
            <a:ext cx="4714908" cy="3341033"/>
          </a:xfrm>
          <a:prstGeom prst="roundRect">
            <a:avLst>
              <a:gd name="adj" fmla="val 86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مربع نص 7"/>
          <p:cNvSpPr txBox="1">
            <a:spLocks noChangeArrowheads="1"/>
          </p:cNvSpPr>
          <p:nvPr/>
        </p:nvSpPr>
        <p:spPr bwMode="auto">
          <a:xfrm>
            <a:off x="1142976" y="1285860"/>
            <a:ext cx="73580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4000" b="1" dirty="0"/>
              <a:t>تتجلى قدرة الخالق سبحانه وتعالى فيما نراه حولنا من عناصر طبيعية متعددة الأنواع والأشكال، مثل: النباتات والأشجار والأزهار والثمار والجبال والصخور والرمال، والحيوانات والطيور والحشرات، وما يحتوي البحر من أحياء مائية... وغيرها.</a:t>
            </a:r>
            <a:endParaRPr lang="en-US" sz="40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مربع نص 7"/>
          <p:cNvSpPr txBox="1">
            <a:spLocks noChangeArrowheads="1"/>
          </p:cNvSpPr>
          <p:nvPr/>
        </p:nvSpPr>
        <p:spPr bwMode="auto">
          <a:xfrm>
            <a:off x="2071713" y="536575"/>
            <a:ext cx="6143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الخطوة الثالثة</a:t>
            </a:r>
            <a:r>
              <a:rPr lang="ar-SA" sz="3600" b="1" dirty="0" smtClean="0">
                <a:solidFill>
                  <a:srgbClr val="00B050"/>
                </a:solidFill>
              </a:rPr>
              <a:t>:</a:t>
            </a:r>
            <a:endParaRPr lang="ar-EG" sz="3600" b="1" dirty="0" smtClean="0">
              <a:solidFill>
                <a:srgbClr val="00B050"/>
              </a:solidFill>
            </a:endParaRPr>
          </a:p>
          <a:p>
            <a:pPr algn="ctr"/>
            <a:r>
              <a:rPr lang="ar-EG" sz="3600" b="1" dirty="0" smtClean="0">
                <a:solidFill>
                  <a:srgbClr val="00B050"/>
                </a:solidFill>
              </a:rPr>
              <a:t>                </a:t>
            </a:r>
            <a:r>
              <a:rPr lang="ar-SA" sz="3600" b="1" dirty="0" smtClean="0">
                <a:solidFill>
                  <a:srgbClr val="00B050"/>
                </a:solidFill>
              </a:rPr>
              <a:t> </a:t>
            </a:r>
            <a:r>
              <a:rPr lang="ar-SA" sz="3600" b="1" dirty="0"/>
              <a:t>اختيار الألوان المناسبة.</a:t>
            </a:r>
            <a:endParaRPr lang="en-US" sz="3600" dirty="0"/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2" cstate="print">
            <a:lum bright="-17000" contrast="40000"/>
          </a:blip>
          <a:srcRect/>
          <a:stretch>
            <a:fillRect/>
          </a:stretch>
        </p:blipFill>
        <p:spPr bwMode="auto">
          <a:xfrm>
            <a:off x="2643174" y="2285992"/>
            <a:ext cx="4357718" cy="4092510"/>
          </a:xfrm>
          <a:prstGeom prst="roundRect">
            <a:avLst>
              <a:gd name="adj" fmla="val 86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>
            <a:lum bright="-17000" contrast="40000"/>
          </a:blip>
          <a:srcRect/>
          <a:stretch>
            <a:fillRect/>
          </a:stretch>
        </p:blipFill>
        <p:spPr bwMode="auto">
          <a:xfrm>
            <a:off x="3419468" y="251861"/>
            <a:ext cx="3471880" cy="5207820"/>
          </a:xfrm>
          <a:prstGeom prst="roundRect">
            <a:avLst>
              <a:gd name="adj" fmla="val 8625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19"/>
          <p:cNvGrpSpPr>
            <a:grpSpLocks/>
          </p:cNvGrpSpPr>
          <p:nvPr/>
        </p:nvGrpSpPr>
        <p:grpSpPr bwMode="auto">
          <a:xfrm>
            <a:off x="2778125" y="5572125"/>
            <a:ext cx="4508500" cy="717550"/>
            <a:chOff x="983862" y="5072074"/>
            <a:chExt cx="7602677" cy="717580"/>
          </a:xfrm>
        </p:grpSpPr>
        <p:sp>
          <p:nvSpPr>
            <p:cNvPr id="32772" name="مربع نص 8"/>
            <p:cNvSpPr txBox="1">
              <a:spLocks noChangeArrowheads="1"/>
            </p:cNvSpPr>
            <p:nvPr/>
          </p:nvSpPr>
          <p:spPr bwMode="auto">
            <a:xfrm>
              <a:off x="983862" y="5214950"/>
              <a:ext cx="758863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2800" b="1">
                  <a:solidFill>
                    <a:srgbClr val="002060"/>
                  </a:solidFill>
                </a:rPr>
                <a:t>شكل (16): الشكل النهائي.</a:t>
              </a:r>
              <a:endParaRPr lang="en-US" sz="2800">
                <a:solidFill>
                  <a:srgbClr val="002060"/>
                </a:solidFill>
              </a:endParaRPr>
            </a:p>
          </p:txBody>
        </p:sp>
        <p:pic>
          <p:nvPicPr>
            <p:cNvPr id="32773" name="Picture 10"/>
            <p:cNvPicPr>
              <a:picLocks noChangeAspect="1" noChangeArrowheads="1"/>
            </p:cNvPicPr>
            <p:nvPr/>
          </p:nvPicPr>
          <p:blipFill>
            <a:blip r:embed="rId3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7729315" y="5072074"/>
              <a:ext cx="857224" cy="64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رابط مستقيم 7"/>
            <p:cNvCxnSpPr/>
            <p:nvPr/>
          </p:nvCxnSpPr>
          <p:spPr bwMode="auto">
            <a:xfrm rot="10800000">
              <a:off x="1706652" y="5786479"/>
              <a:ext cx="6652343" cy="31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مربع نص 6"/>
          <p:cNvSpPr txBox="1">
            <a:spLocks noChangeArrowheads="1"/>
          </p:cNvSpPr>
          <p:nvPr/>
        </p:nvSpPr>
        <p:spPr bwMode="auto">
          <a:xfrm>
            <a:off x="1028700" y="1992313"/>
            <a:ext cx="75009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5400" b="1" dirty="0"/>
              <a:t>وإذا تأملناها وجدناها تختلف في خطوطها وألوانها وملامسها</a:t>
            </a:r>
            <a:r>
              <a:rPr lang="ar-EG" sz="5400" b="1" dirty="0"/>
              <a:t>، شكل (9).</a:t>
            </a:r>
            <a:endParaRPr lang="en-US" sz="5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 descr="صحراء النفود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8296">
            <a:off x="744789" y="710145"/>
            <a:ext cx="3111775" cy="245385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1" name="صورة 10" descr="صحراء النفو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9741">
            <a:off x="5217722" y="709374"/>
            <a:ext cx="3370071" cy="245385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2" name="صورة 11" descr="صحراء النفود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81794">
            <a:off x="3258901" y="3048513"/>
            <a:ext cx="3614018" cy="2258761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357335" y="5500688"/>
            <a:ext cx="7143732" cy="644525"/>
            <a:chOff x="1214434" y="5143519"/>
            <a:chExt cx="7143780" cy="644535"/>
          </a:xfrm>
        </p:grpSpPr>
        <p:grpSp>
          <p:nvGrpSpPr>
            <p:cNvPr id="6150" name="مجموعة 8"/>
            <p:cNvGrpSpPr>
              <a:grpSpLocks/>
            </p:cNvGrpSpPr>
            <p:nvPr/>
          </p:nvGrpSpPr>
          <p:grpSpPr bwMode="auto">
            <a:xfrm>
              <a:off x="1214434" y="5143519"/>
              <a:ext cx="6858072" cy="642942"/>
              <a:chOff x="1214434" y="5143519"/>
              <a:chExt cx="6858072" cy="642942"/>
            </a:xfrm>
          </p:grpSpPr>
          <p:sp>
            <p:nvSpPr>
              <p:cNvPr id="6152" name="مربع نص 8"/>
              <p:cNvSpPr txBox="1">
                <a:spLocks noChangeArrowheads="1"/>
              </p:cNvSpPr>
              <p:nvPr/>
            </p:nvSpPr>
            <p:spPr bwMode="auto">
              <a:xfrm>
                <a:off x="1214434" y="5191805"/>
                <a:ext cx="6643732" cy="584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ar-EG" sz="3200" b="1" dirty="0" smtClean="0"/>
                  <a:t>شكل </a:t>
                </a:r>
                <a:r>
                  <a:rPr lang="ar-EG" sz="3200" b="1" dirty="0"/>
                  <a:t>(9): صور لبعض العناصر </a:t>
                </a:r>
                <a:r>
                  <a:rPr lang="ar-EG" sz="3200" b="1" dirty="0" smtClean="0"/>
                  <a:t>الطبيعية</a:t>
                </a:r>
                <a:endParaRPr lang="en-US" sz="3200" dirty="0"/>
              </a:p>
            </p:txBody>
          </p:sp>
          <p:pic>
            <p:nvPicPr>
              <p:cNvPr id="6153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lum bright="-4000" contrast="34000"/>
              </a:blip>
              <a:srcRect/>
              <a:stretch>
                <a:fillRect/>
              </a:stretch>
            </p:blipFill>
            <p:spPr bwMode="auto">
              <a:xfrm>
                <a:off x="7358126" y="5143519"/>
                <a:ext cx="71438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9" name="رابط مستقيم 8"/>
            <p:cNvCxnSpPr/>
            <p:nvPr/>
          </p:nvCxnSpPr>
          <p:spPr>
            <a:xfrm rot="10800000">
              <a:off x="1500166" y="5786466"/>
              <a:ext cx="685804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صحراء النفود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8296">
            <a:off x="592955" y="639072"/>
            <a:ext cx="3271809" cy="226395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3" name="صورة 12" descr="صحراء النفو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9741">
            <a:off x="5289600" y="702647"/>
            <a:ext cx="3266969" cy="245385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4" name="صورة 13" descr="صحراء النفود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000372"/>
            <a:ext cx="3330725" cy="2498044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grpSp>
        <p:nvGrpSpPr>
          <p:cNvPr id="10" name="مجموعة 8"/>
          <p:cNvGrpSpPr>
            <a:grpSpLocks/>
          </p:cNvGrpSpPr>
          <p:nvPr/>
        </p:nvGrpSpPr>
        <p:grpSpPr bwMode="auto">
          <a:xfrm>
            <a:off x="1357335" y="5500688"/>
            <a:ext cx="7143732" cy="644525"/>
            <a:chOff x="1214434" y="5143519"/>
            <a:chExt cx="7143780" cy="644535"/>
          </a:xfrm>
        </p:grpSpPr>
        <p:grpSp>
          <p:nvGrpSpPr>
            <p:cNvPr id="11" name="مجموعة 8"/>
            <p:cNvGrpSpPr>
              <a:grpSpLocks/>
            </p:cNvGrpSpPr>
            <p:nvPr/>
          </p:nvGrpSpPr>
          <p:grpSpPr bwMode="auto">
            <a:xfrm>
              <a:off x="1214434" y="5143519"/>
              <a:ext cx="6858072" cy="642942"/>
              <a:chOff x="1214434" y="5143519"/>
              <a:chExt cx="6858072" cy="642942"/>
            </a:xfrm>
          </p:grpSpPr>
          <p:sp>
            <p:nvSpPr>
              <p:cNvPr id="16" name="مربع نص 8"/>
              <p:cNvSpPr txBox="1">
                <a:spLocks noChangeArrowheads="1"/>
              </p:cNvSpPr>
              <p:nvPr/>
            </p:nvSpPr>
            <p:spPr bwMode="auto">
              <a:xfrm>
                <a:off x="1214434" y="5191805"/>
                <a:ext cx="6643732" cy="584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ar-EG" sz="3200" b="1" dirty="0" smtClean="0"/>
                  <a:t>شكل </a:t>
                </a:r>
                <a:r>
                  <a:rPr lang="ar-EG" sz="3200" b="1" dirty="0"/>
                  <a:t>(9): صور لبعض العناصر </a:t>
                </a:r>
                <a:r>
                  <a:rPr lang="ar-EG" sz="3200" b="1" dirty="0" smtClean="0"/>
                  <a:t>الطبيعية</a:t>
                </a:r>
                <a:endParaRPr lang="en-US" sz="3200" dirty="0"/>
              </a:p>
            </p:txBody>
          </p:sp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lum bright="-4000" contrast="34000"/>
              </a:blip>
              <a:srcRect/>
              <a:stretch>
                <a:fillRect/>
              </a:stretch>
            </p:blipFill>
            <p:spPr bwMode="auto">
              <a:xfrm>
                <a:off x="7358126" y="5143519"/>
                <a:ext cx="71438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5" name="رابط مستقيم 14"/>
            <p:cNvCxnSpPr/>
            <p:nvPr/>
          </p:nvCxnSpPr>
          <p:spPr>
            <a:xfrm rot="10800000">
              <a:off x="1500166" y="5786466"/>
              <a:ext cx="685804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 descr="صحراء النفود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8296">
            <a:off x="121041" y="594382"/>
            <a:ext cx="3911575" cy="2933681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  <p:pic>
        <p:nvPicPr>
          <p:cNvPr id="14" name="صورة 13" descr="صحراء النفو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785794"/>
            <a:ext cx="3266969" cy="245022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5" name="صورة 14" descr="صحراء النفود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1856">
            <a:off x="2995299" y="3000372"/>
            <a:ext cx="2912227" cy="2498044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grpSp>
        <p:nvGrpSpPr>
          <p:cNvPr id="10" name="مجموعة 8"/>
          <p:cNvGrpSpPr>
            <a:grpSpLocks/>
          </p:cNvGrpSpPr>
          <p:nvPr/>
        </p:nvGrpSpPr>
        <p:grpSpPr bwMode="auto">
          <a:xfrm>
            <a:off x="1357335" y="5500688"/>
            <a:ext cx="7143732" cy="644525"/>
            <a:chOff x="1214434" y="5143519"/>
            <a:chExt cx="7143780" cy="644535"/>
          </a:xfrm>
        </p:grpSpPr>
        <p:grpSp>
          <p:nvGrpSpPr>
            <p:cNvPr id="11" name="مجموعة 8"/>
            <p:cNvGrpSpPr>
              <a:grpSpLocks/>
            </p:cNvGrpSpPr>
            <p:nvPr/>
          </p:nvGrpSpPr>
          <p:grpSpPr bwMode="auto">
            <a:xfrm>
              <a:off x="1214434" y="5143519"/>
              <a:ext cx="6858072" cy="642942"/>
              <a:chOff x="1214434" y="5143519"/>
              <a:chExt cx="6858072" cy="642942"/>
            </a:xfrm>
          </p:grpSpPr>
          <p:sp>
            <p:nvSpPr>
              <p:cNvPr id="16" name="مربع نص 8"/>
              <p:cNvSpPr txBox="1">
                <a:spLocks noChangeArrowheads="1"/>
              </p:cNvSpPr>
              <p:nvPr/>
            </p:nvSpPr>
            <p:spPr bwMode="auto">
              <a:xfrm>
                <a:off x="1214434" y="5191805"/>
                <a:ext cx="6643732" cy="584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ar-EG" sz="3200" b="1" dirty="0" smtClean="0"/>
                  <a:t>شكل </a:t>
                </a:r>
                <a:r>
                  <a:rPr lang="ar-EG" sz="3200" b="1" dirty="0"/>
                  <a:t>(9): صور لبعض العناصر </a:t>
                </a:r>
                <a:r>
                  <a:rPr lang="ar-EG" sz="3200" b="1" dirty="0" smtClean="0"/>
                  <a:t>الطبيعية</a:t>
                </a:r>
                <a:endParaRPr lang="en-US" sz="3200" dirty="0"/>
              </a:p>
            </p:txBody>
          </p:sp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lum bright="-4000" contrast="34000"/>
              </a:blip>
              <a:srcRect/>
              <a:stretch>
                <a:fillRect/>
              </a:stretch>
            </p:blipFill>
            <p:spPr bwMode="auto">
              <a:xfrm>
                <a:off x="7358126" y="5143519"/>
                <a:ext cx="71438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" name="رابط مستقيم 11"/>
            <p:cNvCxnSpPr/>
            <p:nvPr/>
          </p:nvCxnSpPr>
          <p:spPr>
            <a:xfrm rot="10800000">
              <a:off x="1500166" y="5786466"/>
              <a:ext cx="685804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صحراء النفود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8296">
            <a:off x="719554" y="996262"/>
            <a:ext cx="3018612" cy="226395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3" name="صورة 12" descr="صحراء النفو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9741">
            <a:off x="5179790" y="1299144"/>
            <a:ext cx="3266969" cy="217797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4" name="صورة 13" descr="صحراء النفود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5299" y="3209313"/>
            <a:ext cx="2912227" cy="208016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grpSp>
        <p:nvGrpSpPr>
          <p:cNvPr id="10" name="مجموعة 8"/>
          <p:cNvGrpSpPr>
            <a:grpSpLocks/>
          </p:cNvGrpSpPr>
          <p:nvPr/>
        </p:nvGrpSpPr>
        <p:grpSpPr bwMode="auto">
          <a:xfrm>
            <a:off x="1357335" y="5500688"/>
            <a:ext cx="7143732" cy="644525"/>
            <a:chOff x="1214434" y="5143519"/>
            <a:chExt cx="7143780" cy="644535"/>
          </a:xfrm>
        </p:grpSpPr>
        <p:grpSp>
          <p:nvGrpSpPr>
            <p:cNvPr id="11" name="مجموعة 8"/>
            <p:cNvGrpSpPr>
              <a:grpSpLocks/>
            </p:cNvGrpSpPr>
            <p:nvPr/>
          </p:nvGrpSpPr>
          <p:grpSpPr bwMode="auto">
            <a:xfrm>
              <a:off x="1214434" y="5143519"/>
              <a:ext cx="6858072" cy="642942"/>
              <a:chOff x="1214434" y="5143519"/>
              <a:chExt cx="6858072" cy="642942"/>
            </a:xfrm>
          </p:grpSpPr>
          <p:sp>
            <p:nvSpPr>
              <p:cNvPr id="16" name="مربع نص 8"/>
              <p:cNvSpPr txBox="1">
                <a:spLocks noChangeArrowheads="1"/>
              </p:cNvSpPr>
              <p:nvPr/>
            </p:nvSpPr>
            <p:spPr bwMode="auto">
              <a:xfrm>
                <a:off x="1214434" y="5191805"/>
                <a:ext cx="6643732" cy="584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ar-EG" sz="3200" b="1" dirty="0" smtClean="0"/>
                  <a:t>شكل </a:t>
                </a:r>
                <a:r>
                  <a:rPr lang="ar-EG" sz="3200" b="1" dirty="0"/>
                  <a:t>(9): صور لبعض العناصر </a:t>
                </a:r>
                <a:r>
                  <a:rPr lang="ar-EG" sz="3200" b="1" dirty="0" smtClean="0"/>
                  <a:t>الطبيعية</a:t>
                </a:r>
                <a:endParaRPr lang="en-US" sz="3200" dirty="0"/>
              </a:p>
            </p:txBody>
          </p:sp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lum bright="-4000" contrast="34000"/>
              </a:blip>
              <a:srcRect/>
              <a:stretch>
                <a:fillRect/>
              </a:stretch>
            </p:blipFill>
            <p:spPr bwMode="auto">
              <a:xfrm>
                <a:off x="7358126" y="5143519"/>
                <a:ext cx="71438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5" name="رابط مستقيم 14"/>
            <p:cNvCxnSpPr/>
            <p:nvPr/>
          </p:nvCxnSpPr>
          <p:spPr>
            <a:xfrm rot="10800000">
              <a:off x="1500166" y="5786466"/>
              <a:ext cx="685804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مربع نص 5"/>
          <p:cNvSpPr txBox="1">
            <a:spLocks noChangeArrowheads="1"/>
          </p:cNvSpPr>
          <p:nvPr/>
        </p:nvSpPr>
        <p:spPr bwMode="auto">
          <a:xfrm>
            <a:off x="785813" y="1143000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شكل </a:t>
            </a:r>
            <a:r>
              <a:rPr lang="ar-EG" sz="3600" b="1" dirty="0">
                <a:solidFill>
                  <a:srgbClr val="002060"/>
                </a:solidFill>
              </a:rPr>
              <a:t>(</a:t>
            </a:r>
            <a:r>
              <a:rPr lang="ar-SA" sz="3600" b="1" dirty="0">
                <a:solidFill>
                  <a:srgbClr val="002060"/>
                </a:solidFill>
              </a:rPr>
              <a:t>10</a:t>
            </a:r>
            <a:r>
              <a:rPr lang="ar-EG" sz="3600" b="1" dirty="0">
                <a:solidFill>
                  <a:srgbClr val="002060"/>
                </a:solidFill>
              </a:rPr>
              <a:t>)</a:t>
            </a:r>
            <a:r>
              <a:rPr lang="ar-SA" sz="3600" b="1" dirty="0">
                <a:solidFill>
                  <a:srgbClr val="002060"/>
                </a:solidFill>
              </a:rPr>
              <a:t> عبارة عن مجموعة من أوراق النبات نتأملها </a:t>
            </a:r>
            <a:r>
              <a:rPr lang="ar-SA" sz="3600" b="1" dirty="0" smtClean="0">
                <a:solidFill>
                  <a:srgbClr val="002060"/>
                </a:solidFill>
              </a:rPr>
              <a:t>جيدًا، </a:t>
            </a:r>
            <a:r>
              <a:rPr lang="ar-SA" sz="3600" b="1" dirty="0">
                <a:solidFill>
                  <a:srgbClr val="002060"/>
                </a:solidFill>
              </a:rPr>
              <a:t>ثم نصفها من حيث: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9225" name="Picture 12"/>
          <p:cNvPicPr>
            <a:picLocks noChangeAspect="1" noChangeArrowheads="1"/>
          </p:cNvPicPr>
          <p:nvPr/>
        </p:nvPicPr>
        <p:blipFill>
          <a:blip r:embed="rId2">
            <a:lum bright="-20000" contrast="44000"/>
          </a:blip>
          <a:srcRect/>
          <a:stretch>
            <a:fillRect/>
          </a:stretch>
        </p:blipFill>
        <p:spPr bwMode="auto">
          <a:xfrm>
            <a:off x="571500" y="2643188"/>
            <a:ext cx="4357690" cy="250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4" name="مربع نص 10"/>
          <p:cNvSpPr txBox="1">
            <a:spLocks noChangeArrowheads="1"/>
          </p:cNvSpPr>
          <p:nvPr/>
        </p:nvSpPr>
        <p:spPr bwMode="auto">
          <a:xfrm>
            <a:off x="5000628" y="2786063"/>
            <a:ext cx="41433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ar-EG" sz="3600" b="1" dirty="0"/>
              <a:t> </a:t>
            </a:r>
            <a:r>
              <a:rPr lang="ar-SA" sz="3600" b="1" dirty="0"/>
              <a:t>ألوانها:</a:t>
            </a:r>
            <a:r>
              <a:rPr lang="ar-SA" sz="3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ar-SA" sz="3600" b="1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r>
              <a:rPr lang="ar-SA" sz="2000" b="1" dirty="0" smtClean="0">
                <a:solidFill>
                  <a:schemeClr val="bg1">
                    <a:lumMod val="85000"/>
                  </a:schemeClr>
                </a:solidFill>
              </a:rPr>
              <a:t>.........</a:t>
            </a:r>
            <a:r>
              <a:rPr lang="ar-EG" sz="2000" b="1" dirty="0">
                <a:solidFill>
                  <a:schemeClr val="bg1">
                    <a:lumMod val="85000"/>
                  </a:schemeClr>
                </a:solidFill>
              </a:rPr>
              <a:t>.............</a:t>
            </a:r>
            <a:r>
              <a:rPr lang="ar-SA" sz="2000" b="1" dirty="0">
                <a:solidFill>
                  <a:schemeClr val="bg1">
                    <a:lumMod val="85000"/>
                  </a:schemeClr>
                </a:solidFill>
              </a:rPr>
              <a:t>......</a:t>
            </a:r>
            <a:r>
              <a:rPr lang="ar-SA" sz="3600" b="1" dirty="0"/>
              <a:t>، </a:t>
            </a:r>
            <a:r>
              <a:rPr lang="ar-SA" sz="3600" b="1" dirty="0" err="1"/>
              <a:t>و</a:t>
            </a:r>
            <a:r>
              <a:rPr lang="ar-SA" sz="2000" b="1" dirty="0" smtClean="0">
                <a:solidFill>
                  <a:schemeClr val="bg1">
                    <a:lumMod val="85000"/>
                  </a:schemeClr>
                </a:solidFill>
              </a:rPr>
              <a:t>...........</a:t>
            </a:r>
            <a:r>
              <a:rPr lang="ar-EG" sz="2000" b="1" dirty="0" smtClean="0">
                <a:solidFill>
                  <a:schemeClr val="bg1">
                    <a:lumMod val="85000"/>
                  </a:schemeClr>
                </a:solidFill>
              </a:rPr>
              <a:t>...........................</a:t>
            </a:r>
            <a:r>
              <a:rPr lang="ar-SA" sz="2000" b="1" dirty="0">
                <a:solidFill>
                  <a:schemeClr val="bg1">
                    <a:lumMod val="85000"/>
                  </a:schemeClr>
                </a:solidFill>
              </a:rPr>
              <a:t>......</a:t>
            </a:r>
            <a:r>
              <a:rPr lang="ar-SA" sz="3600" b="1" dirty="0"/>
              <a:t>، </a:t>
            </a:r>
            <a:r>
              <a:rPr lang="ar-SA" sz="3600" b="1" dirty="0" err="1"/>
              <a:t>و</a:t>
            </a:r>
            <a:r>
              <a:rPr lang="ar-SA" sz="2000" b="1" dirty="0">
                <a:solidFill>
                  <a:schemeClr val="bg1">
                    <a:lumMod val="85000"/>
                  </a:schemeClr>
                </a:solidFill>
              </a:rPr>
              <a:t>..........</a:t>
            </a:r>
            <a:r>
              <a:rPr lang="ar-EG" sz="2000" b="1" dirty="0">
                <a:solidFill>
                  <a:schemeClr val="bg1">
                    <a:lumMod val="85000"/>
                  </a:schemeClr>
                </a:solidFill>
              </a:rPr>
              <a:t>..........................</a:t>
            </a:r>
            <a:r>
              <a:rPr lang="ar-SA" sz="2000" b="1" dirty="0">
                <a:solidFill>
                  <a:schemeClr val="bg1">
                    <a:lumMod val="85000"/>
                  </a:schemeClr>
                </a:solidFill>
              </a:rPr>
              <a:t>......</a:t>
            </a:r>
            <a:r>
              <a:rPr lang="ar-EG" sz="2000" b="1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ar-EG" sz="3600" b="1" dirty="0"/>
              <a:t>.</a:t>
            </a:r>
            <a:endParaRPr lang="en-US" sz="3600" dirty="0"/>
          </a:p>
        </p:txBody>
      </p:sp>
      <p:sp>
        <p:nvSpPr>
          <p:cNvPr id="9226" name="مربع نص 11"/>
          <p:cNvSpPr txBox="1">
            <a:spLocks noChangeArrowheads="1"/>
          </p:cNvSpPr>
          <p:nvPr/>
        </p:nvSpPr>
        <p:spPr bwMode="auto">
          <a:xfrm>
            <a:off x="5011762" y="2784475"/>
            <a:ext cx="2917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C00000"/>
                </a:solidFill>
              </a:rPr>
              <a:t>الأخضر الغامق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227" name="مربع نص 12"/>
          <p:cNvSpPr txBox="1">
            <a:spLocks noChangeArrowheads="1"/>
          </p:cNvSpPr>
          <p:nvPr/>
        </p:nvSpPr>
        <p:spPr bwMode="auto">
          <a:xfrm>
            <a:off x="5867400" y="3432175"/>
            <a:ext cx="2341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 smtClean="0">
                <a:solidFill>
                  <a:srgbClr val="C00000"/>
                </a:solidFill>
              </a:rPr>
              <a:t>الأخضر الفاتح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228" name="مربع نص 13"/>
          <p:cNvSpPr txBox="1">
            <a:spLocks noChangeArrowheads="1"/>
          </p:cNvSpPr>
          <p:nvPr/>
        </p:nvSpPr>
        <p:spPr bwMode="auto">
          <a:xfrm>
            <a:off x="5867400" y="3937000"/>
            <a:ext cx="234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 smtClean="0">
                <a:solidFill>
                  <a:srgbClr val="C00000"/>
                </a:solidFill>
              </a:rPr>
              <a:t>البرتقالي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2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14" name="موجة 13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257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10259" name="Picture 6"/>
              <p:cNvPicPr>
                <a:picLocks noChangeAspect="1" noChangeArrowheads="1"/>
              </p:cNvPicPr>
              <p:nvPr/>
            </p:nvPicPr>
            <p:blipFill>
              <a:blip r:embed="rId3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موجة 17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0258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 dirty="0">
                  <a:solidFill>
                    <a:schemeClr val="bg1"/>
                  </a:solidFill>
                </a:rPr>
                <a:t>نشاط (1)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مجموعة 8"/>
          <p:cNvGrpSpPr>
            <a:grpSpLocks/>
          </p:cNvGrpSpPr>
          <p:nvPr/>
        </p:nvGrpSpPr>
        <p:grpSpPr bwMode="auto">
          <a:xfrm>
            <a:off x="1500188" y="5214938"/>
            <a:ext cx="6929437" cy="1073150"/>
            <a:chOff x="1428727" y="5072079"/>
            <a:chExt cx="6929531" cy="1073852"/>
          </a:xfrm>
        </p:grpSpPr>
        <p:grpSp>
          <p:nvGrpSpPr>
            <p:cNvPr id="10250" name="مجموعة 8"/>
            <p:cNvGrpSpPr>
              <a:grpSpLocks/>
            </p:cNvGrpSpPr>
            <p:nvPr/>
          </p:nvGrpSpPr>
          <p:grpSpPr bwMode="auto">
            <a:xfrm>
              <a:off x="1571653" y="5072079"/>
              <a:ext cx="6786605" cy="1073852"/>
              <a:chOff x="1571653" y="5072079"/>
              <a:chExt cx="6786605" cy="1073852"/>
            </a:xfrm>
          </p:grpSpPr>
          <p:sp>
            <p:nvSpPr>
              <p:cNvPr id="10252" name="مربع نص 8"/>
              <p:cNvSpPr txBox="1">
                <a:spLocks noChangeArrowheads="1"/>
              </p:cNvSpPr>
              <p:nvPr/>
            </p:nvSpPr>
            <p:spPr bwMode="auto">
              <a:xfrm>
                <a:off x="1571653" y="5191805"/>
                <a:ext cx="6643735" cy="954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ar-EG" sz="2800" b="1" dirty="0">
                    <a:solidFill>
                      <a:srgbClr val="002060"/>
                    </a:solidFill>
                  </a:rPr>
                  <a:t>الشكل (10): </a:t>
                </a:r>
                <a:r>
                  <a:rPr lang="ar-EG" sz="2800" b="1" dirty="0"/>
                  <a:t>مجموعة من أوراق النبات تختلف في ملمسها ولونها وخطوطها.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10253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lum bright="-4000" contrast="34000"/>
              </a:blip>
              <a:srcRect/>
              <a:stretch>
                <a:fillRect/>
              </a:stretch>
            </p:blipFill>
            <p:spPr bwMode="auto">
              <a:xfrm>
                <a:off x="7643878" y="5072079"/>
                <a:ext cx="71438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2" name="رابط مستقيم 21"/>
            <p:cNvCxnSpPr/>
            <p:nvPr/>
          </p:nvCxnSpPr>
          <p:spPr>
            <a:xfrm rot="10800000">
              <a:off x="1428727" y="6144342"/>
              <a:ext cx="6858093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4" grpId="0"/>
      <p:bldP spid="9226" grpId="0"/>
      <p:bldP spid="9227" grpId="0"/>
      <p:bldP spid="92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15291</TotalTime>
  <Words>612</Words>
  <Application>Microsoft Office PowerPoint</Application>
  <PresentationFormat>عرض على الشاشة (3:4)‏</PresentationFormat>
  <Paragraphs>76</Paragraphs>
  <Slides>31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تربية فنية - الصف الثاني الابتدائي - الفصل الدراسي الأول</dc:title>
  <dc:subject>الموضوع الثاني - الفن والطبيعة</dc:subject>
  <dc:creator>زاد المعلم</dc:creator>
  <cp:keywords>زاد المعلم</cp:keywords>
  <cp:lastModifiedBy>ZAD</cp:lastModifiedBy>
  <cp:revision>470</cp:revision>
  <dcterms:created xsi:type="dcterms:W3CDTF">2010-11-30T14:34:05Z</dcterms:created>
  <dcterms:modified xsi:type="dcterms:W3CDTF">2018-02-02T08:53:50Z</dcterms:modified>
</cp:coreProperties>
</file>