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79" r:id="rId12"/>
    <p:sldId id="265" r:id="rId13"/>
    <p:sldId id="266" r:id="rId14"/>
    <p:sldId id="267" r:id="rId15"/>
    <p:sldId id="268" r:id="rId16"/>
    <p:sldId id="269" r:id="rId17"/>
    <p:sldId id="280" r:id="rId18"/>
    <p:sldId id="270" r:id="rId19"/>
    <p:sldId id="281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146" autoAdjust="0"/>
    <p:restoredTop sz="94574" autoAdjust="0"/>
  </p:normalViewPr>
  <p:slideViewPr>
    <p:cSldViewPr>
      <p:cViewPr>
        <p:scale>
          <a:sx n="66" d="100"/>
          <a:sy n="66" d="100"/>
        </p:scale>
        <p:origin x="-93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0D7B-C0FC-47AC-931D-0A1AE4C1A393}" type="datetimeFigureOut">
              <a:rPr lang="ar-EG" smtClean="0"/>
              <a:pPr/>
              <a:t>19/10/1434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DDF-285B-4B81-B181-C6E7EAA2968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0D7B-C0FC-47AC-931D-0A1AE4C1A393}" type="datetimeFigureOut">
              <a:rPr lang="ar-EG" smtClean="0"/>
              <a:pPr/>
              <a:t>19/10/1434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DDF-285B-4B81-B181-C6E7EAA2968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0D7B-C0FC-47AC-931D-0A1AE4C1A393}" type="datetimeFigureOut">
              <a:rPr lang="ar-EG" smtClean="0"/>
              <a:pPr/>
              <a:t>19/10/1434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DDF-285B-4B81-B181-C6E7EAA2968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0D7B-C0FC-47AC-931D-0A1AE4C1A393}" type="datetimeFigureOut">
              <a:rPr lang="ar-EG" smtClean="0"/>
              <a:pPr/>
              <a:t>19/10/1434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DDF-285B-4B81-B181-C6E7EAA2968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0D7B-C0FC-47AC-931D-0A1AE4C1A393}" type="datetimeFigureOut">
              <a:rPr lang="ar-EG" smtClean="0"/>
              <a:pPr/>
              <a:t>19/10/1434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DDF-285B-4B81-B181-C6E7EAA2968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0D7B-C0FC-47AC-931D-0A1AE4C1A393}" type="datetimeFigureOut">
              <a:rPr lang="ar-EG" smtClean="0"/>
              <a:pPr/>
              <a:t>19/10/1434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DDF-285B-4B81-B181-C6E7EAA2968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0D7B-C0FC-47AC-931D-0A1AE4C1A393}" type="datetimeFigureOut">
              <a:rPr lang="ar-EG" smtClean="0"/>
              <a:pPr/>
              <a:t>19/10/1434</a:t>
            </a:fld>
            <a:endParaRPr lang="ar-EG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DDF-285B-4B81-B181-C6E7EAA2968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0D7B-C0FC-47AC-931D-0A1AE4C1A393}" type="datetimeFigureOut">
              <a:rPr lang="ar-EG" smtClean="0"/>
              <a:pPr/>
              <a:t>19/10/1434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DDF-285B-4B81-B181-C6E7EAA2968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0D7B-C0FC-47AC-931D-0A1AE4C1A393}" type="datetimeFigureOut">
              <a:rPr lang="ar-EG" smtClean="0"/>
              <a:pPr/>
              <a:t>19/10/1434</a:t>
            </a:fld>
            <a:endParaRPr lang="ar-EG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DDF-285B-4B81-B181-C6E7EAA2968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0D7B-C0FC-47AC-931D-0A1AE4C1A393}" type="datetimeFigureOut">
              <a:rPr lang="ar-EG" smtClean="0"/>
              <a:pPr/>
              <a:t>19/10/1434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DDF-285B-4B81-B181-C6E7EAA2968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0D7B-C0FC-47AC-931D-0A1AE4C1A393}" type="datetimeFigureOut">
              <a:rPr lang="ar-EG" smtClean="0"/>
              <a:pPr/>
              <a:t>19/10/1434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CDDF-285B-4B81-B181-C6E7EAA2968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D0D7B-C0FC-47AC-931D-0A1AE4C1A393}" type="datetimeFigureOut">
              <a:rPr lang="ar-EG" smtClean="0"/>
              <a:pPr/>
              <a:t>19/10/1434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3CDDF-285B-4B81-B181-C6E7EAA29684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10" y="46494"/>
            <a:ext cx="9041598" cy="677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39552" y="404664"/>
            <a:ext cx="37221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b="1" dirty="0" smtClean="0">
                <a:solidFill>
                  <a:srgbClr val="9900CC"/>
                </a:solidFill>
                <a:latin typeface="Courier New" pitchFamily="49" charset="0"/>
              </a:rPr>
              <a:t>دفع البحار قاربه إلى البحـر </a:t>
            </a:r>
            <a:endParaRPr lang="ar-EG" sz="1000" b="1" dirty="0" smtClean="0">
              <a:solidFill>
                <a:srgbClr val="9900CC"/>
              </a:solidFill>
              <a:latin typeface="Courier New" pitchFamily="49" charset="0"/>
            </a:endParaRPr>
          </a:p>
          <a:p>
            <a:pPr algn="ctr"/>
            <a:r>
              <a:rPr lang="ar-EG" sz="2800" b="1" dirty="0" smtClean="0">
                <a:solidFill>
                  <a:srgbClr val="9900CC"/>
                </a:solidFill>
                <a:latin typeface="Courier New" pitchFamily="49" charset="0"/>
              </a:rPr>
              <a:t>ليصطاد السمك  </a:t>
            </a:r>
            <a:endParaRPr lang="ar-EG" sz="2800" dirty="0">
              <a:solidFill>
                <a:srgbClr val="9900CC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442097" y="2780928"/>
            <a:ext cx="37221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b="1" dirty="0" smtClean="0">
                <a:solidFill>
                  <a:srgbClr val="9900CC"/>
                </a:solidFill>
                <a:latin typeface="Courier New" pitchFamily="49" charset="0"/>
              </a:rPr>
              <a:t>رمى الصياد الشبكة </a:t>
            </a:r>
            <a:r>
              <a:rPr lang="ar-EG" sz="2800" b="1" dirty="0" smtClean="0">
                <a:solidFill>
                  <a:srgbClr val="9900CC"/>
                </a:solidFill>
                <a:latin typeface="Courier New" pitchFamily="49" charset="0"/>
              </a:rPr>
              <a:t>واصطاد</a:t>
            </a:r>
            <a:endParaRPr lang="ar-EG" sz="1200" b="1" dirty="0" smtClean="0">
              <a:solidFill>
                <a:srgbClr val="9900CC"/>
              </a:solidFill>
              <a:latin typeface="Courier New" pitchFamily="49" charset="0"/>
            </a:endParaRPr>
          </a:p>
          <a:p>
            <a:pPr algn="ctr"/>
            <a:r>
              <a:rPr lang="ar-EG" sz="2800" b="1" dirty="0" smtClean="0">
                <a:solidFill>
                  <a:srgbClr val="9900CC"/>
                </a:solidFill>
                <a:latin typeface="Courier New" pitchFamily="49" charset="0"/>
              </a:rPr>
              <a:t>بعض السمك  </a:t>
            </a:r>
            <a:endParaRPr lang="ar-EG" sz="2800" dirty="0">
              <a:solidFill>
                <a:srgbClr val="9900CC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0" y="3933056"/>
            <a:ext cx="4045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b="1" dirty="0" smtClean="0">
                <a:solidFill>
                  <a:srgbClr val="9900CC"/>
                </a:solidFill>
                <a:latin typeface="Courier New" pitchFamily="49" charset="0"/>
              </a:rPr>
              <a:t>تلاعب الموج بقارب </a:t>
            </a:r>
            <a:r>
              <a:rPr lang="ar-EG" sz="2800" b="1" dirty="0" smtClean="0">
                <a:solidFill>
                  <a:srgbClr val="9900CC"/>
                </a:solidFill>
                <a:latin typeface="Courier New" pitchFamily="49" charset="0"/>
              </a:rPr>
              <a:t>الصياد</a:t>
            </a:r>
            <a:endParaRPr lang="ar-EG" sz="1200" b="1" dirty="0" smtClean="0">
              <a:solidFill>
                <a:srgbClr val="9900CC"/>
              </a:solidFill>
              <a:latin typeface="Courier New" pitchFamily="49" charset="0"/>
            </a:endParaRPr>
          </a:p>
          <a:p>
            <a:pPr algn="ctr"/>
            <a:r>
              <a:rPr lang="ar-EG" sz="2800" b="1" dirty="0" smtClean="0">
                <a:solidFill>
                  <a:srgbClr val="9900CC"/>
                </a:solidFill>
                <a:latin typeface="Courier New" pitchFamily="49" charset="0"/>
              </a:rPr>
              <a:t>ولكن الله نجاه</a:t>
            </a:r>
            <a:endParaRPr lang="ar-EG" sz="2800" dirty="0">
              <a:solidFill>
                <a:srgbClr val="9900CC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283968" y="5517232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b="1" dirty="0" smtClean="0">
                <a:solidFill>
                  <a:srgbClr val="9900CC"/>
                </a:solidFill>
                <a:latin typeface="Courier New" pitchFamily="49" charset="0"/>
              </a:rPr>
              <a:t>عاد الصياد إلى الشاطئ</a:t>
            </a:r>
          </a:p>
          <a:p>
            <a:pPr algn="ctr"/>
            <a:r>
              <a:rPr lang="ar-EG" sz="2800" b="1" dirty="0" smtClean="0">
                <a:solidFill>
                  <a:srgbClr val="9900CC"/>
                </a:solidFill>
                <a:latin typeface="Courier New" pitchFamily="49" charset="0"/>
              </a:rPr>
              <a:t>فاستقبله </a:t>
            </a:r>
            <a:r>
              <a:rPr lang="ar-EG" sz="2800" b="1" dirty="0" smtClean="0">
                <a:solidFill>
                  <a:srgbClr val="9900CC"/>
                </a:solidFill>
                <a:latin typeface="Courier New" pitchFamily="49" charset="0"/>
              </a:rPr>
              <a:t>أصدقاءه مرحبين </a:t>
            </a:r>
            <a:r>
              <a:rPr lang="ar-EG" sz="2800" b="1" dirty="0" err="1" smtClean="0">
                <a:solidFill>
                  <a:srgbClr val="9900CC"/>
                </a:solidFill>
                <a:latin typeface="Courier New" pitchFamily="49" charset="0"/>
              </a:rPr>
              <a:t>به</a:t>
            </a:r>
            <a:endParaRPr lang="ar-EG" sz="28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14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مستطيل 27"/>
          <p:cNvSpPr/>
          <p:nvPr/>
        </p:nvSpPr>
        <p:spPr>
          <a:xfrm>
            <a:off x="6833276" y="817548"/>
            <a:ext cx="1064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الرمال</a:t>
            </a:r>
            <a:endParaRPr lang="ar-EG" sz="3200" b="1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2952188" y="807095"/>
            <a:ext cx="971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الربيع</a:t>
            </a:r>
            <a:endParaRPr lang="ar-EG" sz="3200" b="1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6929626" y="1988840"/>
            <a:ext cx="1314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الحدائق</a:t>
            </a:r>
            <a:endParaRPr lang="ar-EG" sz="2000" b="1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2853628" y="1995779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المنظر</a:t>
            </a:r>
            <a:endParaRPr lang="ar-EG" sz="2800" b="1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6862304" y="3242004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الطيور</a:t>
            </a:r>
            <a:endParaRPr lang="ar-EG" sz="3600" b="1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2870928" y="3255956"/>
            <a:ext cx="1274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الفصول</a:t>
            </a:r>
            <a:endParaRPr lang="ar-EG" sz="2000" b="1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914400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مستطيل 36"/>
          <p:cNvSpPr/>
          <p:nvPr/>
        </p:nvSpPr>
        <p:spPr>
          <a:xfrm>
            <a:off x="5944082" y="5054003"/>
            <a:ext cx="1220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000" b="1" dirty="0" smtClean="0">
                <a:solidFill>
                  <a:srgbClr val="FF3300"/>
                </a:solidFill>
                <a:latin typeface="Tahoma" pitchFamily="34" charset="0"/>
                <a:cs typeface="Arabic Transparent" pitchFamily="2" charset="-78"/>
              </a:rPr>
              <a:t>بيضاء</a:t>
            </a:r>
            <a:r>
              <a:rPr lang="ar-SA" sz="4000" b="1" dirty="0" smtClean="0">
                <a:solidFill>
                  <a:srgbClr val="FF3300"/>
                </a:solidFill>
                <a:latin typeface="Tahoma" pitchFamily="34" charset="0"/>
                <a:cs typeface="Arabic Transparent" pitchFamily="2" charset="-78"/>
              </a:rPr>
              <a:t>ٌ</a:t>
            </a:r>
            <a:endParaRPr lang="ar-EG" sz="4000" b="1" dirty="0">
              <a:solidFill>
                <a:srgbClr val="FF3300"/>
              </a:solidFill>
              <a:latin typeface="Tahoma" pitchFamily="34" charset="0"/>
              <a:cs typeface="Arabic Transparent" pitchFamily="2" charset="-78"/>
            </a:endParaRPr>
          </a:p>
        </p:txBody>
      </p:sp>
      <p:sp>
        <p:nvSpPr>
          <p:cNvPr id="38" name="مستطيل 37"/>
          <p:cNvSpPr/>
          <p:nvPr/>
        </p:nvSpPr>
        <p:spPr>
          <a:xfrm>
            <a:off x="2605541" y="4487299"/>
            <a:ext cx="1486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000" b="1" dirty="0" smtClean="0">
                <a:solidFill>
                  <a:srgbClr val="FF3300"/>
                </a:solidFill>
                <a:latin typeface="Tahoma" pitchFamily="34" charset="0"/>
                <a:cs typeface="Arabic Transparent" pitchFamily="2" charset="-78"/>
              </a:rPr>
              <a:t>ناضجة</a:t>
            </a:r>
            <a:r>
              <a:rPr lang="ar-SA" sz="4000" b="1" dirty="0" smtClean="0">
                <a:solidFill>
                  <a:srgbClr val="FF3300"/>
                </a:solidFill>
                <a:latin typeface="Tahoma" pitchFamily="34" charset="0"/>
                <a:cs typeface="Arabic Transparent" pitchFamily="2" charset="-78"/>
              </a:rPr>
              <a:t> ٌ</a:t>
            </a:r>
            <a:endParaRPr lang="ar-EG" sz="3200" b="1" dirty="0">
              <a:solidFill>
                <a:srgbClr val="FF3300"/>
              </a:solidFill>
              <a:latin typeface="Tahoma" pitchFamily="34" charset="0"/>
              <a:cs typeface="Arabic Transparent" pitchFamily="2" charset="-78"/>
            </a:endParaRPr>
          </a:p>
        </p:txBody>
      </p:sp>
      <p:sp>
        <p:nvSpPr>
          <p:cNvPr id="39" name="مستطيل 38"/>
          <p:cNvSpPr/>
          <p:nvPr/>
        </p:nvSpPr>
        <p:spPr>
          <a:xfrm>
            <a:off x="3899513" y="5487431"/>
            <a:ext cx="9605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000" b="1" dirty="0" smtClean="0">
                <a:solidFill>
                  <a:srgbClr val="FF3300"/>
                </a:solidFill>
                <a:latin typeface="Tahoma" pitchFamily="34" charset="0"/>
                <a:cs typeface="Arabic Transparent" pitchFamily="2" charset="-78"/>
              </a:rPr>
              <a:t>لذيذ</a:t>
            </a:r>
            <a:r>
              <a:rPr lang="ar-SA" sz="4000" b="1" dirty="0" smtClean="0">
                <a:solidFill>
                  <a:srgbClr val="FF3300"/>
                </a:solidFill>
                <a:latin typeface="Tahoma" pitchFamily="34" charset="0"/>
                <a:cs typeface="Arabic Transparent" pitchFamily="2" charset="-78"/>
              </a:rPr>
              <a:t> ٌ</a:t>
            </a:r>
            <a:endParaRPr lang="ar-EG" sz="3200" b="1" dirty="0">
              <a:solidFill>
                <a:srgbClr val="FF3300"/>
              </a:solidFill>
              <a:latin typeface="Tahoma" pitchFamily="34" charset="0"/>
              <a:cs typeface="Arabic Transparent" pitchFamily="2" charset="-78"/>
            </a:endParaRPr>
          </a:p>
        </p:txBody>
      </p:sp>
      <p:sp>
        <p:nvSpPr>
          <p:cNvPr id="40" name="مستطيل 39"/>
          <p:cNvSpPr/>
          <p:nvPr/>
        </p:nvSpPr>
        <p:spPr>
          <a:xfrm>
            <a:off x="606111" y="5169386"/>
            <a:ext cx="1399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000" b="1" dirty="0" smtClean="0">
                <a:solidFill>
                  <a:srgbClr val="FF3300"/>
                </a:solidFill>
                <a:latin typeface="Tahoma" pitchFamily="34" charset="0"/>
                <a:cs typeface="Arabic Transparent" pitchFamily="2" charset="-78"/>
              </a:rPr>
              <a:t>واسعة</a:t>
            </a:r>
            <a:r>
              <a:rPr lang="ar-SA" sz="4000" b="1" dirty="0" smtClean="0">
                <a:solidFill>
                  <a:srgbClr val="FF3300"/>
                </a:solidFill>
                <a:latin typeface="Tahoma" pitchFamily="34" charset="0"/>
                <a:cs typeface="Arabic Transparent" pitchFamily="2" charset="-78"/>
              </a:rPr>
              <a:t> ٌ</a:t>
            </a:r>
            <a:endParaRPr lang="ar-EG" sz="3200" b="1" dirty="0">
              <a:solidFill>
                <a:srgbClr val="FF3300"/>
              </a:solidFill>
              <a:latin typeface="Tahoma" pitchFamily="34" charset="0"/>
              <a:cs typeface="Arabic Transparent" pitchFamily="2" charset="-78"/>
            </a:endParaRPr>
          </a:p>
        </p:txBody>
      </p:sp>
      <p:sp>
        <p:nvSpPr>
          <p:cNvPr id="41" name="مستطيل 40"/>
          <p:cNvSpPr/>
          <p:nvPr/>
        </p:nvSpPr>
        <p:spPr>
          <a:xfrm>
            <a:off x="467544" y="6021288"/>
            <a:ext cx="13211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000" b="1" dirty="0" smtClean="0">
                <a:solidFill>
                  <a:srgbClr val="FF3300"/>
                </a:solidFill>
                <a:latin typeface="Tahoma" pitchFamily="34" charset="0"/>
                <a:cs typeface="Arabic Transparent" pitchFamily="2" charset="-78"/>
              </a:rPr>
              <a:t>طويلة</a:t>
            </a:r>
            <a:r>
              <a:rPr lang="ar-SA" sz="4000" b="1" dirty="0" smtClean="0">
                <a:solidFill>
                  <a:srgbClr val="FF3300"/>
                </a:solidFill>
                <a:latin typeface="Tahoma" pitchFamily="34" charset="0"/>
                <a:cs typeface="Arabic Transparent" pitchFamily="2" charset="-78"/>
              </a:rPr>
              <a:t> ٌ</a:t>
            </a:r>
            <a:endParaRPr lang="ar-EG" sz="3200" b="1" dirty="0">
              <a:solidFill>
                <a:srgbClr val="FF3300"/>
              </a:solidFill>
              <a:latin typeface="Tahoma" pitchFamily="34" charset="0"/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914400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مستطيل 25"/>
          <p:cNvSpPr/>
          <p:nvPr/>
        </p:nvSpPr>
        <p:spPr>
          <a:xfrm>
            <a:off x="1240993" y="980728"/>
            <a:ext cx="1816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العصافيرُ مغردةٌ</a:t>
            </a:r>
            <a:endParaRPr lang="ar-EG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1664178" y="1297335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الربيعُ قادمٌ </a:t>
            </a:r>
            <a:endParaRPr lang="ar-EG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1499074" y="1628800"/>
            <a:ext cx="155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الرائحةُ ذكية </a:t>
            </a:r>
            <a:r>
              <a:rPr lang="ar-EG" b="1" dirty="0" err="1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ٌ</a:t>
            </a:r>
            <a:endParaRPr lang="ar-EG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1442970" y="1964457"/>
            <a:ext cx="161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الوردةُ جميلة </a:t>
            </a:r>
            <a:r>
              <a:rPr lang="ar-EG" b="1" dirty="0" err="1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ٌ</a:t>
            </a:r>
            <a:endParaRPr lang="ar-EG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1454186" y="2301255"/>
            <a:ext cx="160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الأمواجُ عالية </a:t>
            </a:r>
            <a:r>
              <a:rPr lang="ar-EG" b="1" dirty="0" err="1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ٌ</a:t>
            </a:r>
            <a:endParaRPr lang="ar-EG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2" name="رابط كسهم مستقيم 31"/>
          <p:cNvCxnSpPr/>
          <p:nvPr/>
        </p:nvCxnSpPr>
        <p:spPr>
          <a:xfrm flipH="1">
            <a:off x="5508104" y="1484784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 flipH="1" flipV="1">
            <a:off x="5508104" y="1628800"/>
            <a:ext cx="1224136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/>
          <p:nvPr/>
        </p:nvCxnSpPr>
        <p:spPr>
          <a:xfrm flipH="1">
            <a:off x="5572132" y="2060848"/>
            <a:ext cx="1088100" cy="868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 flipH="1">
            <a:off x="5508104" y="2348880"/>
            <a:ext cx="108012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رابط كسهم مستقيم 35"/>
          <p:cNvCxnSpPr/>
          <p:nvPr/>
        </p:nvCxnSpPr>
        <p:spPr>
          <a:xfrm flipH="1" flipV="1">
            <a:off x="5572132" y="1000108"/>
            <a:ext cx="1016092" cy="1780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914400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مستطيل 35"/>
          <p:cNvSpPr/>
          <p:nvPr/>
        </p:nvSpPr>
        <p:spPr>
          <a:xfrm>
            <a:off x="1979712" y="980728"/>
            <a:ext cx="2105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 smtClean="0">
                <a:solidFill>
                  <a:srgbClr val="3333FF"/>
                </a:solidFill>
                <a:latin typeface="Tahoma" pitchFamily="34" charset="0"/>
                <a:cs typeface="Arabic Transparent" pitchFamily="2" charset="-78"/>
              </a:rPr>
              <a:t>السحبُ ممطرةٌ</a:t>
            </a:r>
            <a:endParaRPr lang="ar-EG" sz="3200" dirty="0">
              <a:solidFill>
                <a:srgbClr val="3333FF"/>
              </a:solidFill>
              <a:latin typeface="Tahoma" pitchFamily="34" charset="0"/>
              <a:cs typeface="Arabic Transparent" pitchFamily="2" charset="-78"/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1734938" y="1340768"/>
            <a:ext cx="2337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 smtClean="0">
                <a:solidFill>
                  <a:srgbClr val="3333FF"/>
                </a:solidFill>
                <a:latin typeface="Tahoma" pitchFamily="34" charset="0"/>
                <a:cs typeface="Arabic Transparent" pitchFamily="2" charset="-78"/>
              </a:rPr>
              <a:t>السهولُ منبسطةٌ</a:t>
            </a:r>
            <a:endParaRPr lang="ar-EG" sz="3200" dirty="0">
              <a:solidFill>
                <a:srgbClr val="3333FF"/>
              </a:solidFill>
              <a:latin typeface="Tahoma" pitchFamily="34" charset="0"/>
              <a:cs typeface="Arabic Transparent" pitchFamily="2" charset="-78"/>
            </a:endParaRPr>
          </a:p>
        </p:txBody>
      </p:sp>
      <p:sp>
        <p:nvSpPr>
          <p:cNvPr id="39" name="مستطيل 38"/>
          <p:cNvSpPr/>
          <p:nvPr/>
        </p:nvSpPr>
        <p:spPr>
          <a:xfrm>
            <a:off x="2141989" y="1801282"/>
            <a:ext cx="1911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 smtClean="0">
                <a:solidFill>
                  <a:srgbClr val="3333FF"/>
                </a:solidFill>
                <a:latin typeface="Tahoma" pitchFamily="34" charset="0"/>
                <a:cs typeface="Arabic Transparent" pitchFamily="2" charset="-78"/>
              </a:rPr>
              <a:t>الأنهارُ ممتدةٌ</a:t>
            </a:r>
            <a:endParaRPr lang="ar-EG" sz="3200" dirty="0">
              <a:solidFill>
                <a:srgbClr val="3333FF"/>
              </a:solidFill>
              <a:latin typeface="Tahoma" pitchFamily="34" charset="0"/>
              <a:cs typeface="Arabic Transparent" pitchFamily="2" charset="-78"/>
            </a:endParaRPr>
          </a:p>
        </p:txBody>
      </p:sp>
      <p:sp>
        <p:nvSpPr>
          <p:cNvPr id="41" name="مستطيل 40"/>
          <p:cNvSpPr/>
          <p:nvPr/>
        </p:nvSpPr>
        <p:spPr>
          <a:xfrm>
            <a:off x="2182061" y="2248406"/>
            <a:ext cx="1871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 smtClean="0">
                <a:solidFill>
                  <a:srgbClr val="3333FF"/>
                </a:solidFill>
                <a:latin typeface="Tahoma" pitchFamily="34" charset="0"/>
                <a:cs typeface="Arabic Transparent" pitchFamily="2" charset="-78"/>
              </a:rPr>
              <a:t>التلالُ معشبةٌ</a:t>
            </a:r>
            <a:endParaRPr lang="ar-EG" sz="3200" dirty="0">
              <a:solidFill>
                <a:srgbClr val="3333FF"/>
              </a:solidFill>
              <a:latin typeface="Tahoma" pitchFamily="34" charset="0"/>
              <a:cs typeface="Arabic Transparent" pitchFamily="2" charset="-78"/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1907704" y="3729226"/>
            <a:ext cx="26642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  <a:cs typeface="Arabic Transparent" pitchFamily="2" charset="-78"/>
              </a:rPr>
              <a:t>السماءُ صافية ٌ</a:t>
            </a:r>
            <a:endParaRPr lang="ar-SA" sz="40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1259632" y="4437112"/>
            <a:ext cx="26642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  <a:cs typeface="Arabic Transparent" pitchFamily="2" charset="-78"/>
              </a:rPr>
              <a:t>الثلجُ أبيض ٌ</a:t>
            </a:r>
            <a:endParaRPr lang="ar-SA" sz="40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4067944" y="5085184"/>
            <a:ext cx="26642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  <a:cs typeface="Arabic Transparent" pitchFamily="2" charset="-78"/>
              </a:rPr>
              <a:t>الشتاءُ باردٌ</a:t>
            </a:r>
            <a:endParaRPr lang="ar-SA" sz="40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-108520" y="5529426"/>
            <a:ext cx="26642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  <a:cs typeface="Arabic Transparent" pitchFamily="2" charset="-78"/>
              </a:rPr>
              <a:t>الماءُ عذبٌ</a:t>
            </a:r>
            <a:endParaRPr lang="ar-SA" sz="40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  <p:bldP spid="41" grpId="0"/>
      <p:bldP spid="54" grpId="0"/>
      <p:bldP spid="57" grpId="0"/>
      <p:bldP spid="58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مربع نص 25"/>
          <p:cNvSpPr txBox="1"/>
          <p:nvPr/>
        </p:nvSpPr>
        <p:spPr>
          <a:xfrm>
            <a:off x="4860032" y="272842"/>
            <a:ext cx="30243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  <a:cs typeface="Arabic Transparent" pitchFamily="2" charset="-78"/>
              </a:rPr>
              <a:t>المصطافُ سعيدٌ</a:t>
            </a:r>
            <a:endParaRPr lang="ar-SA" sz="40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1475656" y="1064930"/>
            <a:ext cx="19442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  <a:cs typeface="Arabic Transparent" pitchFamily="2" charset="-78"/>
              </a:rPr>
              <a:t>الحرُ شديدٌ</a:t>
            </a:r>
            <a:endParaRPr lang="ar-SA" sz="40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مربع نص 41"/>
          <p:cNvSpPr txBox="1"/>
          <p:nvPr/>
        </p:nvSpPr>
        <p:spPr>
          <a:xfrm>
            <a:off x="5715744" y="3214717"/>
            <a:ext cx="10885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  <a:cs typeface="Arabic Transparent" pitchFamily="2" charset="-78"/>
              </a:rPr>
              <a:t>إحدى</a:t>
            </a:r>
            <a:endParaRPr lang="ar-SA" sz="40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819200" y="3214717"/>
            <a:ext cx="10885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  <a:cs typeface="Arabic Transparent" pitchFamily="2" charset="-78"/>
              </a:rPr>
              <a:t>إلى</a:t>
            </a:r>
            <a:endParaRPr lang="ar-SA" sz="40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6003776" y="3636313"/>
            <a:ext cx="14485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  <a:cs typeface="Arabic Transparent" pitchFamily="2" charset="-78"/>
              </a:rPr>
              <a:t>أشجار</a:t>
            </a:r>
            <a:endParaRPr lang="ar-SA" sz="32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5364088" y="3945250"/>
            <a:ext cx="5760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  <a:cs typeface="Arabic Transparent" pitchFamily="2" charset="-78"/>
              </a:rPr>
              <a:t>أنا</a:t>
            </a:r>
            <a:endParaRPr lang="ar-SA" sz="40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2555776" y="3861048"/>
            <a:ext cx="13765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  <a:cs typeface="Arabic Transparent" pitchFamily="2" charset="-78"/>
              </a:rPr>
              <a:t>انظري</a:t>
            </a:r>
            <a:endParaRPr lang="ar-SA" sz="32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-36512" y="3924345"/>
            <a:ext cx="17720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  <a:cs typeface="Arabic Transparent" pitchFamily="2" charset="-78"/>
              </a:rPr>
              <a:t>المسكينة</a:t>
            </a:r>
            <a:endParaRPr lang="ar-SA" sz="36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3563888" y="4284385"/>
            <a:ext cx="13681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  <a:cs typeface="Arabic Transparent" pitchFamily="2" charset="-78"/>
              </a:rPr>
              <a:t>الأصفر</a:t>
            </a:r>
            <a:endParaRPr lang="ar-SA" sz="32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2195736" y="4284385"/>
            <a:ext cx="13681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  <a:cs typeface="Arabic Transparent" pitchFamily="2" charset="-78"/>
              </a:rPr>
              <a:t>اقـتربت</a:t>
            </a:r>
            <a:endParaRPr lang="ar-SA" sz="32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4283968" y="4572417"/>
            <a:ext cx="13681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  <a:cs typeface="Arabic Transparent" pitchFamily="2" charset="-78"/>
              </a:rPr>
              <a:t>ابنتي</a:t>
            </a:r>
            <a:endParaRPr lang="ar-SA" sz="32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5724128" y="4932457"/>
            <a:ext cx="13681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  <a:cs typeface="Arabic Transparent" pitchFamily="2" charset="-78"/>
              </a:rPr>
              <a:t>أنتظر</a:t>
            </a:r>
            <a:endParaRPr lang="ar-SA" sz="32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3995936" y="4941168"/>
            <a:ext cx="13681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  <a:cs typeface="Arabic Transparent" pitchFamily="2" charset="-78"/>
              </a:rPr>
              <a:t>أصبح</a:t>
            </a:r>
            <a:endParaRPr lang="ar-SA" sz="32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5940152" y="5877272"/>
            <a:ext cx="13681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  <a:cs typeface="Arabic Transparent" pitchFamily="2" charset="-78"/>
              </a:rPr>
              <a:t>أوراقها</a:t>
            </a:r>
            <a:endParaRPr lang="ar-SA" sz="32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1763688" y="980728"/>
            <a:ext cx="72008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abic Transparent" pitchFamily="2" charset="-78"/>
              </a:rPr>
              <a:t>ف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  <a:cs typeface="Arabic Transparent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763688" y="1764105"/>
            <a:ext cx="7200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  <a:cs typeface="Arabic Transparent" pitchFamily="2" charset="-78"/>
              </a:rPr>
              <a:t>فـ</a:t>
            </a:r>
            <a:endParaRPr lang="ar-SA" sz="1200" b="1" dirty="0">
              <a:solidFill>
                <a:schemeClr val="accent1">
                  <a:lumMod val="75000"/>
                </a:schemeClr>
              </a:solidFill>
              <a:cs typeface="Arabic Transparent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619672" y="2329716"/>
            <a:ext cx="10801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  <a:cs typeface="Arabic Transparent" pitchFamily="2" charset="-78"/>
              </a:rPr>
              <a:t>ـفـ</a:t>
            </a:r>
            <a:endParaRPr lang="ar-SA" sz="1400" b="1" dirty="0">
              <a:solidFill>
                <a:schemeClr val="accent6">
                  <a:lumMod val="75000"/>
                </a:schemeClr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93064E-6 L 0.4882 0.206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10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96532E-6 L 0.55122 -0.1040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04046E-6 L 0.36632 -0.0772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9144000" cy="37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1"/>
            <a:ext cx="91440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مستطيل 16"/>
          <p:cNvSpPr/>
          <p:nvPr/>
        </p:nvSpPr>
        <p:spPr>
          <a:xfrm>
            <a:off x="4886913" y="620688"/>
            <a:ext cx="909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solidFill>
                  <a:srgbClr val="3333FF"/>
                </a:solidFill>
                <a:latin typeface="Tahoma" pitchFamily="34" charset="0"/>
                <a:cs typeface="Arabic Transparent" pitchFamily="2" charset="-78"/>
              </a:rPr>
              <a:t> </a:t>
            </a:r>
            <a:r>
              <a:rPr lang="ar-EG" sz="2800" b="1" dirty="0" smtClean="0">
                <a:solidFill>
                  <a:srgbClr val="3333FF"/>
                </a:solidFill>
                <a:latin typeface="Tahoma" pitchFamily="34" charset="0"/>
                <a:cs typeface="Arabic Transparent" pitchFamily="2" charset="-78"/>
              </a:rPr>
              <a:t>أَرْبَعَة</a:t>
            </a:r>
            <a:endParaRPr lang="ar-EG" sz="2800" b="1" dirty="0">
              <a:solidFill>
                <a:srgbClr val="3333FF"/>
              </a:solidFill>
              <a:latin typeface="Tahoma" pitchFamily="34" charset="0"/>
              <a:cs typeface="Arabic Transparent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339752" y="620688"/>
            <a:ext cx="973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solidFill>
                  <a:srgbClr val="3333FF"/>
                </a:solidFill>
                <a:latin typeface="Tahoma" pitchFamily="34" charset="0"/>
                <a:cs typeface="Arabic Transparent" pitchFamily="2" charset="-78"/>
              </a:rPr>
              <a:t> للناس</a:t>
            </a:r>
            <a:endParaRPr lang="ar-EG" sz="2800" b="1" dirty="0">
              <a:solidFill>
                <a:srgbClr val="3333FF"/>
              </a:solidFill>
              <a:latin typeface="Tahoma" pitchFamily="34" charset="0"/>
              <a:cs typeface="Arabic Transparent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5035269" y="1321604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solidFill>
                  <a:srgbClr val="3333FF"/>
                </a:solidFill>
                <a:latin typeface="Tahoma" pitchFamily="34" charset="0"/>
                <a:cs typeface="Arabic Transparent" pitchFamily="2" charset="-78"/>
              </a:rPr>
              <a:t> </a:t>
            </a:r>
            <a:r>
              <a:rPr lang="ar-EG" sz="2800" b="1" dirty="0" smtClean="0">
                <a:solidFill>
                  <a:srgbClr val="3333FF"/>
                </a:solidFill>
                <a:latin typeface="Tahoma" pitchFamily="34" charset="0"/>
                <a:cs typeface="Arabic Transparent" pitchFamily="2" charset="-78"/>
              </a:rPr>
              <a:t>آبـار</a:t>
            </a:r>
            <a:endParaRPr lang="ar-EG" sz="2800" b="1" dirty="0">
              <a:solidFill>
                <a:srgbClr val="3333FF"/>
              </a:solidFill>
              <a:latin typeface="Tahoma" pitchFamily="34" charset="0"/>
              <a:cs typeface="Arabic Transparent" pitchFamily="2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191606" y="1653178"/>
            <a:ext cx="981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solidFill>
                  <a:srgbClr val="3333FF"/>
                </a:solidFill>
                <a:latin typeface="Tahoma" pitchFamily="34" charset="0"/>
                <a:cs typeface="Arabic Transparent" pitchFamily="2" charset="-78"/>
              </a:rPr>
              <a:t> </a:t>
            </a:r>
            <a:r>
              <a:rPr lang="ar-EG" sz="2800" b="1" dirty="0" smtClean="0">
                <a:solidFill>
                  <a:srgbClr val="3333FF"/>
                </a:solidFill>
                <a:latin typeface="Tahoma" pitchFamily="34" charset="0"/>
                <a:cs typeface="Arabic Transparent" pitchFamily="2" charset="-78"/>
              </a:rPr>
              <a:t>الربيع</a:t>
            </a:r>
            <a:endParaRPr lang="ar-EG" sz="2800" b="1" dirty="0">
              <a:solidFill>
                <a:srgbClr val="3333FF"/>
              </a:solidFill>
              <a:latin typeface="Tahoma" pitchFamily="34" charset="0"/>
              <a:cs typeface="Arabic Transparent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5508104" y="2401724"/>
            <a:ext cx="1122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solidFill>
                  <a:srgbClr val="3333FF"/>
                </a:solidFill>
                <a:latin typeface="Tahoma" pitchFamily="34" charset="0"/>
                <a:cs typeface="Arabic Transparent" pitchFamily="2" charset="-78"/>
              </a:rPr>
              <a:t> الصّيف</a:t>
            </a:r>
            <a:endParaRPr lang="ar-EG" sz="2800" b="1" dirty="0">
              <a:solidFill>
                <a:srgbClr val="3333FF"/>
              </a:solidFill>
              <a:latin typeface="Tahoma" pitchFamily="34" charset="0"/>
              <a:cs typeface="Arabic Transparent" pitchFamily="2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5083701" y="2708920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solidFill>
                  <a:srgbClr val="3333FF"/>
                </a:solidFill>
                <a:latin typeface="Tahoma" pitchFamily="34" charset="0"/>
                <a:cs typeface="Arabic Transparent" pitchFamily="2" charset="-78"/>
              </a:rPr>
              <a:t> القمحُ</a:t>
            </a:r>
            <a:endParaRPr lang="ar-EG" sz="2800" b="1" dirty="0">
              <a:solidFill>
                <a:srgbClr val="3333FF"/>
              </a:solidFill>
              <a:latin typeface="Tahoma" pitchFamily="34" charset="0"/>
              <a:cs typeface="Arabic Transparent" pitchFamily="2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5044848" y="3068960"/>
            <a:ext cx="1183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solidFill>
                  <a:srgbClr val="3333FF"/>
                </a:solidFill>
                <a:latin typeface="Tahoma" pitchFamily="34" charset="0"/>
                <a:cs typeface="Arabic Transparent" pitchFamily="2" charset="-78"/>
              </a:rPr>
              <a:t> الخريف</a:t>
            </a:r>
            <a:endParaRPr lang="ar-EG" sz="2800" b="1" dirty="0">
              <a:solidFill>
                <a:srgbClr val="3333FF"/>
              </a:solidFill>
              <a:latin typeface="Tahoma" pitchFamily="34" charset="0"/>
              <a:cs typeface="Arabic Transparent" pitchFamily="2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2372272" y="957188"/>
            <a:ext cx="1173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solidFill>
                  <a:srgbClr val="3333FF"/>
                </a:solidFill>
                <a:latin typeface="Tahoma" pitchFamily="34" charset="0"/>
                <a:cs typeface="Arabic Transparent" pitchFamily="2" charset="-78"/>
              </a:rPr>
              <a:t> الأمطار</a:t>
            </a:r>
            <a:endParaRPr lang="ar-EG" sz="2800" b="1" dirty="0">
              <a:solidFill>
                <a:srgbClr val="3333FF"/>
              </a:solidFill>
              <a:latin typeface="Tahoma" pitchFamily="34" charset="0"/>
              <a:cs typeface="Arabic Transparent" pitchFamily="2" charset="-78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1375553" y="1340768"/>
            <a:ext cx="1313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solidFill>
                  <a:srgbClr val="3333FF"/>
                </a:solidFill>
                <a:latin typeface="Tahoma" pitchFamily="34" charset="0"/>
                <a:cs typeface="Arabic Transparent" pitchFamily="2" charset="-78"/>
              </a:rPr>
              <a:t> شـجـر</a:t>
            </a:r>
            <a:endParaRPr lang="ar-EG" sz="2800" b="1" dirty="0">
              <a:solidFill>
                <a:srgbClr val="3333FF"/>
              </a:solidFill>
              <a:latin typeface="Tahoma" pitchFamily="34" charset="0"/>
              <a:cs typeface="Arabic Transparent" pitchFamily="2" charset="-78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2487355" y="2060848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solidFill>
                  <a:srgbClr val="3333FF"/>
                </a:solidFill>
                <a:latin typeface="Tahoma" pitchFamily="34" charset="0"/>
                <a:cs typeface="Arabic Transparent" pitchFamily="2" charset="-78"/>
              </a:rPr>
              <a:t> </a:t>
            </a:r>
            <a:r>
              <a:rPr lang="ar-EG" sz="2800" b="1" dirty="0" smtClean="0">
                <a:solidFill>
                  <a:srgbClr val="3333FF"/>
                </a:solidFill>
                <a:latin typeface="Tahoma" pitchFamily="34" charset="0"/>
                <a:cs typeface="Arabic Transparent" pitchFamily="2" charset="-78"/>
              </a:rPr>
              <a:t>الدنـيا</a:t>
            </a:r>
            <a:endParaRPr lang="ar-EG" sz="2800" b="1" dirty="0">
              <a:solidFill>
                <a:srgbClr val="3333FF"/>
              </a:solidFill>
              <a:latin typeface="Tahoma" pitchFamily="34" charset="0"/>
              <a:cs typeface="Arabic Transparent" pitchFamily="2" charset="-78"/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1407235" y="2401724"/>
            <a:ext cx="1334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solidFill>
                  <a:srgbClr val="3333FF"/>
                </a:solidFill>
                <a:latin typeface="Tahoma" pitchFamily="34" charset="0"/>
                <a:cs typeface="Arabic Transparent" pitchFamily="2" charset="-78"/>
              </a:rPr>
              <a:t> </a:t>
            </a:r>
            <a:r>
              <a:rPr lang="ar-EG" sz="2800" b="1" dirty="0" smtClean="0">
                <a:solidFill>
                  <a:srgbClr val="3333FF"/>
                </a:solidFill>
                <a:latin typeface="Tahoma" pitchFamily="34" charset="0"/>
                <a:cs typeface="Arabic Transparent" pitchFamily="2" charset="-78"/>
              </a:rPr>
              <a:t>يُـصطَبَرُ</a:t>
            </a:r>
            <a:endParaRPr lang="ar-EG" sz="2800" b="1" dirty="0">
              <a:solidFill>
                <a:srgbClr val="3333FF"/>
              </a:solidFill>
              <a:latin typeface="Tahoma" pitchFamily="34" charset="0"/>
              <a:cs typeface="Arabic Transparent" pitchFamily="2" charset="-78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1403648" y="2708920"/>
            <a:ext cx="1083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solidFill>
                  <a:srgbClr val="3333FF"/>
                </a:solidFill>
                <a:latin typeface="Tahoma" pitchFamily="34" charset="0"/>
                <a:cs typeface="Arabic Transparent" pitchFamily="2" charset="-78"/>
              </a:rPr>
              <a:t> الثَّمـر</a:t>
            </a:r>
            <a:endParaRPr lang="ar-EG" sz="2800" b="1" dirty="0">
              <a:solidFill>
                <a:srgbClr val="3333FF"/>
              </a:solidFill>
              <a:latin typeface="Tahoma" pitchFamily="34" charset="0"/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988840"/>
            <a:ext cx="9144001" cy="486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-1332656" y="2535287"/>
            <a:ext cx="4921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rgbClr val="0070C0"/>
                </a:solidFill>
                <a:latin typeface="Tahoma" pitchFamily="34" charset="0"/>
                <a:cs typeface="Arabic Transparent" pitchFamily="2" charset="-78"/>
              </a:rPr>
              <a:t>قلة الماء </a:t>
            </a:r>
            <a:r>
              <a:rPr lang="ar-EG" sz="2400" b="1" dirty="0" err="1" smtClean="0">
                <a:solidFill>
                  <a:srgbClr val="0070C0"/>
                </a:solidFill>
                <a:latin typeface="Tahoma" pitchFamily="34" charset="0"/>
                <a:cs typeface="Arabic Transparent" pitchFamily="2" charset="-78"/>
              </a:rPr>
              <a:t>و</a:t>
            </a:r>
            <a:r>
              <a:rPr lang="ar-EG" sz="2400" b="1" dirty="0" smtClean="0">
                <a:solidFill>
                  <a:srgbClr val="0070C0"/>
                </a:solidFill>
                <a:latin typeface="Tahoma" pitchFamily="34" charset="0"/>
                <a:cs typeface="Arabic Transparent" pitchFamily="2" charset="-78"/>
              </a:rPr>
              <a:t> انحباس الأمطار عنها .</a:t>
            </a:r>
            <a:endParaRPr lang="ar-EG" sz="2400" b="1" dirty="0">
              <a:solidFill>
                <a:srgbClr val="0070C0"/>
              </a:solidFill>
              <a:latin typeface="Tahoma" pitchFamily="34" charset="0"/>
              <a:cs typeface="Arabic Transparent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0" y="2924944"/>
            <a:ext cx="4333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rgbClr val="0070C0"/>
                </a:solidFill>
                <a:latin typeface="Tahoma" pitchFamily="34" charset="0"/>
                <a:cs typeface="Arabic Transparent" pitchFamily="2" charset="-78"/>
              </a:rPr>
              <a:t>أرسلَ الْمَلِكُ جُنُودَهُ لِلْبَحْثِ عَنِ الْماءِ</a:t>
            </a:r>
            <a:endParaRPr lang="ar-EG" sz="2400" b="1" dirty="0">
              <a:solidFill>
                <a:srgbClr val="0070C0"/>
              </a:solidFill>
              <a:latin typeface="Tahoma" pitchFamily="34" charset="0"/>
              <a:cs typeface="Arabic Transparent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-3045458" y="3356992"/>
            <a:ext cx="7257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  <a:latin typeface="Tahoma" pitchFamily="34" charset="0"/>
                <a:cs typeface="Arabic Transparent" pitchFamily="2" charset="-78"/>
              </a:rPr>
              <a:t>عندما وطأتها الفيلة</a:t>
            </a:r>
            <a:r>
              <a:rPr lang="ar-EG" sz="2400" b="1" dirty="0" smtClean="0">
                <a:solidFill>
                  <a:srgbClr val="0070C0"/>
                </a:solidFill>
                <a:latin typeface="Tahoma" pitchFamily="34" charset="0"/>
                <a:cs typeface="Arabic Transparent" pitchFamily="2" charset="-78"/>
              </a:rPr>
              <a:t> </a:t>
            </a:r>
            <a:r>
              <a:rPr lang="ar-EG" sz="2400" b="1" dirty="0" smtClean="0">
                <a:solidFill>
                  <a:srgbClr val="0070C0"/>
                </a:solidFill>
                <a:latin typeface="Tahoma" pitchFamily="34" charset="0"/>
                <a:cs typeface="Arabic Transparent" pitchFamily="2" charset="-78"/>
              </a:rPr>
              <a:t>فَأَهْلَكَتْ مِنْهَا الْكَثِيْرَ .</a:t>
            </a:r>
            <a:endParaRPr lang="ar-EG" sz="2400" b="1" dirty="0">
              <a:solidFill>
                <a:srgbClr val="0070C0"/>
              </a:solidFill>
              <a:latin typeface="Tahoma" pitchFamily="34" charset="0"/>
              <a:cs typeface="Arabic Transparent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555776" y="5445224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555776" y="4047455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547762" y="4725144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ستطيل 18"/>
          <p:cNvSpPr/>
          <p:nvPr/>
        </p:nvSpPr>
        <p:spPr>
          <a:xfrm>
            <a:off x="5572132" y="1373867"/>
            <a:ext cx="2714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b="1" dirty="0" smtClean="0">
                <a:solidFill>
                  <a:srgbClr val="3366FF"/>
                </a:solidFill>
                <a:latin typeface="Tahoma" pitchFamily="34" charset="0"/>
                <a:cs typeface="Arabic Transparent" pitchFamily="2" charset="-78"/>
              </a:rPr>
              <a:t>توجه الملك بفيلته </a:t>
            </a:r>
            <a:endParaRPr lang="ar-SA" sz="3200" b="1" dirty="0" smtClean="0">
              <a:solidFill>
                <a:srgbClr val="3366FF"/>
              </a:solidFill>
              <a:latin typeface="Tahoma" pitchFamily="34" charset="0"/>
              <a:cs typeface="Arabic Transparent" pitchFamily="2" charset="-78"/>
            </a:endParaRPr>
          </a:p>
          <a:p>
            <a:r>
              <a:rPr lang="ar-EG" sz="3200" b="1" dirty="0" smtClean="0">
                <a:solidFill>
                  <a:srgbClr val="3366FF"/>
                </a:solidFill>
                <a:latin typeface="Tahoma" pitchFamily="34" charset="0"/>
                <a:cs typeface="Arabic Transparent" pitchFamily="2" charset="-78"/>
              </a:rPr>
              <a:t>إلى </a:t>
            </a:r>
            <a:r>
              <a:rPr lang="ar-EG" sz="3200" b="1" dirty="0" smtClean="0">
                <a:solidFill>
                  <a:srgbClr val="3366FF"/>
                </a:solidFill>
                <a:latin typeface="Tahoma" pitchFamily="34" charset="0"/>
                <a:cs typeface="Arabic Transparent" pitchFamily="2" charset="-78"/>
              </a:rPr>
              <a:t>العين .</a:t>
            </a:r>
            <a:endParaRPr lang="ar-EG" sz="3200" b="1" dirty="0">
              <a:solidFill>
                <a:srgbClr val="3366FF"/>
              </a:solidFill>
              <a:latin typeface="Tahoma" pitchFamily="34" charset="0"/>
              <a:cs typeface="Arabic Transparent" pitchFamily="2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61980" y="932527"/>
            <a:ext cx="2713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b="1" dirty="0" smtClean="0">
                <a:solidFill>
                  <a:srgbClr val="3366FF"/>
                </a:solidFill>
                <a:latin typeface="Tahoma" pitchFamily="34" charset="0"/>
                <a:cs typeface="Arabic Transparent" pitchFamily="2" charset="-78"/>
              </a:rPr>
              <a:t>استيلاء الفيلة على </a:t>
            </a:r>
          </a:p>
          <a:p>
            <a:pPr algn="ctr"/>
            <a:r>
              <a:rPr lang="ar-EG" sz="3200" b="1" dirty="0" smtClean="0">
                <a:solidFill>
                  <a:srgbClr val="3366FF"/>
                </a:solidFill>
                <a:latin typeface="Tahoma" pitchFamily="34" charset="0"/>
                <a:cs typeface="Arabic Transparent" pitchFamily="2" charset="-78"/>
              </a:rPr>
              <a:t>عين الماء </a:t>
            </a:r>
            <a:r>
              <a:rPr lang="ar-EG" sz="3200" b="1" dirty="0" err="1" smtClean="0">
                <a:solidFill>
                  <a:srgbClr val="3366FF"/>
                </a:solidFill>
                <a:latin typeface="Tahoma" pitchFamily="34" charset="0"/>
                <a:cs typeface="Arabic Transparent" pitchFamily="2" charset="-78"/>
              </a:rPr>
              <a:t>و</a:t>
            </a:r>
            <a:r>
              <a:rPr lang="ar-EG" sz="3200" b="1" dirty="0" smtClean="0">
                <a:solidFill>
                  <a:srgbClr val="3366FF"/>
                </a:solidFill>
                <a:latin typeface="Tahoma" pitchFamily="34" charset="0"/>
                <a:cs typeface="Arabic Transparent" pitchFamily="2" charset="-78"/>
              </a:rPr>
              <a:t> هدم جحور الأرانب .</a:t>
            </a:r>
            <a:endParaRPr lang="ar-EG" sz="3200" b="1" dirty="0">
              <a:solidFill>
                <a:srgbClr val="3366FF"/>
              </a:solidFill>
              <a:latin typeface="Tahoma" pitchFamily="34" charset="0"/>
              <a:cs typeface="Arabic Transparent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5724128" y="5013176"/>
            <a:ext cx="2690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b="1" dirty="0" smtClean="0">
                <a:solidFill>
                  <a:srgbClr val="3366FF"/>
                </a:solidFill>
                <a:latin typeface="Tahoma" pitchFamily="34" charset="0"/>
                <a:cs typeface="Arabic Transparent" pitchFamily="2" charset="-78"/>
              </a:rPr>
              <a:t>قرب عين الماء .</a:t>
            </a:r>
            <a:endParaRPr lang="ar-EG" sz="3200" b="1" dirty="0">
              <a:solidFill>
                <a:srgbClr val="3366FF"/>
              </a:solidFill>
              <a:latin typeface="Tahoma" pitchFamily="34" charset="0"/>
              <a:cs typeface="Arabic Transparent" pitchFamily="2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293259" y="4869160"/>
            <a:ext cx="2033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b="1" dirty="0" smtClean="0">
                <a:solidFill>
                  <a:srgbClr val="3366FF"/>
                </a:solidFill>
                <a:latin typeface="Tahoma" pitchFamily="34" charset="0"/>
                <a:cs typeface="Arabic Transparent" pitchFamily="2" charset="-78"/>
              </a:rPr>
              <a:t>انعدام الماء</a:t>
            </a:r>
            <a:endParaRPr lang="ar-EG" sz="3200" b="1" dirty="0">
              <a:solidFill>
                <a:srgbClr val="3366FF"/>
              </a:solidFill>
              <a:latin typeface="Tahoma" pitchFamily="34" charset="0"/>
              <a:cs typeface="Arabic Transparent" pitchFamily="2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-468560" y="5373216"/>
            <a:ext cx="3011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b="1" dirty="0" smtClean="0">
                <a:solidFill>
                  <a:srgbClr val="3366FF"/>
                </a:solidFill>
                <a:latin typeface="Tahoma" pitchFamily="34" charset="0"/>
                <a:cs typeface="Arabic Transparent" pitchFamily="2" charset="-78"/>
              </a:rPr>
              <a:t>لقاء الأرنب بالملك</a:t>
            </a:r>
            <a:endParaRPr lang="ar-EG" sz="3200" b="1" dirty="0">
              <a:solidFill>
                <a:srgbClr val="3366FF"/>
              </a:solidFill>
              <a:latin typeface="Tahoma" pitchFamily="34" charset="0"/>
              <a:cs typeface="Arabic Transparent" pitchFamily="2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293259" y="5949280"/>
            <a:ext cx="2033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b="1" dirty="0" smtClean="0">
                <a:solidFill>
                  <a:srgbClr val="3366FF"/>
                </a:solidFill>
                <a:latin typeface="Tahoma" pitchFamily="34" charset="0"/>
                <a:cs typeface="Arabic Transparent" pitchFamily="2" charset="-78"/>
              </a:rPr>
              <a:t>رحيل الفيلة</a:t>
            </a:r>
            <a:endParaRPr lang="ar-EG" sz="3200" b="1" dirty="0">
              <a:solidFill>
                <a:srgbClr val="3366FF"/>
              </a:solidFill>
              <a:latin typeface="Tahoma" pitchFamily="34" charset="0"/>
              <a:cs typeface="Arabic Transparent" pitchFamily="2" charset="-78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3651318" y="3430741"/>
            <a:ext cx="1928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600" b="1" dirty="0" smtClean="0">
                <a:solidFill>
                  <a:srgbClr val="C00000"/>
                </a:solidFill>
                <a:latin typeface="Tahoma" pitchFamily="34" charset="0"/>
                <a:cs typeface="Arabic Transparent" pitchFamily="2" charset="-78"/>
              </a:rPr>
              <a:t>عودة الفيلة </a:t>
            </a:r>
            <a:endParaRPr lang="ar-EG" sz="3600" b="1" dirty="0">
              <a:solidFill>
                <a:srgbClr val="C00000"/>
              </a:solidFill>
              <a:latin typeface="Tahoma" pitchFamily="34" charset="0"/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مستطيل 14"/>
          <p:cNvSpPr/>
          <p:nvPr/>
        </p:nvSpPr>
        <p:spPr>
          <a:xfrm>
            <a:off x="5912481" y="2060848"/>
            <a:ext cx="1899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solidFill>
                  <a:srgbClr val="9900CC"/>
                </a:solidFill>
                <a:latin typeface="Tahoma" pitchFamily="34" charset="0"/>
                <a:cs typeface="Tahoma" pitchFamily="34" charset="0"/>
              </a:rPr>
              <a:t>الصاعقة </a:t>
            </a:r>
            <a:endParaRPr lang="ar-EG" sz="2000" b="1" dirty="0">
              <a:solidFill>
                <a:srgbClr val="9900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444208" y="386104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b="1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نعم</a:t>
            </a:r>
            <a:endParaRPr lang="ar-EG" sz="2000" b="1" dirty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646644" y="4561964"/>
            <a:ext cx="2587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توضيح المعنى</a:t>
            </a:r>
            <a:endParaRPr lang="ar-EG" sz="2800" b="1" dirty="0">
              <a:solidFill>
                <a:srgbClr val="99663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622731" y="5517232"/>
            <a:ext cx="869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نعم</a:t>
            </a:r>
            <a:endParaRPr lang="ar-EG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/>
          <p:cNvSpPr/>
          <p:nvPr/>
        </p:nvSpPr>
        <p:spPr>
          <a:xfrm>
            <a:off x="3245868" y="2708920"/>
            <a:ext cx="1398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من فقرتين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051552" y="3337828"/>
            <a:ext cx="3608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/>
              <a:t>بدايتها  </a:t>
            </a:r>
            <a:r>
              <a:rPr lang="ar-EG" sz="2800" b="1" dirty="0" smtClean="0">
                <a:solidFill>
                  <a:srgbClr val="C00000"/>
                </a:solidFill>
              </a:rPr>
              <a:t>ولّى</a:t>
            </a:r>
            <a:r>
              <a:rPr lang="ar-EG" sz="2800" b="1" dirty="0" smtClean="0"/>
              <a:t> </a:t>
            </a:r>
            <a:r>
              <a:rPr lang="ar-EG" sz="2800" b="1" dirty="0" err="1" smtClean="0"/>
              <a:t>و</a:t>
            </a:r>
            <a:r>
              <a:rPr lang="ar-EG" sz="2800" b="1" dirty="0" smtClean="0"/>
              <a:t> نهايتها </a:t>
            </a:r>
            <a:r>
              <a:rPr lang="ar-EG" sz="2800" b="1" dirty="0" smtClean="0">
                <a:solidFill>
                  <a:srgbClr val="C00000"/>
                </a:solidFill>
              </a:rPr>
              <a:t>الأرض</a:t>
            </a:r>
            <a:endParaRPr lang="ar-EG" sz="2800" b="1" dirty="0">
              <a:solidFill>
                <a:srgbClr val="C0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656208" y="3717032"/>
            <a:ext cx="4086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/>
              <a:t>بدايتها  </a:t>
            </a:r>
            <a:r>
              <a:rPr lang="ar-EG" sz="2800" b="1" dirty="0" smtClean="0">
                <a:solidFill>
                  <a:srgbClr val="C00000"/>
                </a:solidFill>
              </a:rPr>
              <a:t>أليست</a:t>
            </a:r>
            <a:r>
              <a:rPr lang="ar-EG" sz="2800" b="1" dirty="0" smtClean="0"/>
              <a:t> </a:t>
            </a:r>
            <a:r>
              <a:rPr lang="ar-EG" sz="2800" b="1" dirty="0" err="1" smtClean="0"/>
              <a:t>و</a:t>
            </a:r>
            <a:r>
              <a:rPr lang="ar-EG" sz="2800" b="1" dirty="0" smtClean="0"/>
              <a:t> نهايتها </a:t>
            </a:r>
            <a:r>
              <a:rPr lang="ar-EG" sz="2800" b="1" dirty="0" smtClean="0">
                <a:solidFill>
                  <a:srgbClr val="C00000"/>
                </a:solidFill>
              </a:rPr>
              <a:t>شيخوخة</a:t>
            </a:r>
            <a:endParaRPr lang="ar-EG" sz="2800" b="1" dirty="0">
              <a:solidFill>
                <a:srgbClr val="C0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860032" y="5230941"/>
            <a:ext cx="444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1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775720" y="6383069"/>
            <a:ext cx="444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2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11560" y="5157192"/>
            <a:ext cx="444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3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7308304" y="5877272"/>
            <a:ext cx="444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4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043608" y="6211669"/>
            <a:ext cx="444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5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131840" y="5374957"/>
            <a:ext cx="444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6</a:t>
            </a:r>
            <a:endParaRPr lang="ar-EG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مربع نص 21"/>
          <p:cNvSpPr txBox="1"/>
          <p:nvPr/>
        </p:nvSpPr>
        <p:spPr>
          <a:xfrm>
            <a:off x="3851920" y="548680"/>
            <a:ext cx="30963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ذهبت مع أبي في الخريف  </a:t>
            </a:r>
            <a:endParaRPr lang="ar-SA" sz="2800" b="1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539552" y="548680"/>
            <a:ext cx="31683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لمشاهدة بستان عمي</a:t>
            </a:r>
            <a:endParaRPr lang="ar-SA" sz="2800" b="1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3707904" y="548680"/>
            <a:ext cx="2880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err="1" smtClean="0"/>
              <a:t>،</a:t>
            </a:r>
            <a:endParaRPr lang="ar-SA" sz="2800" b="1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5076056" y="961564"/>
            <a:ext cx="2376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فرأيت شجرة كبيرة</a:t>
            </a:r>
            <a:endParaRPr lang="ar-SA" sz="28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3275856" y="961564"/>
            <a:ext cx="19442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ليس لها أوراق </a:t>
            </a:r>
            <a:endParaRPr lang="ar-SA" sz="28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899592" y="980728"/>
            <a:ext cx="2304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فسألت أبي </a:t>
            </a:r>
            <a:r>
              <a:rPr lang="ar-SA" sz="2800" b="1" dirty="0" err="1" smtClean="0"/>
              <a:t>عنها .</a:t>
            </a:r>
            <a:endParaRPr lang="ar-SA" sz="28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3131840" y="961564"/>
            <a:ext cx="2880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err="1" smtClean="0"/>
              <a:t>،</a:t>
            </a:r>
            <a:endParaRPr lang="ar-SA" sz="28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4436368" y="1275884"/>
            <a:ext cx="30159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err="1" smtClean="0"/>
              <a:t>فقال </a:t>
            </a:r>
            <a:r>
              <a:rPr lang="ar-SA" sz="2800" b="1" dirty="0" smtClean="0"/>
              <a:t>: إنها شجرة التين</a:t>
            </a:r>
            <a:endParaRPr lang="ar-SA" sz="2800" b="1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5220072" y="2780928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err="1" smtClean="0">
                <a:solidFill>
                  <a:srgbClr val="FF0000"/>
                </a:solidFill>
              </a:rPr>
              <a:t>أؤلئك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5436096" y="3265820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لكنهم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606400" y="3698165"/>
            <a:ext cx="115212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600" b="1" dirty="0" smtClean="0">
                <a:solidFill>
                  <a:srgbClr val="FF0000"/>
                </a:solidFill>
              </a:rPr>
              <a:t>لكنكم</a:t>
            </a:r>
            <a:endParaRPr lang="ar-SA" sz="2600" b="1" dirty="0">
              <a:solidFill>
                <a:srgbClr val="FF0000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4427984" y="4149080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هـؤلاء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5724128" y="4907359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الله</a:t>
            </a:r>
            <a:endParaRPr lang="ar-SA" sz="24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3234648" y="4884400"/>
            <a:ext cx="1409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الرحمن</a:t>
            </a:r>
            <a:endParaRPr lang="ar-EG" sz="2400" dirty="0">
              <a:solidFill>
                <a:srgbClr val="3333FF"/>
              </a:solidFill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6499257" y="5256351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ـهذه</a:t>
            </a:r>
            <a:endParaRPr lang="ar-EG" dirty="0">
              <a:solidFill>
                <a:srgbClr val="3333FF"/>
              </a:solidFill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6592484" y="556295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لكن</a:t>
            </a:r>
            <a:endParaRPr lang="ar-EG" sz="2400" dirty="0">
              <a:solidFill>
                <a:srgbClr val="3333FF"/>
              </a:solidFill>
            </a:endParaRPr>
          </a:p>
        </p:txBody>
      </p:sp>
      <p:sp>
        <p:nvSpPr>
          <p:cNvPr id="38" name="مستطيل 37"/>
          <p:cNvSpPr/>
          <p:nvPr/>
        </p:nvSpPr>
        <p:spPr>
          <a:xfrm>
            <a:off x="5456553" y="5857840"/>
            <a:ext cx="731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الله</a:t>
            </a:r>
            <a:endParaRPr lang="ar-EG" sz="2800" dirty="0">
              <a:solidFill>
                <a:srgbClr val="3333FF"/>
              </a:solidFill>
            </a:endParaRPr>
          </a:p>
        </p:txBody>
      </p:sp>
      <p:sp>
        <p:nvSpPr>
          <p:cNvPr id="39" name="مستطيل 38"/>
          <p:cNvSpPr/>
          <p:nvPr/>
        </p:nvSpPr>
        <p:spPr>
          <a:xfrm>
            <a:off x="2010353" y="5873080"/>
            <a:ext cx="780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هذا</a:t>
            </a:r>
            <a:endParaRPr lang="ar-EG" sz="2800" dirty="0">
              <a:solidFill>
                <a:srgbClr val="3333FF"/>
              </a:solidFill>
            </a:endParaRPr>
          </a:p>
        </p:txBody>
      </p:sp>
      <p:sp>
        <p:nvSpPr>
          <p:cNvPr id="40" name="مستطيل 39"/>
          <p:cNvSpPr/>
          <p:nvPr/>
        </p:nvSpPr>
        <p:spPr>
          <a:xfrm>
            <a:off x="5508852" y="6184581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أ</a:t>
            </a:r>
            <a:r>
              <a:rPr lang="ar-SA" sz="900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r-SA" sz="2800" b="1" dirty="0" err="1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ولئك</a:t>
            </a:r>
            <a:endParaRPr lang="ar-EG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39"/>
            <a:ext cx="9144000" cy="306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ربع نص 7"/>
          <p:cNvSpPr txBox="1"/>
          <p:nvPr/>
        </p:nvSpPr>
        <p:spPr>
          <a:xfrm>
            <a:off x="1619672" y="5508521"/>
            <a:ext cx="10081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err="1" smtClean="0">
                <a:solidFill>
                  <a:srgbClr val="FF0000"/>
                </a:solidFill>
              </a:rPr>
              <a:t>ـبــ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619672" y="4581128"/>
            <a:ext cx="10081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ب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619672" y="5085184"/>
            <a:ext cx="10081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err="1" smtClean="0">
                <a:solidFill>
                  <a:srgbClr val="FF0000"/>
                </a:solidFill>
              </a:rPr>
              <a:t>بـ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7 L 0.36232 0.1775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38728E-6 L 0.55139 -0.0843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50867E-6 L 0.55139 -0.051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233</Words>
  <Application>Microsoft Office PowerPoint</Application>
  <PresentationFormat>عرض على الشاشة (3:4)‏</PresentationFormat>
  <Paragraphs>111</Paragraphs>
  <Slides>24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</vt:vector>
  </TitlesOfParts>
  <Company>vortex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vortex-pc</dc:creator>
  <cp:lastModifiedBy>موسى</cp:lastModifiedBy>
  <cp:revision>18</cp:revision>
  <dcterms:created xsi:type="dcterms:W3CDTF">2010-10-01T16:56:19Z</dcterms:created>
  <dcterms:modified xsi:type="dcterms:W3CDTF">2013-08-25T03:56:34Z</dcterms:modified>
</cp:coreProperties>
</file>