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333" r:id="rId6"/>
    <p:sldId id="266" r:id="rId7"/>
    <p:sldId id="302" r:id="rId8"/>
    <p:sldId id="267" r:id="rId9"/>
    <p:sldId id="303" r:id="rId10"/>
    <p:sldId id="268" r:id="rId11"/>
    <p:sldId id="304" r:id="rId12"/>
    <p:sldId id="269" r:id="rId13"/>
    <p:sldId id="305" r:id="rId14"/>
    <p:sldId id="335" r:id="rId15"/>
    <p:sldId id="336" r:id="rId16"/>
    <p:sldId id="270" r:id="rId17"/>
    <p:sldId id="306" r:id="rId18"/>
    <p:sldId id="271" r:id="rId19"/>
    <p:sldId id="307" r:id="rId20"/>
    <p:sldId id="272" r:id="rId21"/>
    <p:sldId id="308" r:id="rId22"/>
    <p:sldId id="273" r:id="rId23"/>
    <p:sldId id="309" r:id="rId24"/>
    <p:sldId id="274" r:id="rId25"/>
    <p:sldId id="310" r:id="rId26"/>
    <p:sldId id="275" r:id="rId27"/>
    <p:sldId id="276" r:id="rId28"/>
    <p:sldId id="311" r:id="rId29"/>
    <p:sldId id="277" r:id="rId30"/>
    <p:sldId id="312" r:id="rId31"/>
    <p:sldId id="278" r:id="rId32"/>
    <p:sldId id="313" r:id="rId33"/>
    <p:sldId id="279" r:id="rId34"/>
    <p:sldId id="314" r:id="rId35"/>
    <p:sldId id="280" r:id="rId36"/>
    <p:sldId id="315" r:id="rId37"/>
    <p:sldId id="281" r:id="rId38"/>
    <p:sldId id="316" r:id="rId39"/>
    <p:sldId id="282" r:id="rId40"/>
    <p:sldId id="317" r:id="rId41"/>
    <p:sldId id="283" r:id="rId42"/>
    <p:sldId id="318" r:id="rId43"/>
    <p:sldId id="284" r:id="rId44"/>
    <p:sldId id="285" r:id="rId45"/>
    <p:sldId id="319" r:id="rId46"/>
    <p:sldId id="286" r:id="rId47"/>
    <p:sldId id="320" r:id="rId48"/>
    <p:sldId id="287" r:id="rId49"/>
    <p:sldId id="321" r:id="rId50"/>
    <p:sldId id="288" r:id="rId51"/>
    <p:sldId id="322" r:id="rId52"/>
    <p:sldId id="289" r:id="rId53"/>
    <p:sldId id="323" r:id="rId54"/>
    <p:sldId id="290" r:id="rId55"/>
    <p:sldId id="324" r:id="rId56"/>
    <p:sldId id="291" r:id="rId57"/>
    <p:sldId id="325" r:id="rId58"/>
    <p:sldId id="292" r:id="rId59"/>
    <p:sldId id="326" r:id="rId60"/>
    <p:sldId id="293" r:id="rId61"/>
    <p:sldId id="327" r:id="rId62"/>
    <p:sldId id="294" r:id="rId63"/>
    <p:sldId id="328" r:id="rId64"/>
    <p:sldId id="295" r:id="rId65"/>
    <p:sldId id="329" r:id="rId66"/>
    <p:sldId id="296" r:id="rId67"/>
    <p:sldId id="330" r:id="rId68"/>
    <p:sldId id="297" r:id="rId69"/>
    <p:sldId id="331" r:id="rId70"/>
    <p:sldId id="298" r:id="rId71"/>
    <p:sldId id="332" r:id="rId72"/>
    <p:sldId id="299" r:id="rId73"/>
    <p:sldId id="334" r:id="rId7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AutoShape 32">
            <a:hlinkClick r:id="rId2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467544" y="0"/>
            <a:ext cx="504056" cy="504056"/>
          </a:xfrm>
          <a:prstGeom prst="actionButtonBlank">
            <a:avLst/>
          </a:prstGeom>
          <a:solidFill>
            <a:schemeClr val="tx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ف</a:t>
            </a:r>
            <a:endParaRPr lang="en-GB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AutoShape 32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0" y="0"/>
            <a:ext cx="504056" cy="504056"/>
          </a:xfrm>
          <a:prstGeom prst="actionButtonBlank">
            <a:avLst/>
          </a:prstGeom>
          <a:solidFill>
            <a:schemeClr val="tx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خ</a:t>
            </a:r>
            <a:endParaRPr lang="en-GB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</a:t>
            </a:r>
            <a:r>
              <a:rPr kumimoji="0" lang="ar-SA" sz="4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78194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حالات المادة</a:t>
            </a:r>
            <a:endParaRPr lang="ar-SA" sz="1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السادس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الضغط الجوي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0699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يساوي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 N/cm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ويساوي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1.0x10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N/m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ويساوي (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100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kPa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الضغط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الجوي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862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وكوكب الزهرة أكبر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بـ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(92) مرة من ضغط الأرض ، والمريخ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أقل بـ(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1%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قوانين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الغازات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قانون بويل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قوانين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الغازات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772816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 </a:t>
            </a: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1/P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بثبات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564904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ثابت =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PV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077072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= P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11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قانون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شارل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قوانين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الغازات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772816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 </a:t>
            </a: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بثبات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564904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ثابت =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V/T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429000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__ = __</a:t>
            </a:r>
            <a:endParaRPr kumimoji="0" lang="ar-SA" sz="11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1872208" y="3429000"/>
            <a:ext cx="2339752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040560" y="3429000"/>
            <a:ext cx="2339752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القانون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العام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قوانين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الغازات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1700808"/>
            <a:ext cx="9144000" cy="14310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نص: لكمية معينة من الغاز المثالي يكون حاصل ضرب ضغط الغاز في حجمه مقسوماً على درجة حرارته بوحدة </a:t>
            </a:r>
            <a:r>
              <a:rPr lang="ar-SA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الكلفن</a:t>
            </a:r>
            <a:r>
              <a:rPr lang="ar-SA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يساوي قيمة ثابتة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429000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____ = ____</a:t>
            </a:r>
            <a:endParaRPr kumimoji="0" lang="ar-SA" sz="11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144016" y="3429000"/>
            <a:ext cx="4211960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4824536" y="3429000"/>
            <a:ext cx="4211960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110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7" grpId="0"/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</a:t>
            </a:r>
          </a:p>
          <a:p>
            <a:pPr algn="ctr"/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الغاز المثالي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الثابت في القانون العام للغازات يعتمد على عدد الجزيئات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 الغاز المثالي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72008" y="2564904"/>
            <a:ext cx="36358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___ = RN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636912"/>
            <a:ext cx="1835696" cy="18002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PV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013176"/>
            <a:ext cx="399593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PV =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nRT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4427984" y="2564904"/>
            <a:ext cx="3995936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ثابت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بولتزمان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3707904" y="3212976"/>
            <a:ext cx="5436096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 = 1.38x10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-23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Pa.m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/K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3707904" y="3789040"/>
            <a:ext cx="5436096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 = 8.31 Pa.m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mol.K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3707904" y="4365104"/>
            <a:ext cx="4427984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mol = 6.022x10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23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8100392" y="4365104"/>
            <a:ext cx="1043608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جزء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4067944" y="4941168"/>
            <a:ext cx="5076056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أو عدد </a:t>
            </a:r>
            <a:r>
              <a:rPr lang="ar-SA" sz="36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أفوجادرو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1907704" y="5949280"/>
            <a:ext cx="9716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عدد </a:t>
            </a:r>
            <a:r>
              <a:rPr lang="ar-SA" sz="16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المولات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2987824" y="5877272"/>
            <a:ext cx="971600" cy="9087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درجة الحرارة </a:t>
            </a:r>
            <a:r>
              <a:rPr lang="ar-SA" sz="16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بالكلفن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التمدد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الحراري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060848"/>
            <a:ext cx="9144000" cy="2880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هو عند تسخين المادة في أي حالة تصبح أقل كثافة وتتمدد لتملأ جزأ أكبر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التمدد الحراري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1142984"/>
            <a:ext cx="6858048" cy="864096"/>
          </a:xfrm>
          <a:prstGeom prst="actionButtonBlank">
            <a:avLst/>
          </a:prstGeom>
          <a:solidFill>
            <a:schemeClr val="tx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(1-6) خصائص </a:t>
            </a:r>
            <a:r>
              <a:rPr lang="ar-SA" sz="36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الموائع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42977" y="2553061"/>
            <a:ext cx="6858048" cy="864096"/>
          </a:xfrm>
          <a:prstGeom prst="actionButtonBlank">
            <a:avLst/>
          </a:prstGeom>
          <a:solidFill>
            <a:schemeClr val="tx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(2-6) القوى داخل السوائل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4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42977" y="3963138"/>
            <a:ext cx="6858048" cy="864096"/>
          </a:xfrm>
          <a:prstGeom prst="actionButtonBlank">
            <a:avLst/>
          </a:prstGeom>
          <a:solidFill>
            <a:schemeClr val="tx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(3-6) </a:t>
            </a:r>
            <a:r>
              <a:rPr lang="ar-SA" sz="32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الموائع</a:t>
            </a:r>
            <a:r>
              <a:rPr lang="ar-SA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الساكنة والمتحركة</a:t>
            </a:r>
            <a:endParaRPr lang="en-GB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7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15616" y="5373216"/>
            <a:ext cx="6858048" cy="864096"/>
          </a:xfrm>
          <a:prstGeom prst="actionButtonBlank">
            <a:avLst/>
          </a:prstGeom>
          <a:solidFill>
            <a:schemeClr val="tx2">
              <a:lumMod val="2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(4-6) المواد الصلبة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تيار الحمل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060848"/>
            <a:ext cx="9144000" cy="30243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عند تسخين الهواء في سطح الغرفة فإن الهواء البارد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الاكثر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كثافة يتجه لأسفل يدفع الهواء الساخن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إلى أعلى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تيار الحمل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طفو الثلج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رفع درجة حرارة الماء من صفر إلى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يتقلص بدلاً من أن يتمدد بسبب التبلور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طفو الثلج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988840"/>
            <a:ext cx="9144000" cy="7155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مثال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251520" y="2708920"/>
            <a:ext cx="8640960" cy="3888432"/>
            <a:chOff x="251520" y="2708920"/>
            <a:chExt cx="8640960" cy="3888432"/>
          </a:xfrm>
        </p:grpSpPr>
        <p:sp>
          <p:nvSpPr>
            <p:cNvPr id="7" name="مستطيل 6"/>
            <p:cNvSpPr/>
            <p:nvPr/>
          </p:nvSpPr>
          <p:spPr>
            <a:xfrm>
              <a:off x="251520" y="2708920"/>
              <a:ext cx="8640960" cy="3888432"/>
            </a:xfrm>
            <a:prstGeom prst="rect">
              <a:avLst/>
            </a:prstGeom>
            <a:noFill/>
            <a:ln w="635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" name="مستطيل 9"/>
            <p:cNvSpPr/>
            <p:nvPr/>
          </p:nvSpPr>
          <p:spPr>
            <a:xfrm>
              <a:off x="251520" y="3429000"/>
              <a:ext cx="8640960" cy="1584176"/>
            </a:xfrm>
            <a:prstGeom prst="rect">
              <a:avLst/>
            </a:prstGeom>
            <a:noFill/>
            <a:ln w="635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1331640" y="2708920"/>
              <a:ext cx="0" cy="3888432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>
              <a:off x="2771800" y="2708920"/>
              <a:ext cx="0" cy="3888432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>
              <a:off x="4283968" y="2708920"/>
              <a:ext cx="0" cy="3888432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>
              <a:off x="5796136" y="2708920"/>
              <a:ext cx="0" cy="3888432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/>
            <p:cNvCxnSpPr/>
            <p:nvPr/>
          </p:nvCxnSpPr>
          <p:spPr>
            <a:xfrm>
              <a:off x="7380312" y="2708920"/>
              <a:ext cx="0" cy="3888432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مجموعة 44"/>
          <p:cNvGrpSpPr/>
          <p:nvPr/>
        </p:nvGrpSpPr>
        <p:grpSpPr>
          <a:xfrm>
            <a:off x="216024" y="2708920"/>
            <a:ext cx="8532440" cy="3888432"/>
            <a:chOff x="216024" y="2708920"/>
            <a:chExt cx="8532440" cy="3888432"/>
          </a:xfrm>
        </p:grpSpPr>
        <p:sp>
          <p:nvSpPr>
            <p:cNvPr id="9" name="عنوان 1"/>
            <p:cNvSpPr txBox="1">
              <a:spLocks/>
            </p:cNvSpPr>
            <p:nvPr/>
          </p:nvSpPr>
          <p:spPr>
            <a:xfrm>
              <a:off x="251520" y="2708920"/>
              <a:ext cx="1115616" cy="72008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درجة الحرارة</a:t>
              </a:r>
              <a:endPara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1" name="عنوان 1"/>
            <p:cNvSpPr txBox="1">
              <a:spLocks/>
            </p:cNvSpPr>
            <p:nvPr/>
          </p:nvSpPr>
          <p:spPr>
            <a:xfrm>
              <a:off x="216024" y="3429000"/>
              <a:ext cx="1115616" cy="158417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كثافة الماء</a:t>
              </a:r>
              <a:endPara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2" name="عنوان 1"/>
            <p:cNvSpPr txBox="1">
              <a:spLocks/>
            </p:cNvSpPr>
            <p:nvPr/>
          </p:nvSpPr>
          <p:spPr>
            <a:xfrm>
              <a:off x="251520" y="5013176"/>
              <a:ext cx="1115616" cy="158417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حجم</a:t>
              </a:r>
              <a:r>
                <a:rPr kumimoji="0" lang="ar-SA" b="1" i="0" u="none" strike="noStrike" kern="1200" cap="none" spc="0" normalizeH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 الماء</a:t>
              </a:r>
              <a:endPara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3" name="عنوان 1"/>
            <p:cNvSpPr txBox="1">
              <a:spLocks/>
            </p:cNvSpPr>
            <p:nvPr/>
          </p:nvSpPr>
          <p:spPr>
            <a:xfrm>
              <a:off x="1475656" y="2852936"/>
              <a:ext cx="1152128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10</a:t>
              </a:r>
              <a:r>
                <a:rPr lang="en-US" sz="3600" b="1" baseline="30000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o</a:t>
              </a:r>
              <a:endParaRPr kumimoji="0" lang="ar-SA" sz="3600" b="1" i="0" u="none" strike="noStrike" kern="12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4" name="عنوان 1"/>
            <p:cNvSpPr txBox="1">
              <a:spLocks/>
            </p:cNvSpPr>
            <p:nvPr/>
          </p:nvSpPr>
          <p:spPr>
            <a:xfrm>
              <a:off x="2987824" y="2852936"/>
              <a:ext cx="1152128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6</a:t>
              </a:r>
              <a:r>
                <a:rPr lang="en-US" sz="3600" b="1" baseline="30000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o</a:t>
              </a:r>
              <a:endParaRPr kumimoji="0" lang="ar-SA" sz="3600" b="1" i="0" u="none" strike="noStrike" kern="12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5" name="عنوان 1"/>
            <p:cNvSpPr txBox="1">
              <a:spLocks/>
            </p:cNvSpPr>
            <p:nvPr/>
          </p:nvSpPr>
          <p:spPr>
            <a:xfrm>
              <a:off x="4427984" y="2852936"/>
              <a:ext cx="1152128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4</a:t>
              </a:r>
              <a:r>
                <a:rPr lang="en-US" sz="3600" b="1" baseline="30000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o</a:t>
              </a:r>
              <a:endParaRPr kumimoji="0" lang="ar-SA" sz="3600" b="1" i="0" u="none" strike="noStrike" kern="12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6" name="عنوان 1"/>
            <p:cNvSpPr txBox="1">
              <a:spLocks/>
            </p:cNvSpPr>
            <p:nvPr/>
          </p:nvSpPr>
          <p:spPr>
            <a:xfrm>
              <a:off x="6012160" y="2852936"/>
              <a:ext cx="1152128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0</a:t>
              </a:r>
              <a:r>
                <a:rPr lang="en-US" sz="3600" b="1" baseline="30000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o</a:t>
              </a:r>
              <a:endParaRPr kumimoji="0" lang="ar-SA" sz="3600" b="1" i="0" u="none" strike="noStrike" kern="12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7" name="عنوان 1"/>
            <p:cNvSpPr txBox="1">
              <a:spLocks/>
            </p:cNvSpPr>
            <p:nvPr/>
          </p:nvSpPr>
          <p:spPr>
            <a:xfrm>
              <a:off x="7596336" y="2852936"/>
              <a:ext cx="1152128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- 5</a:t>
              </a:r>
              <a:r>
                <a:rPr lang="en-US" sz="3600" b="1" baseline="30000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o</a:t>
              </a:r>
              <a:endParaRPr kumimoji="0" lang="ar-SA" sz="3600" b="1" i="0" u="none" strike="noStrike" kern="12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40" name="مجموعة 39"/>
          <p:cNvGrpSpPr/>
          <p:nvPr/>
        </p:nvGrpSpPr>
        <p:grpSpPr>
          <a:xfrm>
            <a:off x="1403648" y="3977768"/>
            <a:ext cx="1296144" cy="2475568"/>
            <a:chOff x="1403648" y="3977768"/>
            <a:chExt cx="1296144" cy="2475568"/>
          </a:xfrm>
        </p:grpSpPr>
        <p:sp>
          <p:nvSpPr>
            <p:cNvPr id="28" name="مستطيل 27"/>
            <p:cNvSpPr/>
            <p:nvPr/>
          </p:nvSpPr>
          <p:spPr>
            <a:xfrm>
              <a:off x="1835696" y="3977768"/>
              <a:ext cx="432048" cy="432048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" name="شكل بيضاوي 32"/>
            <p:cNvSpPr/>
            <p:nvPr/>
          </p:nvSpPr>
          <p:spPr>
            <a:xfrm>
              <a:off x="1403648" y="5157192"/>
              <a:ext cx="1296144" cy="1296144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0"/>
          <p:cNvGrpSpPr/>
          <p:nvPr/>
        </p:nvGrpSpPr>
        <p:grpSpPr>
          <a:xfrm>
            <a:off x="3001472" y="3861048"/>
            <a:ext cx="1008112" cy="2448272"/>
            <a:chOff x="3001472" y="3861048"/>
            <a:chExt cx="1008112" cy="2448272"/>
          </a:xfrm>
        </p:grpSpPr>
        <p:sp>
          <p:nvSpPr>
            <p:cNvPr id="29" name="مستطيل 28"/>
            <p:cNvSpPr/>
            <p:nvPr/>
          </p:nvSpPr>
          <p:spPr>
            <a:xfrm>
              <a:off x="3203848" y="3861048"/>
              <a:ext cx="648072" cy="648072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شكل بيضاوي 33"/>
            <p:cNvSpPr/>
            <p:nvPr/>
          </p:nvSpPr>
          <p:spPr>
            <a:xfrm>
              <a:off x="3001472" y="5301208"/>
              <a:ext cx="1008112" cy="100811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2" name="مجموعة 41"/>
          <p:cNvGrpSpPr/>
          <p:nvPr/>
        </p:nvGrpSpPr>
        <p:grpSpPr>
          <a:xfrm>
            <a:off x="4499992" y="3645024"/>
            <a:ext cx="1080120" cy="2448272"/>
            <a:chOff x="4499992" y="3645024"/>
            <a:chExt cx="1080120" cy="2448272"/>
          </a:xfrm>
        </p:grpSpPr>
        <p:sp>
          <p:nvSpPr>
            <p:cNvPr id="30" name="مستطيل 29"/>
            <p:cNvSpPr/>
            <p:nvPr/>
          </p:nvSpPr>
          <p:spPr>
            <a:xfrm>
              <a:off x="4499992" y="3645024"/>
              <a:ext cx="1080120" cy="108012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5" name="شكل بيضاوي 34"/>
            <p:cNvSpPr/>
            <p:nvPr/>
          </p:nvSpPr>
          <p:spPr>
            <a:xfrm>
              <a:off x="4743312" y="5517232"/>
              <a:ext cx="576064" cy="576064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3" name="مجموعة 42"/>
          <p:cNvGrpSpPr/>
          <p:nvPr/>
        </p:nvGrpSpPr>
        <p:grpSpPr>
          <a:xfrm>
            <a:off x="6012160" y="3861048"/>
            <a:ext cx="1152128" cy="2448272"/>
            <a:chOff x="6012160" y="3861048"/>
            <a:chExt cx="1152128" cy="2448272"/>
          </a:xfrm>
        </p:grpSpPr>
        <p:sp>
          <p:nvSpPr>
            <p:cNvPr id="31" name="مستطيل 30"/>
            <p:cNvSpPr/>
            <p:nvPr/>
          </p:nvSpPr>
          <p:spPr>
            <a:xfrm>
              <a:off x="6228184" y="3861048"/>
              <a:ext cx="720080" cy="648072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8" name="شكل بيضاوي 37"/>
            <p:cNvSpPr/>
            <p:nvPr/>
          </p:nvSpPr>
          <p:spPr>
            <a:xfrm>
              <a:off x="6012160" y="5301208"/>
              <a:ext cx="1152128" cy="1008112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3"/>
          <p:cNvGrpSpPr/>
          <p:nvPr/>
        </p:nvGrpSpPr>
        <p:grpSpPr>
          <a:xfrm>
            <a:off x="7524328" y="3861048"/>
            <a:ext cx="1224136" cy="2592288"/>
            <a:chOff x="7524328" y="3861048"/>
            <a:chExt cx="1224136" cy="2592288"/>
          </a:xfrm>
        </p:grpSpPr>
        <p:sp>
          <p:nvSpPr>
            <p:cNvPr id="32" name="مستطيل 31"/>
            <p:cNvSpPr/>
            <p:nvPr/>
          </p:nvSpPr>
          <p:spPr>
            <a:xfrm>
              <a:off x="7956376" y="3861048"/>
              <a:ext cx="432048" cy="57606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9" name="شكل بيضاوي 38"/>
            <p:cNvSpPr/>
            <p:nvPr/>
          </p:nvSpPr>
          <p:spPr>
            <a:xfrm>
              <a:off x="7524328" y="5157192"/>
              <a:ext cx="1224136" cy="1296144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البلازما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تسخين الصلب : (سائل)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البلازما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4928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5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(2) تسخين السائل : (غاز)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07707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تسخين الغاز : (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بلازما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7150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حالة شبه غازية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للألكترونات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سالبة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الشحنة وأيونات موجبة الشحنة</a:t>
            </a:r>
            <a:endParaRPr kumimoji="0" lang="ar-S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(2-6)</a:t>
            </a:r>
          </a:p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القوى داخل السوائل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708920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السوائل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الحقيقية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تؤثر الجزيئات بقوى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تجاذب كهرومغناطيسي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قوى التماسك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(1-6)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خصائص </a:t>
            </a:r>
            <a:r>
              <a:rPr lang="ar-SA" sz="8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الموائع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988840"/>
            <a:ext cx="9144000" cy="33843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قوى الجذب الكهرومغناطيسي بين جزيئات السائل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قوى التماسك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التوتر السطحي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ميل سطح السائل إلى التقلص لأقل مساحة ممكنة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التوتر السطحي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وتنشأ عن قوى التماسك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(بعوض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الماء – قطرات الماء على شبكة العنكبوت)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اللزوجة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31500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مقياس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للإحتكاك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الداخلي للسائل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اللزوجة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قوى التلاصق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قوى التلاصق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420888"/>
            <a:ext cx="9144000" cy="18722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قوى تجاذب كهرومغناطيسي تؤثر بين جزئيات المواد المختلفة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الخاصية الشعرية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عنوان الشريحة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137420"/>
            <a:ext cx="9144000" cy="15121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ارتفاع أو انخفاض سطح السائل في الأنابيب الشعرية عن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المستى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الطبيعي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0141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(الماء – الزئبق)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التبخر والتكاثف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30060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هروب بعض جزئيات سطح السائل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التبخر والتكاثف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التبريد بالتبخر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انخفاض في متوسط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الطاقة الحرارية يؤدي إلى انخفاض درجة الحرارة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التبريد بالتبخر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وتسمى السوائل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التي تتبخر بسرعة بالسوائل المتطايرة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انخفض طاقة حركة الجزيء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أو درجة حرارته تسمى التكثيف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060848"/>
            <a:ext cx="91439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(3-6)</a:t>
            </a:r>
          </a:p>
          <a:p>
            <a:pPr algn="ctr"/>
            <a:r>
              <a:rPr lang="ar-SA" sz="8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الموائع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الساكنة والمتحركة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الموائع</a:t>
            </a:r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الساكنة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30060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يزداد الضغط إذا غطست إلى أعماق كبيرة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الموائع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الساكنة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مبدأ باسكال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764704"/>
            <a:ext cx="9144000" cy="15121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ضغط المائع يعتمد على عمقه ، وأي تغير في الضغط في نقطة لسائل محصور ينتقل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الضغط إلى جميع نقاط السائل ، الشكل صـ(188)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مبدأ 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باسكال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251520" y="2420888"/>
            <a:ext cx="20162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1331640" y="2632348"/>
            <a:ext cx="7555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2339752" y="2420888"/>
            <a:ext cx="64807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⇒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3275856" y="2420888"/>
            <a:ext cx="20162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P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ar-SA" sz="36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436096" y="2420888"/>
            <a:ext cx="64807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⇒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5940152" y="2420888"/>
            <a:ext cx="309634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___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6444208" y="2636912"/>
            <a:ext cx="7555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6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</a:t>
            </a:r>
            <a:endParaRPr kumimoji="0" lang="ar-SA" sz="36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7740352" y="2636912"/>
            <a:ext cx="7555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6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36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1259632" y="4293096"/>
            <a:ext cx="640871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____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4067944" y="3789040"/>
            <a:ext cx="3456384" cy="295232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96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</a:t>
            </a:r>
            <a:endParaRPr kumimoji="0" lang="ar-SA" sz="9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السباحة تحت الضغط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7647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ضغط الماء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يساوي وزن عمود الماء (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Fg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kumimoji="0" lang="ar-SA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فوقك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مقسوماً على مساحة المقطع العرضي لعمود الماء (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السباحة تحت الضغط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70537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 = ___ = ___ = ____ = _____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195736" y="1925960"/>
            <a:ext cx="89959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Fg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491880" y="1916832"/>
            <a:ext cx="89959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mg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4788024" y="1916832"/>
            <a:ext cx="108012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3600" b="1" dirty="0" smtClean="0">
                <a:solidFill>
                  <a:srgbClr val="FFFF00"/>
                </a:solidFill>
                <a:latin typeface="Batang"/>
                <a:ea typeface="Batang"/>
              </a:rPr>
              <a:t>ρ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Vg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6228184" y="1916832"/>
            <a:ext cx="144016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3600" b="1" dirty="0" smtClean="0">
                <a:solidFill>
                  <a:srgbClr val="FFFF00"/>
                </a:solidFill>
                <a:latin typeface="Batang"/>
                <a:ea typeface="Batang"/>
              </a:rPr>
              <a:t>ρ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Ahg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0" y="393305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 = </a:t>
            </a:r>
            <a:r>
              <a:rPr kumimoji="0" lang="el-GR" sz="1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ρ</a:t>
            </a:r>
            <a:r>
              <a:rPr kumimoji="0" lang="en-US" sz="1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hg</a:t>
            </a:r>
            <a:endParaRPr kumimoji="0" lang="ar-SA" sz="15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211960" y="5598368"/>
            <a:ext cx="129512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كثافة السائل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5509120" y="2924944"/>
            <a:ext cx="129512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العمق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00808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الغازات والسوائل حالتان من حالات المادة تكون </a:t>
            </a:r>
            <a:r>
              <a:rPr lang="ar-SA" sz="44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لذرات</a:t>
            </a:r>
            <a:r>
              <a:rPr lang="ar-SA" sz="4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المادة وجزيئاتها فيها حرية كبيرة للتحرك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والموائع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مواد تتدفق وليس لها شكل محدد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قوة الطفو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زيادة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الضغط الناجمة عن زيادة العمق لتوليد قوة رأسية إلى أعلى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قوة الطفو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281436"/>
            <a:ext cx="9144000" cy="6435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(العلوية)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</a:t>
            </a:r>
            <a:r>
              <a:rPr kumimoji="0" lang="ar-SA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(السفلية)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ar-SA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(الطفو)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1043608" y="3078088"/>
            <a:ext cx="8100392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l-GR" sz="3600" b="1" dirty="0" smtClean="0">
                <a:solidFill>
                  <a:srgbClr val="FFC000"/>
                </a:solidFill>
                <a:latin typeface="Batang"/>
                <a:ea typeface="Batang"/>
              </a:rPr>
              <a:t>ρ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L+h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 </a:t>
            </a:r>
            <a:r>
              <a:rPr lang="el-GR" sz="3600" b="1" dirty="0" smtClean="0">
                <a:solidFill>
                  <a:srgbClr val="FFC000"/>
                </a:solidFill>
                <a:latin typeface="Batang"/>
                <a:ea typeface="Batang"/>
              </a:rPr>
              <a:t>ρ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hgA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717032"/>
            <a:ext cx="9144000" cy="25649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9600" b="1" dirty="0" smtClean="0">
                <a:solidFill>
                  <a:srgbClr val="FFFF00"/>
                </a:solidFill>
                <a:latin typeface="Batang"/>
                <a:ea typeface="Batang"/>
              </a:rPr>
              <a:t>ρ</a:t>
            </a:r>
            <a:r>
              <a:rPr lang="en-US" sz="9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Vg</a:t>
            </a:r>
            <a:r>
              <a:rPr kumimoji="0" lang="ar-SA" sz="9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 </a:t>
            </a:r>
            <a:r>
              <a:rPr kumimoji="0" lang="ar-SA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(الطفو) 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6588224" y="5715000"/>
            <a:ext cx="115111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حجم السائل المزاح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مبدأ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أرخميدس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564904"/>
            <a:ext cx="9144000" cy="18722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نص: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إن الجسم المغمور في مائع تؤثر فيه قوة رأسية إلى أعلى تساوي وزن المائع المزاح بواسطة الجسم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مبدأ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أرخميدس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هل يغطس الجسم أم يطفو؟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692696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</a:t>
            </a:r>
            <a:r>
              <a:rPr kumimoji="0" lang="ar-SA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(الطفو)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&lt;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8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مبدأ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أرخميدس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697157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ينغمر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،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مثل (قطعة معدن في ماء)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701618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</a:t>
            </a:r>
            <a:r>
              <a:rPr kumimoji="0" lang="ar-SA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(الطفو)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8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706079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يعلق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، مثل (رواد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الفضاء)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710540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</a:t>
            </a:r>
            <a:r>
              <a:rPr kumimoji="0" lang="ar-SA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(الطفو)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&gt;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8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57150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يطفو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، مثل (الثلج في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الماء)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السُفن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6926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كيف تطفو السفن ؟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السفن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7728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كان جسم السفينة مفرغاً وكبيراً بما 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يكفي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284984"/>
            <a:ext cx="9144000" cy="2880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فإن معدل كثافة السفينة</a:t>
            </a:r>
          </a:p>
          <a:p>
            <a:pPr lvl="0"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(مواد ومعادن وهواء)</a:t>
            </a:r>
          </a:p>
          <a:p>
            <a:pPr lvl="0"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يكون أقل من كثافة ماء البحر ولذلك تطفو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الموائع</a:t>
            </a:r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المتحركة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(مبدأ </a:t>
            </a:r>
            <a:r>
              <a:rPr lang="ar-SA" sz="8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برنولي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7647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نص: عندما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تزداد سرعة المائع يقل ضغطه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مبدأ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برنولي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4847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ويبقى معدل تدفق للمائع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محفوظاً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708920"/>
            <a:ext cx="730830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مرش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بخاخ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الطلاء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014192"/>
            <a:ext cx="730830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مرذاذ العطر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5445224"/>
            <a:ext cx="730830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المازج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Carburetor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في محرك السيارة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الضغط (</a:t>
            </a:r>
            <a:r>
              <a:rPr kumimoji="0" lang="en-US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8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خطوط الانسياب</a:t>
            </a:r>
            <a:endParaRPr lang="ar-SA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خطوط حول الأجسام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خطوط الانسياب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لأن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الاجسام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تحتاج إلى طاقة أقل لتتحرك عبر تدفق منتظم من خطوط الانسياب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وتقترب من بعضها إذا ضاق التدفق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(4-6)</a:t>
            </a:r>
          </a:p>
          <a:p>
            <a:pPr algn="ctr"/>
            <a:r>
              <a:rPr lang="ar-S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المواد الصلبة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1419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عندما تصبح جزيئات بعض المواد الصلبة متجمدة على نمط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ثابت (الشبه البلوري)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الأجسام الصلبة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862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والمواد التي ليس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لها تركيب بلوري منتظم ولكن لها حجم وشكل ثابت (غير بلوري)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الضغط والتجمد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852936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التعرض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لضغط أكبر تنخفض درجة تجمد الماء على نحو طفيف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الضغط والتجمد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مرونة المواد الصلبة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492896"/>
            <a:ext cx="9144000" cy="20162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قدرة الأجسام الصلبة على العودة إلى شكلها الأصلي عندما يزول تأثير القوة الخارجية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مرونة المواد الصلبة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التمدد الحراري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للمواد الصلبة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564904"/>
            <a:ext cx="9144000" cy="23762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بسبب زيادة درجة الحرارة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يزداد معدل التباعد بين الجزيئات فتتمدد المواد الصلبة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التمدد الحراري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الضغط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يساوي القوى مقسومة على مساحة السطح ، والقوة عمودية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الضغط 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5775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 = ___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536504" y="3212976"/>
            <a:ext cx="2051720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2051720" y="4725144"/>
            <a:ext cx="158316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ضغط المائع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Pa</a:t>
            </a: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lang="en-US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N/m</a:t>
            </a:r>
            <a:r>
              <a:rPr lang="en-US" sz="2000" b="1" baseline="30000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معامل التمدد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معامل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التمدد الطولي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معامل التمدد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6333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_____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032448" y="1628800"/>
            <a:ext cx="2411760" cy="18722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60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∆</a:t>
            </a:r>
            <a:r>
              <a:rPr lang="en-US" sz="6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L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</a:t>
            </a:r>
            <a:r>
              <a:rPr kumimoji="0" lang="en-US" sz="6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∆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861048"/>
            <a:ext cx="914400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معامل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التمدد الحجمي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6577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β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_____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4032448" y="4653136"/>
            <a:ext cx="2411760" cy="18722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60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∆</a:t>
            </a:r>
            <a:r>
              <a:rPr lang="en-US" sz="6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r>
              <a:rPr kumimoji="0" lang="en-US" sz="6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∆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2339752" y="2564904"/>
            <a:ext cx="1583160" cy="100811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معامل التمدد</a:t>
            </a:r>
            <a:r>
              <a:rPr kumimoji="0" lang="ar-SA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الطولي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1/C</a:t>
            </a:r>
            <a:r>
              <a:rPr lang="en-US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</a:t>
            </a:r>
            <a:r>
              <a:rPr lang="ar-SA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2339752" y="5661248"/>
            <a:ext cx="1583160" cy="100811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معامل التمدد</a:t>
            </a:r>
            <a:r>
              <a:rPr kumimoji="0" lang="ar-SA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الحجمي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1/C</a:t>
            </a:r>
            <a:r>
              <a:rPr lang="en-US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</a:t>
            </a:r>
            <a:r>
              <a:rPr lang="ar-SA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تطبيقات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التمدد الحراري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8028384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الجسور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الخرسانية والفولاذية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التطبيقات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69164"/>
            <a:ext cx="8028384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مسارات السكك الحديدية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469568"/>
            <a:ext cx="8028384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تصميم المباني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569972"/>
            <a:ext cx="8028384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 حشو الأسنان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5670376"/>
            <a:ext cx="8028384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(5) الترموستات (المزدوج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الحراري)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حالات المادة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الغاز المثالي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2">
                    <a:lumMod val="7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عبارة عن نموذج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جيد للغاز </a:t>
            </a:r>
            <a:r>
              <a:rPr lang="ar-SA" sz="36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الحقيقي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تحت معظم الظروف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الغا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ز المثالي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وتطبق قوانينه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الغاز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الحقيقي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وارتطام جزيء الغاز وارتداده يغير في الزخم الخطي وينتج دفع ويولد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ضغط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تقنية">
  <a:themeElements>
    <a:clrScheme name="مسبوك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380</TotalTime>
  <Words>1512</Words>
  <Application>Microsoft Office PowerPoint</Application>
  <PresentationFormat>عرض على الشاشة (3:4)‏</PresentationFormat>
  <Paragraphs>345</Paragraphs>
  <Slides>73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73</vt:i4>
      </vt:variant>
    </vt:vector>
  </HeadingPairs>
  <TitlesOfParts>
    <vt:vector size="79" baseType="lpstr">
      <vt:lpstr>Batang</vt:lpstr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117</cp:revision>
  <dcterms:modified xsi:type="dcterms:W3CDTF">2014-06-15T19:45:53Z</dcterms:modified>
</cp:coreProperties>
</file>