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589" r:id="rId2"/>
    <p:sldId id="776" r:id="rId3"/>
    <p:sldId id="811" r:id="rId4"/>
    <p:sldId id="812" r:id="rId5"/>
    <p:sldId id="813" r:id="rId6"/>
    <p:sldId id="814" r:id="rId7"/>
    <p:sldId id="802" r:id="rId8"/>
    <p:sldId id="815" r:id="rId9"/>
    <p:sldId id="799" r:id="rId10"/>
    <p:sldId id="816" r:id="rId11"/>
    <p:sldId id="822" r:id="rId12"/>
    <p:sldId id="817" r:id="rId13"/>
    <p:sldId id="818" r:id="rId14"/>
    <p:sldId id="819" r:id="rId15"/>
    <p:sldId id="820" r:id="rId16"/>
    <p:sldId id="792" r:id="rId17"/>
    <p:sldId id="821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63" autoAdjust="0"/>
    <p:restoredTop sz="94660"/>
  </p:normalViewPr>
  <p:slideViewPr>
    <p:cSldViewPr snapToGrid="0">
      <p:cViewPr>
        <p:scale>
          <a:sx n="66" d="100"/>
          <a:sy n="66" d="100"/>
        </p:scale>
        <p:origin x="132" y="-78"/>
      </p:cViewPr>
      <p:guideLst>
        <p:guide orient="horz" pos="1561"/>
        <p:guide pos="70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22/09/1442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3.gif"/><Relationship Id="rId7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gif"/><Relationship Id="rId5" Type="http://schemas.openxmlformats.org/officeDocument/2006/relationships/image" Target="../media/image15.gif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gif"/><Relationship Id="rId5" Type="http://schemas.openxmlformats.org/officeDocument/2006/relationships/image" Target="../media/image33.PNG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7.gif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gif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gif"/><Relationship Id="rId3" Type="http://schemas.openxmlformats.org/officeDocument/2006/relationships/image" Target="../media/image3.gif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4.gif"/><Relationship Id="rId9" Type="http://schemas.openxmlformats.org/officeDocument/2006/relationships/image" Target="../media/image10.png"/><Relationship Id="rId1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3.gif"/><Relationship Id="rId7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gif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021907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238868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الحيوانات و حاجاتها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04337" y="2478088"/>
            <a:ext cx="2815592" cy="763305"/>
            <a:chOff x="4562485" y="2478088"/>
            <a:chExt cx="2815592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8735" y="2478088"/>
              <a:ext cx="19393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04337" y="3696717"/>
            <a:ext cx="3061377" cy="621931"/>
            <a:chOff x="4397500" y="3716138"/>
            <a:chExt cx="3061377" cy="62193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7500" y="3716138"/>
              <a:ext cx="1103426" cy="62193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827048"/>
              <a:ext cx="20201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38629" y="4681443"/>
            <a:ext cx="1964988" cy="701136"/>
            <a:chOff x="4731657" y="4681443"/>
            <a:chExt cx="1964988" cy="70113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1657" y="4681443"/>
              <a:ext cx="714119" cy="70113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21457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691086" y="434988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الرئتان تساعد حيوانات أخرى على التنفُّس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44" y="1813608"/>
            <a:ext cx="2297416" cy="1769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397" y="1348754"/>
            <a:ext cx="2667779" cy="2508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381" y="4921457"/>
            <a:ext cx="2981022" cy="14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200" y="1110341"/>
            <a:ext cx="2026455" cy="1919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397" y="4207737"/>
            <a:ext cx="2571317" cy="2524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475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04337" y="2478088"/>
            <a:ext cx="2815592" cy="763305"/>
            <a:chOff x="4562485" y="2478088"/>
            <a:chExt cx="2815592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8735" y="2478088"/>
              <a:ext cx="19393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04337" y="3696717"/>
            <a:ext cx="3061377" cy="621931"/>
            <a:chOff x="4397500" y="3716138"/>
            <a:chExt cx="3061377" cy="62193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7500" y="3716138"/>
              <a:ext cx="1103426" cy="62193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827048"/>
              <a:ext cx="20201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38629" y="4681443"/>
            <a:ext cx="1964988" cy="701136"/>
            <a:chOff x="4731657" y="4681443"/>
            <a:chExt cx="1964988" cy="70113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1657" y="4681443"/>
              <a:ext cx="714119" cy="70113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21457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349088" y="1207705"/>
            <a:ext cx="5174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أسنان </a:t>
            </a:r>
            <a:r>
              <a:rPr lang="ar-SY" sz="2400" b="1" dirty="0" smtClean="0">
                <a:solidFill>
                  <a:schemeClr val="bg1"/>
                </a:solidFill>
              </a:rPr>
              <a:t>النمر </a:t>
            </a:r>
            <a:r>
              <a:rPr lang="ar-SY" sz="2400" b="1" dirty="0" smtClean="0">
                <a:solidFill>
                  <a:srgbClr val="FFFF00"/>
                </a:solidFill>
              </a:rPr>
              <a:t>حادَّة</a:t>
            </a:r>
            <a:r>
              <a:rPr lang="ar-SY" sz="2400" b="1" dirty="0" smtClean="0">
                <a:solidFill>
                  <a:schemeClr val="bg1"/>
                </a:solidFill>
              </a:rPr>
              <a:t>  </a:t>
            </a:r>
            <a:r>
              <a:rPr lang="ar-SY" sz="2400" b="1" dirty="0" smtClean="0">
                <a:solidFill>
                  <a:schemeClr val="bg1"/>
                </a:solidFill>
              </a:rPr>
              <a:t>تساعده على تناول طعامه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916" y="2380455"/>
            <a:ext cx="4149308" cy="2910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57" y="2287753"/>
            <a:ext cx="2714172" cy="306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46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2217" y="2563925"/>
            <a:ext cx="3069612" cy="707886"/>
            <a:chOff x="4562485" y="2572035"/>
            <a:chExt cx="3069612" cy="70788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72035"/>
              <a:ext cx="22776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87844" y="3654599"/>
            <a:ext cx="2963356" cy="587907"/>
            <a:chOff x="4514927" y="3654599"/>
            <a:chExt cx="2963356" cy="587907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4927" y="3654599"/>
              <a:ext cx="1043060" cy="58790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57987" y="3842396"/>
              <a:ext cx="1920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27990" y="4598348"/>
            <a:ext cx="2009394" cy="800321"/>
            <a:chOff x="4821018" y="4598348"/>
            <a:chExt cx="2009394" cy="80032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1018" y="4598348"/>
              <a:ext cx="815140" cy="80032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534558" y="499721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469776" y="4494223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141300" y="730606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502105" y="955604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313714" y="5810850"/>
            <a:ext cx="3668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الدلافين ثدييَّات تعيش في المحيط , و لها رئتان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122" y="4159276"/>
            <a:ext cx="2453800" cy="16784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049" y="3212261"/>
            <a:ext cx="2677665" cy="2240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6972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6732" y="2493665"/>
            <a:ext cx="2808475" cy="747728"/>
            <a:chOff x="4562485" y="2493665"/>
            <a:chExt cx="2808475" cy="74772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74082" y="2493665"/>
              <a:ext cx="18968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94891" y="3669039"/>
            <a:ext cx="2937941" cy="583648"/>
            <a:chOff x="4505297" y="3669039"/>
            <a:chExt cx="2937941" cy="583648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5297" y="3669039"/>
              <a:ext cx="1035503" cy="58364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46360" y="3850099"/>
              <a:ext cx="18968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81485" y="4721411"/>
            <a:ext cx="1822132" cy="621626"/>
            <a:chOff x="4874513" y="4721411"/>
            <a:chExt cx="1822132" cy="62162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513" y="4721411"/>
              <a:ext cx="633138" cy="62162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21457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691085" y="216659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أيُّ الحيوانات يأكل النباتات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797884" y="976872"/>
            <a:ext cx="6951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بعض الحيوانات تأكل النباتات فقط , و لذلك تُسمَّى </a:t>
            </a:r>
            <a:r>
              <a:rPr lang="ar-SY" sz="2400" b="1" dirty="0" smtClean="0">
                <a:solidFill>
                  <a:srgbClr val="FFFF00"/>
                </a:solidFill>
              </a:rPr>
              <a:t>آكلات الأعشاب </a:t>
            </a:r>
            <a:r>
              <a:rPr lang="ar-SY" sz="2400" b="1" dirty="0" smtClean="0">
                <a:solidFill>
                  <a:schemeClr val="bg1"/>
                </a:solidFill>
              </a:rPr>
              <a:t>.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239" y="3001497"/>
            <a:ext cx="2524962" cy="1423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15" y="2744908"/>
            <a:ext cx="2490456" cy="1848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688114" y="1654742"/>
            <a:ext cx="6951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الأرانب و الخيول من آكلات الأعشاب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802" y="4721411"/>
            <a:ext cx="2860142" cy="2096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678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495151"/>
            <a:ext cx="2818506" cy="756901"/>
            <a:chOff x="4539300" y="2484492"/>
            <a:chExt cx="2818506" cy="756901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300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92766" y="2484492"/>
              <a:ext cx="19650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1" y="3614057"/>
            <a:ext cx="3027168" cy="639919"/>
            <a:chOff x="4539299" y="3633478"/>
            <a:chExt cx="3027168" cy="639919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9299" y="3633478"/>
              <a:ext cx="1104589" cy="6225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93309" y="3873287"/>
              <a:ext cx="19731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69323" y="4674415"/>
            <a:ext cx="1945964" cy="717216"/>
            <a:chOff x="4762351" y="4674415"/>
            <a:chExt cx="1945964" cy="71721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2351" y="4674415"/>
              <a:ext cx="708651" cy="69576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12461" y="5022299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691085" y="216659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أيُّ الحيوانات يأكل اللحوم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797884" y="976872"/>
            <a:ext cx="6951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تأكل بعض الحيوانات حيوانات أخرى , و لذلك تُسمَّى </a:t>
            </a:r>
            <a:r>
              <a:rPr lang="ar-SY" sz="2400" b="1" dirty="0" smtClean="0">
                <a:solidFill>
                  <a:srgbClr val="FFFF00"/>
                </a:solidFill>
              </a:rPr>
              <a:t>آكلات اللحوم</a:t>
            </a:r>
            <a:endParaRPr lang="ar-SY" sz="2400" b="1" dirty="0">
              <a:solidFill>
                <a:srgbClr val="FFFF00"/>
              </a:solidFill>
            </a:endParaRPr>
          </a:p>
        </p:txBody>
      </p:sp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541" y="2160138"/>
            <a:ext cx="2734686" cy="3382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688114" y="1654742"/>
            <a:ext cx="6951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آكلات </a:t>
            </a:r>
            <a:r>
              <a:rPr lang="ar-SY" sz="2400" b="1" dirty="0" smtClean="0">
                <a:solidFill>
                  <a:schemeClr val="bg1"/>
                </a:solidFill>
              </a:rPr>
              <a:t>اللحوم لها أسنان حادَّة تُساعدها على تقطيع اللحم و تمزيقه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825" y="2961123"/>
            <a:ext cx="2157577" cy="2245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04" y="2961124"/>
            <a:ext cx="3116033" cy="2185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409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6732" y="2535317"/>
            <a:ext cx="2948982" cy="733653"/>
            <a:chOff x="4562485" y="2507740"/>
            <a:chExt cx="2948982" cy="733653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07740"/>
              <a:ext cx="21570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91249"/>
            <a:ext cx="2948982" cy="568820"/>
            <a:chOff x="4492199" y="3691249"/>
            <a:chExt cx="2948982" cy="568820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199" y="3691249"/>
              <a:ext cx="1009197" cy="5688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828453"/>
              <a:ext cx="20024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54857" y="4685406"/>
            <a:ext cx="1945988" cy="672429"/>
            <a:chOff x="4847885" y="4685406"/>
            <a:chExt cx="1945988" cy="672429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7885" y="4685406"/>
              <a:ext cx="684881" cy="67242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98019" y="498850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7494022" y="4494223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10165546" y="730606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7526351" y="955604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7120236" y="5648356"/>
            <a:ext cx="3886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بعض آكلات اللحوم لها مخالب حادَّة تُساعدها على تناول طعامها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1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482" y="3691248"/>
            <a:ext cx="2211542" cy="2079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582" y="3120148"/>
            <a:ext cx="3554825" cy="2279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50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74902"/>
            <a:ext cx="2835777" cy="707886"/>
            <a:chOff x="4562485" y="2574902"/>
            <a:chExt cx="2835777" cy="70788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3199" y="2574902"/>
              <a:ext cx="196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8561" y="3671143"/>
            <a:ext cx="3020446" cy="595984"/>
            <a:chOff x="4469069" y="3678322"/>
            <a:chExt cx="3020446" cy="595984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9069" y="3678322"/>
              <a:ext cx="1057390" cy="5959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26459" y="3831750"/>
              <a:ext cx="1963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67256" y="4673600"/>
            <a:ext cx="1897490" cy="700078"/>
            <a:chOff x="4860284" y="4673600"/>
            <a:chExt cx="1897490" cy="70007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0284" y="4673600"/>
              <a:ext cx="713040" cy="7000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1920" y="500434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xmlns="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6365888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5894636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8679794" y="4072186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7309317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6645121" y="1678688"/>
            <a:ext cx="46884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1- أرتِّب الأشياء. أصِف كيف يَحصل النمر على طعامه , و كيف يأكله ؟</a:t>
            </a:r>
          </a:p>
          <a:p>
            <a:pPr algn="r"/>
            <a:r>
              <a:rPr lang="ar-SY" sz="2400" b="1" dirty="0" smtClean="0"/>
              <a:t>يرى النمر طعامه و يستخدم مخالبهُ الحادَّة للمسك بالطعام ثمّ أسنانه الحادَّة ليتناول الطعام</a:t>
            </a:r>
          </a:p>
          <a:p>
            <a:pPr algn="r"/>
            <a:r>
              <a:rPr lang="ar-SY" sz="2400" b="1" dirty="0" smtClean="0">
                <a:solidFill>
                  <a:srgbClr val="C00000"/>
                </a:solidFill>
              </a:rPr>
              <a:t>2- السؤال الأساسي , كيف تلبِّي الحيوانات         حاجاتها؟</a:t>
            </a:r>
          </a:p>
          <a:p>
            <a:pPr algn="r"/>
            <a:r>
              <a:rPr lang="ar-SY" sz="2400" b="1" dirty="0" smtClean="0"/>
              <a:t>تحتاج إلى مأوى تعيش فيه و أجزاء من جسمها تساعدها للحصول على الطعام و على التنفُّس كالخياشيم و الرئتان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751" y="1379397"/>
            <a:ext cx="2201677" cy="2291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62">
            <a:extLst>
              <a:ext uri="{FF2B5EF4-FFF2-40B4-BE49-F238E27FC236}">
                <a16:creationId xmlns="" xmlns:a16="http://schemas.microsoft.com/office/drawing/2014/main" id="{35E145AC-8310-404F-B878-A8958A67D11A}"/>
              </a:ext>
            </a:extLst>
          </p:cNvPr>
          <p:cNvSpPr txBox="1"/>
          <p:nvPr/>
        </p:nvSpPr>
        <p:spPr>
          <a:xfrm>
            <a:off x="10079888" y="1600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="" xmlns:a16="http://schemas.microsoft.com/office/drawing/2014/main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25" y="4797285"/>
            <a:ext cx="2589699" cy="1459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27" grpId="0" animBg="1"/>
      <p:bldP spid="27" grpId="1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265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707886"/>
            <a:chOff x="4346090" y="2533507"/>
            <a:chExt cx="2818393" cy="70788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02770"/>
              <a:ext cx="876250" cy="63862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sz="20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الثالث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1" y="3616134"/>
            <a:ext cx="3037000" cy="675690"/>
            <a:chOff x="4346089" y="3616134"/>
            <a:chExt cx="3037000" cy="675690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89" y="3616134"/>
              <a:ext cx="1118989" cy="63070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03534" y="3891714"/>
              <a:ext cx="19795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45393" y="4574840"/>
            <a:ext cx="2022512" cy="763297"/>
            <a:chOff x="4738421" y="4574840"/>
            <a:chExt cx="2022512" cy="76329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8421" y="4574840"/>
              <a:ext cx="770241" cy="75623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178823" y="871897"/>
            <a:ext cx="8821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ماذا يأكل الماعز ؟ و ما الذي يساعده على تناول طعامه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:a16="http://schemas.microsoft.com/office/drawing/2014/main" xmlns="" id="{66AAAF00-546E-4D11-A9DF-771E4009B418}"/>
              </a:ext>
            </a:extLst>
          </p:cNvPr>
          <p:cNvSpPr/>
          <p:nvPr/>
        </p:nvSpPr>
        <p:spPr>
          <a:xfrm flipH="1" flipV="1">
            <a:off x="6637148" y="1884805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:a16="http://schemas.microsoft.com/office/drawing/2014/main" xmlns="" id="{D2922E7D-05B2-4196-B387-C88EDA7D7FE0}"/>
              </a:ext>
            </a:extLst>
          </p:cNvPr>
          <p:cNvSpPr/>
          <p:nvPr/>
        </p:nvSpPr>
        <p:spPr>
          <a:xfrm flipH="1" flipV="1">
            <a:off x="6473935" y="1674568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:a16="http://schemas.microsoft.com/office/drawing/2014/main" xmlns="" id="{DE6A379F-7BDE-447D-BA19-E77AE351583C}"/>
              </a:ext>
            </a:extLst>
          </p:cNvPr>
          <p:cNvGrpSpPr/>
          <p:nvPr/>
        </p:nvGrpSpPr>
        <p:grpSpPr>
          <a:xfrm>
            <a:off x="7214565" y="3293674"/>
            <a:ext cx="4209143" cy="693541"/>
            <a:chOff x="5797937" y="4361295"/>
            <a:chExt cx="3603068" cy="693541"/>
          </a:xfrm>
        </p:grpSpPr>
        <p:sp>
          <p:nvSpPr>
            <p:cNvPr id="48" name="TextBox 22">
              <a:extLst>
                <a:ext uri="{FF2B5EF4-FFF2-40B4-BE49-F238E27FC236}">
                  <a16:creationId xmlns:a16="http://schemas.microsoft.com/office/drawing/2014/main" xmlns="" id="{3656659C-DE48-4A4A-8918-D6B6FE244D42}"/>
                </a:ext>
              </a:extLst>
            </p:cNvPr>
            <p:cNvSpPr txBox="1"/>
            <p:nvPr/>
          </p:nvSpPr>
          <p:spPr>
            <a:xfrm>
              <a:off x="5797937" y="4361295"/>
              <a:ext cx="36030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يأكل العشب , يساعده على ذلك أسنانه</a:t>
              </a:r>
              <a:endParaRPr lang="en-US" sz="24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:a16="http://schemas.microsoft.com/office/drawing/2014/main" xmlns="" id="{C2363FE4-D677-4806-9FF1-D3FD9513713E}"/>
                </a:ext>
              </a:extLst>
            </p:cNvPr>
            <p:cNvSpPr txBox="1"/>
            <p:nvPr/>
          </p:nvSpPr>
          <p:spPr>
            <a:xfrm>
              <a:off x="6566706" y="4654726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sp>
        <p:nvSpPr>
          <p:cNvPr id="56" name="TextBox 37">
            <a:extLst>
              <a:ext uri="{FF2B5EF4-FFF2-40B4-BE49-F238E27FC236}">
                <a16:creationId xmlns:a16="http://schemas.microsoft.com/office/drawing/2014/main" xmlns="" id="{E0673B62-28E7-435F-81AC-2973E74EB7D7}"/>
              </a:ext>
            </a:extLst>
          </p:cNvPr>
          <p:cNvSpPr txBox="1"/>
          <p:nvPr/>
        </p:nvSpPr>
        <p:spPr>
          <a:xfrm>
            <a:off x="4489692" y="87715"/>
            <a:ext cx="4665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الحيوانات و حاجاتها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7" name="Graphic 206">
            <a:extLst>
              <a:ext uri="{FF2B5EF4-FFF2-40B4-BE49-F238E27FC236}">
                <a16:creationId xmlns:a16="http://schemas.microsoft.com/office/drawing/2014/main" xmlns="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952" y="2725955"/>
            <a:ext cx="2989983" cy="2711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6967" y="2471499"/>
            <a:ext cx="3099380" cy="830613"/>
            <a:chOff x="4387914" y="2547019"/>
            <a:chExt cx="3099380" cy="830613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47019"/>
              <a:ext cx="1028975" cy="74993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56707" y="2669746"/>
              <a:ext cx="20305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121888" cy="615855"/>
            <a:chOff x="4409760" y="3607482"/>
            <a:chExt cx="3121888" cy="615855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99716" y="3794676"/>
              <a:ext cx="2131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49438" y="4539399"/>
            <a:ext cx="2155793" cy="846142"/>
            <a:chOff x="4616752" y="4591662"/>
            <a:chExt cx="2155793" cy="846142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6752" y="4591662"/>
              <a:ext cx="861809" cy="84614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8117071" y="222490"/>
            <a:ext cx="3664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حاجات الحيوانات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4951165" y="4257294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7622689" y="493677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4983494" y="718675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4151086" y="5411427"/>
            <a:ext cx="5050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الحيوانات مخلوقات حيّة , تحتاج إلى الطعام , و الماء و الهواء , و المأوى لكي تعيش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830" y="3345385"/>
            <a:ext cx="2254938" cy="20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738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51" grpId="0" animBg="1"/>
      <p:bldP spid="52" grpId="0" animBg="1"/>
      <p:bldP spid="53" grpId="0" animBg="1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526338"/>
            <a:ext cx="2957132" cy="715055"/>
            <a:chOff x="4472520" y="2526338"/>
            <a:chExt cx="2957132" cy="71505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2520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501351" y="2526338"/>
              <a:ext cx="192830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2" y="3585029"/>
            <a:ext cx="3109433" cy="673283"/>
            <a:chOff x="4346090" y="3585029"/>
            <a:chExt cx="3109433" cy="673283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3585029"/>
              <a:ext cx="1194534" cy="6732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00791" y="3820108"/>
              <a:ext cx="20547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40195" y="4575249"/>
            <a:ext cx="1963422" cy="815454"/>
            <a:chOff x="4733223" y="4575249"/>
            <a:chExt cx="1963422" cy="8154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3223" y="4575249"/>
              <a:ext cx="830554" cy="8154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93669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5923331" y="123859"/>
            <a:ext cx="166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chemeClr val="bg1"/>
                </a:solidFill>
              </a:rPr>
              <a:t>المأوى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7971317" y="4220218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10642841" y="456601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8003646" y="681599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824688" y="5437804"/>
            <a:ext cx="4985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FF00"/>
                </a:solidFill>
              </a:rPr>
              <a:t>المأوى</a:t>
            </a:r>
            <a:r>
              <a:rPr lang="ar-SY" sz="2400" b="1" dirty="0">
                <a:solidFill>
                  <a:schemeClr val="bg1"/>
                </a:solidFill>
              </a:rPr>
              <a:t> : مكان آمن يعيش فيه الحيوان . تعيش الحيوانات في أماكن مختلفة , فبعضها يعيش على اليابسة , و بعضها الآخر يعيش في الماء </a:t>
            </a: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982" y="3308309"/>
            <a:ext cx="2254938" cy="2006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751" y="955311"/>
            <a:ext cx="2254938" cy="1720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759" y="1067207"/>
            <a:ext cx="2496598" cy="1524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659" y="2660939"/>
            <a:ext cx="2235573" cy="1260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182" y="2660939"/>
            <a:ext cx="1118652" cy="1481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497" y="2651023"/>
            <a:ext cx="1497192" cy="1180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012" y="4289178"/>
            <a:ext cx="1497192" cy="1046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7" y="4165410"/>
            <a:ext cx="1357957" cy="1046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7" y="5428906"/>
            <a:ext cx="1046114" cy="1046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011" y="5517633"/>
            <a:ext cx="1522485" cy="1041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912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51" grpId="0" animBg="1"/>
      <p:bldP spid="52" grpId="0" animBg="1"/>
      <p:bldP spid="53" grpId="0" animBg="1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16732" y="2478088"/>
            <a:ext cx="2948812" cy="763305"/>
            <a:chOff x="4409760" y="2478088"/>
            <a:chExt cx="2948812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276186" y="2478088"/>
              <a:ext cx="20823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16732" y="3640085"/>
            <a:ext cx="3166697" cy="616936"/>
            <a:chOff x="4409760" y="3640085"/>
            <a:chExt cx="3166697" cy="61693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40085"/>
              <a:ext cx="1094563" cy="61693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38735" y="3748498"/>
              <a:ext cx="21377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49390" y="4635036"/>
            <a:ext cx="2024329" cy="724351"/>
            <a:chOff x="4642418" y="4635036"/>
            <a:chExt cx="2024329" cy="72435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2418" y="4635036"/>
              <a:ext cx="737763" cy="72435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370893" y="495431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787299" y="433152"/>
            <a:ext cx="4893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الذي تحتاج إليه الحيوانات لكي تعيش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795377" y="4795319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466901" y="1031702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827706" y="1256700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390768" y="5974283"/>
            <a:ext cx="3886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الغذاء – الماء - المأوى 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993" y="4209430"/>
            <a:ext cx="1997834" cy="1575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00" y="1345356"/>
            <a:ext cx="3170671" cy="3289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160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51" grpId="0" animBg="1"/>
      <p:bldP spid="52" grpId="0" animBg="1"/>
      <p:bldP spid="53" grpId="0" animBg="1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478088"/>
            <a:ext cx="2897629" cy="763305"/>
            <a:chOff x="4562485" y="2478088"/>
            <a:chExt cx="2897629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74935" y="2478088"/>
              <a:ext cx="20851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89761" y="3632433"/>
            <a:ext cx="3095507" cy="615291"/>
            <a:chOff x="4537955" y="3581198"/>
            <a:chExt cx="3095507" cy="61529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7955" y="3581198"/>
              <a:ext cx="1091135" cy="6150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629091" y="3796379"/>
              <a:ext cx="20043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69723" y="4638394"/>
            <a:ext cx="1933894" cy="717636"/>
            <a:chOff x="4762751" y="4638394"/>
            <a:chExt cx="1933894" cy="717636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2751" y="4638394"/>
              <a:ext cx="730924" cy="71763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00791" y="4892428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787299" y="433152"/>
            <a:ext cx="4893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كيف </a:t>
            </a:r>
            <a:r>
              <a:rPr lang="ar-SY" sz="2400" b="1" dirty="0" smtClean="0">
                <a:solidFill>
                  <a:schemeClr val="bg1"/>
                </a:solidFill>
              </a:rPr>
              <a:t>تحصل الحيوانات على حاجاتها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929753" y="4795319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601277" y="1031702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962082" y="1256700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555967" y="5974283"/>
            <a:ext cx="3886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أجزاء جسم الحيوان تُساعده على تلبية حاجاته لكي يعيش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763" y="4209430"/>
            <a:ext cx="2145046" cy="1575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24" y="1222180"/>
            <a:ext cx="3868435" cy="3333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3385268" y="3251075"/>
            <a:ext cx="3664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الأجنحة تساعد الطيور على الطيران للبحث عن طعامها</a:t>
            </a:r>
            <a:endParaRPr lang="ar-SY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8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51" grpId="0" animBg="1"/>
      <p:bldP spid="52" grpId="0" animBg="1"/>
      <p:bldP spid="53" grpId="0" animBg="1"/>
      <p:bldP spid="55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343178" y="2478088"/>
            <a:ext cx="2733576" cy="763305"/>
            <a:chOff x="4562485" y="2478088"/>
            <a:chExt cx="2733576" cy="763305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00791" y="2478088"/>
              <a:ext cx="18952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343178" y="3640595"/>
            <a:ext cx="3141159" cy="607075"/>
            <a:chOff x="4493408" y="3640595"/>
            <a:chExt cx="3141159" cy="607075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3408" y="3640595"/>
              <a:ext cx="1077068" cy="6070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530142" y="3841238"/>
              <a:ext cx="21044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69259" y="4659484"/>
            <a:ext cx="1906507" cy="712517"/>
            <a:chOff x="4862287" y="4659484"/>
            <a:chExt cx="1906507" cy="71251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2287" y="4659484"/>
              <a:ext cx="725711" cy="7125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2940" y="498850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9576225" y="404211"/>
            <a:ext cx="209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FFFF00"/>
                </a:solidFill>
              </a:rPr>
              <a:t>حقيقة</a:t>
            </a:r>
            <a:endParaRPr lang="ar-SY" sz="2400" b="1" dirty="0">
              <a:solidFill>
                <a:srgbClr val="FFFF00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064000" y="1008411"/>
            <a:ext cx="7932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الحيوانات يدلُّ بعضها بعضاً على مكان وجود الطعام , و ذلك بتحريك أجسامها , أو بإصدار أصوات و أو بترك روائح معيّنة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315" y="1517370"/>
            <a:ext cx="3128967" cy="2964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71" y="2070241"/>
            <a:ext cx="2351315" cy="2037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659" y="4504914"/>
            <a:ext cx="2611188" cy="2185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077" y="4287369"/>
            <a:ext cx="2280437" cy="2280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020" y="4554472"/>
            <a:ext cx="2280437" cy="1285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707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53062" y="2602770"/>
            <a:ext cx="3005844" cy="707886"/>
            <a:chOff x="4562485" y="2602770"/>
            <a:chExt cx="3005844" cy="70788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602770"/>
              <a:ext cx="22139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2" y="3636151"/>
            <a:ext cx="3005844" cy="653901"/>
            <a:chOff x="4409259" y="3690620"/>
            <a:chExt cx="3005844" cy="65390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259" y="3690620"/>
              <a:ext cx="1160146" cy="65390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201203" y="3944411"/>
              <a:ext cx="22139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714820" y="4696116"/>
            <a:ext cx="1994242" cy="685691"/>
            <a:chOff x="4910913" y="4511450"/>
            <a:chExt cx="1994242" cy="685691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913" y="4511450"/>
              <a:ext cx="698388" cy="68569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609301" y="479728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33135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</a:t>
            </a:r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7050213" y="166389"/>
            <a:ext cx="4893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حقيقة</a:t>
            </a:r>
          </a:p>
        </p:txBody>
      </p:sp>
      <p:sp>
        <p:nvSpPr>
          <p:cNvPr id="51" name="Oval 12">
            <a:extLst>
              <a:ext uri="{FF2B5EF4-FFF2-40B4-BE49-F238E27FC236}">
                <a16:creationId xmlns:a16="http://schemas.microsoft.com/office/drawing/2014/main" xmlns="" id="{259160B0-F5EE-4D33-83DB-85DD427D34B6}"/>
              </a:ext>
            </a:extLst>
          </p:cNvPr>
          <p:cNvSpPr/>
          <p:nvPr/>
        </p:nvSpPr>
        <p:spPr>
          <a:xfrm>
            <a:off x="6469776" y="4494223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:a16="http://schemas.microsoft.com/office/drawing/2014/main" xmlns="" id="{1CE2429F-59A9-49F0-8A2B-FD11822D9495}"/>
              </a:ext>
            </a:extLst>
          </p:cNvPr>
          <p:cNvSpPr/>
          <p:nvPr/>
        </p:nvSpPr>
        <p:spPr>
          <a:xfrm>
            <a:off x="9141300" y="730606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:a16="http://schemas.microsoft.com/office/drawing/2014/main" xmlns="" id="{AC3F29F7-669B-419E-89A0-EE2485AD4DE4}"/>
              </a:ext>
            </a:extLst>
          </p:cNvPr>
          <p:cNvSpPr/>
          <p:nvPr/>
        </p:nvSpPr>
        <p:spPr>
          <a:xfrm>
            <a:off x="6502105" y="955604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:a16="http://schemas.microsoft.com/office/drawing/2014/main" xmlns="" id="{C575320E-D4E8-47F0-A5BE-580A36F5EE20}"/>
              </a:ext>
            </a:extLst>
          </p:cNvPr>
          <p:cNvSpPr txBox="1"/>
          <p:nvPr/>
        </p:nvSpPr>
        <p:spPr>
          <a:xfrm>
            <a:off x="6095990" y="5648356"/>
            <a:ext cx="3886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</a:rPr>
              <a:t>الأرجل القوية تساعد الحيوانات على الرَّكض للحصول على طعامها</a:t>
            </a:r>
          </a:p>
        </p:txBody>
      </p:sp>
      <p:pic>
        <p:nvPicPr>
          <p:cNvPr id="54" name="Graphic 18">
            <a:extLst>
              <a:ext uri="{FF2B5EF4-FFF2-40B4-BE49-F238E27FC236}">
                <a16:creationId xmlns:a16="http://schemas.microsoft.com/office/drawing/2014/main" xmlns="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829" y="3908334"/>
            <a:ext cx="1580960" cy="1575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643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51" grpId="0" animBg="1"/>
      <p:bldP spid="52" grpId="0" animBg="1"/>
      <p:bldP spid="53" grpId="0" animBg="1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707886"/>
            <a:chOff x="4562485" y="2594226"/>
            <a:chExt cx="2854314" cy="707886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02770"/>
              <a:ext cx="876250" cy="63862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الثالث</a:t>
              </a: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مساكنها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2989468" cy="597191"/>
            <a:chOff x="4513710" y="3661856"/>
            <a:chExt cx="2989468" cy="59719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468763" y="3858937"/>
              <a:ext cx="20344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 و حاجاتها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610934" y="4570630"/>
            <a:ext cx="2019279" cy="814347"/>
            <a:chOff x="4703962" y="4570630"/>
            <a:chExt cx="2019279" cy="814347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570630"/>
              <a:ext cx="829426" cy="8143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الثاني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الثانية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691086" y="665821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للحيوانات أجزاء تساعدها على التنفُّس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6574971" y="1193077"/>
            <a:ext cx="5174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فالخياشيم تساعد الأسماك عل التنفُّس في الماء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590" y="2859801"/>
            <a:ext cx="2820625" cy="1768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714" y="2702916"/>
            <a:ext cx="3481452" cy="1925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719" y="4921729"/>
            <a:ext cx="1414955" cy="1351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مربع نص 29"/>
          <p:cNvSpPr txBox="1"/>
          <p:nvPr/>
        </p:nvSpPr>
        <p:spPr>
          <a:xfrm>
            <a:off x="7335935" y="4439375"/>
            <a:ext cx="152873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8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</a:rPr>
              <a:t>خياشيم</a:t>
            </a:r>
            <a:endParaRPr lang="ar-SY" sz="28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5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7756</TotalTime>
  <Words>478</Words>
  <Application>Microsoft Office PowerPoint</Application>
  <PresentationFormat>مخصص</PresentationFormat>
  <Paragraphs>111</Paragraphs>
  <Slides>17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5442</cp:revision>
  <dcterms:created xsi:type="dcterms:W3CDTF">2020-10-10T04:32:51Z</dcterms:created>
  <dcterms:modified xsi:type="dcterms:W3CDTF">2021-05-03T06:43:22Z</dcterms:modified>
</cp:coreProperties>
</file>