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62" r:id="rId2"/>
    <p:sldId id="261" r:id="rId3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412" autoAdjust="0"/>
    <p:restoredTop sz="94624" autoAdjust="0"/>
  </p:normalViewPr>
  <p:slideViewPr>
    <p:cSldViewPr>
      <p:cViewPr>
        <p:scale>
          <a:sx n="78" d="100"/>
          <a:sy n="78" d="100"/>
        </p:scale>
        <p:origin x="1500" y="-14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5AE24DB4-E7D1-4A4B-B9AE-9787517A20C3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5F8A94D7-520B-4B0C-8766-2497DE54422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0951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A687D-293B-4047-AB77-DBE156646180}" type="datetimeFigureOut">
              <a:rPr lang="ar-SA" smtClean="0"/>
              <a:pPr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28F4F-8385-4DAD-B270-3F9C5AC1A5E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A687D-293B-4047-AB77-DBE156646180}" type="datetimeFigureOut">
              <a:rPr lang="ar-SA" smtClean="0"/>
              <a:pPr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28F4F-8385-4DAD-B270-3F9C5AC1A5E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A687D-293B-4047-AB77-DBE156646180}" type="datetimeFigureOut">
              <a:rPr lang="ar-SA" smtClean="0"/>
              <a:pPr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28F4F-8385-4DAD-B270-3F9C5AC1A5E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A687D-293B-4047-AB77-DBE156646180}" type="datetimeFigureOut">
              <a:rPr lang="ar-SA" smtClean="0"/>
              <a:pPr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28F4F-8385-4DAD-B270-3F9C5AC1A5E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A687D-293B-4047-AB77-DBE156646180}" type="datetimeFigureOut">
              <a:rPr lang="ar-SA" smtClean="0"/>
              <a:pPr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28F4F-8385-4DAD-B270-3F9C5AC1A5E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A687D-293B-4047-AB77-DBE156646180}" type="datetimeFigureOut">
              <a:rPr lang="ar-SA" smtClean="0"/>
              <a:pPr/>
              <a:t>10/06/38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28F4F-8385-4DAD-B270-3F9C5AC1A5E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A687D-293B-4047-AB77-DBE156646180}" type="datetimeFigureOut">
              <a:rPr lang="ar-SA" smtClean="0"/>
              <a:pPr/>
              <a:t>10/06/38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28F4F-8385-4DAD-B270-3F9C5AC1A5E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A687D-293B-4047-AB77-DBE156646180}" type="datetimeFigureOut">
              <a:rPr lang="ar-SA" smtClean="0"/>
              <a:pPr/>
              <a:t>10/06/38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28F4F-8385-4DAD-B270-3F9C5AC1A5E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A687D-293B-4047-AB77-DBE156646180}" type="datetimeFigureOut">
              <a:rPr lang="ar-SA" smtClean="0"/>
              <a:pPr/>
              <a:t>10/06/38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28F4F-8385-4DAD-B270-3F9C5AC1A5E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A687D-293B-4047-AB77-DBE156646180}" type="datetimeFigureOut">
              <a:rPr lang="ar-SA" smtClean="0"/>
              <a:pPr/>
              <a:t>10/06/38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28F4F-8385-4DAD-B270-3F9C5AC1A5E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A687D-293B-4047-AB77-DBE156646180}" type="datetimeFigureOut">
              <a:rPr lang="ar-SA" smtClean="0"/>
              <a:pPr/>
              <a:t>10/06/38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28F4F-8385-4DAD-B270-3F9C5AC1A5E5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A687D-293B-4047-AB77-DBE156646180}" type="datetimeFigureOut">
              <a:rPr lang="ar-SA" smtClean="0"/>
              <a:pPr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28F4F-8385-4DAD-B270-3F9C5AC1A5E5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جموعة 14"/>
          <p:cNvGrpSpPr/>
          <p:nvPr/>
        </p:nvGrpSpPr>
        <p:grpSpPr>
          <a:xfrm>
            <a:off x="-206531" y="90475"/>
            <a:ext cx="7146862" cy="2228613"/>
            <a:chOff x="-203041" y="91600"/>
            <a:chExt cx="7146862" cy="2228613"/>
          </a:xfrm>
        </p:grpSpPr>
        <p:sp>
          <p:nvSpPr>
            <p:cNvPr id="5" name="مربع نص 15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6" name="مربع نص 16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b="1" dirty="0"/>
                <a:t>المملكة العربية السعودية</a:t>
              </a:r>
            </a:p>
            <a:p>
              <a:r>
                <a:rPr lang="ar-SA" sz="700" b="1" dirty="0"/>
                <a:t>وزارة التعليم </a:t>
              </a:r>
            </a:p>
            <a:p>
              <a:r>
                <a:rPr lang="ar-SA" sz="700" b="1" dirty="0"/>
                <a:t>مكتب التربية والتعليم بمحافظة الجبيل</a:t>
              </a:r>
            </a:p>
            <a:p>
              <a:r>
                <a:rPr lang="ar-SA" sz="700" b="1" dirty="0"/>
                <a:t>قسم الصفوف الأولية</a:t>
              </a:r>
            </a:p>
          </p:txBody>
        </p:sp>
        <p:pic>
          <p:nvPicPr>
            <p:cNvPr id="7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693" y="192193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مستطيل مستدير الزوايا 18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نموذج رقم (5)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 الثاني</a:t>
              </a:r>
              <a:r>
                <a:rPr lang="ar-SA" sz="1400" dirty="0">
                  <a:solidFill>
                    <a:schemeClr val="tx1"/>
                  </a:solidFill>
                </a:rPr>
                <a:t> </a:t>
              </a:r>
              <a:r>
                <a:rPr lang="ar-SA" sz="1400" b="1" dirty="0">
                  <a:solidFill>
                    <a:schemeClr val="tx1"/>
                  </a:solidFill>
                </a:rPr>
                <a:t>مادة الرياضيات الفترة الثالثة</a:t>
              </a:r>
            </a:p>
          </p:txBody>
        </p:sp>
        <p:sp>
          <p:nvSpPr>
            <p:cNvPr id="9" name="مستطيل مستدير الزوايا 19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0" name="Picture 2" descr="نتيجة بحث الصور عن رياضيات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073" y="891464"/>
              <a:ext cx="1300672" cy="9733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4" descr="نتيجة بحث الصور عن اطارات رياضيات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09830">
              <a:off x="1204543" y="642193"/>
              <a:ext cx="4898705" cy="16165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مستطيل 22"/>
            <p:cNvSpPr/>
            <p:nvPr/>
          </p:nvSpPr>
          <p:spPr>
            <a:xfrm rot="901254">
              <a:off x="3750251" y="992977"/>
              <a:ext cx="3193570" cy="646331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3600" b="1" dirty="0">
                  <a:ln w="0"/>
                  <a:gradFill flip="none" rotWithShape="1">
                    <a:gsLst>
                      <a:gs pos="72843">
                        <a:schemeClr val="accent2">
                          <a:lumMod val="75000"/>
                        </a:schemeClr>
                      </a:gs>
                      <a:gs pos="71687">
                        <a:schemeClr val="tx1"/>
                      </a:gs>
                      <a:gs pos="69375">
                        <a:schemeClr val="accent2">
                          <a:lumMod val="20000"/>
                          <a:lumOff val="80000"/>
                        </a:schemeClr>
                      </a:gs>
                      <a:gs pos="47562">
                        <a:srgbClr val="00B0F0"/>
                      </a:gs>
                      <a:gs pos="35000">
                        <a:srgbClr val="FFFF00"/>
                      </a:gs>
                      <a:gs pos="60125">
                        <a:schemeClr val="accent6">
                          <a:lumMod val="60000"/>
                          <a:lumOff val="40000"/>
                        </a:schemeClr>
                      </a:gs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path path="circle">
                      <a:fillToRect t="100000" r="100000"/>
                    </a:path>
                    <a:tileRect l="-100000" b="-100000"/>
                  </a:gra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cs typeface="Bold Italic Art" panose="02010400000000000000" pitchFamily="2" charset="-78"/>
                </a:rPr>
                <a:t>الرياضيات</a:t>
              </a:r>
              <a:endParaRPr lang="ar-SA" sz="3600" b="1" cap="none" spc="0" dirty="0">
                <a:ln w="0"/>
                <a:gradFill flip="none" rotWithShape="1">
                  <a:gsLst>
                    <a:gs pos="72843">
                      <a:schemeClr val="accent2">
                        <a:lumMod val="75000"/>
                      </a:schemeClr>
                    </a:gs>
                    <a:gs pos="71687">
                      <a:schemeClr val="tx1"/>
                    </a:gs>
                    <a:gs pos="69375">
                      <a:schemeClr val="accent2">
                        <a:lumMod val="20000"/>
                        <a:lumOff val="80000"/>
                      </a:schemeClr>
                    </a:gs>
                    <a:gs pos="47562">
                      <a:srgbClr val="00B0F0"/>
                    </a:gs>
                    <a:gs pos="35000">
                      <a:srgbClr val="FFFF00"/>
                    </a:gs>
                    <a:gs pos="60125">
                      <a:schemeClr val="accent6">
                        <a:lumMod val="60000"/>
                        <a:lumOff val="40000"/>
                      </a:schemeClr>
                    </a:gs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path path="circle">
                    <a:fillToRect t="100000" r="100000"/>
                  </a:path>
                  <a:tileRect l="-100000" b="-100000"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Bold Italic Art" panose="02010400000000000000" pitchFamily="2" charset="-78"/>
              </a:endParaRPr>
            </a:p>
          </p:txBody>
        </p:sp>
      </p:grpSp>
      <p:sp>
        <p:nvSpPr>
          <p:cNvPr id="13" name="مستطيل 7"/>
          <p:cNvSpPr/>
          <p:nvPr/>
        </p:nvSpPr>
        <p:spPr>
          <a:xfrm>
            <a:off x="245552" y="6415837"/>
            <a:ext cx="6535959" cy="2196426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b="1" dirty="0">
              <a:solidFill>
                <a:schemeClr val="tx1"/>
              </a:solidFill>
            </a:endParaRPr>
          </a:p>
        </p:txBody>
      </p:sp>
      <p:sp>
        <p:nvSpPr>
          <p:cNvPr id="14" name="مربع نص 6"/>
          <p:cNvSpPr txBox="1"/>
          <p:nvPr/>
        </p:nvSpPr>
        <p:spPr>
          <a:xfrm>
            <a:off x="3722468" y="2423962"/>
            <a:ext cx="300839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  </a:t>
            </a:r>
            <a:r>
              <a:rPr lang="ar-SA" sz="1200" b="1" u="sng" dirty="0"/>
              <a:t>:</a:t>
            </a:r>
          </a:p>
          <a:p>
            <a:r>
              <a:rPr lang="ar-SA" sz="1200" b="1" u="sng" dirty="0"/>
              <a:t>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15" name="مربع نص 26"/>
          <p:cNvSpPr txBox="1"/>
          <p:nvPr/>
        </p:nvSpPr>
        <p:spPr>
          <a:xfrm>
            <a:off x="3115498" y="2567652"/>
            <a:ext cx="335758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/>
              <a:t>استعملت إيمان العد بالعشرات ، فنسيت عدداً . فما العدد </a:t>
            </a:r>
          </a:p>
          <a:p>
            <a:r>
              <a:rPr lang="ar-SA" sz="1200" b="1" dirty="0"/>
              <a:t>الذي نسيته إيمان ؟ </a:t>
            </a:r>
          </a:p>
          <a:p>
            <a:r>
              <a:rPr lang="ar-SA" sz="1200" b="1" dirty="0"/>
              <a:t>660  ، 670  ،  </a:t>
            </a:r>
            <a:r>
              <a:rPr lang="ar-SA" sz="1200" dirty="0"/>
              <a:t>...........</a:t>
            </a:r>
            <a:r>
              <a:rPr lang="ar-SA" sz="1200" b="1" dirty="0"/>
              <a:t>  ، 690  </a:t>
            </a:r>
          </a:p>
        </p:txBody>
      </p:sp>
      <p:sp>
        <p:nvSpPr>
          <p:cNvPr id="16" name="مربع نص 38"/>
          <p:cNvSpPr txBox="1"/>
          <p:nvPr/>
        </p:nvSpPr>
        <p:spPr>
          <a:xfrm>
            <a:off x="3587591" y="3189373"/>
            <a:ext cx="314327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/>
              <a:t>الفهم :المعطيات  </a:t>
            </a:r>
            <a:r>
              <a:rPr lang="ar-SA" sz="1200" b="1" dirty="0"/>
              <a:t>: ● استعملت إيمان العدَ ..................</a:t>
            </a:r>
            <a:endParaRPr lang="ar-SA" sz="1200" dirty="0"/>
          </a:p>
          <a:p>
            <a:r>
              <a:rPr lang="ar-SA" sz="1200" dirty="0"/>
              <a:t> </a:t>
            </a:r>
            <a:r>
              <a:rPr lang="ar-SA" sz="1200" u="sng" dirty="0"/>
              <a:t> </a:t>
            </a:r>
            <a:r>
              <a:rPr lang="ar-SA" sz="1200" b="1" u="sng" dirty="0"/>
              <a:t>المطلوب </a:t>
            </a:r>
            <a:r>
              <a:rPr lang="ar-SA" sz="1200" b="1" dirty="0"/>
              <a:t>: ما ...............................؟ </a:t>
            </a:r>
            <a:r>
              <a:rPr lang="ar-SA" sz="1200" b="1" u="sng" dirty="0"/>
              <a:t>      </a:t>
            </a:r>
          </a:p>
          <a:p>
            <a:r>
              <a:rPr lang="ar-SA" sz="1200" b="1" u="sng" dirty="0"/>
              <a:t>التخطيط :</a:t>
            </a:r>
            <a:r>
              <a:rPr lang="ar-SA" sz="1200" b="1" dirty="0"/>
              <a:t> الحل  بطريقة.....................................</a:t>
            </a:r>
            <a:endParaRPr lang="ar-SA" sz="1200" dirty="0"/>
          </a:p>
        </p:txBody>
      </p:sp>
      <p:sp>
        <p:nvSpPr>
          <p:cNvPr id="17" name="مربع نص 28"/>
          <p:cNvSpPr txBox="1"/>
          <p:nvPr/>
        </p:nvSpPr>
        <p:spPr>
          <a:xfrm>
            <a:off x="2040271" y="3666713"/>
            <a:ext cx="471490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sz="1200" b="1" dirty="0"/>
          </a:p>
          <a:p>
            <a:r>
              <a:rPr lang="ar-SA" sz="1200" b="1" u="sng" dirty="0"/>
              <a:t>الحل </a:t>
            </a:r>
            <a:r>
              <a:rPr lang="ar-SA" sz="1200" b="1" dirty="0"/>
              <a:t>: العدد الذي نسيته إيمان  هو ...........</a:t>
            </a:r>
          </a:p>
        </p:txBody>
      </p:sp>
      <p:graphicFrame>
        <p:nvGraphicFramePr>
          <p:cNvPr id="18" name="جدول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167882"/>
              </p:ext>
            </p:extLst>
          </p:nvPr>
        </p:nvGraphicFramePr>
        <p:xfrm>
          <a:off x="227366" y="2339136"/>
          <a:ext cx="2969293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1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32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05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11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49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حل مسائل رياضية باستعمال استراتيجيات ومهارات مناسبة مع </a:t>
                      </a:r>
                      <a:r>
                        <a:rPr lang="ar-SA" sz="800" b="1" dirty="0" err="1">
                          <a:solidFill>
                            <a:schemeClr val="tx1"/>
                          </a:solidFill>
                        </a:rPr>
                        <a:t>اتباع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 الخطوات الأربع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9" name="مستطيل 24"/>
          <p:cNvSpPr/>
          <p:nvPr/>
        </p:nvSpPr>
        <p:spPr>
          <a:xfrm>
            <a:off x="2331133" y="3517729"/>
            <a:ext cx="1255551" cy="660202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0" name="مستطيل 9"/>
          <p:cNvSpPr/>
          <p:nvPr/>
        </p:nvSpPr>
        <p:spPr>
          <a:xfrm>
            <a:off x="252452" y="4329708"/>
            <a:ext cx="6529059" cy="2076131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</p:txBody>
      </p:sp>
      <p:sp>
        <p:nvSpPr>
          <p:cNvPr id="21" name="مربع نص 29"/>
          <p:cNvSpPr txBox="1"/>
          <p:nvPr/>
        </p:nvSpPr>
        <p:spPr>
          <a:xfrm>
            <a:off x="2180170" y="6459355"/>
            <a:ext cx="3855918" cy="73866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/>
              <a:t>  صلي المجموعة أ مع مايناسبها من المجموعة </a:t>
            </a:r>
          </a:p>
          <a:p>
            <a:r>
              <a:rPr lang="ar-SA" sz="1200" b="1" u="sng" dirty="0"/>
              <a:t>ب  فيما يلي :</a:t>
            </a:r>
          </a:p>
          <a:p>
            <a:r>
              <a:rPr lang="ar-SA" sz="1200" dirty="0"/>
              <a:t>                        </a:t>
            </a:r>
            <a:r>
              <a:rPr lang="ar-SA" b="1" dirty="0"/>
              <a:t>أ</a:t>
            </a:r>
          </a:p>
        </p:txBody>
      </p:sp>
      <p:sp>
        <p:nvSpPr>
          <p:cNvPr id="22" name="مربع نص 6"/>
          <p:cNvSpPr txBox="1"/>
          <p:nvPr/>
        </p:nvSpPr>
        <p:spPr>
          <a:xfrm>
            <a:off x="5759305" y="6454014"/>
            <a:ext cx="971268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الثالث: </a:t>
            </a:r>
          </a:p>
        </p:txBody>
      </p:sp>
      <p:sp>
        <p:nvSpPr>
          <p:cNvPr id="23" name="مستطيل 40"/>
          <p:cNvSpPr/>
          <p:nvPr/>
        </p:nvSpPr>
        <p:spPr>
          <a:xfrm>
            <a:off x="5693161" y="7122925"/>
            <a:ext cx="714380" cy="714380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ستطيل 42"/>
          <p:cNvSpPr/>
          <p:nvPr/>
        </p:nvSpPr>
        <p:spPr>
          <a:xfrm>
            <a:off x="4620183" y="7142526"/>
            <a:ext cx="785818" cy="714380"/>
          </a:xfrm>
          <a:prstGeom prst="rect">
            <a:avLst/>
          </a:prstGeom>
          <a:blipFill>
            <a:blip r:embed="rId7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41"/>
          <p:cNvSpPr/>
          <p:nvPr/>
        </p:nvSpPr>
        <p:spPr>
          <a:xfrm>
            <a:off x="3524494" y="7057996"/>
            <a:ext cx="714380" cy="714380"/>
          </a:xfrm>
          <a:prstGeom prst="rect">
            <a:avLst/>
          </a:prstGeom>
          <a:blipFill>
            <a:blip r:embed="rId8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6" name="TextBox 25"/>
          <p:cNvSpPr txBox="1"/>
          <p:nvPr/>
        </p:nvSpPr>
        <p:spPr>
          <a:xfrm>
            <a:off x="4522049" y="7725505"/>
            <a:ext cx="343120" cy="37442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ب</a:t>
            </a:r>
          </a:p>
        </p:txBody>
      </p:sp>
      <p:graphicFrame>
        <p:nvGraphicFramePr>
          <p:cNvPr id="27" name="جدول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308516"/>
              </p:ext>
            </p:extLst>
          </p:nvPr>
        </p:nvGraphicFramePr>
        <p:xfrm>
          <a:off x="2244656" y="8088685"/>
          <a:ext cx="4366807" cy="3708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8944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02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4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80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هرم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 مكعب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err="1"/>
                        <a:t>اسطوانه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/>
                        <a:t>كرة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8" name="جدول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2169670"/>
              </p:ext>
            </p:extLst>
          </p:nvPr>
        </p:nvGraphicFramePr>
        <p:xfrm>
          <a:off x="241203" y="6423198"/>
          <a:ext cx="3197595" cy="13716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04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25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75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34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88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19782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تميز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المجسمات (المكعب ، الكرة ، المخروط، الاسطوانة ، متوازي المستطيلات , الهرم )عن غيرها من الأشكال الهندسية ووصفها بحسب عدد الأوجه والرؤوس والأحرف فيها . 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34</a:t>
                      </a:r>
                      <a:endParaRPr lang="ar-SA" sz="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926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0354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9" name="مستطيل 4"/>
          <p:cNvSpPr/>
          <p:nvPr/>
        </p:nvSpPr>
        <p:spPr>
          <a:xfrm>
            <a:off x="246586" y="2358274"/>
            <a:ext cx="6519066" cy="1870769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r>
              <a:rPr lang="ar-SA" sz="1200" dirty="0">
                <a:solidFill>
                  <a:schemeClr val="tx1"/>
                </a:solidFill>
              </a:rPr>
              <a:t>                      </a:t>
            </a:r>
          </a:p>
          <a:p>
            <a:endParaRPr lang="ar-SA" sz="1200" dirty="0">
              <a:solidFill>
                <a:schemeClr val="tx1"/>
              </a:solidFill>
            </a:endParaRPr>
          </a:p>
        </p:txBody>
      </p:sp>
      <p:graphicFrame>
        <p:nvGraphicFramePr>
          <p:cNvPr id="30" name="جدول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8871346"/>
              </p:ext>
            </p:extLst>
          </p:nvPr>
        </p:nvGraphicFramePr>
        <p:xfrm>
          <a:off x="267290" y="4339706"/>
          <a:ext cx="3120075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85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14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70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27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07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8317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7776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تمثيل كسور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الوحدة (المقامات أقل أو تساوي 12)</a:t>
                      </a:r>
                    </a:p>
                    <a:p>
                      <a:pPr algn="ctr" rtl="1"/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وقراءتها و كتابتها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776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9694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1" name="مستطيل 37"/>
          <p:cNvSpPr/>
          <p:nvPr/>
        </p:nvSpPr>
        <p:spPr>
          <a:xfrm>
            <a:off x="3963713" y="4922803"/>
            <a:ext cx="928694" cy="714380"/>
          </a:xfrm>
          <a:prstGeom prst="rect">
            <a:avLst/>
          </a:prstGeom>
          <a:blipFill>
            <a:blip r:embed="rId9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2" name="مستطيل 36"/>
          <p:cNvSpPr/>
          <p:nvPr/>
        </p:nvSpPr>
        <p:spPr>
          <a:xfrm>
            <a:off x="5545393" y="4886040"/>
            <a:ext cx="928694" cy="785818"/>
          </a:xfrm>
          <a:prstGeom prst="rect">
            <a:avLst/>
          </a:prstGeom>
          <a:blipFill>
            <a:blip r:embed="rId10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3" name="مربع نص 5"/>
          <p:cNvSpPr txBox="1"/>
          <p:nvPr/>
        </p:nvSpPr>
        <p:spPr>
          <a:xfrm>
            <a:off x="3881684" y="4372422"/>
            <a:ext cx="2923724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 </a:t>
            </a:r>
            <a:r>
              <a:rPr lang="ar-SA" sz="1200" b="1" u="sng" dirty="0"/>
              <a:t>: أكتبي الكسر الدال على الجزء الملون 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34" name="مربع نص 49"/>
          <p:cNvSpPr txBox="1"/>
          <p:nvPr/>
        </p:nvSpPr>
        <p:spPr>
          <a:xfrm>
            <a:off x="5648676" y="5885209"/>
            <a:ext cx="85725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..........</a:t>
            </a:r>
          </a:p>
        </p:txBody>
      </p:sp>
      <p:sp>
        <p:nvSpPr>
          <p:cNvPr id="38" name="مربع نص 49"/>
          <p:cNvSpPr txBox="1"/>
          <p:nvPr/>
        </p:nvSpPr>
        <p:spPr>
          <a:xfrm>
            <a:off x="3988171" y="5918963"/>
            <a:ext cx="9555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..........</a:t>
            </a:r>
          </a:p>
        </p:txBody>
      </p:sp>
    </p:spTree>
    <p:extLst>
      <p:ext uri="{BB962C8B-B14F-4D97-AF65-F5344CB8AC3E}">
        <p14:creationId xmlns:p14="http://schemas.microsoft.com/office/powerpoint/2010/main" val="4030035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>
          <a:xfrm>
            <a:off x="3068532" y="8420974"/>
            <a:ext cx="900098" cy="457200"/>
          </a:xfrm>
        </p:spPr>
        <p:txBody>
          <a:bodyPr/>
          <a:lstStyle/>
          <a:p>
            <a:fld id="{071A72DE-83F2-4BCE-A9F6-D92FE22E9D69}" type="slidenum">
              <a:rPr lang="ar-SA" smtClean="0"/>
              <a:pPr/>
              <a:t>2</a:t>
            </a:fld>
            <a:endParaRPr lang="ar-SA" dirty="0"/>
          </a:p>
        </p:txBody>
      </p:sp>
      <p:sp>
        <p:nvSpPr>
          <p:cNvPr id="5" name="مستطيل 4"/>
          <p:cNvSpPr/>
          <p:nvPr/>
        </p:nvSpPr>
        <p:spPr>
          <a:xfrm>
            <a:off x="167218" y="650989"/>
            <a:ext cx="6519066" cy="3585281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endParaRPr lang="ar-SA" sz="1200" dirty="0">
              <a:solidFill>
                <a:schemeClr val="tx1"/>
              </a:solidFill>
            </a:endParaRPr>
          </a:p>
          <a:p>
            <a:r>
              <a:rPr lang="ar-SA" sz="1200" dirty="0">
                <a:solidFill>
                  <a:schemeClr val="tx1"/>
                </a:solidFill>
              </a:rPr>
              <a:t>                      </a:t>
            </a:r>
          </a:p>
          <a:p>
            <a:endParaRPr lang="ar-SA" sz="1200" dirty="0">
              <a:solidFill>
                <a:schemeClr val="tx1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5331669" y="650989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الرابع :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5349115" y="4243328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الخامس 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10" name="مستطيل 9"/>
          <p:cNvSpPr/>
          <p:nvPr/>
        </p:nvSpPr>
        <p:spPr>
          <a:xfrm>
            <a:off x="158712" y="4246245"/>
            <a:ext cx="6519066" cy="2593976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  <a:p>
            <a:endParaRPr lang="ar-SA" sz="1600" dirty="0">
              <a:solidFill>
                <a:schemeClr val="tx1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43128" y="7132467"/>
            <a:ext cx="6534721" cy="4154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/>
              <a:t>انتهت الأسئلة </a:t>
            </a:r>
          </a:p>
          <a:p>
            <a:r>
              <a:rPr lang="ar-SA" sz="1050" b="1" dirty="0"/>
              <a:t>                تمنياتي لك بالتوفيق                                                                 معلمة المادة : .......................................</a:t>
            </a:r>
          </a:p>
        </p:txBody>
      </p:sp>
      <p:graphicFrame>
        <p:nvGraphicFramePr>
          <p:cNvPr id="12" name="جدول 11"/>
          <p:cNvGraphicFramePr>
            <a:graphicFrameLocks noGrp="1"/>
          </p:cNvGraphicFramePr>
          <p:nvPr>
            <p:extLst/>
          </p:nvPr>
        </p:nvGraphicFramePr>
        <p:xfrm>
          <a:off x="158712" y="674884"/>
          <a:ext cx="3014705" cy="124968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865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32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07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023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قراءة الساعة ( بالساعات الكاملة ، بنصف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الساعة ، بربع الساعة ، لأقرب خمس دقائق) 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وكتابة الوقت الذي تشير إليه الساعة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4" name="جدول 13"/>
          <p:cNvGraphicFramePr>
            <a:graphicFrameLocks noGrp="1"/>
          </p:cNvGraphicFramePr>
          <p:nvPr>
            <p:extLst/>
          </p:nvPr>
        </p:nvGraphicFramePr>
        <p:xfrm>
          <a:off x="167218" y="4251506"/>
          <a:ext cx="3143271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886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07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7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97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05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61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ترتيب الأعداد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ضمن 1000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ar-SA" sz="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5" name="مستطيل 24"/>
          <p:cNvSpPr/>
          <p:nvPr/>
        </p:nvSpPr>
        <p:spPr>
          <a:xfrm>
            <a:off x="4398151" y="1172556"/>
            <a:ext cx="1011055" cy="71438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8" name="مربع نص 27"/>
          <p:cNvSpPr txBox="1"/>
          <p:nvPr/>
        </p:nvSpPr>
        <p:spPr>
          <a:xfrm>
            <a:off x="2636912" y="4231137"/>
            <a:ext cx="3214710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/>
              <a:t>رتبي الأعداد من الأصغر إلى الأكبر :</a:t>
            </a:r>
          </a:p>
        </p:txBody>
      </p:sp>
      <p:sp>
        <p:nvSpPr>
          <p:cNvPr id="43" name="مربع نص 42"/>
          <p:cNvSpPr txBox="1"/>
          <p:nvPr/>
        </p:nvSpPr>
        <p:spPr>
          <a:xfrm>
            <a:off x="3789040" y="674884"/>
            <a:ext cx="214314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/>
              <a:t>أرسمي عقرب الدقائق على الوقت المعطى :</a:t>
            </a:r>
          </a:p>
        </p:txBody>
      </p:sp>
      <p:sp>
        <p:nvSpPr>
          <p:cNvPr id="55" name="مستطيل 54"/>
          <p:cNvSpPr/>
          <p:nvPr/>
        </p:nvSpPr>
        <p:spPr>
          <a:xfrm>
            <a:off x="5253519" y="1761385"/>
            <a:ext cx="1357322" cy="1357322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r>
              <a:rPr lang="ar-SA" sz="1200" dirty="0">
                <a:solidFill>
                  <a:schemeClr val="tx1"/>
                </a:solidFill>
              </a:rPr>
              <a:t>  الساعة    30 : 9</a:t>
            </a:r>
          </a:p>
        </p:txBody>
      </p:sp>
      <p:sp>
        <p:nvSpPr>
          <p:cNvPr id="56" name="مستطيل 55"/>
          <p:cNvSpPr/>
          <p:nvPr/>
        </p:nvSpPr>
        <p:spPr>
          <a:xfrm>
            <a:off x="3196515" y="1807378"/>
            <a:ext cx="1357322" cy="1357322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  <a:p>
            <a:pPr algn="ctr"/>
            <a:endParaRPr lang="ar-SA" dirty="0"/>
          </a:p>
          <a:p>
            <a:pPr algn="ctr"/>
            <a:endParaRPr lang="ar-SA" dirty="0"/>
          </a:p>
          <a:p>
            <a:r>
              <a:rPr lang="ar-SA" sz="1200" dirty="0">
                <a:solidFill>
                  <a:schemeClr val="tx1"/>
                </a:solidFill>
              </a:rPr>
              <a:t>  الساعة     20: 1 </a:t>
            </a:r>
          </a:p>
        </p:txBody>
      </p:sp>
      <p:cxnSp>
        <p:nvCxnSpPr>
          <p:cNvPr id="58" name="رابط كسهم مستقيم 57"/>
          <p:cNvCxnSpPr/>
          <p:nvPr/>
        </p:nvCxnSpPr>
        <p:spPr>
          <a:xfrm rot="10800000">
            <a:off x="5677108" y="2272836"/>
            <a:ext cx="214314" cy="1588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رابط كسهم مستقيم 59"/>
          <p:cNvCxnSpPr>
            <a:cxnSpLocks/>
          </p:cNvCxnSpPr>
          <p:nvPr/>
        </p:nvCxnSpPr>
        <p:spPr>
          <a:xfrm flipV="1">
            <a:off x="3875176" y="2150692"/>
            <a:ext cx="93454" cy="10869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مربع نص 61"/>
          <p:cNvSpPr txBox="1"/>
          <p:nvPr/>
        </p:nvSpPr>
        <p:spPr>
          <a:xfrm>
            <a:off x="3789040" y="4600547"/>
            <a:ext cx="271464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>
                <a:solidFill>
                  <a:srgbClr val="FF0000"/>
                </a:solidFill>
              </a:rPr>
              <a:t>602   ،   599   ،  610</a:t>
            </a:r>
          </a:p>
        </p:txBody>
      </p:sp>
      <p:sp>
        <p:nvSpPr>
          <p:cNvPr id="64" name="مربع نص 63"/>
          <p:cNvSpPr txBox="1"/>
          <p:nvPr/>
        </p:nvSpPr>
        <p:spPr>
          <a:xfrm>
            <a:off x="3624378" y="5188056"/>
            <a:ext cx="292895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........... ، ............ ، ..........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1227" y="5326667"/>
            <a:ext cx="1596779" cy="1260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92687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403</Words>
  <Application>Microsoft Office PowerPoint</Application>
  <PresentationFormat>On-screen Show (4:3)</PresentationFormat>
  <Paragraphs>133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Bold Italic Art</vt:lpstr>
      <vt:lpstr>Calibri</vt:lpstr>
      <vt:lpstr>Times New Roman</vt:lpstr>
      <vt:lpstr>Wingdings</vt:lpstr>
      <vt:lpstr>سمة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SCE 12-09-2015</dc:creator>
  <cp:lastModifiedBy>Reem Alnasser</cp:lastModifiedBy>
  <cp:revision>32</cp:revision>
  <dcterms:created xsi:type="dcterms:W3CDTF">2017-01-15T21:25:45Z</dcterms:created>
  <dcterms:modified xsi:type="dcterms:W3CDTF">2017-03-08T13:31:55Z</dcterms:modified>
</cp:coreProperties>
</file>