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89" r:id="rId2"/>
    <p:sldId id="860" r:id="rId3"/>
    <p:sldId id="863" r:id="rId4"/>
    <p:sldId id="910" r:id="rId5"/>
    <p:sldId id="905" r:id="rId6"/>
    <p:sldId id="892" r:id="rId7"/>
    <p:sldId id="903" r:id="rId8"/>
    <p:sldId id="906" r:id="rId9"/>
    <p:sldId id="865" r:id="rId10"/>
    <p:sldId id="908" r:id="rId11"/>
    <p:sldId id="911" r:id="rId12"/>
    <p:sldId id="834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CC99"/>
    <a:srgbClr val="9933FF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4" autoAdjust="0"/>
    <p:restoredTop sz="94660"/>
  </p:normalViewPr>
  <p:slideViewPr>
    <p:cSldViewPr snapToGrid="0">
      <p:cViewPr>
        <p:scale>
          <a:sx n="75" d="100"/>
          <a:sy n="75" d="100"/>
        </p:scale>
        <p:origin x="-546" y="-72"/>
      </p:cViewPr>
      <p:guideLst>
        <p:guide orient="horz" pos="1198"/>
        <p:guide pos="1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24/12/1442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microsoft.com/office/2007/relationships/hdphoto" Target="../media/hdphoto4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149842" y="2680769"/>
            <a:ext cx="7779829" cy="1429271"/>
            <a:chOff x="9198889" y="2670931"/>
            <a:chExt cx="7779829" cy="142927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530968" y="3146095"/>
              <a:ext cx="52992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المخلوقات الحيّة تغيّرُ بيئاتها</a:t>
              </a:r>
            </a:p>
            <a:p>
              <a:pPr algn="ctr"/>
              <a:endParaRPr lang="ar-SY" sz="28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400" y="2668675"/>
            <a:ext cx="2101841" cy="3829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04931" y="2000144"/>
              <a:ext cx="2409257" cy="561595"/>
              <a:chOff x="3216570" y="5457935"/>
              <a:chExt cx="2409257" cy="561595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النظام البيئي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16570" y="5723964"/>
                <a:ext cx="2409257" cy="2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</a:t>
                </a: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تُغيّرُ بيئاتها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58584" y="3374406"/>
            <a:ext cx="987059" cy="911318"/>
            <a:chOff x="1213454" y="2528270"/>
            <a:chExt cx="1322355" cy="12208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454" y="2715807"/>
              <a:ext cx="1322355" cy="87922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157596" y="4644619"/>
            <a:ext cx="2775076" cy="1123397"/>
            <a:chOff x="485772" y="4560288"/>
            <a:chExt cx="2775076" cy="1123397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4</a:t>
              </a:r>
              <a:endParaRPr lang="en-US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الرابع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485772" y="5314353"/>
              <a:ext cx="2775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التغيُّرات في النظام البيئي</a:t>
              </a:r>
            </a:p>
          </p:txBody>
        </p:sp>
      </p:grpSp>
      <p:sp>
        <p:nvSpPr>
          <p:cNvPr id="38" name="Oval 57">
            <a:extLst>
              <a:ext uri="{FF2B5EF4-FFF2-40B4-BE49-F238E27FC236}">
                <a16:creationId xmlns="" xmlns:a16="http://schemas.microsoft.com/office/drawing/2014/main" id="{11E9813F-2B66-4B5A-B2E9-1C9416EDC214}"/>
              </a:ext>
            </a:extLst>
          </p:cNvPr>
          <p:cNvSpPr/>
          <p:nvPr/>
        </p:nvSpPr>
        <p:spPr>
          <a:xfrm>
            <a:off x="5497727" y="1813987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56">
            <a:extLst>
              <a:ext uri="{FF2B5EF4-FFF2-40B4-BE49-F238E27FC236}">
                <a16:creationId xmlns="" xmlns:a16="http://schemas.microsoft.com/office/drawing/2014/main" id="{0269C378-00C0-4B01-93D0-5884DDCDE72F}"/>
              </a:ext>
            </a:extLst>
          </p:cNvPr>
          <p:cNvSpPr/>
          <p:nvPr/>
        </p:nvSpPr>
        <p:spPr>
          <a:xfrm>
            <a:off x="4798014" y="2901192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6670703" y="3807579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5353702" y="3508483"/>
            <a:ext cx="6371361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5547875" y="3573306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5410088" y="357625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5353704" y="350848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1667412" y="3514581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8002489" y="284524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555084" y="2307102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731039" y="2375744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623993" y="2361104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74">
            <a:extLst>
              <a:ext uri="{FF2B5EF4-FFF2-40B4-BE49-F238E27FC236}">
                <a16:creationId xmlns="" xmlns:a16="http://schemas.microsoft.com/office/drawing/2014/main" id="{635EEB73-03CC-48C3-BC7E-F6C38D23F367}"/>
              </a:ext>
            </a:extLst>
          </p:cNvPr>
          <p:cNvSpPr/>
          <p:nvPr/>
        </p:nvSpPr>
        <p:spPr>
          <a:xfrm>
            <a:off x="5120646" y="2874832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555085" y="230710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22">
            <a:extLst>
              <a:ext uri="{FF2B5EF4-FFF2-40B4-BE49-F238E27FC236}">
                <a16:creationId xmlns="" xmlns:a16="http://schemas.microsoft.com/office/drawing/2014/main" id="{AB7ABED1-F973-4CB9-83D3-537C959EB189}"/>
              </a:ext>
            </a:extLst>
          </p:cNvPr>
          <p:cNvSpPr/>
          <p:nvPr/>
        </p:nvSpPr>
        <p:spPr>
          <a:xfrm flipH="1" flipV="1">
            <a:off x="5353704" y="230710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951123" y="2319498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33697" y="161080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469747" y="1093492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895740" y="1648680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278234" y="11188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2034805" y="1108321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6174371" y="3538226"/>
            <a:ext cx="5584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لدى بعض الناس طرق لحماية بيئاتهم منها :</a:t>
            </a:r>
          </a:p>
          <a:p>
            <a:pPr algn="r">
              <a:defRPr/>
            </a:pPr>
            <a:r>
              <a:rPr lang="ar-SY" b="1" dirty="0" smtClean="0">
                <a:solidFill>
                  <a:srgbClr val="D60093"/>
                </a:solidFill>
                <a:latin typeface="Oswald" panose="02000503000000000000" pitchFamily="2" charset="0"/>
              </a:rPr>
              <a:t>التشجير : </a:t>
            </a:r>
            <a:r>
              <a:rPr lang="ar-SY" b="1" dirty="0" smtClean="0">
                <a:latin typeface="Oswald" panose="02000503000000000000" pitchFamily="2" charset="0"/>
              </a:rPr>
              <a:t>و هو زراعة الأشجار , فالأشجار </a:t>
            </a:r>
            <a:r>
              <a:rPr lang="ar-SY" b="1" dirty="0" smtClean="0">
                <a:solidFill>
                  <a:srgbClr val="D60093"/>
                </a:solidFill>
                <a:latin typeface="Oswald" panose="02000503000000000000" pitchFamily="2" charset="0"/>
              </a:rPr>
              <a:t>تُسهم</a:t>
            </a:r>
            <a:r>
              <a:rPr lang="ar-SY" b="1" dirty="0" smtClean="0">
                <a:latin typeface="Oswald" panose="02000503000000000000" pitchFamily="2" charset="0"/>
              </a:rPr>
              <a:t> في تنقية الجو و تزوّد الحيوانات بالمأوى المناسب لتعيش كما </a:t>
            </a:r>
            <a:r>
              <a:rPr lang="ar-SY" b="1" dirty="0" smtClean="0">
                <a:solidFill>
                  <a:srgbClr val="D60093"/>
                </a:solidFill>
                <a:latin typeface="Oswald" panose="02000503000000000000" pitchFamily="2" charset="0"/>
              </a:rPr>
              <a:t>تُسهم</a:t>
            </a:r>
            <a:r>
              <a:rPr lang="ar-SY" b="1" dirty="0" smtClean="0">
                <a:latin typeface="Oswald" panose="02000503000000000000" pitchFamily="2" charset="0"/>
              </a:rPr>
              <a:t> جذور النباتات في الحفاظ على التربة من الانجراف , </a:t>
            </a:r>
            <a:r>
              <a:rPr lang="ar-SY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و بزراعة الأشجار نحافظ على بيئة صحية</a:t>
            </a:r>
            <a:endParaRPr lang="ar-SY" b="1" dirty="0">
              <a:solidFill>
                <a:srgbClr val="C00000"/>
              </a:solidFill>
              <a:latin typeface="Oswald" panose="02000503000000000000" pitchFamily="2" charset="0"/>
            </a:endParaRPr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7149889" y="2350295"/>
            <a:ext cx="471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solidFill>
                  <a:schemeClr val="accent1"/>
                </a:solidFill>
                <a:latin typeface="Oswald" panose="02000503000000000000" pitchFamily="2" charset="0"/>
              </a:rPr>
              <a:t>التدوير : </a:t>
            </a:r>
            <a:r>
              <a:rPr lang="ar-SY" b="1" dirty="0" smtClean="0">
                <a:latin typeface="Oswald" panose="02000503000000000000" pitchFamily="2" charset="0"/>
              </a:rPr>
              <a:t>أي صنع منتجات جديدة من مواد قديمة</a:t>
            </a:r>
            <a:endParaRPr lang="ar-SY" b="1" dirty="0" smtClean="0">
              <a:solidFill>
                <a:schemeClr val="accent1"/>
              </a:solidFill>
              <a:latin typeface="Oswald" panose="02000503000000000000" pitchFamily="2" charset="0"/>
            </a:endParaRPr>
          </a:p>
          <a:p>
            <a:pPr algn="r">
              <a:defRPr/>
            </a:pPr>
            <a:r>
              <a:rPr lang="ar-SY" b="1" dirty="0" smtClean="0">
                <a:solidFill>
                  <a:schemeClr val="accent1"/>
                </a:solidFill>
                <a:latin typeface="Oswald" panose="02000503000000000000" pitchFamily="2" charset="0"/>
              </a:rPr>
              <a:t>إعادة الاستخدام : </a:t>
            </a:r>
            <a:r>
              <a:rPr lang="ar-SY" b="1" dirty="0" smtClean="0">
                <a:latin typeface="Oswald" panose="02000503000000000000" pitchFamily="2" charset="0"/>
              </a:rPr>
              <a:t>أي استخدام الشيء أكثر من مرّة و يُرمز إليها بعلامة على المنتجات الجديدة</a:t>
            </a:r>
          </a:p>
          <a:p>
            <a:pPr algn="r">
              <a:defRPr/>
            </a:pPr>
            <a:r>
              <a:rPr lang="ar-SY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باتباع الطرق الثلاث تقلُّ النّفايات و لا يحدث تلوّث</a:t>
            </a:r>
            <a:endParaRPr lang="ar-SY" b="1" dirty="0">
              <a:solidFill>
                <a:srgbClr val="C00000"/>
              </a:solidFill>
              <a:latin typeface="Oswald" panose="02000503000000000000" pitchFamily="2" charset="0"/>
            </a:endParaRPr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7611389" y="1266303"/>
            <a:ext cx="431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solidFill>
                  <a:srgbClr val="C00000"/>
                </a:solidFill>
                <a:latin typeface="Oswald" panose="02000503000000000000" pitchFamily="2" charset="0"/>
              </a:rPr>
              <a:t>يمكن للإنسان حماية بيئته بثلاث طرق : </a:t>
            </a:r>
          </a:p>
          <a:p>
            <a:pPr algn="r">
              <a:defRPr/>
            </a:pPr>
            <a:r>
              <a:rPr lang="ar-SY" b="1" dirty="0">
                <a:solidFill>
                  <a:schemeClr val="accent2"/>
                </a:solidFill>
                <a:latin typeface="Oswald" panose="02000503000000000000" pitchFamily="2" charset="0"/>
              </a:rPr>
              <a:t>ا</a:t>
            </a: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لترشيد : </a:t>
            </a:r>
            <a:r>
              <a:rPr lang="ar-SY" b="1" dirty="0" smtClean="0">
                <a:latin typeface="Oswald" panose="02000503000000000000" pitchFamily="2" charset="0"/>
              </a:rPr>
              <a:t>يعني استهلاك أقل كمية من الشيء</a:t>
            </a:r>
            <a:endParaRPr lang="ar-SY" b="1" dirty="0">
              <a:latin typeface="Oswald" panose="02000503000000000000" pitchFamily="2" charset="0"/>
            </a:endParaRPr>
          </a:p>
        </p:txBody>
      </p:sp>
      <p:grpSp>
        <p:nvGrpSpPr>
          <p:cNvPr id="59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7548042" y="7700"/>
            <a:ext cx="4512163" cy="764102"/>
            <a:chOff x="733304" y="1272891"/>
            <a:chExt cx="5156842" cy="972772"/>
          </a:xfrm>
        </p:grpSpPr>
        <p:grpSp>
          <p:nvGrpSpPr>
            <p:cNvPr id="60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7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00521" y="2176550"/>
                <a:ext cx="1046585" cy="1046586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733304" y="1556285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220742" y="1553121"/>
              <a:ext cx="3035249" cy="372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</a:rPr>
                <a:t>كيف يُمكن للإنسان حماية بيئته ؟</a:t>
              </a:r>
              <a:endParaRPr lang="ar-SY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400" y="88203"/>
            <a:ext cx="2026302" cy="2180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8" b="18090"/>
          <a:stretch/>
        </p:blipFill>
        <p:spPr bwMode="auto">
          <a:xfrm>
            <a:off x="5713041" y="5069994"/>
            <a:ext cx="3994925" cy="1428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2684" y="5115711"/>
            <a:ext cx="2168439" cy="1428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4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0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6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2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3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38" grpId="0" animBg="1"/>
          <p:bldP spid="39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1" grpId="0" animBg="1"/>
          <p:bldP spid="81" grpId="0" animBg="1"/>
          <p:bldP spid="82" grpId="0" animBg="1"/>
          <p:bldP spid="91" grpId="0"/>
          <p:bldP spid="93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4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0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6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2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3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38" grpId="0" animBg="1"/>
          <p:bldP spid="39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1" grpId="0" animBg="1"/>
          <p:bldP spid="81" grpId="0" animBg="1"/>
          <p:bldP spid="82" grpId="0" animBg="1"/>
          <p:bldP spid="91" grpId="0"/>
          <p:bldP spid="93" grpId="0"/>
          <p:bldP spid="9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9228" y="4897860"/>
            <a:ext cx="2797872" cy="1860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243317" cy="581921"/>
              <a:chOff x="3299468" y="5457935"/>
              <a:chExt cx="2243317" cy="581921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في النظام البيئي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44290"/>
                <a:ext cx="2243317" cy="2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</a:t>
                </a: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تُغيّرُ بيئاتها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69492" y="3374410"/>
            <a:ext cx="944385" cy="911319"/>
            <a:chOff x="1228067" y="2528270"/>
            <a:chExt cx="1265186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67" y="2728756"/>
              <a:ext cx="1265186" cy="8412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158981" y="4644619"/>
            <a:ext cx="3028093" cy="1123435"/>
            <a:chOff x="487157" y="4560288"/>
            <a:chExt cx="3028093" cy="1123435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4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الرابع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487157" y="5314391"/>
              <a:ext cx="302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التغيُّرات في النظام البيئي</a:t>
              </a: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298968" y="175301"/>
            <a:ext cx="3775800" cy="713591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5"/>
              <a:chExt cx="7582470" cy="1433017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5"/>
                <a:ext cx="6353035" cy="1433017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أختبر نفسي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7216619" y="1179448"/>
            <a:ext cx="4828675" cy="752171"/>
            <a:chOff x="7596983" y="1377381"/>
            <a:chExt cx="4495740" cy="752171"/>
          </a:xfrm>
        </p:grpSpPr>
        <p:sp>
          <p:nvSpPr>
            <p:cNvPr id="8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77381"/>
              <a:ext cx="982615" cy="74025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43149" y="1623076"/>
              <a:ext cx="793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أتوقّع</a:t>
              </a:r>
              <a:endParaRPr lang="en-US" sz="11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596983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596983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850018" y="1593042"/>
              <a:ext cx="3378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كيف يُمكن لتدوير الورق أن يحمي بيئتي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92" name="Oval 1">
            <a:extLst>
              <a:ext uri="{FF2B5EF4-FFF2-40B4-BE49-F238E27FC236}">
                <a16:creationId xmlns:a16="http://schemas.microsoft.com/office/drawing/2014/main" xmlns="" id="{E0A9D3B9-D19C-4D77-BE45-8396FA7F0A76}"/>
              </a:ext>
            </a:extLst>
          </p:cNvPr>
          <p:cNvSpPr/>
          <p:nvPr/>
        </p:nvSpPr>
        <p:spPr>
          <a:xfrm>
            <a:off x="9517882" y="2321498"/>
            <a:ext cx="1334348" cy="1334348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41">
            <a:extLst>
              <a:ext uri="{FF2B5EF4-FFF2-40B4-BE49-F238E27FC236}">
                <a16:creationId xmlns:a16="http://schemas.microsoft.com/office/drawing/2014/main" xmlns="" id="{40DB2622-4735-429C-BE12-45C4958F470B}"/>
              </a:ext>
            </a:extLst>
          </p:cNvPr>
          <p:cNvSpPr/>
          <p:nvPr/>
        </p:nvSpPr>
        <p:spPr>
          <a:xfrm rot="16200000">
            <a:off x="10902920" y="2697043"/>
            <a:ext cx="713160" cy="559843"/>
          </a:xfrm>
          <a:custGeom>
            <a:avLst/>
            <a:gdLst>
              <a:gd name="connsiteX0" fmla="*/ 772191 w 772191"/>
              <a:gd name="connsiteY0" fmla="*/ 0 h 606183"/>
              <a:gd name="connsiteX1" fmla="*/ 772191 w 772191"/>
              <a:gd name="connsiteY1" fmla="*/ 606183 h 606183"/>
              <a:gd name="connsiteX2" fmla="*/ 0 w 772191"/>
              <a:gd name="connsiteY2" fmla="*/ 606183 h 606183"/>
              <a:gd name="connsiteX3" fmla="*/ 0 w 772191"/>
              <a:gd name="connsiteY3" fmla="*/ 0 h 60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06183">
                <a:moveTo>
                  <a:pt x="772191" y="0"/>
                </a:moveTo>
                <a:lnTo>
                  <a:pt x="772191" y="606183"/>
                </a:lnTo>
                <a:lnTo>
                  <a:pt x="0" y="606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5">
            <a:extLst>
              <a:ext uri="{FF2B5EF4-FFF2-40B4-BE49-F238E27FC236}">
                <a16:creationId xmlns:a16="http://schemas.microsoft.com/office/drawing/2014/main" xmlns="" id="{049511B1-DC3C-4B35-A0CF-7525EADC4F01}"/>
              </a:ext>
            </a:extLst>
          </p:cNvPr>
          <p:cNvSpPr/>
          <p:nvPr/>
        </p:nvSpPr>
        <p:spPr>
          <a:xfrm>
            <a:off x="934601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18">
            <a:extLst>
              <a:ext uri="{FF2B5EF4-FFF2-40B4-BE49-F238E27FC236}">
                <a16:creationId xmlns:a16="http://schemas.microsoft.com/office/drawing/2014/main" xmlns="" id="{3CEDBE68-C6A7-4DF4-B273-43FFBC1F949E}"/>
              </a:ext>
            </a:extLst>
          </p:cNvPr>
          <p:cNvSpPr/>
          <p:nvPr/>
        </p:nvSpPr>
        <p:spPr>
          <a:xfrm>
            <a:off x="7502005" y="2987562"/>
            <a:ext cx="3069519" cy="32554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12">
            <a:extLst>
              <a:ext uri="{FF2B5EF4-FFF2-40B4-BE49-F238E27FC236}">
                <a16:creationId xmlns:a16="http://schemas.microsoft.com/office/drawing/2014/main" xmlns="" id="{67FE157B-A4C0-4600-B7F8-384B92C35CA9}"/>
              </a:ext>
            </a:extLst>
          </p:cNvPr>
          <p:cNvSpPr/>
          <p:nvPr/>
        </p:nvSpPr>
        <p:spPr>
          <a:xfrm rot="16200000">
            <a:off x="8344363" y="939824"/>
            <a:ext cx="1097847" cy="3971842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4">
            <a:extLst>
              <a:ext uri="{FF2B5EF4-FFF2-40B4-BE49-F238E27FC236}">
                <a16:creationId xmlns:a16="http://schemas.microsoft.com/office/drawing/2014/main" xmlns="" id="{F89C7CE7-39FD-4175-8D50-43F0C7B9BCC4}"/>
              </a:ext>
            </a:extLst>
          </p:cNvPr>
          <p:cNvSpPr/>
          <p:nvPr/>
        </p:nvSpPr>
        <p:spPr>
          <a:xfrm flipH="1">
            <a:off x="1020740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8" name="Group 37">
            <a:extLst>
              <a:ext uri="{FF2B5EF4-FFF2-40B4-BE49-F238E27FC236}">
                <a16:creationId xmlns:a16="http://schemas.microsoft.com/office/drawing/2014/main" xmlns="" id="{522ED098-4839-4FD8-A4AC-0319ED373BF2}"/>
              </a:ext>
            </a:extLst>
          </p:cNvPr>
          <p:cNvGrpSpPr/>
          <p:nvPr/>
        </p:nvGrpSpPr>
        <p:grpSpPr>
          <a:xfrm>
            <a:off x="7367663" y="2577375"/>
            <a:ext cx="3433509" cy="646331"/>
            <a:chOff x="3781775" y="5417492"/>
            <a:chExt cx="2907995" cy="646331"/>
          </a:xfrm>
        </p:grpSpPr>
        <p:pic>
          <p:nvPicPr>
            <p:cNvPr id="116" name="Picture 23">
              <a:extLst>
                <a:ext uri="{FF2B5EF4-FFF2-40B4-BE49-F238E27FC236}">
                  <a16:creationId xmlns:a16="http://schemas.microsoft.com/office/drawing/2014/main" xmlns="" id="{3AFC8113-7883-459E-A34E-48F0BC85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2368" r="16111" b="23188"/>
            <a:stretch/>
          </p:blipFill>
          <p:spPr>
            <a:xfrm>
              <a:off x="6382793" y="5677758"/>
              <a:ext cx="306977" cy="299238"/>
            </a:xfrm>
            <a:prstGeom prst="rect">
              <a:avLst/>
            </a:prstGeom>
          </p:spPr>
        </p:pic>
        <p:sp>
          <p:nvSpPr>
            <p:cNvPr id="117" name="TextBox 24">
              <a:extLst>
                <a:ext uri="{FF2B5EF4-FFF2-40B4-BE49-F238E27FC236}">
                  <a16:creationId xmlns:a16="http://schemas.microsoft.com/office/drawing/2014/main" xmlns="" id="{1D84C14B-A5FD-4816-A647-624B86B1FC97}"/>
                </a:ext>
              </a:extLst>
            </p:cNvPr>
            <p:cNvSpPr txBox="1"/>
            <p:nvPr/>
          </p:nvSpPr>
          <p:spPr>
            <a:xfrm>
              <a:off x="3781775" y="5417492"/>
              <a:ext cx="2635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عند تدوير الورق تقل النفايات التي تلوّث البيئة</a:t>
              </a:r>
              <a:endParaRPr lang="ar-SY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ectangle 49">
            <a:extLst>
              <a:ext uri="{FF2B5EF4-FFF2-40B4-BE49-F238E27FC236}">
                <a16:creationId xmlns:a16="http://schemas.microsoft.com/office/drawing/2014/main" xmlns="" id="{FFD93F59-0858-49A2-A62D-5F3823B795A0}"/>
              </a:ext>
            </a:extLst>
          </p:cNvPr>
          <p:cNvSpPr/>
          <p:nvPr/>
        </p:nvSpPr>
        <p:spPr>
          <a:xfrm>
            <a:off x="11449114" y="2485126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50">
            <a:extLst>
              <a:ext uri="{FF2B5EF4-FFF2-40B4-BE49-F238E27FC236}">
                <a16:creationId xmlns:a16="http://schemas.microsoft.com/office/drawing/2014/main" xmlns="" id="{C4153C20-FACD-4E01-9054-3A60A835C2DB}"/>
              </a:ext>
            </a:extLst>
          </p:cNvPr>
          <p:cNvSpPr/>
          <p:nvPr/>
        </p:nvSpPr>
        <p:spPr>
          <a:xfrm>
            <a:off x="11443022" y="2292529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مجموعة 59"/>
          <p:cNvGrpSpPr/>
          <p:nvPr/>
        </p:nvGrpSpPr>
        <p:grpSpPr>
          <a:xfrm>
            <a:off x="7294101" y="4092767"/>
            <a:ext cx="4763148" cy="736518"/>
            <a:chOff x="7728435" y="1381123"/>
            <a:chExt cx="4434729" cy="736518"/>
          </a:xfrm>
        </p:grpSpPr>
        <p:sp>
          <p:nvSpPr>
            <p:cNvPr id="7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تفكير ناقد</a:t>
              </a: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728435" y="1381124"/>
              <a:ext cx="34617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728435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8380875" y="1615905"/>
              <a:ext cx="2755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كيف تُسهم الأشجار في تنقية الجو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59" name="Oval 44">
            <a:extLst>
              <a:ext uri="{FF2B5EF4-FFF2-40B4-BE49-F238E27FC236}">
                <a16:creationId xmlns:a16="http://schemas.microsoft.com/office/drawing/2014/main" xmlns="" id="{087DE7DB-70EA-4521-BD33-1ACCDE37B341}"/>
              </a:ext>
            </a:extLst>
          </p:cNvPr>
          <p:cNvSpPr/>
          <p:nvPr/>
        </p:nvSpPr>
        <p:spPr>
          <a:xfrm>
            <a:off x="9385123" y="5241960"/>
            <a:ext cx="1334348" cy="1334348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43">
            <a:extLst>
              <a:ext uri="{FF2B5EF4-FFF2-40B4-BE49-F238E27FC236}">
                <a16:creationId xmlns:a16="http://schemas.microsoft.com/office/drawing/2014/main" xmlns="" id="{8B6BD157-1E67-41BC-873C-CD22A373A0A7}"/>
              </a:ext>
            </a:extLst>
          </p:cNvPr>
          <p:cNvSpPr/>
          <p:nvPr/>
        </p:nvSpPr>
        <p:spPr>
          <a:xfrm rot="16200000">
            <a:off x="10601847" y="5558089"/>
            <a:ext cx="904036" cy="805572"/>
          </a:xfrm>
          <a:custGeom>
            <a:avLst/>
            <a:gdLst>
              <a:gd name="connsiteX0" fmla="*/ 772191 w 772191"/>
              <a:gd name="connsiteY0" fmla="*/ 0 h 688087"/>
              <a:gd name="connsiteX1" fmla="*/ 772191 w 772191"/>
              <a:gd name="connsiteY1" fmla="*/ 688087 h 688087"/>
              <a:gd name="connsiteX2" fmla="*/ 0 w 772191"/>
              <a:gd name="connsiteY2" fmla="*/ 688087 h 688087"/>
              <a:gd name="connsiteX3" fmla="*/ 1 w 772191"/>
              <a:gd name="connsiteY3" fmla="*/ 0 h 6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88087">
                <a:moveTo>
                  <a:pt x="772191" y="0"/>
                </a:moveTo>
                <a:lnTo>
                  <a:pt x="772191" y="688087"/>
                </a:lnTo>
                <a:lnTo>
                  <a:pt x="0" y="688087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3">
            <a:extLst>
              <a:ext uri="{FF2B5EF4-FFF2-40B4-BE49-F238E27FC236}">
                <a16:creationId xmlns:a16="http://schemas.microsoft.com/office/drawing/2014/main" xmlns="" id="{42A36290-8596-46C3-AD7F-F8FC0B881EE2}"/>
              </a:ext>
            </a:extLst>
          </p:cNvPr>
          <p:cNvSpPr/>
          <p:nvPr/>
        </p:nvSpPr>
        <p:spPr>
          <a:xfrm>
            <a:off x="9171489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19">
            <a:extLst>
              <a:ext uri="{FF2B5EF4-FFF2-40B4-BE49-F238E27FC236}">
                <a16:creationId xmlns:a16="http://schemas.microsoft.com/office/drawing/2014/main" xmlns="" id="{FE2399D0-9160-44E1-A61C-C7038F0598AC}"/>
              </a:ext>
            </a:extLst>
          </p:cNvPr>
          <p:cNvSpPr/>
          <p:nvPr/>
        </p:nvSpPr>
        <p:spPr>
          <a:xfrm>
            <a:off x="7070589" y="5986202"/>
            <a:ext cx="3248989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15">
            <a:extLst>
              <a:ext uri="{FF2B5EF4-FFF2-40B4-BE49-F238E27FC236}">
                <a16:creationId xmlns:a16="http://schemas.microsoft.com/office/drawing/2014/main" xmlns="" id="{DA3553C4-465B-4DA0-95C9-15728B236E6F}"/>
              </a:ext>
            </a:extLst>
          </p:cNvPr>
          <p:cNvSpPr/>
          <p:nvPr/>
        </p:nvSpPr>
        <p:spPr>
          <a:xfrm rot="16200000">
            <a:off x="7406052" y="3294196"/>
            <a:ext cx="1391684" cy="5307188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8">
            <a:extLst>
              <a:ext uri="{FF2B5EF4-FFF2-40B4-BE49-F238E27FC236}">
                <a16:creationId xmlns:a16="http://schemas.microsoft.com/office/drawing/2014/main" xmlns="" id="{CA50E77D-3D43-4EE1-98F4-8C9CA68DEAA5}"/>
              </a:ext>
            </a:extLst>
          </p:cNvPr>
          <p:cNvSpPr/>
          <p:nvPr/>
        </p:nvSpPr>
        <p:spPr>
          <a:xfrm flipH="1">
            <a:off x="10032878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1" name="Group 39">
            <a:extLst>
              <a:ext uri="{FF2B5EF4-FFF2-40B4-BE49-F238E27FC236}">
                <a16:creationId xmlns:a16="http://schemas.microsoft.com/office/drawing/2014/main" xmlns="" id="{E841A3D7-B37B-4929-8B01-DC267C49B5FD}"/>
              </a:ext>
            </a:extLst>
          </p:cNvPr>
          <p:cNvGrpSpPr/>
          <p:nvPr/>
        </p:nvGrpSpPr>
        <p:grpSpPr>
          <a:xfrm>
            <a:off x="5657638" y="5511837"/>
            <a:ext cx="4856735" cy="923330"/>
            <a:chOff x="1669958" y="2488904"/>
            <a:chExt cx="4856735" cy="923330"/>
          </a:xfrm>
        </p:grpSpPr>
        <p:pic>
          <p:nvPicPr>
            <p:cNvPr id="72" name="Picture 33">
              <a:extLst>
                <a:ext uri="{FF2B5EF4-FFF2-40B4-BE49-F238E27FC236}">
                  <a16:creationId xmlns:a16="http://schemas.microsoft.com/office/drawing/2014/main" xmlns="" id="{70C3CCB9-82CF-4F80-BCB3-BFB6B38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t="4927" r="13146" b="20549"/>
            <a:stretch/>
          </p:blipFill>
          <p:spPr>
            <a:xfrm>
              <a:off x="6219800" y="2711480"/>
              <a:ext cx="306893" cy="309651"/>
            </a:xfrm>
            <a:prstGeom prst="rect">
              <a:avLst/>
            </a:prstGeom>
          </p:spPr>
        </p:pic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28A39D9D-E4AF-49C9-A9A4-2499ADB8E17B}"/>
                </a:ext>
              </a:extLst>
            </p:cNvPr>
            <p:cNvSpPr txBox="1"/>
            <p:nvPr/>
          </p:nvSpPr>
          <p:spPr>
            <a:xfrm>
              <a:off x="1669958" y="2488904"/>
              <a:ext cx="47948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chemeClr val="bg1"/>
                  </a:solidFill>
                </a:rPr>
                <a:t>تُساهم الأشجار في تنقية الجو بامتصاص بعض الغازات كغاز ثاني أكسيد الكربون و تُطلقُ غاز الأكسجين و قد تعلق بها الرواسب من الجو و تمتصها و قد تتغذّى عليها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Rectangle 51">
            <a:extLst>
              <a:ext uri="{FF2B5EF4-FFF2-40B4-BE49-F238E27FC236}">
                <a16:creationId xmlns:a16="http://schemas.microsoft.com/office/drawing/2014/main" xmlns="" id="{4A28220C-3B24-4782-960B-4431BD99D49C}"/>
              </a:ext>
            </a:extLst>
          </p:cNvPr>
          <p:cNvSpPr/>
          <p:nvPr/>
        </p:nvSpPr>
        <p:spPr>
          <a:xfrm>
            <a:off x="11449367" y="5412539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52">
            <a:extLst>
              <a:ext uri="{FF2B5EF4-FFF2-40B4-BE49-F238E27FC236}">
                <a16:creationId xmlns:a16="http://schemas.microsoft.com/office/drawing/2014/main" xmlns="" id="{237965BB-EEC7-4A99-905D-040B9C2F4B23}"/>
              </a:ext>
            </a:extLst>
          </p:cNvPr>
          <p:cNvSpPr/>
          <p:nvPr/>
        </p:nvSpPr>
        <p:spPr>
          <a:xfrm>
            <a:off x="11443275" y="5219942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797" y="247907"/>
            <a:ext cx="2101841" cy="3829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7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64" grpId="0" animBg="1"/>
          <p:bldP spid="66" grpId="0" animBg="1"/>
          <p:bldP spid="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7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64" grpId="0" animBg="1"/>
          <p:bldP spid="66" grpId="0" animBg="1"/>
          <p:bldP spid="6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8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499" y="2913494"/>
            <a:ext cx="7481895" cy="407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599278" y="1940466"/>
              <a:ext cx="2522003" cy="610675"/>
              <a:chOff x="3110917" y="5398257"/>
              <a:chExt cx="2522003" cy="610675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398257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النظام البيئي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10917" y="5713367"/>
                <a:ext cx="2522003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تُغيّرُ بيئاتها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37">
            <a:extLst>
              <a:ext uri="{FF2B5EF4-FFF2-40B4-BE49-F238E27FC236}">
                <a16:creationId xmlns:a16="http://schemas.microsoft.com/office/drawing/2014/main" xmlns="" id="{E0673B62-28E7-435F-81AC-2973E74EB7D7}"/>
              </a:ext>
            </a:extLst>
          </p:cNvPr>
          <p:cNvSpPr txBox="1"/>
          <p:nvPr/>
        </p:nvSpPr>
        <p:spPr>
          <a:xfrm>
            <a:off x="4662081" y="0"/>
            <a:ext cx="369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entury Gothic" panose="020B0502020202020204" pitchFamily="34" charset="0"/>
              </a:rPr>
              <a:t>المخلوقات الحيّة تغيّرُ بيئاتها</a:t>
            </a:r>
          </a:p>
        </p:txBody>
      </p:sp>
      <p:sp>
        <p:nvSpPr>
          <p:cNvPr id="58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71284" y="3374409"/>
            <a:ext cx="976776" cy="911319"/>
            <a:chOff x="1230468" y="2528270"/>
            <a:chExt cx="1308580" cy="12208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0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468" y="2729495"/>
              <a:ext cx="1308580" cy="87006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7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204293" y="4644619"/>
            <a:ext cx="2810470" cy="1064750"/>
            <a:chOff x="532469" y="4560288"/>
            <a:chExt cx="2810470" cy="1064750"/>
          </a:xfrm>
        </p:grpSpPr>
        <p:sp>
          <p:nvSpPr>
            <p:cNvPr id="7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4</a:t>
              </a:r>
              <a:endParaRPr lang="en-US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الرابع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532469" y="5255706"/>
              <a:ext cx="2810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التغيُّرات في النظام البيئي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9" name="Oval 57">
            <a:extLst>
              <a:ext uri="{FF2B5EF4-FFF2-40B4-BE49-F238E27FC236}">
                <a16:creationId xmlns="" xmlns:a16="http://schemas.microsoft.com/office/drawing/2014/main" id="{11E9813F-2B66-4B5A-B2E9-1C9416EDC214}"/>
              </a:ext>
            </a:extLst>
          </p:cNvPr>
          <p:cNvSpPr/>
          <p:nvPr/>
        </p:nvSpPr>
        <p:spPr>
          <a:xfrm>
            <a:off x="5451446" y="1810737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56">
            <a:extLst>
              <a:ext uri="{FF2B5EF4-FFF2-40B4-BE49-F238E27FC236}">
                <a16:creationId xmlns="" xmlns:a16="http://schemas.microsoft.com/office/drawing/2014/main" id="{0269C378-00C0-4B01-93D0-5884DDCDE72F}"/>
              </a:ext>
            </a:extLst>
          </p:cNvPr>
          <p:cNvSpPr/>
          <p:nvPr/>
        </p:nvSpPr>
        <p:spPr>
          <a:xfrm>
            <a:off x="4508441" y="2920975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601847" y="2678874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154441" y="2365788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330396" y="2434430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223350" y="2419790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74">
            <a:extLst>
              <a:ext uri="{FF2B5EF4-FFF2-40B4-BE49-F238E27FC236}">
                <a16:creationId xmlns="" xmlns:a16="http://schemas.microsoft.com/office/drawing/2014/main" id="{635EEB73-03CC-48C3-BC7E-F6C38D23F367}"/>
              </a:ext>
            </a:extLst>
          </p:cNvPr>
          <p:cNvSpPr/>
          <p:nvPr/>
        </p:nvSpPr>
        <p:spPr>
          <a:xfrm>
            <a:off x="4635416" y="2815095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154442" y="2365788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: Shape 22">
            <a:extLst>
              <a:ext uri="{FF2B5EF4-FFF2-40B4-BE49-F238E27FC236}">
                <a16:creationId xmlns="" xmlns:a16="http://schemas.microsoft.com/office/drawing/2014/main" id="{AB7ABED1-F973-4CB9-83D3-537C959EB189}"/>
              </a:ext>
            </a:extLst>
          </p:cNvPr>
          <p:cNvSpPr/>
          <p:nvPr/>
        </p:nvSpPr>
        <p:spPr>
          <a:xfrm flipH="1" flipV="1">
            <a:off x="4953061" y="2365788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550480" y="2378184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799265" y="1441507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355822" y="1164407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543641" y="1206130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908815" y="1719595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37255" y="120463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355822" y="1164407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154441" y="1164407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1952410" y="1164407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36">
            <a:extLst>
              <a:ext uri="{FF2B5EF4-FFF2-40B4-BE49-F238E27FC236}">
                <a16:creationId xmlns="" xmlns:a16="http://schemas.microsoft.com/office/drawing/2014/main" id="{AC5111C1-ED89-48ED-9FD3-DB38212ADB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37"/>
          <a:stretch/>
        </p:blipFill>
        <p:spPr>
          <a:xfrm>
            <a:off x="5325319" y="2815095"/>
            <a:ext cx="678391" cy="5695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40"/>
          <a:stretch/>
        </p:blipFill>
        <p:spPr>
          <a:xfrm>
            <a:off x="6535118" y="1618426"/>
            <a:ext cx="611769" cy="5154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9" name="TextBox 50">
            <a:extLst>
              <a:ext uri="{FF2B5EF4-FFF2-40B4-BE49-F238E27FC236}">
                <a16:creationId xmlns="" xmlns:a16="http://schemas.microsoft.com/office/drawing/2014/main" id="{5602BA7C-A69E-4E38-AEE5-B3B7C3857A56}"/>
              </a:ext>
            </a:extLst>
          </p:cNvPr>
          <p:cNvSpPr txBox="1"/>
          <p:nvPr/>
        </p:nvSpPr>
        <p:spPr>
          <a:xfrm>
            <a:off x="7284081" y="2940361"/>
            <a:ext cx="407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تتحلَّل بوساطة المخلوقات الحيّة الدقيقة</a:t>
            </a:r>
            <a:endParaRPr lang="en-US" b="1" dirty="0">
              <a:latin typeface="Oswald" panose="02000503000000000000" pitchFamily="2" charset="0"/>
            </a:endParaRPr>
          </a:p>
        </p:txBody>
      </p:sp>
      <p:sp>
        <p:nvSpPr>
          <p:cNvPr id="110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10471314" y="2399159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ar-SY" sz="2000" b="1" dirty="0" smtClean="0">
                <a:solidFill>
                  <a:srgbClr val="0099FF"/>
                </a:solidFill>
                <a:latin typeface="Oswald" panose="02000503000000000000" pitchFamily="2" charset="0"/>
              </a:rPr>
              <a:t>جواب :</a:t>
            </a:r>
            <a:endParaRPr lang="ar-SY" sz="2000" b="1" dirty="0">
              <a:solidFill>
                <a:srgbClr val="0099FF"/>
              </a:solidFill>
              <a:latin typeface="Oswald" panose="02000503000000000000" pitchFamily="2" charset="0"/>
            </a:endParaRPr>
          </a:p>
        </p:txBody>
      </p:sp>
      <p:sp>
        <p:nvSpPr>
          <p:cNvPr id="111" name="TextBox 52">
            <a:extLst>
              <a:ext uri="{FF2B5EF4-FFF2-40B4-BE49-F238E27FC236}">
                <a16:creationId xmlns="" xmlns:a16="http://schemas.microsoft.com/office/drawing/2014/main" id="{5F6D5D44-557F-408D-8495-0ACAC249DEC4}"/>
              </a:ext>
            </a:extLst>
          </p:cNvPr>
          <p:cNvSpPr txBox="1"/>
          <p:nvPr/>
        </p:nvSpPr>
        <p:spPr>
          <a:xfrm>
            <a:off x="8557203" y="1349072"/>
            <a:ext cx="3440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تسقطُ أوراق الأشجار و تغطي أرض الغابة </a:t>
            </a:r>
            <a:r>
              <a:rPr lang="ar-SY" b="1" dirty="0" smtClean="0">
                <a:latin typeface="Oswald" panose="02000503000000000000" pitchFamily="2" charset="0"/>
              </a:rPr>
              <a:t>, ما الذي سيحدثُ لهذه الأوراق ؟ </a:t>
            </a:r>
          </a:p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و ما الذي يجعلها تختفي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swald" panose="02000503000000000000" pitchFamily="2" charset="0"/>
            </a:endParaRPr>
          </a:p>
        </p:txBody>
      </p:sp>
      <p:grpSp>
        <p:nvGrpSpPr>
          <p:cNvPr id="61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294875" y="142489"/>
            <a:ext cx="3904064" cy="737832"/>
            <a:chOff x="742949" y="1272891"/>
            <a:chExt cx="5147197" cy="972772"/>
          </a:xfrm>
        </p:grpSpPr>
        <p:grpSp>
          <p:nvGrpSpPr>
            <p:cNvPr id="62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65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4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986082" y="1300649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</a:rPr>
                <a:t>أنظر و أتساءل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67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79" grpId="0" animBg="1"/>
          <p:bldP spid="80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09" grpId="0"/>
          <p:bldP spid="110" grpId="0"/>
          <p:bldP spid="1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79" grpId="0" animBg="1"/>
          <p:bldP spid="80" grpId="0" animBg="1"/>
          <p:bldP spid="88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09" grpId="0"/>
          <p:bldP spid="110" grpId="0"/>
          <p:bldP spid="1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22062" y="2000144"/>
              <a:ext cx="2291784" cy="596172"/>
              <a:chOff x="3233701" y="5457935"/>
              <a:chExt cx="2291784" cy="596172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النظام البيئي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33701" y="5758541"/>
                <a:ext cx="2291784" cy="2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</a:t>
                </a: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تُغيّرُ بيئاتها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58584" y="3374406"/>
            <a:ext cx="987059" cy="911318"/>
            <a:chOff x="1213454" y="2528270"/>
            <a:chExt cx="1322355" cy="12208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454" y="2715807"/>
              <a:ext cx="1322355" cy="87922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137378" y="4644619"/>
            <a:ext cx="2775076" cy="1066978"/>
            <a:chOff x="465554" y="4560288"/>
            <a:chExt cx="2775076" cy="106697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4</a:t>
              </a:r>
              <a:endParaRPr lang="en-US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الرابع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465554" y="5257934"/>
              <a:ext cx="2775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التغيُّرات في النظام البيئي</a:t>
              </a:r>
            </a:p>
          </p:txBody>
        </p:sp>
      </p:grpSp>
      <p:sp>
        <p:nvSpPr>
          <p:cNvPr id="38" name="Oval 57">
            <a:extLst>
              <a:ext uri="{FF2B5EF4-FFF2-40B4-BE49-F238E27FC236}">
                <a16:creationId xmlns="" xmlns:a16="http://schemas.microsoft.com/office/drawing/2014/main" id="{11E9813F-2B66-4B5A-B2E9-1C9416EDC214}"/>
              </a:ext>
            </a:extLst>
          </p:cNvPr>
          <p:cNvSpPr/>
          <p:nvPr/>
        </p:nvSpPr>
        <p:spPr>
          <a:xfrm>
            <a:off x="5465148" y="1780844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56">
            <a:extLst>
              <a:ext uri="{FF2B5EF4-FFF2-40B4-BE49-F238E27FC236}">
                <a16:creationId xmlns="" xmlns:a16="http://schemas.microsoft.com/office/drawing/2014/main" id="{0269C378-00C0-4B01-93D0-5884DDCDE72F}"/>
              </a:ext>
            </a:extLst>
          </p:cNvPr>
          <p:cNvSpPr/>
          <p:nvPr/>
        </p:nvSpPr>
        <p:spPr>
          <a:xfrm>
            <a:off x="4299585" y="2929985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6271054" y="3852493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4966761" y="3537276"/>
            <a:ext cx="6371361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5160934" y="360209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5023147" y="3605050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4966763" y="3537276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17">
            <a:extLst>
              <a:ext uri="{FF2B5EF4-FFF2-40B4-BE49-F238E27FC236}">
                <a16:creationId xmlns="" xmlns:a16="http://schemas.microsoft.com/office/drawing/2014/main" id="{02A0FF32-AD48-4775-A26F-4291B4640C4A}"/>
              </a:ext>
            </a:extLst>
          </p:cNvPr>
          <p:cNvSpPr/>
          <p:nvPr/>
        </p:nvSpPr>
        <p:spPr>
          <a:xfrm flipH="1" flipV="1">
            <a:off x="3795137" y="3551487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CC00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1280471" y="3543374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615548" y="2874041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168143" y="2335895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344098" y="240453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237052" y="238989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74">
            <a:extLst>
              <a:ext uri="{FF2B5EF4-FFF2-40B4-BE49-F238E27FC236}">
                <a16:creationId xmlns="" xmlns:a16="http://schemas.microsoft.com/office/drawing/2014/main" id="{635EEB73-03CC-48C3-BC7E-F6C38D23F367}"/>
              </a:ext>
            </a:extLst>
          </p:cNvPr>
          <p:cNvSpPr/>
          <p:nvPr/>
        </p:nvSpPr>
        <p:spPr>
          <a:xfrm>
            <a:off x="4733705" y="2903625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168144" y="233589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22">
            <a:extLst>
              <a:ext uri="{FF2B5EF4-FFF2-40B4-BE49-F238E27FC236}">
                <a16:creationId xmlns="" xmlns:a16="http://schemas.microsoft.com/office/drawing/2014/main" id="{AB7ABED1-F973-4CB9-83D3-537C959EB189}"/>
              </a:ext>
            </a:extLst>
          </p:cNvPr>
          <p:cNvSpPr/>
          <p:nvPr/>
        </p:nvSpPr>
        <p:spPr>
          <a:xfrm flipH="1" flipV="1">
            <a:off x="4966763" y="233589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564182" y="2348291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60474" y="1651830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496524" y="1134514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922517" y="1689702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305011" y="115991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2061582" y="1149343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5948605" y="3633955"/>
            <a:ext cx="5346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solidFill>
                  <a:srgbClr val="D60093"/>
                </a:solidFill>
                <a:latin typeface="Oswald" panose="02000503000000000000" pitchFamily="2" charset="0"/>
              </a:rPr>
              <a:t>جميع المخلوقات الحية </a:t>
            </a:r>
            <a:r>
              <a:rPr lang="ar-SY" b="1" dirty="0" smtClean="0">
                <a:latin typeface="Oswald" panose="02000503000000000000" pitchFamily="2" charset="0"/>
              </a:rPr>
              <a:t>تحتاج إلى </a:t>
            </a:r>
            <a:r>
              <a:rPr lang="ar-SY" b="1" dirty="0" smtClean="0">
                <a:solidFill>
                  <a:srgbClr val="D60093"/>
                </a:solidFill>
                <a:latin typeface="Oswald" panose="02000503000000000000" pitchFamily="2" charset="0"/>
              </a:rPr>
              <a:t>موارد </a:t>
            </a:r>
            <a:r>
              <a:rPr lang="ar-SY" b="1" dirty="0" smtClean="0">
                <a:latin typeface="Oswald" panose="02000503000000000000" pitchFamily="2" charset="0"/>
              </a:rPr>
              <a:t>مختلفة تساعدها على البقاء حيّاً , و من هذه الموارد </a:t>
            </a:r>
            <a:r>
              <a:rPr lang="ar-SY" b="1" dirty="0" smtClean="0">
                <a:solidFill>
                  <a:srgbClr val="D60093"/>
                </a:solidFill>
                <a:latin typeface="Oswald" panose="02000503000000000000" pitchFamily="2" charset="0"/>
              </a:rPr>
              <a:t>الغذاء </a:t>
            </a:r>
            <a:r>
              <a:rPr lang="ar-SY" b="1" dirty="0" smtClean="0">
                <a:latin typeface="Oswald" panose="02000503000000000000" pitchFamily="2" charset="0"/>
              </a:rPr>
              <a:t>و </a:t>
            </a:r>
            <a:r>
              <a:rPr lang="ar-SY" b="1" dirty="0" smtClean="0">
                <a:solidFill>
                  <a:srgbClr val="D60093"/>
                </a:solidFill>
                <a:latin typeface="Oswald" panose="02000503000000000000" pitchFamily="2" charset="0"/>
              </a:rPr>
              <a:t>الماء</a:t>
            </a:r>
            <a:r>
              <a:rPr lang="ar-SY" b="1" dirty="0" smtClean="0">
                <a:latin typeface="Oswald" panose="02000503000000000000" pitchFamily="2" charset="0"/>
              </a:rPr>
              <a:t> و </a:t>
            </a:r>
            <a:r>
              <a:rPr lang="ar-SY" b="1" dirty="0" smtClean="0">
                <a:solidFill>
                  <a:srgbClr val="D60093"/>
                </a:solidFill>
                <a:latin typeface="Oswald" panose="02000503000000000000" pitchFamily="2" charset="0"/>
              </a:rPr>
              <a:t>الهواء</a:t>
            </a:r>
            <a:r>
              <a:rPr lang="ar-SY" b="1" dirty="0" smtClean="0">
                <a:latin typeface="Oswald" panose="02000503000000000000" pitchFamily="2" charset="0"/>
              </a:rPr>
              <a:t> و </a:t>
            </a:r>
            <a:r>
              <a:rPr lang="ar-SY" b="1" dirty="0" smtClean="0">
                <a:solidFill>
                  <a:srgbClr val="D60093"/>
                </a:solidFill>
                <a:latin typeface="Oswald" panose="02000503000000000000" pitchFamily="2" charset="0"/>
              </a:rPr>
              <a:t>المكان</a:t>
            </a:r>
            <a:r>
              <a:rPr lang="ar-SY" b="1" dirty="0" smtClean="0">
                <a:latin typeface="Oswald" panose="02000503000000000000" pitchFamily="2" charset="0"/>
              </a:rPr>
              <a:t> و ضوء الشمس , و </a:t>
            </a:r>
            <a:r>
              <a:rPr lang="ar-SY" b="1" dirty="0" smtClean="0">
                <a:solidFill>
                  <a:srgbClr val="D60093"/>
                </a:solidFill>
                <a:latin typeface="Oswald" panose="02000503000000000000" pitchFamily="2" charset="0"/>
              </a:rPr>
              <a:t>المأوى</a:t>
            </a:r>
            <a:endParaRPr lang="ar-SY" b="1" dirty="0">
              <a:solidFill>
                <a:srgbClr val="D60093"/>
              </a:solidFill>
              <a:latin typeface="Oswald" panose="02000503000000000000" pitchFamily="2" charset="0"/>
            </a:endParaRPr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6837743" y="2381534"/>
            <a:ext cx="471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البكتيريا و الفطريات</a:t>
            </a:r>
          </a:p>
          <a:p>
            <a:pPr algn="r">
              <a:defRPr/>
            </a:pP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 </a:t>
            </a:r>
            <a:r>
              <a:rPr lang="ar-SY" b="1" dirty="0" smtClean="0">
                <a:latin typeface="Oswald" panose="02000503000000000000" pitchFamily="2" charset="0"/>
              </a:rPr>
              <a:t>تُحدِثُ تغييراتٍ كبيرةً في البيئة عندما تُحلِّلُ أوراق الأشجار و المواد الميّتة و فتحوِّلها إلى أملاح معدنية تُضاف إلى التربة , فتُشكِّل سماداً يستعمله النبات في  نموه</a:t>
            </a:r>
            <a:endParaRPr lang="ar-SY" b="1" dirty="0">
              <a:latin typeface="Oswald" panose="02000503000000000000" pitchFamily="2" charset="0"/>
            </a:endParaRPr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7214628" y="1181205"/>
            <a:ext cx="4846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>
                <a:solidFill>
                  <a:schemeClr val="accent2"/>
                </a:solidFill>
                <a:latin typeface="Oswald" panose="02000503000000000000" pitchFamily="2" charset="0"/>
              </a:rPr>
              <a:t>تُحدِثُ المخلوقات الحية تغييراً في بيئاتها </a:t>
            </a: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لتلبية حاجاتها ,</a:t>
            </a:r>
          </a:p>
          <a:p>
            <a:pPr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فالعنكبوت يَنسجُ شباكه ليصطاد الحشرات , و الطيور تبني أعشاشاً تُؤوِي صغارَها , و النبات يَمتصُّ الماء من التربة , هذه الأعمال تُغيِّر البيئة بشكلٍ بسيطٍ</a:t>
            </a:r>
            <a:endParaRPr lang="ar-SY" b="1" dirty="0">
              <a:latin typeface="Oswald" panose="02000503000000000000" pitchFamily="2" charset="0"/>
            </a:endParaRPr>
          </a:p>
        </p:txBody>
      </p:sp>
      <p:grpSp>
        <p:nvGrpSpPr>
          <p:cNvPr id="59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014071" y="111289"/>
            <a:ext cx="3934541" cy="786396"/>
            <a:chOff x="733304" y="1272891"/>
            <a:chExt cx="5156842" cy="972772"/>
          </a:xfrm>
        </p:grpSpPr>
        <p:grpSp>
          <p:nvGrpSpPr>
            <p:cNvPr id="60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7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00521" y="2176550"/>
                <a:ext cx="1046585" cy="1046586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733304" y="1556285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333180" y="1415280"/>
              <a:ext cx="3035249" cy="651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</a:rPr>
                <a:t>كيف تُحدِثُ المخلوقات الحية تغييراً في بيئاتها ؟</a:t>
              </a:r>
              <a:endParaRPr lang="ar-SY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Group 78">
            <a:extLst>
              <a:ext uri="{FF2B5EF4-FFF2-40B4-BE49-F238E27FC236}">
                <a16:creationId xmlns="" xmlns:a16="http://schemas.microsoft.com/office/drawing/2014/main" id="{637FF8BE-A26E-4F5D-8B48-CDEADC51BDC7}"/>
              </a:ext>
            </a:extLst>
          </p:cNvPr>
          <p:cNvGrpSpPr/>
          <p:nvPr/>
        </p:nvGrpSpPr>
        <p:grpSpPr>
          <a:xfrm flipH="1">
            <a:off x="6312741" y="5013951"/>
            <a:ext cx="4998603" cy="1341001"/>
            <a:chOff x="7058901" y="1364863"/>
            <a:chExt cx="2269141" cy="1319296"/>
          </a:xfrm>
        </p:grpSpPr>
        <p:grpSp>
          <p:nvGrpSpPr>
            <p:cNvPr id="72" name="Group 79">
              <a:extLst>
                <a:ext uri="{FF2B5EF4-FFF2-40B4-BE49-F238E27FC236}">
                  <a16:creationId xmlns="" xmlns:a16="http://schemas.microsoft.com/office/drawing/2014/main" id="{7602462C-0718-4C8B-AD8C-37935779043A}"/>
                </a:ext>
              </a:extLst>
            </p:cNvPr>
            <p:cNvGrpSpPr/>
            <p:nvPr/>
          </p:nvGrpSpPr>
          <p:grpSpPr>
            <a:xfrm>
              <a:off x="7078889" y="1364863"/>
              <a:ext cx="2249153" cy="1226817"/>
              <a:chOff x="4784691" y="2798302"/>
              <a:chExt cx="2249153" cy="1226817"/>
            </a:xfrm>
          </p:grpSpPr>
          <p:sp>
            <p:nvSpPr>
              <p:cNvPr id="85" name="Rectangle: Top Corners Rounded 83">
                <a:extLst>
                  <a:ext uri="{FF2B5EF4-FFF2-40B4-BE49-F238E27FC236}">
                    <a16:creationId xmlns=""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5400000">
                <a:off x="5302595" y="2280398"/>
                <a:ext cx="1213342" cy="2249149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4">
                <a:extLst>
                  <a:ext uri="{FF2B5EF4-FFF2-40B4-BE49-F238E27FC236}">
                    <a16:creationId xmlns="" xmlns:a16="http://schemas.microsoft.com/office/drawing/2014/main" id="{6B051CC9-FF3F-4128-922F-B844268E8483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80">
              <a:extLst>
                <a:ext uri="{FF2B5EF4-FFF2-40B4-BE49-F238E27FC236}">
                  <a16:creationId xmlns="" xmlns:a16="http://schemas.microsoft.com/office/drawing/2014/main" id="{46D10031-27B3-4C49-98B3-5B12E260223A}"/>
                </a:ext>
              </a:extLst>
            </p:cNvPr>
            <p:cNvSpPr txBox="1"/>
            <p:nvPr/>
          </p:nvSpPr>
          <p:spPr>
            <a:xfrm>
              <a:off x="8875868" y="1642793"/>
              <a:ext cx="214883" cy="1041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TextBox 81">
              <a:extLst>
                <a:ext uri="{FF2B5EF4-FFF2-40B4-BE49-F238E27FC236}">
                  <a16:creationId xmlns="" xmlns:a16="http://schemas.microsoft.com/office/drawing/2014/main" id="{BD126DD9-336E-4BE1-9D9D-62D5FE7CB40C}"/>
                </a:ext>
              </a:extLst>
            </p:cNvPr>
            <p:cNvSpPr txBox="1"/>
            <p:nvPr/>
          </p:nvSpPr>
          <p:spPr>
            <a:xfrm>
              <a:off x="7058901" y="1474831"/>
              <a:ext cx="1859089" cy="11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Century Gothic" panose="020B0502020202020204" pitchFamily="34" charset="0"/>
                </a:rPr>
                <a:t>بعض هذه الموارد يوجد بشكل محدود لذلك تتنافس المخلوقات الحية فيما بينها للحصول عليها , </a:t>
              </a:r>
            </a:p>
            <a:p>
              <a:pPr algn="r"/>
              <a:r>
                <a:rPr lang="ar-SY" b="1" dirty="0" smtClean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فالتنافس </a:t>
              </a:r>
              <a:r>
                <a:rPr lang="ar-SY" b="1" dirty="0" smtClean="0">
                  <a:latin typeface="Century Gothic" panose="020B0502020202020204" pitchFamily="34" charset="0"/>
                </a:rPr>
                <a:t>استخدام أكثر من مخلوق حي للمورد في الوقت نفسه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84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58"/>
          <a:stretch/>
        </p:blipFill>
        <p:spPr>
          <a:xfrm>
            <a:off x="3030824" y="75521"/>
            <a:ext cx="2143261" cy="308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1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3" presetID="2" presetClass="entr" presetSubtype="2" accel="28000" fill="hold" nodeType="after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16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16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38" grpId="0" animBg="1"/>
          <p:bldP spid="39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1" grpId="0" animBg="1"/>
          <p:bldP spid="81" grpId="0" animBg="1"/>
          <p:bldP spid="82" grpId="0" animBg="1"/>
          <p:bldP spid="91" grpId="0"/>
          <p:bldP spid="93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3" presetID="2" presetClass="entr" presetSubtype="2" accel="2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38" grpId="0" animBg="1"/>
          <p:bldP spid="39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1" grpId="0" animBg="1"/>
          <p:bldP spid="81" grpId="0" animBg="1"/>
          <p:bldP spid="82" grpId="0" animBg="1"/>
          <p:bldP spid="91" grpId="0"/>
          <p:bldP spid="93" grpId="0"/>
          <p:bldP spid="9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4" r="11349"/>
          <a:stretch/>
        </p:blipFill>
        <p:spPr>
          <a:xfrm>
            <a:off x="3923201" y="1296558"/>
            <a:ext cx="7780108" cy="410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9" y="2000144"/>
              <a:ext cx="2316017" cy="586828"/>
              <a:chOff x="3223148" y="5457935"/>
              <a:chExt cx="2316017" cy="586828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في النظام البيئي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3148" y="5749197"/>
                <a:ext cx="2316017" cy="2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</a:t>
                </a: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تُغيّرُ </a:t>
                </a: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بيئاتها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58450" y="3374410"/>
            <a:ext cx="975327" cy="911319"/>
            <a:chOff x="1213274" y="2528270"/>
            <a:chExt cx="1306638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274" y="2728391"/>
              <a:ext cx="1306638" cy="8687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155735" y="4644619"/>
            <a:ext cx="3028093" cy="1075251"/>
            <a:chOff x="483911" y="4560288"/>
            <a:chExt cx="3028093" cy="1075251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4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الرابع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483911" y="5266207"/>
              <a:ext cx="302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التغيُّرات في النظام البيئي</a:t>
              </a: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8872002" y="325373"/>
            <a:ext cx="2138896" cy="752171"/>
            <a:chOff x="9524350" y="1377381"/>
            <a:chExt cx="2144853" cy="752171"/>
          </a:xfrm>
        </p:grpSpPr>
        <p:sp>
          <p:nvSpPr>
            <p:cNvPr id="8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7" y="1377381"/>
              <a:ext cx="559096" cy="74025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9524350" y="1381124"/>
              <a:ext cx="1782527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9524350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10011584" y="1576627"/>
              <a:ext cx="1295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بيئة متغيرة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7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6003" y="2000144"/>
              <a:ext cx="2303900" cy="566501"/>
              <a:chOff x="3227642" y="5457935"/>
              <a:chExt cx="2303900" cy="566501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في النظام البيئي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7642" y="5728870"/>
                <a:ext cx="2303900" cy="2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</a:t>
                </a: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تُغيّرُ </a:t>
                </a: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بيئاتها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71659" y="3374409"/>
            <a:ext cx="975327" cy="911319"/>
            <a:chOff x="1230970" y="2528270"/>
            <a:chExt cx="1306639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970" y="2728389"/>
              <a:ext cx="1306639" cy="8687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248506" y="4644619"/>
            <a:ext cx="2748693" cy="1075251"/>
            <a:chOff x="576682" y="4560288"/>
            <a:chExt cx="2748693" cy="1075251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4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الرابع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576682" y="5266207"/>
              <a:ext cx="274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التغيُّرات في النظام البيئي</a:t>
              </a: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313179" y="76473"/>
            <a:ext cx="3775800" cy="713591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5"/>
              <a:chExt cx="7582470" cy="1433017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5"/>
                <a:ext cx="6353035" cy="1433017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أختبر نفسي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6573525" y="859214"/>
            <a:ext cx="5041215" cy="748428"/>
            <a:chOff x="7596983" y="1381124"/>
            <a:chExt cx="4693625" cy="748428"/>
          </a:xfrm>
        </p:grpSpPr>
        <p:sp>
          <p:nvSpPr>
            <p:cNvPr id="8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99947"/>
              <a:ext cx="1146376" cy="71769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43149" y="1623076"/>
              <a:ext cx="1147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التتابع</a:t>
              </a:r>
              <a:endParaRPr lang="en-US" sz="11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596983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596983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8121951" y="1563623"/>
              <a:ext cx="3094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كيف تتغير الغابة إذا سقطت شجرة كبيرة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92" name="Oval 1">
            <a:extLst>
              <a:ext uri="{FF2B5EF4-FFF2-40B4-BE49-F238E27FC236}">
                <a16:creationId xmlns:a16="http://schemas.microsoft.com/office/drawing/2014/main" xmlns="" id="{E0A9D3B9-D19C-4D77-BE45-8396FA7F0A76}"/>
              </a:ext>
            </a:extLst>
          </p:cNvPr>
          <p:cNvSpPr/>
          <p:nvPr/>
        </p:nvSpPr>
        <p:spPr>
          <a:xfrm>
            <a:off x="8959891" y="2004151"/>
            <a:ext cx="1651696" cy="1651696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41">
            <a:extLst>
              <a:ext uri="{FF2B5EF4-FFF2-40B4-BE49-F238E27FC236}">
                <a16:creationId xmlns:a16="http://schemas.microsoft.com/office/drawing/2014/main" xmlns="" id="{40DB2622-4735-429C-BE12-45C4958F470B}"/>
              </a:ext>
            </a:extLst>
          </p:cNvPr>
          <p:cNvSpPr/>
          <p:nvPr/>
        </p:nvSpPr>
        <p:spPr>
          <a:xfrm rot="16200000">
            <a:off x="10249354" y="2311598"/>
            <a:ext cx="1175078" cy="922457"/>
          </a:xfrm>
          <a:custGeom>
            <a:avLst/>
            <a:gdLst>
              <a:gd name="connsiteX0" fmla="*/ 772191 w 772191"/>
              <a:gd name="connsiteY0" fmla="*/ 0 h 606183"/>
              <a:gd name="connsiteX1" fmla="*/ 772191 w 772191"/>
              <a:gd name="connsiteY1" fmla="*/ 606183 h 606183"/>
              <a:gd name="connsiteX2" fmla="*/ 0 w 772191"/>
              <a:gd name="connsiteY2" fmla="*/ 606183 h 606183"/>
              <a:gd name="connsiteX3" fmla="*/ 0 w 772191"/>
              <a:gd name="connsiteY3" fmla="*/ 0 h 60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06183">
                <a:moveTo>
                  <a:pt x="772191" y="0"/>
                </a:moveTo>
                <a:lnTo>
                  <a:pt x="772191" y="606183"/>
                </a:lnTo>
                <a:lnTo>
                  <a:pt x="0" y="606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5">
            <a:extLst>
              <a:ext uri="{FF2B5EF4-FFF2-40B4-BE49-F238E27FC236}">
                <a16:creationId xmlns:a16="http://schemas.microsoft.com/office/drawing/2014/main" xmlns="" id="{049511B1-DC3C-4B35-A0CF-7525EADC4F01}"/>
              </a:ext>
            </a:extLst>
          </p:cNvPr>
          <p:cNvSpPr/>
          <p:nvPr/>
        </p:nvSpPr>
        <p:spPr>
          <a:xfrm>
            <a:off x="8676189" y="1780548"/>
            <a:ext cx="1195454" cy="2041866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18">
            <a:extLst>
              <a:ext uri="{FF2B5EF4-FFF2-40B4-BE49-F238E27FC236}">
                <a16:creationId xmlns:a16="http://schemas.microsoft.com/office/drawing/2014/main" xmlns="" id="{3CEDBE68-C6A7-4DF4-B273-43FFBC1F949E}"/>
              </a:ext>
            </a:extLst>
          </p:cNvPr>
          <p:cNvSpPr/>
          <p:nvPr/>
        </p:nvSpPr>
        <p:spPr>
          <a:xfrm>
            <a:off x="6450099" y="3051062"/>
            <a:ext cx="3676926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12">
            <a:extLst>
              <a:ext uri="{FF2B5EF4-FFF2-40B4-BE49-F238E27FC236}">
                <a16:creationId xmlns:a16="http://schemas.microsoft.com/office/drawing/2014/main" xmlns="" id="{67FE157B-A4C0-4600-B7F8-384B92C35CA9}"/>
              </a:ext>
            </a:extLst>
          </p:cNvPr>
          <p:cNvSpPr/>
          <p:nvPr/>
        </p:nvSpPr>
        <p:spPr>
          <a:xfrm rot="16200000">
            <a:off x="6128293" y="-640962"/>
            <a:ext cx="1902927" cy="6884497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4">
            <a:extLst>
              <a:ext uri="{FF2B5EF4-FFF2-40B4-BE49-F238E27FC236}">
                <a16:creationId xmlns:a16="http://schemas.microsoft.com/office/drawing/2014/main" xmlns="" id="{F89C7CE7-39FD-4175-8D50-43F0C7B9BCC4}"/>
              </a:ext>
            </a:extLst>
          </p:cNvPr>
          <p:cNvSpPr/>
          <p:nvPr/>
        </p:nvSpPr>
        <p:spPr>
          <a:xfrm flipH="1">
            <a:off x="9762900" y="1780548"/>
            <a:ext cx="1106910" cy="2041866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8" name="Group 37">
            <a:extLst>
              <a:ext uri="{FF2B5EF4-FFF2-40B4-BE49-F238E27FC236}">
                <a16:creationId xmlns:a16="http://schemas.microsoft.com/office/drawing/2014/main" xmlns="" id="{522ED098-4839-4FD8-A4AC-0319ED373BF2}"/>
              </a:ext>
            </a:extLst>
          </p:cNvPr>
          <p:cNvGrpSpPr/>
          <p:nvPr/>
        </p:nvGrpSpPr>
        <p:grpSpPr>
          <a:xfrm>
            <a:off x="4310511" y="2249949"/>
            <a:ext cx="6091333" cy="1200329"/>
            <a:chOff x="1612204" y="5036775"/>
            <a:chExt cx="5159025" cy="1200329"/>
          </a:xfrm>
        </p:grpSpPr>
        <p:pic>
          <p:nvPicPr>
            <p:cNvPr id="116" name="Picture 23">
              <a:extLst>
                <a:ext uri="{FF2B5EF4-FFF2-40B4-BE49-F238E27FC236}">
                  <a16:creationId xmlns:a16="http://schemas.microsoft.com/office/drawing/2014/main" xmlns="" id="{3AFC8113-7883-459E-A34E-48F0BC85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2368" r="16111" b="23188"/>
            <a:stretch/>
          </p:blipFill>
          <p:spPr>
            <a:xfrm>
              <a:off x="6464252" y="5384184"/>
              <a:ext cx="306977" cy="299238"/>
            </a:xfrm>
            <a:prstGeom prst="rect">
              <a:avLst/>
            </a:prstGeom>
          </p:spPr>
        </p:pic>
        <p:sp>
          <p:nvSpPr>
            <p:cNvPr id="117" name="TextBox 24">
              <a:extLst>
                <a:ext uri="{FF2B5EF4-FFF2-40B4-BE49-F238E27FC236}">
                  <a16:creationId xmlns:a16="http://schemas.microsoft.com/office/drawing/2014/main" xmlns="" id="{1D84C14B-A5FD-4816-A647-624B86B1FC97}"/>
                </a:ext>
              </a:extLst>
            </p:cNvPr>
            <p:cNvSpPr txBox="1"/>
            <p:nvPr/>
          </p:nvSpPr>
          <p:spPr>
            <a:xfrm>
              <a:off x="1612204" y="5036775"/>
              <a:ext cx="4852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عند سقوط الشجرة تنفذ أشعة الشمس فتظهر كبقعة ضوئية على أرض الغابة مما يؤدي إلى نمو النباتات الجديدة و تحلل الشجرة بفعل الفطريات و الديدان و البكتيريا تتحول إلى أملاح معدنية تختلط  بالتربة فتساعد على نمو النباتات الأخرى 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ectangle 49">
            <a:extLst>
              <a:ext uri="{FF2B5EF4-FFF2-40B4-BE49-F238E27FC236}">
                <a16:creationId xmlns:a16="http://schemas.microsoft.com/office/drawing/2014/main" xmlns="" id="{FFD93F59-0858-49A2-A62D-5F3823B795A0}"/>
              </a:ext>
            </a:extLst>
          </p:cNvPr>
          <p:cNvSpPr/>
          <p:nvPr/>
        </p:nvSpPr>
        <p:spPr>
          <a:xfrm>
            <a:off x="11245086" y="2310238"/>
            <a:ext cx="327485" cy="10797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50">
            <a:extLst>
              <a:ext uri="{FF2B5EF4-FFF2-40B4-BE49-F238E27FC236}">
                <a16:creationId xmlns:a16="http://schemas.microsoft.com/office/drawing/2014/main" xmlns="" id="{C4153C20-FACD-4E01-9054-3A60A835C2DB}"/>
              </a:ext>
            </a:extLst>
          </p:cNvPr>
          <p:cNvSpPr/>
          <p:nvPr/>
        </p:nvSpPr>
        <p:spPr>
          <a:xfrm>
            <a:off x="11201604" y="2117641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مجموعة 59"/>
          <p:cNvGrpSpPr/>
          <p:nvPr/>
        </p:nvGrpSpPr>
        <p:grpSpPr>
          <a:xfrm>
            <a:off x="6851592" y="4092767"/>
            <a:ext cx="4763148" cy="736518"/>
            <a:chOff x="7728435" y="1381123"/>
            <a:chExt cx="4434729" cy="736518"/>
          </a:xfrm>
        </p:grpSpPr>
        <p:sp>
          <p:nvSpPr>
            <p:cNvPr id="7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تفكير ناقد</a:t>
              </a: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728435" y="1381124"/>
              <a:ext cx="34617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728435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965648" y="1563643"/>
              <a:ext cx="3224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كيف يقوم الإنسان بإحداث تغيير في البيئة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59" name="Oval 44">
            <a:extLst>
              <a:ext uri="{FF2B5EF4-FFF2-40B4-BE49-F238E27FC236}">
                <a16:creationId xmlns:a16="http://schemas.microsoft.com/office/drawing/2014/main" xmlns="" id="{087DE7DB-70EA-4521-BD33-1ACCDE37B341}"/>
              </a:ext>
            </a:extLst>
          </p:cNvPr>
          <p:cNvSpPr/>
          <p:nvPr/>
        </p:nvSpPr>
        <p:spPr>
          <a:xfrm>
            <a:off x="9106780" y="5241960"/>
            <a:ext cx="1334348" cy="1334348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43">
            <a:extLst>
              <a:ext uri="{FF2B5EF4-FFF2-40B4-BE49-F238E27FC236}">
                <a16:creationId xmlns:a16="http://schemas.microsoft.com/office/drawing/2014/main" xmlns="" id="{8B6BD157-1E67-41BC-873C-CD22A373A0A7}"/>
              </a:ext>
            </a:extLst>
          </p:cNvPr>
          <p:cNvSpPr/>
          <p:nvPr/>
        </p:nvSpPr>
        <p:spPr>
          <a:xfrm rot="16200000">
            <a:off x="10141356" y="5441580"/>
            <a:ext cx="1096675" cy="977229"/>
          </a:xfrm>
          <a:custGeom>
            <a:avLst/>
            <a:gdLst>
              <a:gd name="connsiteX0" fmla="*/ 772191 w 772191"/>
              <a:gd name="connsiteY0" fmla="*/ 0 h 688087"/>
              <a:gd name="connsiteX1" fmla="*/ 772191 w 772191"/>
              <a:gd name="connsiteY1" fmla="*/ 688087 h 688087"/>
              <a:gd name="connsiteX2" fmla="*/ 0 w 772191"/>
              <a:gd name="connsiteY2" fmla="*/ 688087 h 688087"/>
              <a:gd name="connsiteX3" fmla="*/ 1 w 772191"/>
              <a:gd name="connsiteY3" fmla="*/ 0 h 6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88087">
                <a:moveTo>
                  <a:pt x="772191" y="0"/>
                </a:moveTo>
                <a:lnTo>
                  <a:pt x="772191" y="688087"/>
                </a:lnTo>
                <a:lnTo>
                  <a:pt x="0" y="688087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3">
            <a:extLst>
              <a:ext uri="{FF2B5EF4-FFF2-40B4-BE49-F238E27FC236}">
                <a16:creationId xmlns:a16="http://schemas.microsoft.com/office/drawing/2014/main" xmlns="" id="{42A36290-8596-46C3-AD7F-F8FC0B881EE2}"/>
              </a:ext>
            </a:extLst>
          </p:cNvPr>
          <p:cNvSpPr/>
          <p:nvPr/>
        </p:nvSpPr>
        <p:spPr>
          <a:xfrm>
            <a:off x="8893146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19">
            <a:extLst>
              <a:ext uri="{FF2B5EF4-FFF2-40B4-BE49-F238E27FC236}">
                <a16:creationId xmlns:a16="http://schemas.microsoft.com/office/drawing/2014/main" xmlns="" id="{FE2399D0-9160-44E1-A61C-C7038F0598AC}"/>
              </a:ext>
            </a:extLst>
          </p:cNvPr>
          <p:cNvSpPr/>
          <p:nvPr/>
        </p:nvSpPr>
        <p:spPr>
          <a:xfrm>
            <a:off x="6792246" y="5986202"/>
            <a:ext cx="3248989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15">
            <a:extLst>
              <a:ext uri="{FF2B5EF4-FFF2-40B4-BE49-F238E27FC236}">
                <a16:creationId xmlns:a16="http://schemas.microsoft.com/office/drawing/2014/main" xmlns="" id="{DA3553C4-465B-4DA0-95C9-15728B236E6F}"/>
              </a:ext>
            </a:extLst>
          </p:cNvPr>
          <p:cNvSpPr/>
          <p:nvPr/>
        </p:nvSpPr>
        <p:spPr>
          <a:xfrm rot="16200000">
            <a:off x="7031721" y="3316961"/>
            <a:ext cx="1688235" cy="5202609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8">
            <a:extLst>
              <a:ext uri="{FF2B5EF4-FFF2-40B4-BE49-F238E27FC236}">
                <a16:creationId xmlns:a16="http://schemas.microsoft.com/office/drawing/2014/main" xmlns="" id="{CA50E77D-3D43-4EE1-98F4-8C9CA68DEAA5}"/>
              </a:ext>
            </a:extLst>
          </p:cNvPr>
          <p:cNvSpPr/>
          <p:nvPr/>
        </p:nvSpPr>
        <p:spPr>
          <a:xfrm flipH="1">
            <a:off x="9754535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1" name="Group 39">
            <a:extLst>
              <a:ext uri="{FF2B5EF4-FFF2-40B4-BE49-F238E27FC236}">
                <a16:creationId xmlns:a16="http://schemas.microsoft.com/office/drawing/2014/main" xmlns="" id="{E841A3D7-B37B-4929-8B01-DC267C49B5FD}"/>
              </a:ext>
            </a:extLst>
          </p:cNvPr>
          <p:cNvGrpSpPr/>
          <p:nvPr/>
        </p:nvGrpSpPr>
        <p:grpSpPr>
          <a:xfrm>
            <a:off x="5635594" y="5554437"/>
            <a:ext cx="4600428" cy="646331"/>
            <a:chOff x="2369689" y="2531504"/>
            <a:chExt cx="4157004" cy="646331"/>
          </a:xfrm>
        </p:grpSpPr>
        <p:pic>
          <p:nvPicPr>
            <p:cNvPr id="72" name="Picture 33">
              <a:extLst>
                <a:ext uri="{FF2B5EF4-FFF2-40B4-BE49-F238E27FC236}">
                  <a16:creationId xmlns:a16="http://schemas.microsoft.com/office/drawing/2014/main" xmlns="" id="{70C3CCB9-82CF-4F80-BCB3-BFB6B38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t="4927" r="13146" b="20549"/>
            <a:stretch/>
          </p:blipFill>
          <p:spPr>
            <a:xfrm>
              <a:off x="6219800" y="2711480"/>
              <a:ext cx="306893" cy="309651"/>
            </a:xfrm>
            <a:prstGeom prst="rect">
              <a:avLst/>
            </a:prstGeom>
          </p:spPr>
        </p:pic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28A39D9D-E4AF-49C9-A9A4-2499ADB8E17B}"/>
                </a:ext>
              </a:extLst>
            </p:cNvPr>
            <p:cNvSpPr txBox="1"/>
            <p:nvPr/>
          </p:nvSpPr>
          <p:spPr>
            <a:xfrm>
              <a:off x="2369689" y="2531504"/>
              <a:ext cx="392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chemeClr val="bg1"/>
                  </a:solidFill>
                </a:rPr>
                <a:t>عن طريق رمي النفايات و استعمال مصادر كالماء و الكهرباء و احتراق الوقود و بناء المنازل و المباني  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Rectangle 51">
            <a:extLst>
              <a:ext uri="{FF2B5EF4-FFF2-40B4-BE49-F238E27FC236}">
                <a16:creationId xmlns:a16="http://schemas.microsoft.com/office/drawing/2014/main" xmlns="" id="{4A28220C-3B24-4782-960B-4431BD99D49C}"/>
              </a:ext>
            </a:extLst>
          </p:cNvPr>
          <p:cNvSpPr/>
          <p:nvPr/>
        </p:nvSpPr>
        <p:spPr>
          <a:xfrm>
            <a:off x="11171024" y="5412539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52">
            <a:extLst>
              <a:ext uri="{FF2B5EF4-FFF2-40B4-BE49-F238E27FC236}">
                <a16:creationId xmlns:a16="http://schemas.microsoft.com/office/drawing/2014/main" xmlns="" id="{237965BB-EEC7-4A99-905D-040B9C2F4B23}"/>
              </a:ext>
            </a:extLst>
          </p:cNvPr>
          <p:cNvSpPr/>
          <p:nvPr/>
        </p:nvSpPr>
        <p:spPr>
          <a:xfrm>
            <a:off x="11178308" y="5245891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64" grpId="0" animBg="1"/>
          <p:bldP spid="66" grpId="0" animBg="1"/>
          <p:bldP spid="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64" grpId="0" animBg="1"/>
          <p:bldP spid="66" grpId="0" animBg="1"/>
          <p:bldP spid="6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267550" cy="541268"/>
              <a:chOff x="3299468" y="5457935"/>
              <a:chExt cx="2267550" cy="541268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في النظام البيئي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267550" cy="2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</a:t>
                </a: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تُغيّرُ </a:t>
                </a: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بيئاتها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97058" y="3374408"/>
            <a:ext cx="942619" cy="911319"/>
            <a:chOff x="1264997" y="2528270"/>
            <a:chExt cx="1262819" cy="12208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998" y="2708120"/>
              <a:ext cx="1262818" cy="8396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181159" y="4644619"/>
            <a:ext cx="2803341" cy="1039350"/>
            <a:chOff x="509335" y="4560288"/>
            <a:chExt cx="2803341" cy="1039350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4</a:t>
              </a:r>
              <a:endParaRPr lang="en-US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الرابع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509335" y="5230306"/>
              <a:ext cx="2803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التغيُّرات في النظام البيئي</a:t>
              </a:r>
            </a:p>
          </p:txBody>
        </p:sp>
      </p:grpSp>
      <p:grpSp>
        <p:nvGrpSpPr>
          <p:cNvPr id="92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125664" y="56934"/>
            <a:ext cx="3934542" cy="743591"/>
            <a:chOff x="742949" y="1272891"/>
            <a:chExt cx="5147197" cy="972772"/>
          </a:xfrm>
        </p:grpSpPr>
        <p:grpSp>
          <p:nvGrpSpPr>
            <p:cNvPr id="94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100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2058529" y="1476979"/>
              <a:ext cx="1943865" cy="523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C00000"/>
                  </a:solidFill>
                </a:rPr>
                <a:t>أقرأ الشكل :</a:t>
              </a:r>
              <a:endParaRPr lang="ar-SY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7956651" y="1097095"/>
            <a:ext cx="3897368" cy="748428"/>
            <a:chOff x="7364584" y="1097095"/>
            <a:chExt cx="3897368" cy="748428"/>
          </a:xfrm>
        </p:grpSpPr>
        <p:sp>
          <p:nvSpPr>
            <p:cNvPr id="36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364584" y="1097095"/>
              <a:ext cx="3897368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364584" y="1109006"/>
              <a:ext cx="791060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923099" y="1265652"/>
              <a:ext cx="3212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كيف تتغير هذه البيئة مع مرور الزمن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grpSp>
        <p:nvGrpSpPr>
          <p:cNvPr id="39" name="Group 78">
            <a:extLst>
              <a:ext uri="{FF2B5EF4-FFF2-40B4-BE49-F238E27FC236}">
                <a16:creationId xmlns="" xmlns:a16="http://schemas.microsoft.com/office/drawing/2014/main" id="{637FF8BE-A26E-4F5D-8B48-CDEADC51BDC7}"/>
              </a:ext>
            </a:extLst>
          </p:cNvPr>
          <p:cNvGrpSpPr/>
          <p:nvPr/>
        </p:nvGrpSpPr>
        <p:grpSpPr>
          <a:xfrm flipH="1">
            <a:off x="2805109" y="1067850"/>
            <a:ext cx="4998603" cy="907583"/>
            <a:chOff x="7058901" y="1364863"/>
            <a:chExt cx="2269141" cy="1319296"/>
          </a:xfrm>
        </p:grpSpPr>
        <p:grpSp>
          <p:nvGrpSpPr>
            <p:cNvPr id="49" name="Group 79">
              <a:extLst>
                <a:ext uri="{FF2B5EF4-FFF2-40B4-BE49-F238E27FC236}">
                  <a16:creationId xmlns="" xmlns:a16="http://schemas.microsoft.com/office/drawing/2014/main" id="{7602462C-0718-4C8B-AD8C-37935779043A}"/>
                </a:ext>
              </a:extLst>
            </p:cNvPr>
            <p:cNvGrpSpPr/>
            <p:nvPr/>
          </p:nvGrpSpPr>
          <p:grpSpPr>
            <a:xfrm>
              <a:off x="7078889" y="1364863"/>
              <a:ext cx="2249153" cy="1226817"/>
              <a:chOff x="4784691" y="2798302"/>
              <a:chExt cx="2249153" cy="1226817"/>
            </a:xfrm>
          </p:grpSpPr>
          <p:sp>
            <p:nvSpPr>
              <p:cNvPr id="52" name="Rectangle: Top Corners Rounded 83">
                <a:extLst>
                  <a:ext uri="{FF2B5EF4-FFF2-40B4-BE49-F238E27FC236}">
                    <a16:creationId xmlns="" xmlns:a16="http://schemas.microsoft.com/office/drawing/2014/main" id="{921145F7-DD54-4B8E-B47A-C55E4EFF5D3B}"/>
                  </a:ext>
                </a:extLst>
              </p:cNvPr>
              <p:cNvSpPr/>
              <p:nvPr/>
            </p:nvSpPr>
            <p:spPr>
              <a:xfrm rot="5400000">
                <a:off x="5302595" y="2280398"/>
                <a:ext cx="1213342" cy="2249149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84">
                <a:extLst>
                  <a:ext uri="{FF2B5EF4-FFF2-40B4-BE49-F238E27FC236}">
                    <a16:creationId xmlns="" xmlns:a16="http://schemas.microsoft.com/office/drawing/2014/main" id="{6B051CC9-FF3F-4128-922F-B844268E8483}"/>
                  </a:ext>
                </a:extLst>
              </p:cNvPr>
              <p:cNvSpPr/>
              <p:nvPr/>
            </p:nvSpPr>
            <p:spPr>
              <a:xfrm rot="5400000">
                <a:off x="6200922" y="3192198"/>
                <a:ext cx="1213343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80">
              <a:extLst>
                <a:ext uri="{FF2B5EF4-FFF2-40B4-BE49-F238E27FC236}">
                  <a16:creationId xmlns="" xmlns:a16="http://schemas.microsoft.com/office/drawing/2014/main" id="{46D10031-27B3-4C49-98B3-5B12E260223A}"/>
                </a:ext>
              </a:extLst>
            </p:cNvPr>
            <p:cNvSpPr txBox="1"/>
            <p:nvPr/>
          </p:nvSpPr>
          <p:spPr>
            <a:xfrm>
              <a:off x="8875868" y="1642793"/>
              <a:ext cx="214883" cy="1041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81">
              <a:extLst>
                <a:ext uri="{FF2B5EF4-FFF2-40B4-BE49-F238E27FC236}">
                  <a16:creationId xmlns="" xmlns:a16="http://schemas.microsoft.com/office/drawing/2014/main" id="{BD126DD9-336E-4BE1-9D9D-62D5FE7CB40C}"/>
                </a:ext>
              </a:extLst>
            </p:cNvPr>
            <p:cNvSpPr txBox="1"/>
            <p:nvPr/>
          </p:nvSpPr>
          <p:spPr>
            <a:xfrm>
              <a:off x="7058901" y="1474831"/>
              <a:ext cx="1859089" cy="93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Century Gothic" panose="020B0502020202020204" pitchFamily="34" charset="0"/>
                </a:rPr>
                <a:t>يبدأ ظهور النباتات الصغيرة ثم تنمو و تغير البيئة و تظهر نباتات كبيرة و أشجار ثم تتواجد الحيوانات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FCF7885-A603-40E6-837F-8B13A5D81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61" y="2425463"/>
            <a:ext cx="4594358" cy="4231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4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" presetClass="entr" presetSubtype="2" accel="28000" fill="hold" nodeType="after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" presetClass="entr" presetSubtype="2" accel="2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287" y="4489811"/>
            <a:ext cx="5358801" cy="2341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3944" y="0"/>
            <a:ext cx="2403116" cy="313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32542" y="2000144"/>
              <a:ext cx="2279667" cy="566501"/>
              <a:chOff x="3244181" y="5457935"/>
              <a:chExt cx="2279667" cy="566501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في النظام البيئي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44181" y="5728870"/>
                <a:ext cx="2279667" cy="2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</a:t>
                </a: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تُغيّرُ </a:t>
                </a: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بيئاتها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58958" y="3374409"/>
            <a:ext cx="996687" cy="911319"/>
            <a:chOff x="1213955" y="2528270"/>
            <a:chExt cx="1335254" cy="12208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955" y="2704570"/>
              <a:ext cx="1335254" cy="887801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190227" y="4644619"/>
            <a:ext cx="2816252" cy="1041578"/>
            <a:chOff x="518403" y="4560288"/>
            <a:chExt cx="2816252" cy="1041578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4</a:t>
              </a:r>
              <a:endParaRPr lang="en-US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الرابع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518403" y="5232534"/>
              <a:ext cx="2816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التغيُّرات في النظام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البيئي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Oval 57">
            <a:extLst>
              <a:ext uri="{FF2B5EF4-FFF2-40B4-BE49-F238E27FC236}">
                <a16:creationId xmlns="" xmlns:a16="http://schemas.microsoft.com/office/drawing/2014/main" id="{11E9813F-2B66-4B5A-B2E9-1C9416EDC214}"/>
              </a:ext>
            </a:extLst>
          </p:cNvPr>
          <p:cNvSpPr/>
          <p:nvPr/>
        </p:nvSpPr>
        <p:spPr>
          <a:xfrm>
            <a:off x="5438371" y="1739822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56">
            <a:extLst>
              <a:ext uri="{FF2B5EF4-FFF2-40B4-BE49-F238E27FC236}">
                <a16:creationId xmlns="" xmlns:a16="http://schemas.microsoft.com/office/drawing/2014/main" id="{0269C378-00C0-4B01-93D0-5884DDCDE72F}"/>
              </a:ext>
            </a:extLst>
          </p:cNvPr>
          <p:cNvSpPr/>
          <p:nvPr/>
        </p:nvSpPr>
        <p:spPr>
          <a:xfrm>
            <a:off x="4272808" y="2888963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6244277" y="3781364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4939984" y="3496254"/>
            <a:ext cx="6371361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5134157" y="356107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4996370" y="3564028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4939986" y="349625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17">
            <a:extLst>
              <a:ext uri="{FF2B5EF4-FFF2-40B4-BE49-F238E27FC236}">
                <a16:creationId xmlns="" xmlns:a16="http://schemas.microsoft.com/office/drawing/2014/main" id="{02A0FF32-AD48-4775-A26F-4291B4640C4A}"/>
              </a:ext>
            </a:extLst>
          </p:cNvPr>
          <p:cNvSpPr/>
          <p:nvPr/>
        </p:nvSpPr>
        <p:spPr>
          <a:xfrm flipH="1" flipV="1">
            <a:off x="3768360" y="351046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CC00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1253694" y="3502352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588771" y="2706019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141366" y="2294873"/>
            <a:ext cx="589343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317321" y="23635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210275" y="234887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74">
            <a:extLst>
              <a:ext uri="{FF2B5EF4-FFF2-40B4-BE49-F238E27FC236}">
                <a16:creationId xmlns="" xmlns:a16="http://schemas.microsoft.com/office/drawing/2014/main" id="{635EEB73-03CC-48C3-BC7E-F6C38D23F367}"/>
              </a:ext>
            </a:extLst>
          </p:cNvPr>
          <p:cNvSpPr/>
          <p:nvPr/>
        </p:nvSpPr>
        <p:spPr>
          <a:xfrm>
            <a:off x="4706928" y="2862603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141367" y="229487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22">
            <a:extLst>
              <a:ext uri="{FF2B5EF4-FFF2-40B4-BE49-F238E27FC236}">
                <a16:creationId xmlns="" xmlns:a16="http://schemas.microsoft.com/office/drawing/2014/main" id="{AB7ABED1-F973-4CB9-83D3-537C959EB189}"/>
              </a:ext>
            </a:extLst>
          </p:cNvPr>
          <p:cNvSpPr/>
          <p:nvPr/>
        </p:nvSpPr>
        <p:spPr>
          <a:xfrm flipH="1" flipV="1">
            <a:off x="4939986" y="229487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980903" y="2287150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33697" y="161080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469747" y="1093492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895740" y="1648680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278234" y="11188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2034805" y="1108321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6274643" y="3649490"/>
            <a:ext cx="4906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solidFill>
                  <a:srgbClr val="D60093"/>
                </a:solidFill>
                <a:latin typeface="Oswald" panose="02000503000000000000" pitchFamily="2" charset="0"/>
              </a:rPr>
              <a:t>كما يُسبّب قطع الأشجار </a:t>
            </a:r>
            <a:r>
              <a:rPr lang="ar-SY" b="1" dirty="0" smtClean="0">
                <a:latin typeface="Oswald" panose="02000503000000000000" pitchFamily="2" charset="0"/>
              </a:rPr>
              <a:t>انجراف التربة و حدوث الفيضانات , و من ذلك أن احتطاب أشجار الطلح لأغراض التدفئة يُهدِّدُ هذا النوع من الأشجار بالزوال</a:t>
            </a:r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6331275" y="2323983"/>
            <a:ext cx="5649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إزالة الغابات و الاحتطاب :</a:t>
            </a:r>
          </a:p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يعمل الإنسان على إزالة الغابات بقطع الأشجار من أجل بناء البيوت و غيرها من المنشآت الأخرى </a:t>
            </a: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فيقضي الإنسان  بذلك </a:t>
            </a:r>
            <a:r>
              <a:rPr lang="ar-SY" b="1" dirty="0" smtClean="0">
                <a:latin typeface="Oswald" panose="02000503000000000000" pitchFamily="2" charset="0"/>
              </a:rPr>
              <a:t>على المواطن الطبيعية للمخلوقات الحية و يعرّضها للإنقراض</a:t>
            </a:r>
            <a:endParaRPr lang="ar-SY" b="1" dirty="0">
              <a:latin typeface="Oswald" panose="02000503000000000000" pitchFamily="2" charset="0"/>
            </a:endParaRPr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7251701" y="1086821"/>
            <a:ext cx="4761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التلوّث :</a:t>
            </a:r>
          </a:p>
          <a:p>
            <a:pPr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يحدث التلوث عند إدخال مواد ضارة  إلى الماء أو الهواء أو التربة , و يمكن للسيارات أن تُسبّب تلوّث الهواء و </a:t>
            </a:r>
            <a:r>
              <a:rPr lang="ar-SY" b="1" dirty="0" err="1" smtClean="0">
                <a:latin typeface="Oswald" panose="02000503000000000000" pitchFamily="2" charset="0"/>
              </a:rPr>
              <a:t>و</a:t>
            </a:r>
            <a:r>
              <a:rPr lang="ar-SY" b="1" dirty="0" smtClean="0">
                <a:latin typeface="Oswald" panose="02000503000000000000" pitchFamily="2" charset="0"/>
              </a:rPr>
              <a:t> كذلك النفايات تُلوِّث الماء و التربة</a:t>
            </a:r>
            <a:endParaRPr lang="ar-SY" b="1" dirty="0">
              <a:latin typeface="Oswald" panose="02000503000000000000" pitchFamily="2" charset="0"/>
            </a:endParaRPr>
          </a:p>
        </p:txBody>
      </p:sp>
      <p:grpSp>
        <p:nvGrpSpPr>
          <p:cNvPr id="59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7720441" y="67147"/>
            <a:ext cx="4339764" cy="820175"/>
            <a:chOff x="742949" y="1272891"/>
            <a:chExt cx="5147197" cy="972772"/>
          </a:xfrm>
        </p:grpSpPr>
        <p:grpSp>
          <p:nvGrpSpPr>
            <p:cNvPr id="60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7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284271" y="1508853"/>
              <a:ext cx="3866379" cy="438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C00000"/>
                  </a:solidFill>
                </a:rPr>
                <a:t>كيف يُحدِثُ الإنسان تغييراً في بيئته ؟</a:t>
              </a:r>
              <a:endParaRPr lang="ar-SY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"/>
          <a:stretch/>
        </p:blipFill>
        <p:spPr bwMode="auto">
          <a:xfrm>
            <a:off x="9228415" y="4926780"/>
            <a:ext cx="2235732" cy="184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7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5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1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38" grpId="0" animBg="1"/>
          <p:bldP spid="39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1" grpId="0" animBg="1"/>
          <p:bldP spid="81" grpId="0" animBg="1"/>
          <p:bldP spid="82" grpId="0" animBg="1"/>
          <p:bldP spid="91" grpId="0"/>
          <p:bldP spid="93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5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1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38" grpId="0" animBg="1"/>
          <p:bldP spid="39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1" grpId="0" animBg="1"/>
          <p:bldP spid="81" grpId="0" animBg="1"/>
          <p:bldP spid="82" grpId="0" animBg="1"/>
          <p:bldP spid="91" grpId="0"/>
          <p:bldP spid="93" grpId="0"/>
          <p:bldP spid="9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2930398" y="79111"/>
            <a:ext cx="2423984" cy="2664463"/>
            <a:chOff x="3048000" y="79111"/>
            <a:chExt cx="2423984" cy="2664463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9228" y="79111"/>
              <a:ext cx="2229143" cy="266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مربع نص 1"/>
            <p:cNvSpPr txBox="1"/>
            <p:nvPr/>
          </p:nvSpPr>
          <p:spPr>
            <a:xfrm>
              <a:off x="3048000" y="2185288"/>
              <a:ext cx="242398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Y" sz="1200" b="1" dirty="0" smtClean="0">
                  <a:solidFill>
                    <a:srgbClr val="FFFF00"/>
                  </a:solidFill>
                </a:rPr>
                <a:t>يكثر هذا النبات في وادي بيش بجازان حيث يتسلق نخيل الدوم و يُنافسه على الغذاء</a:t>
              </a:r>
              <a:endParaRPr lang="ar-SY" sz="1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48921" y="2000144"/>
              <a:ext cx="2297056" cy="566800"/>
              <a:chOff x="3260560" y="5457935"/>
              <a:chExt cx="2297056" cy="566800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النظام البيئي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60560" y="5729169"/>
                <a:ext cx="2297056" cy="2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</a:t>
                </a: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تُغيّرُ بيئاتها</a:t>
                </a:r>
                <a:endParaRPr lang="ar-SY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58584" y="3374406"/>
            <a:ext cx="987059" cy="911318"/>
            <a:chOff x="1213454" y="2528270"/>
            <a:chExt cx="1322355" cy="122088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454" y="2715807"/>
              <a:ext cx="1322355" cy="87922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203267" y="4644619"/>
            <a:ext cx="2775076" cy="1041193"/>
            <a:chOff x="531443" y="4560288"/>
            <a:chExt cx="2775076" cy="1041193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4</a:t>
              </a:r>
              <a:endParaRPr lang="en-US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الرابع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531443" y="5232149"/>
              <a:ext cx="2775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التغيُّرات في النظام البيئي</a:t>
              </a:r>
            </a:p>
          </p:txBody>
        </p:sp>
      </p:grpSp>
      <p:sp>
        <p:nvSpPr>
          <p:cNvPr id="38" name="Oval 57">
            <a:extLst>
              <a:ext uri="{FF2B5EF4-FFF2-40B4-BE49-F238E27FC236}">
                <a16:creationId xmlns="" xmlns:a16="http://schemas.microsoft.com/office/drawing/2014/main" id="{11E9813F-2B66-4B5A-B2E9-1C9416EDC214}"/>
              </a:ext>
            </a:extLst>
          </p:cNvPr>
          <p:cNvSpPr/>
          <p:nvPr/>
        </p:nvSpPr>
        <p:spPr>
          <a:xfrm>
            <a:off x="5438371" y="1739822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56">
            <a:extLst>
              <a:ext uri="{FF2B5EF4-FFF2-40B4-BE49-F238E27FC236}">
                <a16:creationId xmlns="" xmlns:a16="http://schemas.microsoft.com/office/drawing/2014/main" id="{0269C378-00C0-4B01-93D0-5884DDCDE72F}"/>
              </a:ext>
            </a:extLst>
          </p:cNvPr>
          <p:cNvSpPr/>
          <p:nvPr/>
        </p:nvSpPr>
        <p:spPr>
          <a:xfrm>
            <a:off x="4272808" y="2888963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9">
            <a:extLst>
              <a:ext uri="{FF2B5EF4-FFF2-40B4-BE49-F238E27FC236}">
                <a16:creationId xmlns="" xmlns:a16="http://schemas.microsoft.com/office/drawing/2014/main" id="{CE45E013-3ED2-4BF3-9EDE-2D16A612E269}"/>
              </a:ext>
            </a:extLst>
          </p:cNvPr>
          <p:cNvSpPr/>
          <p:nvPr/>
        </p:nvSpPr>
        <p:spPr>
          <a:xfrm rot="408333">
            <a:off x="6256985" y="3858850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="" xmlns:a16="http://schemas.microsoft.com/office/drawing/2014/main" id="{134344D1-27B6-4C75-B6B2-6BE368AF946F}"/>
              </a:ext>
            </a:extLst>
          </p:cNvPr>
          <p:cNvSpPr/>
          <p:nvPr/>
        </p:nvSpPr>
        <p:spPr>
          <a:xfrm>
            <a:off x="4939984" y="3496254"/>
            <a:ext cx="6371361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="" xmlns:a16="http://schemas.microsoft.com/office/drawing/2014/main" id="{581BC844-58B6-42A8-9EC3-F9445BD6CD10}"/>
              </a:ext>
            </a:extLst>
          </p:cNvPr>
          <p:cNvSpPr/>
          <p:nvPr/>
        </p:nvSpPr>
        <p:spPr>
          <a:xfrm rot="253844">
            <a:off x="5134157" y="356107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="" xmlns:a16="http://schemas.microsoft.com/office/drawing/2014/main" id="{DC44A452-7662-4041-993F-835F431489F0}"/>
              </a:ext>
            </a:extLst>
          </p:cNvPr>
          <p:cNvSpPr/>
          <p:nvPr/>
        </p:nvSpPr>
        <p:spPr>
          <a:xfrm rot="253844">
            <a:off x="4996370" y="3564028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="" xmlns:a16="http://schemas.microsoft.com/office/drawing/2014/main" id="{B7AAF74A-DC2E-4682-B248-E22DC32FFD80}"/>
              </a:ext>
            </a:extLst>
          </p:cNvPr>
          <p:cNvSpPr/>
          <p:nvPr/>
        </p:nvSpPr>
        <p:spPr>
          <a:xfrm>
            <a:off x="4939986" y="349625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17">
            <a:extLst>
              <a:ext uri="{FF2B5EF4-FFF2-40B4-BE49-F238E27FC236}">
                <a16:creationId xmlns="" xmlns:a16="http://schemas.microsoft.com/office/drawing/2014/main" id="{02A0FF32-AD48-4775-A26F-4291B4640C4A}"/>
              </a:ext>
            </a:extLst>
          </p:cNvPr>
          <p:cNvSpPr/>
          <p:nvPr/>
        </p:nvSpPr>
        <p:spPr>
          <a:xfrm flipH="1" flipV="1">
            <a:off x="3768360" y="351046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CC00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="" xmlns:a16="http://schemas.microsoft.com/office/drawing/2014/main" id="{E4666DC6-D479-4056-A5E9-716D0B9AD94C}"/>
              </a:ext>
            </a:extLst>
          </p:cNvPr>
          <p:cNvSpPr/>
          <p:nvPr/>
        </p:nvSpPr>
        <p:spPr>
          <a:xfrm>
            <a:off x="11253694" y="3502352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588771" y="2833019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141366" y="2294873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317321" y="236351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210275" y="2348875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74">
            <a:extLst>
              <a:ext uri="{FF2B5EF4-FFF2-40B4-BE49-F238E27FC236}">
                <a16:creationId xmlns="" xmlns:a16="http://schemas.microsoft.com/office/drawing/2014/main" id="{635EEB73-03CC-48C3-BC7E-F6C38D23F367}"/>
              </a:ext>
            </a:extLst>
          </p:cNvPr>
          <p:cNvSpPr/>
          <p:nvPr/>
        </p:nvSpPr>
        <p:spPr>
          <a:xfrm>
            <a:off x="4706928" y="2862603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141367" y="229487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22">
            <a:extLst>
              <a:ext uri="{FF2B5EF4-FFF2-40B4-BE49-F238E27FC236}">
                <a16:creationId xmlns="" xmlns:a16="http://schemas.microsoft.com/office/drawing/2014/main" id="{AB7ABED1-F973-4CB9-83D3-537C959EB189}"/>
              </a:ext>
            </a:extLst>
          </p:cNvPr>
          <p:cNvSpPr/>
          <p:nvPr/>
        </p:nvSpPr>
        <p:spPr>
          <a:xfrm flipH="1" flipV="1">
            <a:off x="4939986" y="2294873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537405" y="2307269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33697" y="161080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469747" y="1093492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895740" y="1648680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278234" y="111889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2034805" y="1108321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BC3F107-E536-4968-B783-44DDACF22075}"/>
              </a:ext>
            </a:extLst>
          </p:cNvPr>
          <p:cNvSpPr txBox="1"/>
          <p:nvPr/>
        </p:nvSpPr>
        <p:spPr>
          <a:xfrm>
            <a:off x="5709688" y="3647122"/>
            <a:ext cx="5584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solidFill>
                  <a:srgbClr val="D60093"/>
                </a:solidFill>
                <a:latin typeface="Oswald" panose="02000503000000000000" pitchFamily="2" charset="0"/>
              </a:rPr>
              <a:t>و إحضار أحد الحيوانات </a:t>
            </a:r>
            <a:r>
              <a:rPr lang="ar-SY" b="1" dirty="0" smtClean="0">
                <a:latin typeface="Oswald" panose="02000503000000000000" pitchFamily="2" charset="0"/>
              </a:rPr>
              <a:t>إلى بيئة جديدة لا يوجد فيها ما يتغذى على هذا الحيوان فإنَّ هذا يؤدي إلى تكاثره بسرعة كبيرة , و يترتّبُ على ذلك استهلاكه كميّة كبيرة من الموارد في هذه البيئة الجديدة </a:t>
            </a:r>
            <a:endParaRPr lang="ar-SY" b="1" dirty="0">
              <a:latin typeface="Oswald" panose="02000503000000000000" pitchFamily="2" charset="0"/>
            </a:endParaRPr>
          </a:p>
        </p:txBody>
      </p:sp>
      <p:sp>
        <p:nvSpPr>
          <p:cNvPr id="93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6810966" y="2539437"/>
            <a:ext cx="4712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فإحضار أحد أنواع النباتات </a:t>
            </a:r>
            <a:r>
              <a:rPr lang="ar-SY" b="1" dirty="0" smtClean="0">
                <a:latin typeface="Oswald" panose="02000503000000000000" pitchFamily="2" charset="0"/>
              </a:rPr>
              <a:t>التي تتميّز بنموها السريع يؤدي إلى أن تتنافس مع نباتات أخرى على الغذاء و الماء</a:t>
            </a:r>
            <a:endParaRPr lang="ar-SY" b="1" dirty="0">
              <a:latin typeface="Oswald" panose="02000503000000000000" pitchFamily="2" charset="0"/>
            </a:endParaRPr>
          </a:p>
        </p:txBody>
      </p:sp>
      <p:sp>
        <p:nvSpPr>
          <p:cNvPr id="95" name="TextBox 53">
            <a:extLst>
              <a:ext uri="{FF2B5EF4-FFF2-40B4-BE49-F238E27FC236}">
                <a16:creationId xmlns="" xmlns:a16="http://schemas.microsoft.com/office/drawing/2014/main" id="{E1ED38C1-3EB0-47D6-B4F1-8D225FF32CDC}"/>
              </a:ext>
            </a:extLst>
          </p:cNvPr>
          <p:cNvSpPr txBox="1"/>
          <p:nvPr/>
        </p:nvSpPr>
        <p:spPr>
          <a:xfrm>
            <a:off x="7161184" y="1086589"/>
            <a:ext cx="4846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ar-SY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إحداث التنافس : </a:t>
            </a:r>
            <a:r>
              <a:rPr lang="ar-SY" b="1" dirty="0" smtClean="0">
                <a:latin typeface="Oswald" panose="02000503000000000000" pitchFamily="2" charset="0"/>
              </a:rPr>
              <a:t>في بعض الأحيان يُحضِرُ الإنسان أحد المخلوقات الحية الجديدة على بيئته و قد يؤدي ذلك إلى ضرر في البيئة بسبب تنافس هذا المخلوق مع غيره من مخلوقات البيئة على الموارد الموجودة في هذه البيئة </a:t>
            </a:r>
            <a:endParaRPr lang="ar-SY" b="1" dirty="0"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8" grpId="0" animBg="1"/>
      <p:bldP spid="39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81" grpId="0" animBg="1"/>
      <p:bldP spid="82" grpId="0" animBg="1"/>
      <p:bldP spid="91" grpId="0"/>
      <p:bldP spid="93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=""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51478" y="2000144"/>
              <a:ext cx="2316017" cy="581921"/>
              <a:chOff x="3263117" y="5457935"/>
              <a:chExt cx="2316017" cy="581921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في النظام البيئي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63117" y="5744290"/>
                <a:ext cx="2316017" cy="29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الحيّة </a:t>
                </a:r>
                <a:r>
                  <a:rPr lang="ar-SY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تُغيّرُ </a:t>
                </a: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بيئاتها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="" xmlns:a16="http://schemas.microsoft.com/office/drawing/2014/main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="" xmlns:a16="http://schemas.microsoft.com/office/drawing/2014/main" id="{73D98638-B1DB-49A0-9E62-B407497411A7}"/>
              </a:ext>
            </a:extLst>
          </p:cNvPr>
          <p:cNvGrpSpPr/>
          <p:nvPr/>
        </p:nvGrpSpPr>
        <p:grpSpPr>
          <a:xfrm>
            <a:off x="1171284" y="3374410"/>
            <a:ext cx="944385" cy="911319"/>
            <a:chOff x="1230468" y="2528270"/>
            <a:chExt cx="1265186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="" xmlns:a16="http://schemas.microsoft.com/office/drawing/2014/main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="" xmlns:a16="http://schemas.microsoft.com/office/drawing/2014/main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="" xmlns:a16="http://schemas.microsoft.com/office/drawing/2014/main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468" y="2728756"/>
              <a:ext cx="1265186" cy="8412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="" xmlns:a16="http://schemas.microsoft.com/office/drawing/2014/main" id="{2255C8E2-5D6F-4BAB-B62D-F54C6EA98904}"/>
              </a:ext>
            </a:extLst>
          </p:cNvPr>
          <p:cNvGrpSpPr/>
          <p:nvPr/>
        </p:nvGrpSpPr>
        <p:grpSpPr>
          <a:xfrm>
            <a:off x="81106" y="4644619"/>
            <a:ext cx="3028093" cy="1105865"/>
            <a:chOff x="409282" y="4560288"/>
            <a:chExt cx="3028093" cy="1105865"/>
          </a:xfrm>
        </p:grpSpPr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4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الفصل الرابع</a:t>
              </a:r>
              <a:endParaRPr lang="en-US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FDEF957-2B99-4173-BCEF-9B14FF2BE658}"/>
                </a:ext>
              </a:extLst>
            </p:cNvPr>
            <p:cNvSpPr txBox="1"/>
            <p:nvPr/>
          </p:nvSpPr>
          <p:spPr>
            <a:xfrm>
              <a:off x="409282" y="5296821"/>
              <a:ext cx="3028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التغيُّرات في النظام البيئي</a:t>
              </a: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298968" y="175301"/>
            <a:ext cx="3775800" cy="713591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5"/>
              <a:chExt cx="7582470" cy="1433017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5"/>
                <a:ext cx="6353035" cy="1433017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أختبر نفسي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مجموعة 81"/>
          <p:cNvGrpSpPr/>
          <p:nvPr/>
        </p:nvGrpSpPr>
        <p:grpSpPr>
          <a:xfrm>
            <a:off x="6873720" y="1179448"/>
            <a:ext cx="5041215" cy="752171"/>
            <a:chOff x="7596983" y="1377381"/>
            <a:chExt cx="4693625" cy="752171"/>
          </a:xfrm>
        </p:grpSpPr>
        <p:sp>
          <p:nvSpPr>
            <p:cNvPr id="8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77381"/>
              <a:ext cx="982615" cy="74025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43149" y="1623076"/>
              <a:ext cx="1147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أتوقّع</a:t>
              </a:r>
              <a:endParaRPr lang="en-US" sz="11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596983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596983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7850018" y="1453427"/>
              <a:ext cx="3378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ماذا يحدث للنباتات و الحيوانات إذا تضرّرت بيئاتها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92" name="Oval 1">
            <a:extLst>
              <a:ext uri="{FF2B5EF4-FFF2-40B4-BE49-F238E27FC236}">
                <a16:creationId xmlns:a16="http://schemas.microsoft.com/office/drawing/2014/main" xmlns="" id="{E0A9D3B9-D19C-4D77-BE45-8396FA7F0A76}"/>
              </a:ext>
            </a:extLst>
          </p:cNvPr>
          <p:cNvSpPr/>
          <p:nvPr/>
        </p:nvSpPr>
        <p:spPr>
          <a:xfrm>
            <a:off x="9073382" y="2321498"/>
            <a:ext cx="1334348" cy="1334348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41">
            <a:extLst>
              <a:ext uri="{FF2B5EF4-FFF2-40B4-BE49-F238E27FC236}">
                <a16:creationId xmlns:a16="http://schemas.microsoft.com/office/drawing/2014/main" xmlns="" id="{40DB2622-4735-429C-BE12-45C4958F470B}"/>
              </a:ext>
            </a:extLst>
          </p:cNvPr>
          <p:cNvSpPr/>
          <p:nvPr/>
        </p:nvSpPr>
        <p:spPr>
          <a:xfrm rot="16200000">
            <a:off x="10458420" y="2697043"/>
            <a:ext cx="713160" cy="559843"/>
          </a:xfrm>
          <a:custGeom>
            <a:avLst/>
            <a:gdLst>
              <a:gd name="connsiteX0" fmla="*/ 772191 w 772191"/>
              <a:gd name="connsiteY0" fmla="*/ 0 h 606183"/>
              <a:gd name="connsiteX1" fmla="*/ 772191 w 772191"/>
              <a:gd name="connsiteY1" fmla="*/ 606183 h 606183"/>
              <a:gd name="connsiteX2" fmla="*/ 0 w 772191"/>
              <a:gd name="connsiteY2" fmla="*/ 606183 h 606183"/>
              <a:gd name="connsiteX3" fmla="*/ 0 w 772191"/>
              <a:gd name="connsiteY3" fmla="*/ 0 h 60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06183">
                <a:moveTo>
                  <a:pt x="772191" y="0"/>
                </a:moveTo>
                <a:lnTo>
                  <a:pt x="772191" y="606183"/>
                </a:lnTo>
                <a:lnTo>
                  <a:pt x="0" y="606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5">
            <a:extLst>
              <a:ext uri="{FF2B5EF4-FFF2-40B4-BE49-F238E27FC236}">
                <a16:creationId xmlns:a16="http://schemas.microsoft.com/office/drawing/2014/main" xmlns="" id="{049511B1-DC3C-4B35-A0CF-7525EADC4F01}"/>
              </a:ext>
            </a:extLst>
          </p:cNvPr>
          <p:cNvSpPr/>
          <p:nvPr/>
        </p:nvSpPr>
        <p:spPr>
          <a:xfrm>
            <a:off x="890151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18">
            <a:extLst>
              <a:ext uri="{FF2B5EF4-FFF2-40B4-BE49-F238E27FC236}">
                <a16:creationId xmlns:a16="http://schemas.microsoft.com/office/drawing/2014/main" xmlns="" id="{3CEDBE68-C6A7-4DF4-B273-43FFBC1F949E}"/>
              </a:ext>
            </a:extLst>
          </p:cNvPr>
          <p:cNvSpPr/>
          <p:nvPr/>
        </p:nvSpPr>
        <p:spPr>
          <a:xfrm>
            <a:off x="7057505" y="2987562"/>
            <a:ext cx="3069519" cy="32554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12">
            <a:extLst>
              <a:ext uri="{FF2B5EF4-FFF2-40B4-BE49-F238E27FC236}">
                <a16:creationId xmlns:a16="http://schemas.microsoft.com/office/drawing/2014/main" xmlns="" id="{67FE157B-A4C0-4600-B7F8-384B92C35CA9}"/>
              </a:ext>
            </a:extLst>
          </p:cNvPr>
          <p:cNvSpPr/>
          <p:nvPr/>
        </p:nvSpPr>
        <p:spPr>
          <a:xfrm rot="16200000">
            <a:off x="7899863" y="939824"/>
            <a:ext cx="1097847" cy="3971842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4">
            <a:extLst>
              <a:ext uri="{FF2B5EF4-FFF2-40B4-BE49-F238E27FC236}">
                <a16:creationId xmlns:a16="http://schemas.microsoft.com/office/drawing/2014/main" xmlns="" id="{F89C7CE7-39FD-4175-8D50-43F0C7B9BCC4}"/>
              </a:ext>
            </a:extLst>
          </p:cNvPr>
          <p:cNvSpPr/>
          <p:nvPr/>
        </p:nvSpPr>
        <p:spPr>
          <a:xfrm flipH="1">
            <a:off x="9762901" y="2099630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8" name="Group 37">
            <a:extLst>
              <a:ext uri="{FF2B5EF4-FFF2-40B4-BE49-F238E27FC236}">
                <a16:creationId xmlns:a16="http://schemas.microsoft.com/office/drawing/2014/main" xmlns="" id="{522ED098-4839-4FD8-A4AC-0319ED373BF2}"/>
              </a:ext>
            </a:extLst>
          </p:cNvPr>
          <p:cNvGrpSpPr/>
          <p:nvPr/>
        </p:nvGrpSpPr>
        <p:grpSpPr>
          <a:xfrm>
            <a:off x="6923163" y="2577375"/>
            <a:ext cx="3433509" cy="646331"/>
            <a:chOff x="3781775" y="5417492"/>
            <a:chExt cx="2907995" cy="646331"/>
          </a:xfrm>
        </p:grpSpPr>
        <p:pic>
          <p:nvPicPr>
            <p:cNvPr id="116" name="Picture 23">
              <a:extLst>
                <a:ext uri="{FF2B5EF4-FFF2-40B4-BE49-F238E27FC236}">
                  <a16:creationId xmlns:a16="http://schemas.microsoft.com/office/drawing/2014/main" xmlns="" id="{3AFC8113-7883-459E-A34E-48F0BC85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2368" r="16111" b="23188"/>
            <a:stretch/>
          </p:blipFill>
          <p:spPr>
            <a:xfrm>
              <a:off x="6382793" y="5677758"/>
              <a:ext cx="306977" cy="299238"/>
            </a:xfrm>
            <a:prstGeom prst="rect">
              <a:avLst/>
            </a:prstGeom>
          </p:spPr>
        </p:pic>
        <p:sp>
          <p:nvSpPr>
            <p:cNvPr id="117" name="TextBox 24">
              <a:extLst>
                <a:ext uri="{FF2B5EF4-FFF2-40B4-BE49-F238E27FC236}">
                  <a16:creationId xmlns:a16="http://schemas.microsoft.com/office/drawing/2014/main" xmlns="" id="{1D84C14B-A5FD-4816-A647-624B86B1FC97}"/>
                </a:ext>
              </a:extLst>
            </p:cNvPr>
            <p:cNvSpPr txBox="1"/>
            <p:nvPr/>
          </p:nvSpPr>
          <p:spPr>
            <a:xfrm>
              <a:off x="3781775" y="5417492"/>
              <a:ext cx="2635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يمكن أن يضرّ ذلك بالنباتات و الحيوانات و يُسبب لها الأمراض فتموت</a:t>
              </a:r>
              <a:endParaRPr lang="ar-SY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ectangle 49">
            <a:extLst>
              <a:ext uri="{FF2B5EF4-FFF2-40B4-BE49-F238E27FC236}">
                <a16:creationId xmlns:a16="http://schemas.microsoft.com/office/drawing/2014/main" xmlns="" id="{FFD93F59-0858-49A2-A62D-5F3823B795A0}"/>
              </a:ext>
            </a:extLst>
          </p:cNvPr>
          <p:cNvSpPr/>
          <p:nvPr/>
        </p:nvSpPr>
        <p:spPr>
          <a:xfrm>
            <a:off x="11004614" y="2485126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50">
            <a:extLst>
              <a:ext uri="{FF2B5EF4-FFF2-40B4-BE49-F238E27FC236}">
                <a16:creationId xmlns:a16="http://schemas.microsoft.com/office/drawing/2014/main" xmlns="" id="{C4153C20-FACD-4E01-9054-3A60A835C2DB}"/>
              </a:ext>
            </a:extLst>
          </p:cNvPr>
          <p:cNvSpPr/>
          <p:nvPr/>
        </p:nvSpPr>
        <p:spPr>
          <a:xfrm>
            <a:off x="10998522" y="2292529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مجموعة 59"/>
          <p:cNvGrpSpPr/>
          <p:nvPr/>
        </p:nvGrpSpPr>
        <p:grpSpPr>
          <a:xfrm>
            <a:off x="7052801" y="4092767"/>
            <a:ext cx="4763148" cy="736518"/>
            <a:chOff x="7728435" y="1381123"/>
            <a:chExt cx="4434729" cy="736518"/>
          </a:xfrm>
        </p:grpSpPr>
        <p:sp>
          <p:nvSpPr>
            <p:cNvPr id="73" name="Rectangle 28">
              <a:extLst>
                <a:ext uri="{FF2B5EF4-FFF2-40B4-BE49-F238E27FC236}">
                  <a16:creationId xmlns="" xmlns:a16="http://schemas.microsoft.com/office/drawing/2014/main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xmlns="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تفكير ناقد</a:t>
              </a: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Rectangle 25">
              <a:extLst>
                <a:ext uri="{FF2B5EF4-FFF2-40B4-BE49-F238E27FC236}">
                  <a16:creationId xmlns="" xmlns:a16="http://schemas.microsoft.com/office/drawing/2014/main" id="{28D92954-3908-4D5A-A653-0C064E57969B}"/>
                </a:ext>
              </a:extLst>
            </p:cNvPr>
            <p:cNvSpPr/>
            <p:nvPr/>
          </p:nvSpPr>
          <p:spPr>
            <a:xfrm>
              <a:off x="7728435" y="1381124"/>
              <a:ext cx="34617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26">
              <a:extLst>
                <a:ext uri="{FF2B5EF4-FFF2-40B4-BE49-F238E27FC236}">
                  <a16:creationId xmlns="" xmlns:a16="http://schemas.microsoft.com/office/drawing/2014/main" id="{ECE09BEB-DEF7-4261-B670-B9A37247BF60}"/>
                </a:ext>
              </a:extLst>
            </p:cNvPr>
            <p:cNvSpPr/>
            <p:nvPr/>
          </p:nvSpPr>
          <p:spPr>
            <a:xfrm>
              <a:off x="7728435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52">
              <a:extLst>
                <a:ext uri="{FF2B5EF4-FFF2-40B4-BE49-F238E27FC236}">
                  <a16:creationId xmlns="" xmlns:a16="http://schemas.microsoft.com/office/drawing/2014/main" id="{5F6D5D44-557F-408D-8495-0ACAC249DEC4}"/>
                </a:ext>
              </a:extLst>
            </p:cNvPr>
            <p:cNvSpPr txBox="1"/>
            <p:nvPr/>
          </p:nvSpPr>
          <p:spPr>
            <a:xfrm>
              <a:off x="8405830" y="1552916"/>
              <a:ext cx="2755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كيف يتأثر الإنسان بالتّلوث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59" name="Oval 44">
            <a:extLst>
              <a:ext uri="{FF2B5EF4-FFF2-40B4-BE49-F238E27FC236}">
                <a16:creationId xmlns:a16="http://schemas.microsoft.com/office/drawing/2014/main" xmlns="" id="{087DE7DB-70EA-4521-BD33-1ACCDE37B341}"/>
              </a:ext>
            </a:extLst>
          </p:cNvPr>
          <p:cNvSpPr/>
          <p:nvPr/>
        </p:nvSpPr>
        <p:spPr>
          <a:xfrm>
            <a:off x="8940623" y="5241960"/>
            <a:ext cx="1334348" cy="1334348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43">
            <a:extLst>
              <a:ext uri="{FF2B5EF4-FFF2-40B4-BE49-F238E27FC236}">
                <a16:creationId xmlns:a16="http://schemas.microsoft.com/office/drawing/2014/main" xmlns="" id="{8B6BD157-1E67-41BC-873C-CD22A373A0A7}"/>
              </a:ext>
            </a:extLst>
          </p:cNvPr>
          <p:cNvSpPr/>
          <p:nvPr/>
        </p:nvSpPr>
        <p:spPr>
          <a:xfrm rot="16200000">
            <a:off x="10157347" y="5558089"/>
            <a:ext cx="904036" cy="805572"/>
          </a:xfrm>
          <a:custGeom>
            <a:avLst/>
            <a:gdLst>
              <a:gd name="connsiteX0" fmla="*/ 772191 w 772191"/>
              <a:gd name="connsiteY0" fmla="*/ 0 h 688087"/>
              <a:gd name="connsiteX1" fmla="*/ 772191 w 772191"/>
              <a:gd name="connsiteY1" fmla="*/ 688087 h 688087"/>
              <a:gd name="connsiteX2" fmla="*/ 0 w 772191"/>
              <a:gd name="connsiteY2" fmla="*/ 688087 h 688087"/>
              <a:gd name="connsiteX3" fmla="*/ 1 w 772191"/>
              <a:gd name="connsiteY3" fmla="*/ 0 h 6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88087">
                <a:moveTo>
                  <a:pt x="772191" y="0"/>
                </a:moveTo>
                <a:lnTo>
                  <a:pt x="772191" y="688087"/>
                </a:lnTo>
                <a:lnTo>
                  <a:pt x="0" y="688087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3">
            <a:extLst>
              <a:ext uri="{FF2B5EF4-FFF2-40B4-BE49-F238E27FC236}">
                <a16:creationId xmlns:a16="http://schemas.microsoft.com/office/drawing/2014/main" xmlns="" id="{42A36290-8596-46C3-AD7F-F8FC0B881EE2}"/>
              </a:ext>
            </a:extLst>
          </p:cNvPr>
          <p:cNvSpPr/>
          <p:nvPr/>
        </p:nvSpPr>
        <p:spPr>
          <a:xfrm>
            <a:off x="8726989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19">
            <a:extLst>
              <a:ext uri="{FF2B5EF4-FFF2-40B4-BE49-F238E27FC236}">
                <a16:creationId xmlns:a16="http://schemas.microsoft.com/office/drawing/2014/main" xmlns="" id="{FE2399D0-9160-44E1-A61C-C7038F0598AC}"/>
              </a:ext>
            </a:extLst>
          </p:cNvPr>
          <p:cNvSpPr/>
          <p:nvPr/>
        </p:nvSpPr>
        <p:spPr>
          <a:xfrm>
            <a:off x="6626089" y="5986202"/>
            <a:ext cx="3248989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15">
            <a:extLst>
              <a:ext uri="{FF2B5EF4-FFF2-40B4-BE49-F238E27FC236}">
                <a16:creationId xmlns:a16="http://schemas.microsoft.com/office/drawing/2014/main" xmlns="" id="{DA3553C4-465B-4DA0-95C9-15728B236E6F}"/>
              </a:ext>
            </a:extLst>
          </p:cNvPr>
          <p:cNvSpPr/>
          <p:nvPr/>
        </p:nvSpPr>
        <p:spPr>
          <a:xfrm rot="16200000">
            <a:off x="6961552" y="3294196"/>
            <a:ext cx="1391684" cy="5307188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8">
            <a:extLst>
              <a:ext uri="{FF2B5EF4-FFF2-40B4-BE49-F238E27FC236}">
                <a16:creationId xmlns:a16="http://schemas.microsoft.com/office/drawing/2014/main" xmlns="" id="{CA50E77D-3D43-4EE1-98F4-8C9CA68DEAA5}"/>
              </a:ext>
            </a:extLst>
          </p:cNvPr>
          <p:cNvSpPr/>
          <p:nvPr/>
        </p:nvSpPr>
        <p:spPr>
          <a:xfrm flipH="1">
            <a:off x="9588378" y="5054086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1" name="Group 39">
            <a:extLst>
              <a:ext uri="{FF2B5EF4-FFF2-40B4-BE49-F238E27FC236}">
                <a16:creationId xmlns:a16="http://schemas.microsoft.com/office/drawing/2014/main" xmlns="" id="{E841A3D7-B37B-4929-8B01-DC267C49B5FD}"/>
              </a:ext>
            </a:extLst>
          </p:cNvPr>
          <p:cNvGrpSpPr/>
          <p:nvPr/>
        </p:nvGrpSpPr>
        <p:grpSpPr>
          <a:xfrm>
            <a:off x="5213138" y="5624623"/>
            <a:ext cx="4856735" cy="646331"/>
            <a:chOff x="1669958" y="2601690"/>
            <a:chExt cx="4856735" cy="646331"/>
          </a:xfrm>
        </p:grpSpPr>
        <p:pic>
          <p:nvPicPr>
            <p:cNvPr id="72" name="Picture 33">
              <a:extLst>
                <a:ext uri="{FF2B5EF4-FFF2-40B4-BE49-F238E27FC236}">
                  <a16:creationId xmlns:a16="http://schemas.microsoft.com/office/drawing/2014/main" xmlns="" id="{70C3CCB9-82CF-4F80-BCB3-BFB6B38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t="4927" r="13146" b="20549"/>
            <a:stretch/>
          </p:blipFill>
          <p:spPr>
            <a:xfrm>
              <a:off x="6219800" y="2711480"/>
              <a:ext cx="306893" cy="309651"/>
            </a:xfrm>
            <a:prstGeom prst="rect">
              <a:avLst/>
            </a:prstGeom>
          </p:spPr>
        </p:pic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28A39D9D-E4AF-49C9-A9A4-2499ADB8E17B}"/>
                </a:ext>
              </a:extLst>
            </p:cNvPr>
            <p:cNvSpPr txBox="1"/>
            <p:nvPr/>
          </p:nvSpPr>
          <p:spPr>
            <a:xfrm>
              <a:off x="1669958" y="2601690"/>
              <a:ext cx="4794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b="1" dirty="0" smtClean="0">
                  <a:solidFill>
                    <a:schemeClr val="bg1"/>
                  </a:solidFill>
                </a:rPr>
                <a:t>تلوّث الماء و الهواء يُصيبُ الإنسان بأمراض مثل الرئة و السرطان و كذلك التلوّث السمعي يُصيب الإنسان بأمراض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Rectangle 51">
            <a:extLst>
              <a:ext uri="{FF2B5EF4-FFF2-40B4-BE49-F238E27FC236}">
                <a16:creationId xmlns:a16="http://schemas.microsoft.com/office/drawing/2014/main" xmlns="" id="{4A28220C-3B24-4782-960B-4431BD99D49C}"/>
              </a:ext>
            </a:extLst>
          </p:cNvPr>
          <p:cNvSpPr/>
          <p:nvPr/>
        </p:nvSpPr>
        <p:spPr>
          <a:xfrm>
            <a:off x="11004867" y="5412539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52">
            <a:extLst>
              <a:ext uri="{FF2B5EF4-FFF2-40B4-BE49-F238E27FC236}">
                <a16:creationId xmlns:a16="http://schemas.microsoft.com/office/drawing/2014/main" xmlns="" id="{237965BB-EEC7-4A99-905D-040B9C2F4B23}"/>
              </a:ext>
            </a:extLst>
          </p:cNvPr>
          <p:cNvSpPr/>
          <p:nvPr/>
        </p:nvSpPr>
        <p:spPr>
          <a:xfrm>
            <a:off x="10998775" y="5219942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64" grpId="0" animBg="1"/>
          <p:bldP spid="66" grpId="0" animBg="1"/>
          <p:bldP spid="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3" grpId="0" animBg="1"/>
          <p:bldP spid="95" grpId="0" animBg="1"/>
          <p:bldP spid="96" grpId="0" animBg="1"/>
          <p:bldP spid="64" grpId="0" animBg="1"/>
          <p:bldP spid="66" grpId="0" animBg="1"/>
          <p:bldP spid="67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9732</TotalTime>
  <Words>847</Words>
  <Application>Microsoft Office PowerPoint</Application>
  <PresentationFormat>مخصص</PresentationFormat>
  <Paragraphs>129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6923</cp:revision>
  <dcterms:created xsi:type="dcterms:W3CDTF">2020-10-10T04:32:51Z</dcterms:created>
  <dcterms:modified xsi:type="dcterms:W3CDTF">2021-08-02T17:01:44Z</dcterms:modified>
</cp:coreProperties>
</file>