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89" r:id="rId2"/>
    <p:sldId id="860" r:id="rId3"/>
    <p:sldId id="863" r:id="rId4"/>
    <p:sldId id="910" r:id="rId5"/>
    <p:sldId id="905" r:id="rId6"/>
    <p:sldId id="892" r:id="rId7"/>
    <p:sldId id="903" r:id="rId8"/>
    <p:sldId id="906" r:id="rId9"/>
    <p:sldId id="865" r:id="rId10"/>
    <p:sldId id="908" r:id="rId11"/>
    <p:sldId id="911" r:id="rId12"/>
    <p:sldId id="834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CC99"/>
    <a:srgbClr val="9933FF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74" autoAdjust="0"/>
    <p:restoredTop sz="94660"/>
  </p:normalViewPr>
  <p:slideViewPr>
    <p:cSldViewPr snapToGrid="0">
      <p:cViewPr>
        <p:scale>
          <a:sx n="75" d="100"/>
          <a:sy n="75" d="100"/>
        </p:scale>
        <p:origin x="-546" y="-72"/>
      </p:cViewPr>
      <p:guideLst>
        <p:guide orient="horz" pos="1198"/>
        <p:guide pos="17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24/12/1442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24/12/1442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jpeg"/><Relationship Id="rId7" Type="http://schemas.microsoft.com/office/2007/relationships/hdphoto" Target="../media/hdphoto4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149842" y="2680769"/>
            <a:ext cx="7779829" cy="1429271"/>
            <a:chOff x="9198889" y="2670931"/>
            <a:chExt cx="7779829" cy="1429271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530968" y="3146095"/>
              <a:ext cx="52992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المخلوقات الحيّة تغيّرُ بيئاتها</a:t>
              </a:r>
            </a:p>
            <a:p>
              <a:pPr algn="ctr"/>
              <a:endParaRPr lang="ar-SY" sz="28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27400" y="2668675"/>
            <a:ext cx="2101841" cy="3829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04931" y="2000144"/>
              <a:ext cx="2409257" cy="561595"/>
              <a:chOff x="3216570" y="5457935"/>
              <a:chExt cx="2409257" cy="561595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16570" y="5723964"/>
                <a:ext cx="2409257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بيئاتها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58584" y="3374406"/>
            <a:ext cx="987059" cy="911318"/>
            <a:chOff x="1213454" y="2528270"/>
            <a:chExt cx="1322355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454" y="2715807"/>
              <a:ext cx="1322355" cy="879226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57596" y="4644619"/>
            <a:ext cx="2775076" cy="1123397"/>
            <a:chOff x="485772" y="4560288"/>
            <a:chExt cx="2775076" cy="1123397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485772" y="5314353"/>
              <a:ext cx="2775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97727" y="1813987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798014" y="290119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670703" y="380757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5353702" y="3508483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547875" y="3573306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5410088" y="357625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5353704" y="350848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667412" y="3514581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8002489" y="284524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555084" y="2307102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731039" y="2375744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623993" y="2361104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5120646" y="2874832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555085" y="230710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5353704" y="230710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951123" y="2319498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469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278234" y="11188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2034805" y="1108321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174371" y="3538226"/>
            <a:ext cx="5584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لدى بعض الناس طرق لحماية بيئاتهم منها :</a:t>
            </a:r>
          </a:p>
          <a:p>
            <a:pPr algn="r">
              <a:defRPr/>
            </a:pP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التشجير : </a:t>
            </a:r>
            <a:r>
              <a:rPr lang="ar-SY" b="1" dirty="0" smtClean="0">
                <a:latin typeface="Oswald" panose="02000503000000000000" pitchFamily="2" charset="0"/>
              </a:rPr>
              <a:t>و هو زراعة الأشجار , فالأشجار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تُسهم</a:t>
            </a:r>
            <a:r>
              <a:rPr lang="ar-SY" b="1" dirty="0" smtClean="0">
                <a:latin typeface="Oswald" panose="02000503000000000000" pitchFamily="2" charset="0"/>
              </a:rPr>
              <a:t> في تنقية الجو و تزوّد الحيوانات بالمأوى المناسب لتعيش كما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تُسهم</a:t>
            </a:r>
            <a:r>
              <a:rPr lang="ar-SY" b="1" dirty="0" smtClean="0">
                <a:latin typeface="Oswald" panose="02000503000000000000" pitchFamily="2" charset="0"/>
              </a:rPr>
              <a:t> جذور النباتات في الحفاظ على التربة من الانجراف , </a:t>
            </a:r>
            <a:r>
              <a:rPr lang="ar-SY" b="1" dirty="0" smtClean="0">
                <a:solidFill>
                  <a:srgbClr val="C00000"/>
                </a:solidFill>
                <a:latin typeface="Oswald" panose="02000503000000000000" pitchFamily="2" charset="0"/>
              </a:rPr>
              <a:t>و بزراعة الأشجار نحافظ على بيئة صحية</a:t>
            </a:r>
            <a:endParaRPr lang="ar-SY" b="1" dirty="0">
              <a:solidFill>
                <a:srgbClr val="C00000"/>
              </a:solidFill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7149889" y="2350295"/>
            <a:ext cx="4712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chemeClr val="accent1"/>
                </a:solidFill>
                <a:latin typeface="Oswald" panose="02000503000000000000" pitchFamily="2" charset="0"/>
              </a:rPr>
              <a:t>التدوير : </a:t>
            </a:r>
            <a:r>
              <a:rPr lang="ar-SY" b="1" dirty="0" smtClean="0">
                <a:latin typeface="Oswald" panose="02000503000000000000" pitchFamily="2" charset="0"/>
              </a:rPr>
              <a:t>أي صنع منتجات جديدة من مواد قديمة</a:t>
            </a:r>
            <a:endParaRPr lang="ar-SY" b="1" dirty="0" smtClean="0">
              <a:solidFill>
                <a:schemeClr val="accent1"/>
              </a:solidFill>
              <a:latin typeface="Oswald" panose="02000503000000000000" pitchFamily="2" charset="0"/>
            </a:endParaRPr>
          </a:p>
          <a:p>
            <a:pPr algn="r">
              <a:defRPr/>
            </a:pPr>
            <a:r>
              <a:rPr lang="ar-SY" b="1" dirty="0" smtClean="0">
                <a:solidFill>
                  <a:schemeClr val="accent1"/>
                </a:solidFill>
                <a:latin typeface="Oswald" panose="02000503000000000000" pitchFamily="2" charset="0"/>
              </a:rPr>
              <a:t>إعادة الاستخدام : </a:t>
            </a:r>
            <a:r>
              <a:rPr lang="ar-SY" b="1" dirty="0" smtClean="0">
                <a:latin typeface="Oswald" panose="02000503000000000000" pitchFamily="2" charset="0"/>
              </a:rPr>
              <a:t>أي استخدام الشيء أكثر من مرّة و يُرمز إليها بعلامة على المنتجات الجديدة</a:t>
            </a:r>
          </a:p>
          <a:p>
            <a:pPr algn="r">
              <a:defRPr/>
            </a:pPr>
            <a:r>
              <a:rPr lang="ar-SY" b="1" dirty="0" smtClean="0">
                <a:solidFill>
                  <a:srgbClr val="C00000"/>
                </a:solidFill>
                <a:latin typeface="Oswald" panose="02000503000000000000" pitchFamily="2" charset="0"/>
              </a:rPr>
              <a:t>باتباع الطرق الثلاث تقلُّ النّفايات و لا يحدث تلوّث</a:t>
            </a:r>
            <a:endParaRPr lang="ar-SY" b="1" dirty="0">
              <a:solidFill>
                <a:srgbClr val="C00000"/>
              </a:solidFill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7611389" y="1266303"/>
            <a:ext cx="4318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C00000"/>
                </a:solidFill>
                <a:latin typeface="Oswald" panose="02000503000000000000" pitchFamily="2" charset="0"/>
              </a:rPr>
              <a:t>يمكن للإنسان حماية بيئته بثلاث طرق : </a:t>
            </a:r>
          </a:p>
          <a:p>
            <a:pPr algn="r">
              <a:defRPr/>
            </a:pPr>
            <a:r>
              <a:rPr lang="ar-SY" b="1" dirty="0">
                <a:solidFill>
                  <a:schemeClr val="accent2"/>
                </a:solidFill>
                <a:latin typeface="Oswald" panose="02000503000000000000" pitchFamily="2" charset="0"/>
              </a:rPr>
              <a:t>ا</a:t>
            </a: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لترشيد : </a:t>
            </a:r>
            <a:r>
              <a:rPr lang="ar-SY" b="1" dirty="0" smtClean="0">
                <a:latin typeface="Oswald" panose="02000503000000000000" pitchFamily="2" charset="0"/>
              </a:rPr>
              <a:t>يعني استهلاك أقل كمية من الشيء</a:t>
            </a:r>
            <a:endParaRPr lang="ar-SY" b="1" dirty="0">
              <a:latin typeface="Oswald" panose="02000503000000000000" pitchFamily="2" charset="0"/>
            </a:endParaRPr>
          </a:p>
        </p:txBody>
      </p:sp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7548042" y="7700"/>
            <a:ext cx="4512163" cy="764102"/>
            <a:chOff x="733304" y="1272891"/>
            <a:chExt cx="5156842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00521" y="2176550"/>
                <a:ext cx="1046585" cy="1046586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733304" y="1556285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220742" y="1553121"/>
              <a:ext cx="3035249" cy="372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</a:rPr>
                <a:t>كيف يُمكن للإنسان حماية بيئته ؟</a:t>
              </a:r>
              <a:endParaRPr lang="ar-SY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27400" y="88203"/>
            <a:ext cx="2026302" cy="2180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08" b="18090"/>
          <a:stretch/>
        </p:blipFill>
        <p:spPr bwMode="auto">
          <a:xfrm>
            <a:off x="5713041" y="5069994"/>
            <a:ext cx="3994925" cy="1428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82684" y="5115711"/>
            <a:ext cx="2168439" cy="1428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81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4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6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0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6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2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3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4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6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0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6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8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2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3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9228" y="4897860"/>
            <a:ext cx="2797872" cy="1860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243317" cy="581921"/>
              <a:chOff x="3299468" y="5457935"/>
              <a:chExt cx="2243317" cy="581921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44290"/>
                <a:ext cx="2243317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بيئاتها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69492" y="3374410"/>
            <a:ext cx="944385" cy="911319"/>
            <a:chOff x="1228067" y="2528270"/>
            <a:chExt cx="1265186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8067" y="2728756"/>
              <a:ext cx="1265186" cy="84121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58981" y="4644619"/>
            <a:ext cx="3028093" cy="1123435"/>
            <a:chOff x="487157" y="4560288"/>
            <a:chExt cx="3028093" cy="1123435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487157" y="5314391"/>
              <a:ext cx="3028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8968" y="175301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7216619" y="1179448"/>
            <a:ext cx="4828675" cy="752171"/>
            <a:chOff x="7596983" y="1377381"/>
            <a:chExt cx="4495740" cy="752171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77381"/>
              <a:ext cx="982615" cy="740259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43149" y="1623076"/>
              <a:ext cx="793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أتوقّع</a:t>
              </a:r>
              <a:endParaRPr lang="en-US" sz="1100" b="1" dirty="0">
                <a:solidFill>
                  <a:srgbClr val="C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850018" y="1593042"/>
              <a:ext cx="3378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يُمكن لتدوير الورق أن يحمي بيئتي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9517882" y="2321498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902920" y="2697043"/>
            <a:ext cx="713160" cy="55984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934601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7502005" y="2987562"/>
            <a:ext cx="3069519" cy="32554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8344363" y="939824"/>
            <a:ext cx="1097847" cy="3971842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1020740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7367663" y="2577375"/>
            <a:ext cx="3433509" cy="646331"/>
            <a:chOff x="3781775" y="5417492"/>
            <a:chExt cx="2907995" cy="646331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382793" y="5677758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3781775" y="5417492"/>
              <a:ext cx="2635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عند تدوير الورق تقل النفايات التي تلوّث البيئة</a:t>
              </a:r>
              <a:endParaRPr lang="ar-SY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449114" y="2485126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1443022" y="2292529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7294101" y="4092767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380875" y="1615905"/>
              <a:ext cx="2755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تُسهم الأشجار في تنقية الجو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5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9385123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601847" y="5558089"/>
            <a:ext cx="904036" cy="805572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9171489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7070589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7406052" y="3294196"/>
            <a:ext cx="1391684" cy="5307188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10032878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1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5657638" y="5511837"/>
            <a:ext cx="4856735" cy="923330"/>
            <a:chOff x="1669958" y="2488904"/>
            <a:chExt cx="4856735" cy="923330"/>
          </a:xfrm>
        </p:grpSpPr>
        <p:pic>
          <p:nvPicPr>
            <p:cNvPr id="72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1669958" y="2488904"/>
              <a:ext cx="47948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</a:rPr>
                <a:t>تُساهم الأشجار في تنقية الجو بامتصاص بعض الغازات كغاز ثاني أكسيد الكربون و تُطلقُ غاز الأكسجين و قد تعلق بها الرواسب من الجو و تمتصها و قد تتغذّى عليها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9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1449367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1443275" y="5219942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5797" y="247907"/>
            <a:ext cx="2101841" cy="3829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12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0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1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6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7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6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7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85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4499" y="2913494"/>
            <a:ext cx="7481895" cy="407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599278" y="1940466"/>
              <a:ext cx="2522003" cy="610675"/>
              <a:chOff x="3110917" y="5398257"/>
              <a:chExt cx="2522003" cy="610675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398257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110917" y="5713367"/>
                <a:ext cx="2522003" cy="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تُغيّرُ بيئاتها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4662081" y="0"/>
            <a:ext cx="3692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المخلوقات الحيّة تغيّرُ بيئاتها</a:t>
            </a:r>
          </a:p>
        </p:txBody>
      </p:sp>
      <p:sp>
        <p:nvSpPr>
          <p:cNvPr id="58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71284" y="3374409"/>
            <a:ext cx="976776" cy="911319"/>
            <a:chOff x="1230468" y="2528270"/>
            <a:chExt cx="1308580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0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468" y="2729495"/>
              <a:ext cx="1308580" cy="870066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7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204293" y="4644619"/>
            <a:ext cx="2810470" cy="1064750"/>
            <a:chOff x="532469" y="4560288"/>
            <a:chExt cx="2810470" cy="1064750"/>
          </a:xfrm>
        </p:grpSpPr>
        <p:sp>
          <p:nvSpPr>
            <p:cNvPr id="7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532469" y="5255706"/>
              <a:ext cx="2810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Century Gothic" panose="020B0502020202020204" pitchFamily="34" charset="0"/>
                </a:rPr>
                <a:t>التغيُّرات في النظام البيئي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9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51446" y="1810737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508441" y="2920975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601847" y="2678874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54441" y="2365788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30396" y="2434430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23350" y="2419790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635416" y="2815095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54442" y="2365788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53061" y="2365788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50480" y="2378184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799265" y="1441507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355822" y="1164407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: Shape 71">
            <a:extLst>
              <a:ext uri="{FF2B5EF4-FFF2-40B4-BE49-F238E27FC236}">
                <a16:creationId xmlns="" xmlns:a16="http://schemas.microsoft.com/office/drawing/2014/main" id="{C6926E70-F343-4F82-B447-0FAAB36CB9F6}"/>
              </a:ext>
            </a:extLst>
          </p:cNvPr>
          <p:cNvSpPr/>
          <p:nvPr/>
        </p:nvSpPr>
        <p:spPr>
          <a:xfrm rot="253844">
            <a:off x="7543641" y="1206130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908815" y="1719595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66">
            <a:extLst>
              <a:ext uri="{FF2B5EF4-FFF2-40B4-BE49-F238E27FC236}">
                <a16:creationId xmlns="" xmlns:a16="http://schemas.microsoft.com/office/drawing/2014/main" id="{A203A58C-543E-40A5-850D-D22A588D24F6}"/>
              </a:ext>
            </a:extLst>
          </p:cNvPr>
          <p:cNvSpPr/>
          <p:nvPr/>
        </p:nvSpPr>
        <p:spPr>
          <a:xfrm rot="253844">
            <a:off x="7437255" y="120463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26">
            <a:extLst>
              <a:ext uri="{FF2B5EF4-FFF2-40B4-BE49-F238E27FC236}">
                <a16:creationId xmlns="" xmlns:a16="http://schemas.microsoft.com/office/drawing/2014/main" id="{ECE09BEB-DEF7-4261-B670-B9A37247BF60}"/>
              </a:ext>
            </a:extLst>
          </p:cNvPr>
          <p:cNvSpPr/>
          <p:nvPr/>
        </p:nvSpPr>
        <p:spPr>
          <a:xfrm>
            <a:off x="7355822" y="116440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99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154441" y="116440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1952410" y="1164407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36">
            <a:extLst>
              <a:ext uri="{FF2B5EF4-FFF2-40B4-BE49-F238E27FC236}">
                <a16:creationId xmlns="" xmlns:a16="http://schemas.microsoft.com/office/drawing/2014/main" id="{AC5111C1-ED89-48ED-9FD3-DB38212ADB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037"/>
          <a:stretch/>
        </p:blipFill>
        <p:spPr>
          <a:xfrm>
            <a:off x="5325319" y="2815095"/>
            <a:ext cx="678391" cy="5695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6" name="Picture 39">
            <a:extLst>
              <a:ext uri="{FF2B5EF4-FFF2-40B4-BE49-F238E27FC236}">
                <a16:creationId xmlns="" xmlns:a16="http://schemas.microsoft.com/office/drawing/2014/main" id="{AB1469CA-BDF3-4C13-973A-16F0906D18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40"/>
          <a:stretch/>
        </p:blipFill>
        <p:spPr>
          <a:xfrm>
            <a:off x="6535118" y="1618426"/>
            <a:ext cx="611769" cy="5154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9" name="TextBox 50">
            <a:extLst>
              <a:ext uri="{FF2B5EF4-FFF2-40B4-BE49-F238E27FC236}">
                <a16:creationId xmlns="" xmlns:a16="http://schemas.microsoft.com/office/drawing/2014/main" id="{5602BA7C-A69E-4E38-AEE5-B3B7C3857A56}"/>
              </a:ext>
            </a:extLst>
          </p:cNvPr>
          <p:cNvSpPr txBox="1"/>
          <p:nvPr/>
        </p:nvSpPr>
        <p:spPr>
          <a:xfrm>
            <a:off x="7284081" y="2940361"/>
            <a:ext cx="40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تتحلَّل بوساطة المخلوقات الحيّة الدقيقة</a:t>
            </a:r>
            <a:endParaRPr lang="en-US" b="1" dirty="0">
              <a:latin typeface="Oswald" panose="02000503000000000000" pitchFamily="2" charset="0"/>
            </a:endParaRPr>
          </a:p>
        </p:txBody>
      </p:sp>
      <p:sp>
        <p:nvSpPr>
          <p:cNvPr id="110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10471314" y="2399159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defRPr/>
            </a:pPr>
            <a:r>
              <a:rPr lang="ar-SY" sz="2000" b="1" dirty="0" smtClean="0">
                <a:solidFill>
                  <a:srgbClr val="0099FF"/>
                </a:solidFill>
                <a:latin typeface="Oswald" panose="02000503000000000000" pitchFamily="2" charset="0"/>
              </a:rPr>
              <a:t>جواب :</a:t>
            </a:r>
            <a:endParaRPr lang="ar-SY" sz="2000" b="1" dirty="0">
              <a:solidFill>
                <a:srgbClr val="0099FF"/>
              </a:solidFill>
              <a:latin typeface="Oswald" panose="02000503000000000000" pitchFamily="2" charset="0"/>
            </a:endParaRPr>
          </a:p>
        </p:txBody>
      </p:sp>
      <p:sp>
        <p:nvSpPr>
          <p:cNvPr id="111" name="TextBox 52">
            <a:extLst>
              <a:ext uri="{FF2B5EF4-FFF2-40B4-BE49-F238E27FC236}">
                <a16:creationId xmlns="" xmlns:a16="http://schemas.microsoft.com/office/drawing/2014/main" id="{5F6D5D44-557F-408D-8495-0ACAC249DEC4}"/>
              </a:ext>
            </a:extLst>
          </p:cNvPr>
          <p:cNvSpPr txBox="1"/>
          <p:nvPr/>
        </p:nvSpPr>
        <p:spPr>
          <a:xfrm>
            <a:off x="8557203" y="1349072"/>
            <a:ext cx="3440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تسقطُ أوراق الأشجار و تغطي أرض الغابة </a:t>
            </a:r>
            <a:r>
              <a:rPr lang="ar-SY" b="1" dirty="0" smtClean="0">
                <a:latin typeface="Oswald" panose="02000503000000000000" pitchFamily="2" charset="0"/>
              </a:rPr>
              <a:t>, ما الذي سيحدثُ لهذه الأوراق ؟ </a:t>
            </a: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و ما الذي يجعلها تختفي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Oswald" panose="02000503000000000000" pitchFamily="2" charset="0"/>
            </a:endParaRPr>
          </a:p>
        </p:txBody>
      </p:sp>
      <p:grpSp>
        <p:nvGrpSpPr>
          <p:cNvPr id="61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4875" y="142489"/>
            <a:ext cx="3904064" cy="737832"/>
            <a:chOff x="742949" y="1272891"/>
            <a:chExt cx="5147197" cy="972772"/>
          </a:xfrm>
        </p:grpSpPr>
        <p:grpSp>
          <p:nvGrpSpPr>
            <p:cNvPr id="62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65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4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986082" y="1300649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</a:rPr>
                <a:t>أنظر و أتساءل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67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6" fill="hold">
                          <p:stCondLst>
                            <p:cond delay="indefinite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0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nimBg="1"/>
          <p:bldP spid="58" grpId="1" animBg="1"/>
          <p:bldP spid="79" grpId="0" animBg="1"/>
          <p:bldP spid="80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9" grpId="0"/>
          <p:bldP spid="110" grpId="0"/>
          <p:bldP spid="1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6" fill="hold">
                          <p:stCondLst>
                            <p:cond delay="indefinite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0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 animBg="1"/>
          <p:bldP spid="58" grpId="1" animBg="1"/>
          <p:bldP spid="79" grpId="0" animBg="1"/>
          <p:bldP spid="80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9" grpId="0"/>
          <p:bldP spid="110" grpId="0"/>
          <p:bldP spid="111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22062" y="2000144"/>
              <a:ext cx="2291784" cy="596172"/>
              <a:chOff x="3233701" y="5457935"/>
              <a:chExt cx="2291784" cy="596172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33701" y="5758541"/>
                <a:ext cx="2291784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بيئاتها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58584" y="3374406"/>
            <a:ext cx="987059" cy="911318"/>
            <a:chOff x="1213454" y="2528270"/>
            <a:chExt cx="1322355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454" y="2715807"/>
              <a:ext cx="1322355" cy="879226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37378" y="4644619"/>
            <a:ext cx="2775076" cy="1066978"/>
            <a:chOff x="465554" y="4560288"/>
            <a:chExt cx="2775076" cy="106697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465554" y="5257934"/>
              <a:ext cx="2775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65148" y="1780844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99585" y="2929985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71054" y="3852493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966761" y="3537276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60934" y="3602099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5023147" y="3605050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66763" y="3537276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95137" y="3551487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80471" y="3543374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615548" y="2874041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68143" y="2335895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44098" y="240453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37052" y="238989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33705" y="2903625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68144" y="233589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66763" y="233589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64182" y="2348291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60474" y="1651830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496524" y="1134514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922517" y="1689702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305011" y="115991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2061582" y="1149343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5948605" y="3633955"/>
            <a:ext cx="5346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جميع المخلوقات الحية </a:t>
            </a:r>
            <a:r>
              <a:rPr lang="ar-SY" b="1" dirty="0" smtClean="0">
                <a:latin typeface="Oswald" panose="02000503000000000000" pitchFamily="2" charset="0"/>
              </a:rPr>
              <a:t>تحتاج إلى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موارد </a:t>
            </a:r>
            <a:r>
              <a:rPr lang="ar-SY" b="1" dirty="0" smtClean="0">
                <a:latin typeface="Oswald" panose="02000503000000000000" pitchFamily="2" charset="0"/>
              </a:rPr>
              <a:t>مختلفة تساعدها على البقاء حيّاً , و من هذه الموارد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الغذاء </a:t>
            </a:r>
            <a:r>
              <a:rPr lang="ar-SY" b="1" dirty="0" smtClean="0">
                <a:latin typeface="Oswald" panose="02000503000000000000" pitchFamily="2" charset="0"/>
              </a:rPr>
              <a:t>و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الماء</a:t>
            </a:r>
            <a:r>
              <a:rPr lang="ar-SY" b="1" dirty="0" smtClean="0">
                <a:latin typeface="Oswald" panose="02000503000000000000" pitchFamily="2" charset="0"/>
              </a:rPr>
              <a:t> و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الهواء</a:t>
            </a:r>
            <a:r>
              <a:rPr lang="ar-SY" b="1" dirty="0" smtClean="0">
                <a:latin typeface="Oswald" panose="02000503000000000000" pitchFamily="2" charset="0"/>
              </a:rPr>
              <a:t> و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المكان</a:t>
            </a:r>
            <a:r>
              <a:rPr lang="ar-SY" b="1" dirty="0" smtClean="0">
                <a:latin typeface="Oswald" panose="02000503000000000000" pitchFamily="2" charset="0"/>
              </a:rPr>
              <a:t> و ضوء الشمس , و </a:t>
            </a: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المأوى</a:t>
            </a:r>
            <a:endParaRPr lang="ar-SY" b="1" dirty="0">
              <a:solidFill>
                <a:srgbClr val="D60093"/>
              </a:solidFill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837743" y="2381534"/>
            <a:ext cx="4712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البكتيريا و الفطريات</a:t>
            </a:r>
          </a:p>
          <a:p>
            <a:pPr algn="r">
              <a:defRPr/>
            </a:pP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 </a:t>
            </a:r>
            <a:r>
              <a:rPr lang="ar-SY" b="1" dirty="0" smtClean="0">
                <a:latin typeface="Oswald" panose="02000503000000000000" pitchFamily="2" charset="0"/>
              </a:rPr>
              <a:t>تُحدِثُ تغييراتٍ كبيرةً في البيئة عندما تُحلِّلُ أوراق الأشجار و المواد الميّتة و فتحوِّلها إلى أملاح معدنية تُضاف إلى التربة , فتُشكِّل سماداً يستعمله النبات في  نموه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7214628" y="1181205"/>
            <a:ext cx="4846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>
                <a:solidFill>
                  <a:schemeClr val="accent2"/>
                </a:solidFill>
                <a:latin typeface="Oswald" panose="02000503000000000000" pitchFamily="2" charset="0"/>
              </a:rPr>
              <a:t>تُحدِثُ المخلوقات الحية تغييراً في بيئاتها </a:t>
            </a: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لتلبية حاجاتها ,</a:t>
            </a:r>
          </a:p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فالعنكبوت يَنسجُ شباكه ليصطاد الحشرات , و الطيور تبني أعشاشاً تُؤوِي صغارَها , و النبات يَمتصُّ الماء من التربة , هذه الأعمال تُغيِّر البيئة بشكلٍ بسيطٍ</a:t>
            </a:r>
            <a:endParaRPr lang="ar-SY" b="1" dirty="0">
              <a:latin typeface="Oswald" panose="02000503000000000000" pitchFamily="2" charset="0"/>
            </a:endParaRPr>
          </a:p>
        </p:txBody>
      </p:sp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014071" y="111289"/>
            <a:ext cx="3934541" cy="786396"/>
            <a:chOff x="733304" y="1272891"/>
            <a:chExt cx="5156842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00521" y="2176550"/>
                <a:ext cx="1046585" cy="1046586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733304" y="1556285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333180" y="1415280"/>
              <a:ext cx="3035249" cy="651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</a:rPr>
                <a:t>كيف تُحدِثُ المخلوقات الحية تغييراً في بيئاتها ؟</a:t>
              </a:r>
              <a:endParaRPr lang="ar-SY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70" name="Group 78">
            <a:extLst>
              <a:ext uri="{FF2B5EF4-FFF2-40B4-BE49-F238E27FC236}">
                <a16:creationId xmlns="" xmlns:a16="http://schemas.microsoft.com/office/drawing/2014/main" id="{637FF8BE-A26E-4F5D-8B48-CDEADC51BDC7}"/>
              </a:ext>
            </a:extLst>
          </p:cNvPr>
          <p:cNvGrpSpPr/>
          <p:nvPr/>
        </p:nvGrpSpPr>
        <p:grpSpPr>
          <a:xfrm flipH="1">
            <a:off x="6312741" y="5013951"/>
            <a:ext cx="4998603" cy="1341001"/>
            <a:chOff x="7058901" y="1364863"/>
            <a:chExt cx="2269141" cy="1319296"/>
          </a:xfrm>
        </p:grpSpPr>
        <p:grpSp>
          <p:nvGrpSpPr>
            <p:cNvPr id="72" name="Group 79">
              <a:extLst>
                <a:ext uri="{FF2B5EF4-FFF2-40B4-BE49-F238E27FC236}">
                  <a16:creationId xmlns="" xmlns:a16="http://schemas.microsoft.com/office/drawing/2014/main" id="{7602462C-0718-4C8B-AD8C-37935779043A}"/>
                </a:ext>
              </a:extLst>
            </p:cNvPr>
            <p:cNvGrpSpPr/>
            <p:nvPr/>
          </p:nvGrpSpPr>
          <p:grpSpPr>
            <a:xfrm>
              <a:off x="7078889" y="1364863"/>
              <a:ext cx="2249153" cy="1226817"/>
              <a:chOff x="4784691" y="2798302"/>
              <a:chExt cx="2249153" cy="1226817"/>
            </a:xfrm>
          </p:grpSpPr>
          <p:sp>
            <p:nvSpPr>
              <p:cNvPr id="85" name="Rectangle: Top Corners Rounded 83">
                <a:extLst>
                  <a:ext uri="{FF2B5EF4-FFF2-40B4-BE49-F238E27FC236}">
                    <a16:creationId xmlns="" xmlns:a16="http://schemas.microsoft.com/office/drawing/2014/main" id="{921145F7-DD54-4B8E-B47A-C55E4EFF5D3B}"/>
                  </a:ext>
                </a:extLst>
              </p:cNvPr>
              <p:cNvSpPr/>
              <p:nvPr/>
            </p:nvSpPr>
            <p:spPr>
              <a:xfrm rot="5400000">
                <a:off x="5302595" y="2280398"/>
                <a:ext cx="1213342" cy="2249149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4">
                <a:extLst>
                  <a:ext uri="{FF2B5EF4-FFF2-40B4-BE49-F238E27FC236}">
                    <a16:creationId xmlns="" xmlns:a16="http://schemas.microsoft.com/office/drawing/2014/main" id="{6B051CC9-FF3F-4128-922F-B844268E8483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80">
              <a:extLst>
                <a:ext uri="{FF2B5EF4-FFF2-40B4-BE49-F238E27FC236}">
                  <a16:creationId xmlns="" xmlns:a16="http://schemas.microsoft.com/office/drawing/2014/main" id="{46D10031-27B3-4C49-98B3-5B12E260223A}"/>
                </a:ext>
              </a:extLst>
            </p:cNvPr>
            <p:cNvSpPr txBox="1"/>
            <p:nvPr/>
          </p:nvSpPr>
          <p:spPr>
            <a:xfrm>
              <a:off x="8875868" y="1642793"/>
              <a:ext cx="214883" cy="1041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3" name="TextBox 81">
              <a:extLst>
                <a:ext uri="{FF2B5EF4-FFF2-40B4-BE49-F238E27FC236}">
                  <a16:creationId xmlns="" xmlns:a16="http://schemas.microsoft.com/office/drawing/2014/main" id="{BD126DD9-336E-4BE1-9D9D-62D5FE7CB40C}"/>
                </a:ext>
              </a:extLst>
            </p:cNvPr>
            <p:cNvSpPr txBox="1"/>
            <p:nvPr/>
          </p:nvSpPr>
          <p:spPr>
            <a:xfrm>
              <a:off x="7058901" y="1474831"/>
              <a:ext cx="1859089" cy="1180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latin typeface="Century Gothic" panose="020B0502020202020204" pitchFamily="34" charset="0"/>
                </a:rPr>
                <a:t>بعض هذه الموارد يوجد بشكل محدود لذلك تتنافس المخلوقات الحية فيما بينها للحصول عليها , </a:t>
              </a:r>
            </a:p>
            <a:p>
              <a:pPr algn="r"/>
              <a:r>
                <a:rPr lang="ar-SY" b="1" dirty="0" smtClean="0">
                  <a:solidFill>
                    <a:schemeClr val="accent2"/>
                  </a:solidFill>
                  <a:latin typeface="Century Gothic" panose="020B0502020202020204" pitchFamily="34" charset="0"/>
                </a:rPr>
                <a:t>فالتنافس </a:t>
              </a:r>
              <a:r>
                <a:rPr lang="ar-SY" b="1" dirty="0" smtClean="0">
                  <a:latin typeface="Century Gothic" panose="020B0502020202020204" pitchFamily="34" charset="0"/>
                </a:rPr>
                <a:t>استخدام أكثر من مخلوق حي للمورد في الوقت نفسه</a:t>
              </a:r>
              <a:endParaRPr lang="en-US" b="1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8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58"/>
          <a:stretch/>
        </p:blipFill>
        <p:spPr>
          <a:xfrm>
            <a:off x="3030824" y="75521"/>
            <a:ext cx="2143261" cy="3081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210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3" presetID="2" presetClass="entr" presetSubtype="2" accel="28000" fill="hold" nodeType="after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16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16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3" presetID="2" presetClass="entr" presetSubtype="2" accel="2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4" r="11349"/>
          <a:stretch/>
        </p:blipFill>
        <p:spPr>
          <a:xfrm>
            <a:off x="3923201" y="1296558"/>
            <a:ext cx="7780108" cy="4106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11509" y="2000144"/>
              <a:ext cx="2316017" cy="586828"/>
              <a:chOff x="3223148" y="5457935"/>
              <a:chExt cx="2316017" cy="586828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23148" y="5749197"/>
                <a:ext cx="2316017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</a:t>
                </a: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بيئاتها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58450" y="3374410"/>
            <a:ext cx="975327" cy="911319"/>
            <a:chOff x="1213274" y="2528270"/>
            <a:chExt cx="1306638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274" y="2728391"/>
              <a:ext cx="1306638" cy="86877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55735" y="4644619"/>
            <a:ext cx="3028093" cy="1075251"/>
            <a:chOff x="483911" y="4560288"/>
            <a:chExt cx="3028093" cy="1075251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483911" y="5266207"/>
              <a:ext cx="3028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8872002" y="325373"/>
            <a:ext cx="2138896" cy="752171"/>
            <a:chOff x="9524350" y="1377381"/>
            <a:chExt cx="2144853" cy="752171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7" y="1377381"/>
              <a:ext cx="559096" cy="740259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9524350" y="1381124"/>
              <a:ext cx="1782527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9524350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10011584" y="1576627"/>
              <a:ext cx="1295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بيئة متغيرة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274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16003" y="2000144"/>
              <a:ext cx="2303900" cy="566501"/>
              <a:chOff x="3227642" y="5457935"/>
              <a:chExt cx="2303900" cy="566501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27642" y="5728870"/>
                <a:ext cx="2303900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</a:t>
                </a: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بيئاتها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71659" y="3374409"/>
            <a:ext cx="975327" cy="911319"/>
            <a:chOff x="1230970" y="2528270"/>
            <a:chExt cx="1306639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970" y="2728389"/>
              <a:ext cx="1306639" cy="86877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248506" y="4644619"/>
            <a:ext cx="2748693" cy="1075251"/>
            <a:chOff x="576682" y="4560288"/>
            <a:chExt cx="2748693" cy="1075251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576682" y="5266207"/>
              <a:ext cx="2748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313179" y="76473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6573525" y="859214"/>
            <a:ext cx="5041215" cy="748428"/>
            <a:chOff x="7596983" y="1381124"/>
            <a:chExt cx="4693625" cy="748428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99947"/>
              <a:ext cx="1146376" cy="71769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43149" y="1623076"/>
              <a:ext cx="1147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التتابع</a:t>
              </a:r>
              <a:endParaRPr lang="en-US" sz="1100" b="1" dirty="0">
                <a:solidFill>
                  <a:srgbClr val="C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121951" y="1563623"/>
              <a:ext cx="309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تتغير الغابة إذا سقطت شجرة كبيرة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8959891" y="2004151"/>
            <a:ext cx="1651696" cy="1651696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249354" y="2311598"/>
            <a:ext cx="1175078" cy="922457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676189" y="1780548"/>
            <a:ext cx="1195454" cy="2041866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6450099" y="3051062"/>
            <a:ext cx="3676926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6128293" y="-640962"/>
            <a:ext cx="1902927" cy="6884497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762900" y="1780548"/>
            <a:ext cx="1106910" cy="2041866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4310511" y="2249949"/>
            <a:ext cx="6091333" cy="1200329"/>
            <a:chOff x="1612204" y="5036775"/>
            <a:chExt cx="5159025" cy="1200329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464252" y="5384184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1612204" y="5036775"/>
              <a:ext cx="48520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عند سقوط الشجرة تنفذ أشعة الشمس فتظهر كبقعة ضوئية على أرض الغابة مما يؤدي إلى نمو النباتات الجديدة و تحلل الشجرة بفعل الفطريات و الديدان و البكتيريا تتحول إلى أملاح معدنية تختلط  بالتربة فتساعد على نمو النباتات الأخرى 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245086" y="2310238"/>
            <a:ext cx="327485" cy="10797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1201604" y="2117641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6851592" y="4092767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965648" y="1563643"/>
              <a:ext cx="32245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يقوم الإنسان بإحداث تغيير في البيئة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5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9106780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141356" y="5441580"/>
            <a:ext cx="1096675" cy="977229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8893146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6792246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7031721" y="3316961"/>
            <a:ext cx="1688235" cy="5202609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9754535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1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5635594" y="5554437"/>
            <a:ext cx="4600428" cy="646331"/>
            <a:chOff x="2369689" y="2531504"/>
            <a:chExt cx="4157004" cy="646331"/>
          </a:xfrm>
        </p:grpSpPr>
        <p:pic>
          <p:nvPicPr>
            <p:cNvPr id="72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2369689" y="2531504"/>
              <a:ext cx="392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</a:rPr>
                <a:t>عن طريق رمي النفايات و استعمال مصادر كالماء و الكهرباء و احتراق الوقود و بناء المنازل و المباني  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9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1171024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1178308" y="5245891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0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7829" y="2000144"/>
              <a:ext cx="2267550" cy="541268"/>
              <a:chOff x="3299468" y="5457935"/>
              <a:chExt cx="2267550" cy="541268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9468" y="5703637"/>
                <a:ext cx="2267550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</a:t>
                </a: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بيئاتها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97058" y="3374408"/>
            <a:ext cx="942619" cy="911319"/>
            <a:chOff x="1264997" y="2528270"/>
            <a:chExt cx="1262819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998" y="2708120"/>
              <a:ext cx="1262818" cy="83963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81159" y="4644619"/>
            <a:ext cx="2803341" cy="1039350"/>
            <a:chOff x="509335" y="4560288"/>
            <a:chExt cx="2803341" cy="1039350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509335" y="5230306"/>
              <a:ext cx="28033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grpSp>
        <p:nvGrpSpPr>
          <p:cNvPr id="9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125664" y="56934"/>
            <a:ext cx="3934542" cy="743591"/>
            <a:chOff x="742949" y="1272891"/>
            <a:chExt cx="5147197" cy="972772"/>
          </a:xfrm>
        </p:grpSpPr>
        <p:grpSp>
          <p:nvGrpSpPr>
            <p:cNvPr id="94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100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2058529" y="1476979"/>
              <a:ext cx="1943865" cy="523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C00000"/>
                  </a:solidFill>
                </a:rPr>
                <a:t>أقرأ الشكل :</a:t>
              </a:r>
              <a:endParaRPr lang="ar-SY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7956651" y="1097095"/>
            <a:ext cx="3897368" cy="748428"/>
            <a:chOff x="7364584" y="1097095"/>
            <a:chExt cx="3897368" cy="748428"/>
          </a:xfrm>
        </p:grpSpPr>
        <p:sp>
          <p:nvSpPr>
            <p:cNvPr id="3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364584" y="1097095"/>
              <a:ext cx="3897368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364584" y="1109006"/>
              <a:ext cx="791060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923099" y="1265652"/>
              <a:ext cx="32128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تتغير هذه البيئة مع مرور الزمن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grpSp>
        <p:nvGrpSpPr>
          <p:cNvPr id="39" name="Group 78">
            <a:extLst>
              <a:ext uri="{FF2B5EF4-FFF2-40B4-BE49-F238E27FC236}">
                <a16:creationId xmlns="" xmlns:a16="http://schemas.microsoft.com/office/drawing/2014/main" id="{637FF8BE-A26E-4F5D-8B48-CDEADC51BDC7}"/>
              </a:ext>
            </a:extLst>
          </p:cNvPr>
          <p:cNvGrpSpPr/>
          <p:nvPr/>
        </p:nvGrpSpPr>
        <p:grpSpPr>
          <a:xfrm flipH="1">
            <a:off x="2805109" y="1067850"/>
            <a:ext cx="4998603" cy="907583"/>
            <a:chOff x="7058901" y="1364863"/>
            <a:chExt cx="2269141" cy="1319296"/>
          </a:xfrm>
        </p:grpSpPr>
        <p:grpSp>
          <p:nvGrpSpPr>
            <p:cNvPr id="49" name="Group 79">
              <a:extLst>
                <a:ext uri="{FF2B5EF4-FFF2-40B4-BE49-F238E27FC236}">
                  <a16:creationId xmlns="" xmlns:a16="http://schemas.microsoft.com/office/drawing/2014/main" id="{7602462C-0718-4C8B-AD8C-37935779043A}"/>
                </a:ext>
              </a:extLst>
            </p:cNvPr>
            <p:cNvGrpSpPr/>
            <p:nvPr/>
          </p:nvGrpSpPr>
          <p:grpSpPr>
            <a:xfrm>
              <a:off x="7078889" y="1364863"/>
              <a:ext cx="2249153" cy="1226817"/>
              <a:chOff x="4784691" y="2798302"/>
              <a:chExt cx="2249153" cy="1226817"/>
            </a:xfrm>
          </p:grpSpPr>
          <p:sp>
            <p:nvSpPr>
              <p:cNvPr id="52" name="Rectangle: Top Corners Rounded 83">
                <a:extLst>
                  <a:ext uri="{FF2B5EF4-FFF2-40B4-BE49-F238E27FC236}">
                    <a16:creationId xmlns="" xmlns:a16="http://schemas.microsoft.com/office/drawing/2014/main" id="{921145F7-DD54-4B8E-B47A-C55E4EFF5D3B}"/>
                  </a:ext>
                </a:extLst>
              </p:cNvPr>
              <p:cNvSpPr/>
              <p:nvPr/>
            </p:nvSpPr>
            <p:spPr>
              <a:xfrm rot="5400000">
                <a:off x="5302595" y="2280398"/>
                <a:ext cx="1213342" cy="2249149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84">
                <a:extLst>
                  <a:ext uri="{FF2B5EF4-FFF2-40B4-BE49-F238E27FC236}">
                    <a16:creationId xmlns="" xmlns:a16="http://schemas.microsoft.com/office/drawing/2014/main" id="{6B051CC9-FF3F-4128-922F-B844268E8483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80">
              <a:extLst>
                <a:ext uri="{FF2B5EF4-FFF2-40B4-BE49-F238E27FC236}">
                  <a16:creationId xmlns="" xmlns:a16="http://schemas.microsoft.com/office/drawing/2014/main" id="{46D10031-27B3-4C49-98B3-5B12E260223A}"/>
                </a:ext>
              </a:extLst>
            </p:cNvPr>
            <p:cNvSpPr txBox="1"/>
            <p:nvPr/>
          </p:nvSpPr>
          <p:spPr>
            <a:xfrm>
              <a:off x="8875868" y="1642793"/>
              <a:ext cx="214883" cy="1041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1" name="TextBox 81">
              <a:extLst>
                <a:ext uri="{FF2B5EF4-FFF2-40B4-BE49-F238E27FC236}">
                  <a16:creationId xmlns="" xmlns:a16="http://schemas.microsoft.com/office/drawing/2014/main" id="{BD126DD9-336E-4BE1-9D9D-62D5FE7CB40C}"/>
                </a:ext>
              </a:extLst>
            </p:cNvPr>
            <p:cNvSpPr txBox="1"/>
            <p:nvPr/>
          </p:nvSpPr>
          <p:spPr>
            <a:xfrm>
              <a:off x="7058901" y="1474831"/>
              <a:ext cx="1859089" cy="93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latin typeface="Century Gothic" panose="020B0502020202020204" pitchFamily="34" charset="0"/>
                </a:rPr>
                <a:t>يبدأ ظهور النباتات الصغيرة ثم تنمو و تغير البيئة و تظهر نباتات كبيرة و أشجار ثم تتواجد الحيوانات</a:t>
              </a:r>
              <a:endParaRPr lang="en-US" b="1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7FCF7885-A603-40E6-837F-8B13A5D81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61" y="2425463"/>
            <a:ext cx="4594358" cy="4231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045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2" presetID="2" presetClass="entr" presetSubtype="2" accel="28000" fill="hold" nodeType="after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5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2" presetID="2" presetClass="entr" presetSubtype="2" accel="2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7287" y="4489811"/>
            <a:ext cx="5358801" cy="2341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3944" y="0"/>
            <a:ext cx="2403116" cy="3131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32542" y="2000144"/>
              <a:ext cx="2279667" cy="566501"/>
              <a:chOff x="3244181" y="5457935"/>
              <a:chExt cx="2279667" cy="566501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44181" y="5728870"/>
                <a:ext cx="2279667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</a:t>
                </a: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بيئاتها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58958" y="3374409"/>
            <a:ext cx="996687" cy="911319"/>
            <a:chOff x="1213955" y="2528270"/>
            <a:chExt cx="1335254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955" y="2704570"/>
              <a:ext cx="1335254" cy="887801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190227" y="4644619"/>
            <a:ext cx="2816252" cy="1041578"/>
            <a:chOff x="518403" y="4560288"/>
            <a:chExt cx="2816252" cy="1041578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518403" y="5232534"/>
              <a:ext cx="28162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</a:t>
              </a:r>
              <a:r>
                <a:rPr lang="ar-SY" b="1" dirty="0" smtClean="0">
                  <a:latin typeface="Century Gothic" panose="020B0502020202020204" pitchFamily="34" charset="0"/>
                </a:rPr>
                <a:t>البيئي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38371" y="173982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72808" y="2888963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44277" y="3781364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939984" y="3496254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34157" y="356107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4996370" y="356402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39986" y="349625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68360" y="351046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53694" y="3502352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588771" y="270601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41366" y="2294873"/>
            <a:ext cx="589343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17321" y="23635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10275" y="234887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06928" y="2862603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41367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39986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980903" y="2287150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469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278234" y="11188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2034805" y="1108321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6274643" y="3649490"/>
            <a:ext cx="4906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كما يُسبّب قطع الأشجار </a:t>
            </a:r>
            <a:r>
              <a:rPr lang="ar-SY" b="1" dirty="0" smtClean="0">
                <a:latin typeface="Oswald" panose="02000503000000000000" pitchFamily="2" charset="0"/>
              </a:rPr>
              <a:t>انجراف التربة و حدوث الفيضانات , و من ذلك أن احتطاب أشجار الطلح لأغراض التدفئة يُهدِّدُ هذا النوع من الأشجار بالزوال</a:t>
            </a: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331275" y="2323983"/>
            <a:ext cx="5649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إزالة الغابات و الاحتطاب :</a:t>
            </a:r>
          </a:p>
          <a:p>
            <a:pPr lvl="0"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يعمل الإنسان على إزالة الغابات بقطع الأشجار من أجل بناء البيوت و غيرها من المنشآت الأخرى </a:t>
            </a: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فيقضي الإنسان  بذلك </a:t>
            </a:r>
            <a:r>
              <a:rPr lang="ar-SY" b="1" dirty="0" smtClean="0">
                <a:latin typeface="Oswald" panose="02000503000000000000" pitchFamily="2" charset="0"/>
              </a:rPr>
              <a:t>على المواطن الطبيعية للمخلوقات الحية و يعرّضها للإنقراض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7251701" y="1086821"/>
            <a:ext cx="4761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التلوّث :</a:t>
            </a:r>
          </a:p>
          <a:p>
            <a:pPr algn="r">
              <a:defRPr/>
            </a:pPr>
            <a:r>
              <a:rPr lang="ar-SY" b="1" dirty="0" smtClean="0">
                <a:latin typeface="Oswald" panose="02000503000000000000" pitchFamily="2" charset="0"/>
              </a:rPr>
              <a:t>يحدث التلوث عند إدخال مواد ضارة  إلى الماء أو الهواء أو التربة , و يمكن للسيارات أن تُسبّب تلوّث الهواء و </a:t>
            </a:r>
            <a:r>
              <a:rPr lang="ar-SY" b="1" dirty="0" err="1" smtClean="0">
                <a:latin typeface="Oswald" panose="02000503000000000000" pitchFamily="2" charset="0"/>
              </a:rPr>
              <a:t>و</a:t>
            </a:r>
            <a:r>
              <a:rPr lang="ar-SY" b="1" dirty="0" smtClean="0">
                <a:latin typeface="Oswald" panose="02000503000000000000" pitchFamily="2" charset="0"/>
              </a:rPr>
              <a:t> كذلك النفايات تُلوِّث الماء و التربة</a:t>
            </a:r>
            <a:endParaRPr lang="ar-SY" b="1" dirty="0">
              <a:latin typeface="Oswald" panose="02000503000000000000" pitchFamily="2" charset="0"/>
            </a:endParaRPr>
          </a:p>
        </p:txBody>
      </p:sp>
      <p:grpSp>
        <p:nvGrpSpPr>
          <p:cNvPr id="59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7720441" y="67147"/>
            <a:ext cx="4339764" cy="820175"/>
            <a:chOff x="742949" y="1272891"/>
            <a:chExt cx="5147197" cy="972772"/>
          </a:xfrm>
        </p:grpSpPr>
        <p:grpSp>
          <p:nvGrpSpPr>
            <p:cNvPr id="60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4"/>
              <a:chExt cx="7582470" cy="1433016"/>
            </a:xfrm>
          </p:grpSpPr>
          <p:sp>
            <p:nvSpPr>
              <p:cNvPr id="7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284271" y="1508853"/>
              <a:ext cx="3866379" cy="438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C00000"/>
                  </a:solidFill>
                </a:rPr>
                <a:t>كيف يُحدِثُ الإنسان تغييراً في بيئته ؟</a:t>
              </a:r>
              <a:endParaRPr lang="ar-SY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9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9"/>
          <a:stretch/>
        </p:blipFill>
        <p:spPr bwMode="auto">
          <a:xfrm>
            <a:off x="9228415" y="4926780"/>
            <a:ext cx="2235732" cy="1847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72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5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1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3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3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4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1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0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5" dur="10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1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2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3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38" grpId="0" animBg="1"/>
          <p:bldP spid="39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1" grpId="0" animBg="1"/>
          <p:bldP spid="81" grpId="0" animBg="1"/>
          <p:bldP spid="82" grpId="0" animBg="1"/>
          <p:bldP spid="91" grpId="0"/>
          <p:bldP spid="93" grpId="0"/>
          <p:bldP spid="9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2930398" y="79111"/>
            <a:ext cx="2423984" cy="2664463"/>
            <a:chOff x="3048000" y="79111"/>
            <a:chExt cx="2423984" cy="2664463"/>
          </a:xfrm>
        </p:grpSpPr>
        <p:pic>
          <p:nvPicPr>
            <p:cNvPr id="8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9228" y="79111"/>
              <a:ext cx="2229143" cy="2664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مربع نص 1"/>
            <p:cNvSpPr txBox="1"/>
            <p:nvPr/>
          </p:nvSpPr>
          <p:spPr>
            <a:xfrm>
              <a:off x="3048000" y="2185288"/>
              <a:ext cx="24239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Y" sz="1200" b="1" dirty="0" smtClean="0">
                  <a:solidFill>
                    <a:srgbClr val="FFFF00"/>
                  </a:solidFill>
                </a:rPr>
                <a:t>يكثر هذا النبات في وادي بيش بجازان حيث يتسلق نخيل الدوم و يُنافسه على الغذاء</a:t>
              </a:r>
              <a:endParaRPr lang="ar-SY" sz="12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48921" y="2000144"/>
              <a:ext cx="2297056" cy="566800"/>
              <a:chOff x="3260560" y="5457935"/>
              <a:chExt cx="2297056" cy="566800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60560" y="5729169"/>
                <a:ext cx="2297056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بيئاتها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58584" y="3374406"/>
            <a:ext cx="987059" cy="911318"/>
            <a:chOff x="1213454" y="2528270"/>
            <a:chExt cx="1322355" cy="1220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454" y="2715807"/>
              <a:ext cx="1322355" cy="879226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203267" y="4644619"/>
            <a:ext cx="2775076" cy="1041193"/>
            <a:chOff x="531443" y="4560288"/>
            <a:chExt cx="2775076" cy="1041193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531443" y="5232149"/>
              <a:ext cx="2775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sp>
        <p:nvSpPr>
          <p:cNvPr id="38" name="Oval 57">
            <a:extLst>
              <a:ext uri="{FF2B5EF4-FFF2-40B4-BE49-F238E27FC236}">
                <a16:creationId xmlns="" xmlns:a16="http://schemas.microsoft.com/office/drawing/2014/main" id="{11E9813F-2B66-4B5A-B2E9-1C9416EDC214}"/>
              </a:ext>
            </a:extLst>
          </p:cNvPr>
          <p:cNvSpPr/>
          <p:nvPr/>
        </p:nvSpPr>
        <p:spPr>
          <a:xfrm>
            <a:off x="5438371" y="1739822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56">
            <a:extLst>
              <a:ext uri="{FF2B5EF4-FFF2-40B4-BE49-F238E27FC236}">
                <a16:creationId xmlns="" xmlns:a16="http://schemas.microsoft.com/office/drawing/2014/main" id="{0269C378-00C0-4B01-93D0-5884DDCDE72F}"/>
              </a:ext>
            </a:extLst>
          </p:cNvPr>
          <p:cNvSpPr/>
          <p:nvPr/>
        </p:nvSpPr>
        <p:spPr>
          <a:xfrm>
            <a:off x="4272808" y="2888963"/>
            <a:ext cx="1400374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="" xmlns:a16="http://schemas.microsoft.com/office/drawing/2014/main" id="{CE45E013-3ED2-4BF3-9EDE-2D16A612E269}"/>
              </a:ext>
            </a:extLst>
          </p:cNvPr>
          <p:cNvSpPr/>
          <p:nvPr/>
        </p:nvSpPr>
        <p:spPr>
          <a:xfrm rot="408333">
            <a:off x="6256985" y="3858850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15">
            <a:extLst>
              <a:ext uri="{FF2B5EF4-FFF2-40B4-BE49-F238E27FC236}">
                <a16:creationId xmlns="" xmlns:a16="http://schemas.microsoft.com/office/drawing/2014/main" id="{134344D1-27B6-4C75-B6B2-6BE368AF946F}"/>
              </a:ext>
            </a:extLst>
          </p:cNvPr>
          <p:cNvSpPr/>
          <p:nvPr/>
        </p:nvSpPr>
        <p:spPr>
          <a:xfrm>
            <a:off x="4939984" y="3496254"/>
            <a:ext cx="6371361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9">
            <a:extLst>
              <a:ext uri="{FF2B5EF4-FFF2-40B4-BE49-F238E27FC236}">
                <a16:creationId xmlns="" xmlns:a16="http://schemas.microsoft.com/office/drawing/2014/main" id="{581BC844-58B6-42A8-9EC3-F9445BD6CD10}"/>
              </a:ext>
            </a:extLst>
          </p:cNvPr>
          <p:cNvSpPr/>
          <p:nvPr/>
        </p:nvSpPr>
        <p:spPr>
          <a:xfrm rot="253844">
            <a:off x="5134157" y="3561077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64">
            <a:extLst>
              <a:ext uri="{FF2B5EF4-FFF2-40B4-BE49-F238E27FC236}">
                <a16:creationId xmlns="" xmlns:a16="http://schemas.microsoft.com/office/drawing/2014/main" id="{DC44A452-7662-4041-993F-835F431489F0}"/>
              </a:ext>
            </a:extLst>
          </p:cNvPr>
          <p:cNvSpPr/>
          <p:nvPr/>
        </p:nvSpPr>
        <p:spPr>
          <a:xfrm rot="253844">
            <a:off x="4996370" y="3564028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16">
            <a:extLst>
              <a:ext uri="{FF2B5EF4-FFF2-40B4-BE49-F238E27FC236}">
                <a16:creationId xmlns="" xmlns:a16="http://schemas.microsoft.com/office/drawing/2014/main" id="{B7AAF74A-DC2E-4682-B248-E22DC32FFD80}"/>
              </a:ext>
            </a:extLst>
          </p:cNvPr>
          <p:cNvSpPr/>
          <p:nvPr/>
        </p:nvSpPr>
        <p:spPr>
          <a:xfrm>
            <a:off x="4939986" y="3496254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CC00FF"/>
              </a:gs>
              <a:gs pos="100000">
                <a:srgbClr val="CC00CC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17">
            <a:extLst>
              <a:ext uri="{FF2B5EF4-FFF2-40B4-BE49-F238E27FC236}">
                <a16:creationId xmlns="" xmlns:a16="http://schemas.microsoft.com/office/drawing/2014/main" id="{02A0FF32-AD48-4775-A26F-4291B4640C4A}"/>
              </a:ext>
            </a:extLst>
          </p:cNvPr>
          <p:cNvSpPr/>
          <p:nvPr/>
        </p:nvSpPr>
        <p:spPr>
          <a:xfrm flipH="1" flipV="1">
            <a:off x="3768360" y="3510465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8">
            <a:extLst>
              <a:ext uri="{FF2B5EF4-FFF2-40B4-BE49-F238E27FC236}">
                <a16:creationId xmlns="" xmlns:a16="http://schemas.microsoft.com/office/drawing/2014/main" id="{E4666DC6-D479-4056-A5E9-716D0B9AD94C}"/>
              </a:ext>
            </a:extLst>
          </p:cNvPr>
          <p:cNvSpPr/>
          <p:nvPr/>
        </p:nvSpPr>
        <p:spPr>
          <a:xfrm>
            <a:off x="11253694" y="3502352"/>
            <a:ext cx="91440" cy="1201381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60">
            <a:extLst>
              <a:ext uri="{FF2B5EF4-FFF2-40B4-BE49-F238E27FC236}">
                <a16:creationId xmlns="" xmlns:a16="http://schemas.microsoft.com/office/drawing/2014/main" id="{5F7B3816-1D69-477C-9DAF-00BCE44E3C79}"/>
              </a:ext>
            </a:extLst>
          </p:cNvPr>
          <p:cNvSpPr/>
          <p:nvPr/>
        </p:nvSpPr>
        <p:spPr>
          <a:xfrm rot="408333">
            <a:off x="7588771" y="2833019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20">
            <a:extLst>
              <a:ext uri="{FF2B5EF4-FFF2-40B4-BE49-F238E27FC236}">
                <a16:creationId xmlns="" xmlns:a16="http://schemas.microsoft.com/office/drawing/2014/main" id="{2A7CA28B-30AC-48BD-9035-C6F2456E07F5}"/>
              </a:ext>
            </a:extLst>
          </p:cNvPr>
          <p:cNvSpPr/>
          <p:nvPr/>
        </p:nvSpPr>
        <p:spPr>
          <a:xfrm>
            <a:off x="6141366" y="2294873"/>
            <a:ext cx="5462079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70">
            <a:extLst>
              <a:ext uri="{FF2B5EF4-FFF2-40B4-BE49-F238E27FC236}">
                <a16:creationId xmlns="" xmlns:a16="http://schemas.microsoft.com/office/drawing/2014/main" id="{2B8FE6BF-71B4-41E6-835F-8CDE718AB120}"/>
              </a:ext>
            </a:extLst>
          </p:cNvPr>
          <p:cNvSpPr/>
          <p:nvPr/>
        </p:nvSpPr>
        <p:spPr>
          <a:xfrm rot="253844">
            <a:off x="6317321" y="236351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5">
            <a:extLst>
              <a:ext uri="{FF2B5EF4-FFF2-40B4-BE49-F238E27FC236}">
                <a16:creationId xmlns="" xmlns:a16="http://schemas.microsoft.com/office/drawing/2014/main" id="{B263280B-19ED-4391-A474-461399145E35}"/>
              </a:ext>
            </a:extLst>
          </p:cNvPr>
          <p:cNvSpPr/>
          <p:nvPr/>
        </p:nvSpPr>
        <p:spPr>
          <a:xfrm rot="253844">
            <a:off x="6210275" y="2348875"/>
            <a:ext cx="1201381" cy="120138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74">
            <a:extLst>
              <a:ext uri="{FF2B5EF4-FFF2-40B4-BE49-F238E27FC236}">
                <a16:creationId xmlns="" xmlns:a16="http://schemas.microsoft.com/office/drawing/2014/main" id="{635EEB73-03CC-48C3-BC7E-F6C38D23F367}"/>
              </a:ext>
            </a:extLst>
          </p:cNvPr>
          <p:cNvSpPr/>
          <p:nvPr/>
        </p:nvSpPr>
        <p:spPr>
          <a:xfrm>
            <a:off x="4706928" y="2862603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21">
            <a:extLst>
              <a:ext uri="{FF2B5EF4-FFF2-40B4-BE49-F238E27FC236}">
                <a16:creationId xmlns="" xmlns:a16="http://schemas.microsoft.com/office/drawing/2014/main" id="{D1745ABD-21CA-4A85-8E4A-35BB7B1E1CCF}"/>
              </a:ext>
            </a:extLst>
          </p:cNvPr>
          <p:cNvSpPr/>
          <p:nvPr/>
        </p:nvSpPr>
        <p:spPr>
          <a:xfrm>
            <a:off x="6141367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>
            <a:gsLst>
              <a:gs pos="0">
                <a:srgbClr val="33CCFF"/>
              </a:gs>
              <a:gs pos="100000">
                <a:srgbClr val="0099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22">
            <a:extLst>
              <a:ext uri="{FF2B5EF4-FFF2-40B4-BE49-F238E27FC236}">
                <a16:creationId xmlns="" xmlns:a16="http://schemas.microsoft.com/office/drawing/2014/main" id="{AB7ABED1-F973-4CB9-83D3-537C959EB189}"/>
              </a:ext>
            </a:extLst>
          </p:cNvPr>
          <p:cNvSpPr/>
          <p:nvPr/>
        </p:nvSpPr>
        <p:spPr>
          <a:xfrm flipH="1" flipV="1">
            <a:off x="4939986" y="2294873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33CCFF"/>
              </a:gs>
              <a:gs pos="100000">
                <a:srgbClr val="0099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3">
            <a:extLst>
              <a:ext uri="{FF2B5EF4-FFF2-40B4-BE49-F238E27FC236}">
                <a16:creationId xmlns="" xmlns:a16="http://schemas.microsoft.com/office/drawing/2014/main" id="{93C4D3A5-C5C5-4363-A2BF-7A038A694E83}"/>
              </a:ext>
            </a:extLst>
          </p:cNvPr>
          <p:cNvSpPr/>
          <p:nvPr/>
        </p:nvSpPr>
        <p:spPr>
          <a:xfrm>
            <a:off x="11537405" y="2307269"/>
            <a:ext cx="91440" cy="1201381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1">
            <a:extLst>
              <a:ext uri="{FF2B5EF4-FFF2-40B4-BE49-F238E27FC236}">
                <a16:creationId xmlns="" xmlns:a16="http://schemas.microsoft.com/office/drawing/2014/main" id="{3EDBE1B6-E091-433F-BF06-029B3AA047A4}"/>
              </a:ext>
            </a:extLst>
          </p:cNvPr>
          <p:cNvSpPr/>
          <p:nvPr/>
        </p:nvSpPr>
        <p:spPr>
          <a:xfrm rot="408333">
            <a:off x="8833697" y="1610808"/>
            <a:ext cx="3437916" cy="1201382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25">
            <a:extLst>
              <a:ext uri="{FF2B5EF4-FFF2-40B4-BE49-F238E27FC236}">
                <a16:creationId xmlns="" xmlns:a16="http://schemas.microsoft.com/office/drawing/2014/main" id="{28D92954-3908-4D5A-A653-0C064E57969B}"/>
              </a:ext>
            </a:extLst>
          </p:cNvPr>
          <p:cNvSpPr/>
          <p:nvPr/>
        </p:nvSpPr>
        <p:spPr>
          <a:xfrm>
            <a:off x="7469747" y="1093492"/>
            <a:ext cx="4596588" cy="1201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5">
            <a:extLst>
              <a:ext uri="{FF2B5EF4-FFF2-40B4-BE49-F238E27FC236}">
                <a16:creationId xmlns="" xmlns:a16="http://schemas.microsoft.com/office/drawing/2014/main" id="{3577FE1B-285D-47D0-97DD-F37DC0E566D0}"/>
              </a:ext>
            </a:extLst>
          </p:cNvPr>
          <p:cNvSpPr/>
          <p:nvPr/>
        </p:nvSpPr>
        <p:spPr>
          <a:xfrm>
            <a:off x="5895740" y="1648680"/>
            <a:ext cx="1652302" cy="1201380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27">
            <a:extLst>
              <a:ext uri="{FF2B5EF4-FFF2-40B4-BE49-F238E27FC236}">
                <a16:creationId xmlns="" xmlns:a16="http://schemas.microsoft.com/office/drawing/2014/main" id="{AB9D1A03-A331-4591-8DE4-0DF498EED676}"/>
              </a:ext>
            </a:extLst>
          </p:cNvPr>
          <p:cNvSpPr/>
          <p:nvPr/>
        </p:nvSpPr>
        <p:spPr>
          <a:xfrm flipH="1" flipV="1">
            <a:off x="6278234" y="1118892"/>
            <a:ext cx="1201381" cy="120138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0 w 9144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914400">
                <a:moveTo>
                  <a:pt x="0" y="0"/>
                </a:moveTo>
                <a:lnTo>
                  <a:pt x="914400" y="0"/>
                </a:lnTo>
                <a:cubicBezTo>
                  <a:pt x="914400" y="505009"/>
                  <a:pt x="505009" y="914400"/>
                  <a:pt x="0" y="914400"/>
                </a:cubicBezTo>
                <a:close/>
              </a:path>
            </a:pathLst>
          </a:custGeom>
          <a:gradFill flip="none" rotWithShape="1">
            <a:gsLst>
              <a:gs pos="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28">
            <a:extLst>
              <a:ext uri="{FF2B5EF4-FFF2-40B4-BE49-F238E27FC236}">
                <a16:creationId xmlns="" xmlns:a16="http://schemas.microsoft.com/office/drawing/2014/main" id="{BEE924DA-B36C-4679-A5BC-C6EE2DD7F502}"/>
              </a:ext>
            </a:extLst>
          </p:cNvPr>
          <p:cNvSpPr/>
          <p:nvPr/>
        </p:nvSpPr>
        <p:spPr>
          <a:xfrm>
            <a:off x="12034805" y="1108321"/>
            <a:ext cx="91440" cy="1201381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49">
            <a:extLst>
              <a:ext uri="{FF2B5EF4-FFF2-40B4-BE49-F238E27FC236}">
                <a16:creationId xmlns="" xmlns:a16="http://schemas.microsoft.com/office/drawing/2014/main" id="{3BC3F107-E536-4968-B783-44DDACF22075}"/>
              </a:ext>
            </a:extLst>
          </p:cNvPr>
          <p:cNvSpPr txBox="1"/>
          <p:nvPr/>
        </p:nvSpPr>
        <p:spPr>
          <a:xfrm>
            <a:off x="5709688" y="3647122"/>
            <a:ext cx="5584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D60093"/>
                </a:solidFill>
                <a:latin typeface="Oswald" panose="02000503000000000000" pitchFamily="2" charset="0"/>
              </a:rPr>
              <a:t>و إحضار أحد الحيوانات </a:t>
            </a:r>
            <a:r>
              <a:rPr lang="ar-SY" b="1" dirty="0" smtClean="0">
                <a:latin typeface="Oswald" panose="02000503000000000000" pitchFamily="2" charset="0"/>
              </a:rPr>
              <a:t>إلى بيئة جديدة لا يوجد فيها ما يتغذى على هذا الحيوان فإنَّ هذا يؤدي إلى تكاثره بسرعة كبيرة , و يترتّبُ على ذلك استهلاكه كميّة كبيرة من الموارد في هذه البيئة الجديدة 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3" name="TextBox 51">
            <a:extLst>
              <a:ext uri="{FF2B5EF4-FFF2-40B4-BE49-F238E27FC236}">
                <a16:creationId xmlns="" xmlns:a16="http://schemas.microsoft.com/office/drawing/2014/main" id="{15ADE817-36F8-4A64-99D1-42FF21F1A073}"/>
              </a:ext>
            </a:extLst>
          </p:cNvPr>
          <p:cNvSpPr txBox="1"/>
          <p:nvPr/>
        </p:nvSpPr>
        <p:spPr>
          <a:xfrm>
            <a:off x="6810966" y="2539437"/>
            <a:ext cx="4712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rgbClr val="0070C0"/>
                </a:solidFill>
                <a:latin typeface="Oswald" panose="02000503000000000000" pitchFamily="2" charset="0"/>
              </a:rPr>
              <a:t>فإحضار أحد أنواع النباتات </a:t>
            </a:r>
            <a:r>
              <a:rPr lang="ar-SY" b="1" dirty="0" smtClean="0">
                <a:latin typeface="Oswald" panose="02000503000000000000" pitchFamily="2" charset="0"/>
              </a:rPr>
              <a:t>التي تتميّز بنموها السريع يؤدي إلى أن تتنافس مع نباتات أخرى على الغذاء و الماء</a:t>
            </a:r>
            <a:endParaRPr lang="ar-SY" b="1" dirty="0">
              <a:latin typeface="Oswald" panose="02000503000000000000" pitchFamily="2" charset="0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="" xmlns:a16="http://schemas.microsoft.com/office/drawing/2014/main" id="{E1ED38C1-3EB0-47D6-B4F1-8D225FF32CDC}"/>
              </a:ext>
            </a:extLst>
          </p:cNvPr>
          <p:cNvSpPr txBox="1"/>
          <p:nvPr/>
        </p:nvSpPr>
        <p:spPr>
          <a:xfrm>
            <a:off x="7161184" y="1086589"/>
            <a:ext cx="4846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SY" b="1" dirty="0" smtClean="0">
                <a:solidFill>
                  <a:schemeClr val="accent2"/>
                </a:solidFill>
                <a:latin typeface="Oswald" panose="02000503000000000000" pitchFamily="2" charset="0"/>
              </a:rPr>
              <a:t>إحداث التنافس : </a:t>
            </a:r>
            <a:r>
              <a:rPr lang="ar-SY" b="1" dirty="0" smtClean="0">
                <a:latin typeface="Oswald" panose="02000503000000000000" pitchFamily="2" charset="0"/>
              </a:rPr>
              <a:t>في بعض الأحيان يُحضِرُ الإنسان أحد المخلوقات الحية الجديدة على بيئته و قد يؤدي ذلك إلى ضرر في البيئة بسبب تنافس هذا المخلوق مع غيره من مخلوقات البيئة على الموارد الموجودة في هذه البيئة </a:t>
            </a:r>
            <a:endParaRPr lang="ar-SY" b="1" dirty="0"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32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8" grpId="0" animBg="1"/>
      <p:bldP spid="39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1" grpId="0" animBg="1"/>
      <p:bldP spid="81" grpId="0" animBg="1"/>
      <p:bldP spid="82" grpId="0" animBg="1"/>
      <p:bldP spid="91" grpId="0"/>
      <p:bldP spid="93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zoid 48">
            <a:extLst>
              <a:ext uri="{FF2B5EF4-FFF2-40B4-BE49-F238E27FC236}">
                <a16:creationId xmlns=""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Block Arc 50">
            <a:extLst>
              <a:ext uri="{FF2B5EF4-FFF2-40B4-BE49-F238E27FC236}">
                <a16:creationId xmlns=""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: Shape 58">
            <a:extLst>
              <a:ext uri="{FF2B5EF4-FFF2-40B4-BE49-F238E27FC236}">
                <a16:creationId xmlns=""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rapezoid 59">
            <a:extLst>
              <a:ext uri="{FF2B5EF4-FFF2-40B4-BE49-F238E27FC236}">
                <a16:creationId xmlns=""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69">
            <a:extLst>
              <a:ext uri="{FF2B5EF4-FFF2-40B4-BE49-F238E27FC236}">
                <a16:creationId xmlns=""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471309"/>
            <a:ext cx="2786743" cy="1429232"/>
            <a:chOff x="538318" y="1482904"/>
            <a:chExt cx="2658769" cy="11437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" name="Trapezoid 57">
              <a:extLst>
                <a:ext uri="{FF2B5EF4-FFF2-40B4-BE49-F238E27FC236}">
                  <a16:creationId xmlns=""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=""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054255" y="1482904"/>
              <a:ext cx="1569008" cy="517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</a:t>
              </a:r>
            </a:p>
          </p:txBody>
        </p:sp>
        <p:grpSp>
          <p:nvGrpSpPr>
            <p:cNvPr id="21" name="Group 65">
              <a:extLst>
                <a:ext uri="{FF2B5EF4-FFF2-40B4-BE49-F238E27FC236}">
                  <a16:creationId xmlns=""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51478" y="2000144"/>
              <a:ext cx="2316017" cy="581921"/>
              <a:chOff x="3263117" y="5457935"/>
              <a:chExt cx="2316017" cy="581921"/>
            </a:xfrm>
            <a:grpFill/>
          </p:grpSpPr>
          <p:sp>
            <p:nvSpPr>
              <p:cNvPr id="22" name="TextBox 66">
                <a:extLst>
                  <a:ext uri="{FF2B5EF4-FFF2-40B4-BE49-F238E27FC236}">
                    <a16:creationId xmlns=""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67466" y="5457935"/>
                <a:ext cx="1365861" cy="270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في النظام البيئي</a:t>
                </a:r>
              </a:p>
            </p:txBody>
          </p:sp>
          <p:sp>
            <p:nvSpPr>
              <p:cNvPr id="23" name="TextBox 67">
                <a:extLst>
                  <a:ext uri="{FF2B5EF4-FFF2-40B4-BE49-F238E27FC236}">
                    <a16:creationId xmlns=""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63117" y="5744290"/>
                <a:ext cx="2316017" cy="295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المخلوقات الحيّة </a:t>
                </a:r>
                <a:r>
                  <a:rPr lang="ar-SY" b="1" dirty="0" smtClean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تُغيّرُ </a:t>
                </a: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بيئاتها</a:t>
                </a:r>
              </a:p>
            </p:txBody>
          </p:sp>
        </p:grpSp>
      </p:grpSp>
      <p:sp>
        <p:nvSpPr>
          <p:cNvPr id="24" name="Rectangle 49">
            <a:extLst>
              <a:ext uri="{FF2B5EF4-FFF2-40B4-BE49-F238E27FC236}">
                <a16:creationId xmlns=""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: Shape 7">
            <a:extLst>
              <a:ext uri="{FF2B5EF4-FFF2-40B4-BE49-F238E27FC236}">
                <a16:creationId xmlns="" xmlns:a16="http://schemas.microsoft.com/office/drawing/2014/main" id="{379DF894-4543-4E2A-A932-45D8D5155E4D}"/>
              </a:ext>
            </a:extLst>
          </p:cNvPr>
          <p:cNvSpPr/>
          <p:nvPr/>
        </p:nvSpPr>
        <p:spPr>
          <a:xfrm>
            <a:off x="862460" y="3010628"/>
            <a:ext cx="1613481" cy="1613481"/>
          </a:xfrm>
          <a:custGeom>
            <a:avLst/>
            <a:gdLst>
              <a:gd name="connsiteX0" fmla="*/ 1226115 w 3038621"/>
              <a:gd name="connsiteY0" fmla="*/ 0 h 3038621"/>
              <a:gd name="connsiteX1" fmla="*/ 1812506 w 3038621"/>
              <a:gd name="connsiteY1" fmla="*/ 0 h 3038621"/>
              <a:gd name="connsiteX2" fmla="*/ 1890271 w 3038621"/>
              <a:gd name="connsiteY2" fmla="*/ 259462 h 3038621"/>
              <a:gd name="connsiteX3" fmla="*/ 1895833 w 3038621"/>
              <a:gd name="connsiteY3" fmla="*/ 304887 h 3038621"/>
              <a:gd name="connsiteX4" fmla="*/ 1897323 w 3038621"/>
              <a:gd name="connsiteY4" fmla="*/ 305270 h 3038621"/>
              <a:gd name="connsiteX5" fmla="*/ 2084270 w 3038621"/>
              <a:gd name="connsiteY5" fmla="*/ 380249 h 3038621"/>
              <a:gd name="connsiteX6" fmla="*/ 2110556 w 3038621"/>
              <a:gd name="connsiteY6" fmla="*/ 395998 h 3038621"/>
              <a:gd name="connsiteX7" fmla="*/ 2147849 w 3038621"/>
              <a:gd name="connsiteY7" fmla="*/ 366155 h 3038621"/>
              <a:gd name="connsiteX8" fmla="*/ 2386305 w 3038621"/>
              <a:gd name="connsiteY8" fmla="*/ 237675 h 3038621"/>
              <a:gd name="connsiteX9" fmla="*/ 2800946 w 3038621"/>
              <a:gd name="connsiteY9" fmla="*/ 652317 h 3038621"/>
              <a:gd name="connsiteX10" fmla="*/ 2672467 w 3038621"/>
              <a:gd name="connsiteY10" fmla="*/ 890772 h 3038621"/>
              <a:gd name="connsiteX11" fmla="*/ 2644268 w 3038621"/>
              <a:gd name="connsiteY11" fmla="*/ 926839 h 3038621"/>
              <a:gd name="connsiteX12" fmla="*/ 2644334 w 3038621"/>
              <a:gd name="connsiteY12" fmla="*/ 926943 h 3038621"/>
              <a:gd name="connsiteX13" fmla="*/ 2706547 w 3038621"/>
              <a:gd name="connsiteY13" fmla="*/ 1064045 h 3038621"/>
              <a:gd name="connsiteX14" fmla="*/ 2731329 w 3038621"/>
              <a:gd name="connsiteY14" fmla="*/ 1142494 h 3038621"/>
              <a:gd name="connsiteX15" fmla="*/ 2779159 w 3038621"/>
              <a:gd name="connsiteY15" fmla="*/ 1148350 h 3038621"/>
              <a:gd name="connsiteX16" fmla="*/ 3038621 w 3038621"/>
              <a:gd name="connsiteY16" fmla="*/ 1226115 h 3038621"/>
              <a:gd name="connsiteX17" fmla="*/ 3038621 w 3038621"/>
              <a:gd name="connsiteY17" fmla="*/ 1812506 h 3038621"/>
              <a:gd name="connsiteX18" fmla="*/ 2779159 w 3038621"/>
              <a:gd name="connsiteY18" fmla="*/ 1890271 h 3038621"/>
              <a:gd name="connsiteX19" fmla="*/ 2732846 w 3038621"/>
              <a:gd name="connsiteY19" fmla="*/ 1895941 h 3038621"/>
              <a:gd name="connsiteX20" fmla="*/ 2723709 w 3038621"/>
              <a:gd name="connsiteY20" fmla="*/ 1927018 h 3038621"/>
              <a:gd name="connsiteX21" fmla="*/ 2666815 w 3038621"/>
              <a:gd name="connsiteY21" fmla="*/ 2066947 h 3038621"/>
              <a:gd name="connsiteX22" fmla="*/ 2642954 w 3038621"/>
              <a:gd name="connsiteY22" fmla="*/ 2110102 h 3038621"/>
              <a:gd name="connsiteX23" fmla="*/ 2672467 w 3038621"/>
              <a:gd name="connsiteY23" fmla="*/ 2147849 h 3038621"/>
              <a:gd name="connsiteX24" fmla="*/ 2800946 w 3038621"/>
              <a:gd name="connsiteY24" fmla="*/ 2386305 h 3038621"/>
              <a:gd name="connsiteX25" fmla="*/ 2386305 w 3038621"/>
              <a:gd name="connsiteY25" fmla="*/ 2800946 h 3038621"/>
              <a:gd name="connsiteX26" fmla="*/ 2147849 w 3038621"/>
              <a:gd name="connsiteY26" fmla="*/ 2672467 h 3038621"/>
              <a:gd name="connsiteX27" fmla="*/ 2109881 w 3038621"/>
              <a:gd name="connsiteY27" fmla="*/ 2642782 h 3038621"/>
              <a:gd name="connsiteX28" fmla="*/ 2038929 w 3038621"/>
              <a:gd name="connsiteY28" fmla="*/ 2679794 h 3038621"/>
              <a:gd name="connsiteX29" fmla="*/ 1897323 w 3038621"/>
              <a:gd name="connsiteY29" fmla="*/ 2733350 h 3038621"/>
              <a:gd name="connsiteX30" fmla="*/ 1895833 w 3038621"/>
              <a:gd name="connsiteY30" fmla="*/ 2733733 h 3038621"/>
              <a:gd name="connsiteX31" fmla="*/ 1890271 w 3038621"/>
              <a:gd name="connsiteY31" fmla="*/ 2779159 h 3038621"/>
              <a:gd name="connsiteX32" fmla="*/ 1812506 w 3038621"/>
              <a:gd name="connsiteY32" fmla="*/ 3038621 h 3038621"/>
              <a:gd name="connsiteX33" fmla="*/ 1226115 w 3038621"/>
              <a:gd name="connsiteY33" fmla="*/ 3038621 h 3038621"/>
              <a:gd name="connsiteX34" fmla="*/ 1148350 w 3038621"/>
              <a:gd name="connsiteY34" fmla="*/ 2779159 h 3038621"/>
              <a:gd name="connsiteX35" fmla="*/ 1142789 w 3038621"/>
              <a:gd name="connsiteY35" fmla="*/ 2733734 h 3038621"/>
              <a:gd name="connsiteX36" fmla="*/ 1141297 w 3038621"/>
              <a:gd name="connsiteY36" fmla="*/ 2733350 h 3038621"/>
              <a:gd name="connsiteX37" fmla="*/ 954351 w 3038621"/>
              <a:gd name="connsiteY37" fmla="*/ 2658371 h 3038621"/>
              <a:gd name="connsiteX38" fmla="*/ 928065 w 3038621"/>
              <a:gd name="connsiteY38" fmla="*/ 2642623 h 3038621"/>
              <a:gd name="connsiteX39" fmla="*/ 890772 w 3038621"/>
              <a:gd name="connsiteY39" fmla="*/ 2672467 h 3038621"/>
              <a:gd name="connsiteX40" fmla="*/ 652317 w 3038621"/>
              <a:gd name="connsiteY40" fmla="*/ 2800946 h 3038621"/>
              <a:gd name="connsiteX41" fmla="*/ 237675 w 3038621"/>
              <a:gd name="connsiteY41" fmla="*/ 2386305 h 3038621"/>
              <a:gd name="connsiteX42" fmla="*/ 366155 w 3038621"/>
              <a:gd name="connsiteY42" fmla="*/ 2147849 h 3038621"/>
              <a:gd name="connsiteX43" fmla="*/ 394354 w 3038621"/>
              <a:gd name="connsiteY43" fmla="*/ 2111782 h 3038621"/>
              <a:gd name="connsiteX44" fmla="*/ 394287 w 3038621"/>
              <a:gd name="connsiteY44" fmla="*/ 2111677 h 3038621"/>
              <a:gd name="connsiteX45" fmla="*/ 332074 w 3038621"/>
              <a:gd name="connsiteY45" fmla="*/ 1974575 h 3038621"/>
              <a:gd name="connsiteX46" fmla="*/ 307292 w 3038621"/>
              <a:gd name="connsiteY46" fmla="*/ 1896127 h 3038621"/>
              <a:gd name="connsiteX47" fmla="*/ 259463 w 3038621"/>
              <a:gd name="connsiteY47" fmla="*/ 1890271 h 3038621"/>
              <a:gd name="connsiteX48" fmla="*/ 0 w 3038621"/>
              <a:gd name="connsiteY48" fmla="*/ 1812506 h 3038621"/>
              <a:gd name="connsiteX49" fmla="*/ 0 w 3038621"/>
              <a:gd name="connsiteY49" fmla="*/ 1226115 h 3038621"/>
              <a:gd name="connsiteX50" fmla="*/ 259463 w 3038621"/>
              <a:gd name="connsiteY50" fmla="*/ 1148350 h 3038621"/>
              <a:gd name="connsiteX51" fmla="*/ 305774 w 3038621"/>
              <a:gd name="connsiteY51" fmla="*/ 1142680 h 3038621"/>
              <a:gd name="connsiteX52" fmla="*/ 314911 w 3038621"/>
              <a:gd name="connsiteY52" fmla="*/ 1111602 h 3038621"/>
              <a:gd name="connsiteX53" fmla="*/ 371805 w 3038621"/>
              <a:gd name="connsiteY53" fmla="*/ 971673 h 3038621"/>
              <a:gd name="connsiteX54" fmla="*/ 395666 w 3038621"/>
              <a:gd name="connsiteY54" fmla="*/ 928518 h 3038621"/>
              <a:gd name="connsiteX55" fmla="*/ 366155 w 3038621"/>
              <a:gd name="connsiteY55" fmla="*/ 890772 h 3038621"/>
              <a:gd name="connsiteX56" fmla="*/ 237675 w 3038621"/>
              <a:gd name="connsiteY56" fmla="*/ 652317 h 3038621"/>
              <a:gd name="connsiteX57" fmla="*/ 652317 w 3038621"/>
              <a:gd name="connsiteY57" fmla="*/ 237675 h 3038621"/>
              <a:gd name="connsiteX58" fmla="*/ 890772 w 3038621"/>
              <a:gd name="connsiteY58" fmla="*/ 366155 h 3038621"/>
              <a:gd name="connsiteX59" fmla="*/ 928739 w 3038621"/>
              <a:gd name="connsiteY59" fmla="*/ 395839 h 3038621"/>
              <a:gd name="connsiteX60" fmla="*/ 999692 w 3038621"/>
              <a:gd name="connsiteY60" fmla="*/ 358827 h 3038621"/>
              <a:gd name="connsiteX61" fmla="*/ 1141297 w 3038621"/>
              <a:gd name="connsiteY61" fmla="*/ 305270 h 3038621"/>
              <a:gd name="connsiteX62" fmla="*/ 1142789 w 3038621"/>
              <a:gd name="connsiteY62" fmla="*/ 304887 h 3038621"/>
              <a:gd name="connsiteX63" fmla="*/ 1148350 w 3038621"/>
              <a:gd name="connsiteY63" fmla="*/ 259462 h 3038621"/>
              <a:gd name="connsiteX64" fmla="*/ 1226115 w 3038621"/>
              <a:gd name="connsiteY64" fmla="*/ 0 h 303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038621" h="3038621">
                <a:moveTo>
                  <a:pt x="1226115" y="0"/>
                </a:moveTo>
                <a:lnTo>
                  <a:pt x="1812506" y="0"/>
                </a:lnTo>
                <a:cubicBezTo>
                  <a:pt x="1841311" y="0"/>
                  <a:pt x="1868072" y="95649"/>
                  <a:pt x="1890271" y="259462"/>
                </a:cubicBezTo>
                <a:lnTo>
                  <a:pt x="1895833" y="304887"/>
                </a:lnTo>
                <a:lnTo>
                  <a:pt x="1897323" y="305270"/>
                </a:lnTo>
                <a:cubicBezTo>
                  <a:pt x="1962006" y="325389"/>
                  <a:pt x="2024474" y="350534"/>
                  <a:pt x="2084270" y="380249"/>
                </a:cubicBezTo>
                <a:lnTo>
                  <a:pt x="2110556" y="395998"/>
                </a:lnTo>
                <a:lnTo>
                  <a:pt x="2147849" y="366155"/>
                </a:lnTo>
                <a:cubicBezTo>
                  <a:pt x="2279380" y="266019"/>
                  <a:pt x="2365937" y="217307"/>
                  <a:pt x="2386305" y="237675"/>
                </a:cubicBezTo>
                <a:lnTo>
                  <a:pt x="2800946" y="652317"/>
                </a:lnTo>
                <a:cubicBezTo>
                  <a:pt x="2821314" y="672684"/>
                  <a:pt x="2772602" y="759241"/>
                  <a:pt x="2672467" y="890772"/>
                </a:cubicBezTo>
                <a:lnTo>
                  <a:pt x="2644268" y="926839"/>
                </a:lnTo>
                <a:lnTo>
                  <a:pt x="2644334" y="926943"/>
                </a:lnTo>
                <a:cubicBezTo>
                  <a:pt x="2667667" y="971166"/>
                  <a:pt x="2688468" y="1016931"/>
                  <a:pt x="2706547" y="1064045"/>
                </a:cubicBezTo>
                <a:lnTo>
                  <a:pt x="2731329" y="1142494"/>
                </a:lnTo>
                <a:lnTo>
                  <a:pt x="2779159" y="1148350"/>
                </a:lnTo>
                <a:cubicBezTo>
                  <a:pt x="2942972" y="1170550"/>
                  <a:pt x="3038621" y="1197311"/>
                  <a:pt x="3038621" y="1226115"/>
                </a:cubicBezTo>
                <a:lnTo>
                  <a:pt x="3038621" y="1812506"/>
                </a:lnTo>
                <a:cubicBezTo>
                  <a:pt x="3038621" y="1841311"/>
                  <a:pt x="2942972" y="1868072"/>
                  <a:pt x="2779159" y="1890271"/>
                </a:cubicBezTo>
                <a:lnTo>
                  <a:pt x="2732846" y="1895941"/>
                </a:lnTo>
                <a:lnTo>
                  <a:pt x="2723709" y="1927018"/>
                </a:lnTo>
                <a:cubicBezTo>
                  <a:pt x="2707468" y="1975011"/>
                  <a:pt x="2688440" y="2021718"/>
                  <a:pt x="2666815" y="2066947"/>
                </a:cubicBezTo>
                <a:lnTo>
                  <a:pt x="2642954" y="2110102"/>
                </a:lnTo>
                <a:lnTo>
                  <a:pt x="2672467" y="2147849"/>
                </a:lnTo>
                <a:cubicBezTo>
                  <a:pt x="2772602" y="2279380"/>
                  <a:pt x="2821314" y="2365937"/>
                  <a:pt x="2800946" y="2386305"/>
                </a:cubicBezTo>
                <a:lnTo>
                  <a:pt x="2386305" y="2800946"/>
                </a:lnTo>
                <a:cubicBezTo>
                  <a:pt x="2365937" y="2821314"/>
                  <a:pt x="2279380" y="2772602"/>
                  <a:pt x="2147849" y="2672467"/>
                </a:cubicBezTo>
                <a:lnTo>
                  <a:pt x="2109881" y="2642782"/>
                </a:lnTo>
                <a:lnTo>
                  <a:pt x="2038929" y="2679794"/>
                </a:lnTo>
                <a:cubicBezTo>
                  <a:pt x="1993101" y="2700345"/>
                  <a:pt x="1945835" y="2718261"/>
                  <a:pt x="1897323" y="2733350"/>
                </a:cubicBezTo>
                <a:lnTo>
                  <a:pt x="1895833" y="2733733"/>
                </a:lnTo>
                <a:lnTo>
                  <a:pt x="1890271" y="2779159"/>
                </a:lnTo>
                <a:cubicBezTo>
                  <a:pt x="1868072" y="2942972"/>
                  <a:pt x="1841311" y="3038621"/>
                  <a:pt x="1812506" y="3038621"/>
                </a:cubicBezTo>
                <a:lnTo>
                  <a:pt x="1226115" y="3038621"/>
                </a:lnTo>
                <a:cubicBezTo>
                  <a:pt x="1197311" y="3038621"/>
                  <a:pt x="1170550" y="2942972"/>
                  <a:pt x="1148350" y="2779159"/>
                </a:cubicBezTo>
                <a:lnTo>
                  <a:pt x="1142789" y="2733734"/>
                </a:lnTo>
                <a:lnTo>
                  <a:pt x="1141297" y="2733350"/>
                </a:lnTo>
                <a:cubicBezTo>
                  <a:pt x="1076615" y="2713232"/>
                  <a:pt x="1014147" y="2688086"/>
                  <a:pt x="954351" y="2658371"/>
                </a:cubicBezTo>
                <a:lnTo>
                  <a:pt x="928065" y="2642623"/>
                </a:lnTo>
                <a:lnTo>
                  <a:pt x="890772" y="2672467"/>
                </a:lnTo>
                <a:cubicBezTo>
                  <a:pt x="759241" y="2772602"/>
                  <a:pt x="672684" y="2821314"/>
                  <a:pt x="652317" y="2800946"/>
                </a:cubicBezTo>
                <a:lnTo>
                  <a:pt x="237675" y="2386305"/>
                </a:lnTo>
                <a:cubicBezTo>
                  <a:pt x="217307" y="2365937"/>
                  <a:pt x="266019" y="2279380"/>
                  <a:pt x="366155" y="2147849"/>
                </a:cubicBezTo>
                <a:lnTo>
                  <a:pt x="394354" y="2111782"/>
                </a:lnTo>
                <a:lnTo>
                  <a:pt x="394287" y="2111677"/>
                </a:lnTo>
                <a:cubicBezTo>
                  <a:pt x="370954" y="2067454"/>
                  <a:pt x="350152" y="2021690"/>
                  <a:pt x="332074" y="1974575"/>
                </a:cubicBezTo>
                <a:lnTo>
                  <a:pt x="307292" y="1896127"/>
                </a:lnTo>
                <a:lnTo>
                  <a:pt x="259463" y="1890271"/>
                </a:lnTo>
                <a:cubicBezTo>
                  <a:pt x="95649" y="1868072"/>
                  <a:pt x="0" y="1841311"/>
                  <a:pt x="0" y="1812506"/>
                </a:cubicBezTo>
                <a:lnTo>
                  <a:pt x="0" y="1226115"/>
                </a:lnTo>
                <a:cubicBezTo>
                  <a:pt x="0" y="1197311"/>
                  <a:pt x="95649" y="1170550"/>
                  <a:pt x="259463" y="1148350"/>
                </a:cubicBezTo>
                <a:lnTo>
                  <a:pt x="305774" y="1142680"/>
                </a:lnTo>
                <a:lnTo>
                  <a:pt x="314911" y="1111602"/>
                </a:lnTo>
                <a:cubicBezTo>
                  <a:pt x="331152" y="1063610"/>
                  <a:pt x="350181" y="1016902"/>
                  <a:pt x="371805" y="971673"/>
                </a:cubicBezTo>
                <a:lnTo>
                  <a:pt x="395666" y="928518"/>
                </a:lnTo>
                <a:lnTo>
                  <a:pt x="366155" y="890772"/>
                </a:lnTo>
                <a:cubicBezTo>
                  <a:pt x="266019" y="759241"/>
                  <a:pt x="217307" y="672684"/>
                  <a:pt x="237675" y="652317"/>
                </a:cubicBezTo>
                <a:lnTo>
                  <a:pt x="652317" y="237675"/>
                </a:lnTo>
                <a:cubicBezTo>
                  <a:pt x="672684" y="217307"/>
                  <a:pt x="759241" y="266019"/>
                  <a:pt x="890772" y="366155"/>
                </a:cubicBezTo>
                <a:lnTo>
                  <a:pt x="928739" y="395839"/>
                </a:lnTo>
                <a:lnTo>
                  <a:pt x="999692" y="358827"/>
                </a:lnTo>
                <a:cubicBezTo>
                  <a:pt x="1045519" y="338276"/>
                  <a:pt x="1092785" y="320359"/>
                  <a:pt x="1141297" y="305270"/>
                </a:cubicBezTo>
                <a:lnTo>
                  <a:pt x="1142789" y="304887"/>
                </a:lnTo>
                <a:lnTo>
                  <a:pt x="1148350" y="259462"/>
                </a:lnTo>
                <a:cubicBezTo>
                  <a:pt x="1170550" y="95649"/>
                  <a:pt x="1197311" y="0"/>
                  <a:pt x="1226115" y="0"/>
                </a:cubicBezTo>
                <a:close/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7">
            <a:extLst>
              <a:ext uri="{FF2B5EF4-FFF2-40B4-BE49-F238E27FC236}">
                <a16:creationId xmlns="" xmlns:a16="http://schemas.microsoft.com/office/drawing/2014/main" id="{73D98638-B1DB-49A0-9E62-B407497411A7}"/>
              </a:ext>
            </a:extLst>
          </p:cNvPr>
          <p:cNvGrpSpPr/>
          <p:nvPr/>
        </p:nvGrpSpPr>
        <p:grpSpPr>
          <a:xfrm>
            <a:off x="1171284" y="3374410"/>
            <a:ext cx="944385" cy="911319"/>
            <a:chOff x="1230468" y="2528270"/>
            <a:chExt cx="1265186" cy="1220887"/>
          </a:xfrm>
          <a:solidFill>
            <a:srgbClr val="00CC99"/>
          </a:solidFill>
        </p:grpSpPr>
        <p:sp>
          <p:nvSpPr>
            <p:cNvPr id="42" name="Oval 1">
              <a:extLst>
                <a:ext uri="{FF2B5EF4-FFF2-40B4-BE49-F238E27FC236}">
                  <a16:creationId xmlns="" xmlns:a16="http://schemas.microsoft.com/office/drawing/2014/main" id="{2435EC4E-2E6A-40F9-B35C-2B07C225C234}"/>
                </a:ext>
              </a:extLst>
            </p:cNvPr>
            <p:cNvSpPr/>
            <p:nvPr/>
          </p:nvSpPr>
          <p:spPr>
            <a:xfrm>
              <a:off x="1264998" y="2528271"/>
              <a:ext cx="1220886" cy="12208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11">
              <a:extLst>
                <a:ext uri="{FF2B5EF4-FFF2-40B4-BE49-F238E27FC236}">
                  <a16:creationId xmlns="" xmlns:a16="http://schemas.microsoft.com/office/drawing/2014/main" id="{28C76D5F-8512-4160-BA3A-EFBA690D9ACA}"/>
                </a:ext>
              </a:extLst>
            </p:cNvPr>
            <p:cNvSpPr/>
            <p:nvPr/>
          </p:nvSpPr>
          <p:spPr>
            <a:xfrm>
              <a:off x="1264997" y="2528270"/>
              <a:ext cx="1220887" cy="1220886"/>
            </a:xfrm>
            <a:prstGeom prst="donut">
              <a:avLst>
                <a:gd name="adj" fmla="val 17623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26">
              <a:extLst>
                <a:ext uri="{FF2B5EF4-FFF2-40B4-BE49-F238E27FC236}">
                  <a16:creationId xmlns="" xmlns:a16="http://schemas.microsoft.com/office/drawing/2014/main" id="{1F63AD6A-7D8F-417B-AAF3-AF62B345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468" y="2728756"/>
              <a:ext cx="1265186" cy="84121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Group 34">
            <a:extLst>
              <a:ext uri="{FF2B5EF4-FFF2-40B4-BE49-F238E27FC236}">
                <a16:creationId xmlns="" xmlns:a16="http://schemas.microsoft.com/office/drawing/2014/main" id="{2255C8E2-5D6F-4BAB-B62D-F54C6EA98904}"/>
              </a:ext>
            </a:extLst>
          </p:cNvPr>
          <p:cNvGrpSpPr/>
          <p:nvPr/>
        </p:nvGrpSpPr>
        <p:grpSpPr>
          <a:xfrm>
            <a:off x="81106" y="4644619"/>
            <a:ext cx="3028093" cy="1105865"/>
            <a:chOff x="409282" y="4560288"/>
            <a:chExt cx="3028093" cy="1105865"/>
          </a:xfrm>
        </p:grpSpPr>
        <p:sp>
          <p:nvSpPr>
            <p:cNvPr id="46" name="TextBox 31">
              <a:extLst>
                <a:ext uri="{FF2B5EF4-FFF2-40B4-BE49-F238E27FC236}">
                  <a16:creationId xmlns="" xmlns:a16="http://schemas.microsoft.com/office/drawing/2014/main" id="{65254C6D-635B-4B58-B3BA-73B5747D9FE2}"/>
                </a:ext>
              </a:extLst>
            </p:cNvPr>
            <p:cNvSpPr txBox="1"/>
            <p:nvPr/>
          </p:nvSpPr>
          <p:spPr>
            <a:xfrm>
              <a:off x="1499460" y="4560288"/>
              <a:ext cx="839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4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2">
              <a:extLst>
                <a:ext uri="{FF2B5EF4-FFF2-40B4-BE49-F238E27FC236}">
                  <a16:creationId xmlns="" xmlns:a16="http://schemas.microsoft.com/office/drawing/2014/main" id="{5F9943C4-31EC-49A9-AD1E-C47462DC9CCA}"/>
                </a:ext>
              </a:extLst>
            </p:cNvPr>
            <p:cNvSpPr txBox="1"/>
            <p:nvPr/>
          </p:nvSpPr>
          <p:spPr>
            <a:xfrm>
              <a:off x="1179880" y="4862817"/>
              <a:ext cx="1478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الفصل الرابع</a:t>
              </a:r>
              <a:endParaRPr lang="en-US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TextBox 33">
              <a:extLst>
                <a:ext uri="{FF2B5EF4-FFF2-40B4-BE49-F238E27FC236}">
                  <a16:creationId xmlns="" xmlns:a16="http://schemas.microsoft.com/office/drawing/2014/main" id="{8FDEF957-2B99-4173-BCEF-9B14FF2BE658}"/>
                </a:ext>
              </a:extLst>
            </p:cNvPr>
            <p:cNvSpPr txBox="1"/>
            <p:nvPr/>
          </p:nvSpPr>
          <p:spPr>
            <a:xfrm>
              <a:off x="409282" y="5296821"/>
              <a:ext cx="30280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التغيُّرات في النظام البيئي</a:t>
              </a:r>
            </a:p>
          </p:txBody>
        </p:sp>
      </p:grpSp>
      <p:grpSp>
        <p:nvGrpSpPr>
          <p:cNvPr id="52" name="Group 129">
            <a:extLst>
              <a:ext uri="{FF2B5EF4-FFF2-40B4-BE49-F238E27FC236}">
                <a16:creationId xmlns:a16="http://schemas.microsoft.com/office/drawing/2014/main" xmlns="" id="{43EFE677-0F60-481F-9BB9-BCFFEB866FAA}"/>
              </a:ext>
            </a:extLst>
          </p:cNvPr>
          <p:cNvGrpSpPr/>
          <p:nvPr/>
        </p:nvGrpSpPr>
        <p:grpSpPr>
          <a:xfrm>
            <a:off x="8298968" y="175301"/>
            <a:ext cx="3775800" cy="713591"/>
            <a:chOff x="742949" y="1272891"/>
            <a:chExt cx="5147197" cy="972772"/>
          </a:xfrm>
        </p:grpSpPr>
        <p:grpSp>
          <p:nvGrpSpPr>
            <p:cNvPr id="53" name="Group 130">
              <a:extLst>
                <a:ext uri="{FF2B5EF4-FFF2-40B4-BE49-F238E27FC236}">
                  <a16:creationId xmlns:a16="http://schemas.microsoft.com/office/drawing/2014/main" xmlns="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972772"/>
              <a:chOff x="1508077" y="1995985"/>
              <a:chExt cx="7582470" cy="1433017"/>
            </a:xfrm>
          </p:grpSpPr>
          <p:sp>
            <p:nvSpPr>
              <p:cNvPr id="56" name="Freeform: Shape 135">
                <a:extLst>
                  <a:ext uri="{FF2B5EF4-FFF2-40B4-BE49-F238E27FC236}">
                    <a16:creationId xmlns:a16="http://schemas.microsoft.com/office/drawing/2014/main" xmlns="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5"/>
                <a:ext cx="6353035" cy="1433017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xmlns="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xmlns="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38">
                <a:extLst>
                  <a:ext uri="{FF2B5EF4-FFF2-40B4-BE49-F238E27FC236}">
                    <a16:creationId xmlns:a16="http://schemas.microsoft.com/office/drawing/2014/main" xmlns="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139">
                <a:extLst>
                  <a:ext uri="{FF2B5EF4-FFF2-40B4-BE49-F238E27FC236}">
                    <a16:creationId xmlns:a16="http://schemas.microsoft.com/office/drawing/2014/main" xmlns="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40">
                <a:extLst>
                  <a:ext uri="{FF2B5EF4-FFF2-40B4-BE49-F238E27FC236}">
                    <a16:creationId xmlns:a16="http://schemas.microsoft.com/office/drawing/2014/main" xmlns="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131">
              <a:extLst>
                <a:ext uri="{FF2B5EF4-FFF2-40B4-BE49-F238E27FC236}">
                  <a16:creationId xmlns:a16="http://schemas.microsoft.com/office/drawing/2014/main" xmlns="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5" name="TextBox 132">
              <a:extLst>
                <a:ext uri="{FF2B5EF4-FFF2-40B4-BE49-F238E27FC236}">
                  <a16:creationId xmlns:a16="http://schemas.microsoft.com/office/drawing/2014/main" xmlns="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rgbClr val="C00000"/>
                  </a:solidFill>
                </a:rPr>
                <a:t>أختبر نفسي</a:t>
              </a:r>
              <a:endParaRPr lang="ar-SY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2" name="مجموعة 81"/>
          <p:cNvGrpSpPr/>
          <p:nvPr/>
        </p:nvGrpSpPr>
        <p:grpSpPr>
          <a:xfrm>
            <a:off x="6873720" y="1179448"/>
            <a:ext cx="5041215" cy="752171"/>
            <a:chOff x="7596983" y="1377381"/>
            <a:chExt cx="4693625" cy="752171"/>
          </a:xfrm>
        </p:grpSpPr>
        <p:sp>
          <p:nvSpPr>
            <p:cNvPr id="8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77381"/>
              <a:ext cx="982615" cy="740259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43149" y="1623076"/>
              <a:ext cx="1147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أتوقّع</a:t>
              </a:r>
              <a:endParaRPr lang="en-US" sz="1100" b="1" dirty="0">
                <a:solidFill>
                  <a:srgbClr val="C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596983" y="1381124"/>
              <a:ext cx="3628646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596983" y="1393035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7850018" y="1453427"/>
              <a:ext cx="3378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ماذا يحدث للنباتات و الحيوانات إذا تضرّرت بيئاتها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92" name="Oval 1">
            <a:extLst>
              <a:ext uri="{FF2B5EF4-FFF2-40B4-BE49-F238E27FC236}">
                <a16:creationId xmlns:a16="http://schemas.microsoft.com/office/drawing/2014/main" xmlns="" id="{E0A9D3B9-D19C-4D77-BE45-8396FA7F0A76}"/>
              </a:ext>
            </a:extLst>
          </p:cNvPr>
          <p:cNvSpPr/>
          <p:nvPr/>
        </p:nvSpPr>
        <p:spPr>
          <a:xfrm>
            <a:off x="9073382" y="2321498"/>
            <a:ext cx="1334348" cy="1334348"/>
          </a:xfrm>
          <a:prstGeom prst="ellipse">
            <a:avLst/>
          </a:prstGeom>
          <a:solidFill>
            <a:srgbClr val="3399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41">
            <a:extLst>
              <a:ext uri="{FF2B5EF4-FFF2-40B4-BE49-F238E27FC236}">
                <a16:creationId xmlns:a16="http://schemas.microsoft.com/office/drawing/2014/main" xmlns="" id="{40DB2622-4735-429C-BE12-45C4958F470B}"/>
              </a:ext>
            </a:extLst>
          </p:cNvPr>
          <p:cNvSpPr/>
          <p:nvPr/>
        </p:nvSpPr>
        <p:spPr>
          <a:xfrm rot="16200000">
            <a:off x="10458420" y="2697043"/>
            <a:ext cx="713160" cy="559843"/>
          </a:xfrm>
          <a:custGeom>
            <a:avLst/>
            <a:gdLst>
              <a:gd name="connsiteX0" fmla="*/ 772191 w 772191"/>
              <a:gd name="connsiteY0" fmla="*/ 0 h 606183"/>
              <a:gd name="connsiteX1" fmla="*/ 772191 w 772191"/>
              <a:gd name="connsiteY1" fmla="*/ 606183 h 606183"/>
              <a:gd name="connsiteX2" fmla="*/ 0 w 772191"/>
              <a:gd name="connsiteY2" fmla="*/ 606183 h 606183"/>
              <a:gd name="connsiteX3" fmla="*/ 0 w 772191"/>
              <a:gd name="connsiteY3" fmla="*/ 0 h 606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06183">
                <a:moveTo>
                  <a:pt x="772191" y="0"/>
                </a:moveTo>
                <a:lnTo>
                  <a:pt x="772191" y="606183"/>
                </a:lnTo>
                <a:lnTo>
                  <a:pt x="0" y="60618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5">
            <a:extLst>
              <a:ext uri="{FF2B5EF4-FFF2-40B4-BE49-F238E27FC236}">
                <a16:creationId xmlns:a16="http://schemas.microsoft.com/office/drawing/2014/main" xmlns="" id="{049511B1-DC3C-4B35-A0CF-7525EADC4F01}"/>
              </a:ext>
            </a:extLst>
          </p:cNvPr>
          <p:cNvSpPr/>
          <p:nvPr/>
        </p:nvSpPr>
        <p:spPr>
          <a:xfrm>
            <a:off x="890151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Oval 18">
            <a:extLst>
              <a:ext uri="{FF2B5EF4-FFF2-40B4-BE49-F238E27FC236}">
                <a16:creationId xmlns:a16="http://schemas.microsoft.com/office/drawing/2014/main" xmlns="" id="{3CEDBE68-C6A7-4DF4-B273-43FFBC1F949E}"/>
              </a:ext>
            </a:extLst>
          </p:cNvPr>
          <p:cNvSpPr/>
          <p:nvPr/>
        </p:nvSpPr>
        <p:spPr>
          <a:xfrm>
            <a:off x="7057505" y="2987562"/>
            <a:ext cx="3069519" cy="32554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12">
            <a:extLst>
              <a:ext uri="{FF2B5EF4-FFF2-40B4-BE49-F238E27FC236}">
                <a16:creationId xmlns:a16="http://schemas.microsoft.com/office/drawing/2014/main" xmlns="" id="{67FE157B-A4C0-4600-B7F8-384B92C35CA9}"/>
              </a:ext>
            </a:extLst>
          </p:cNvPr>
          <p:cNvSpPr/>
          <p:nvPr/>
        </p:nvSpPr>
        <p:spPr>
          <a:xfrm rot="16200000">
            <a:off x="7899863" y="939824"/>
            <a:ext cx="1097847" cy="3971842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5730">
                <a:srgbClr val="000099"/>
              </a:gs>
              <a:gs pos="91000">
                <a:srgbClr val="000054"/>
              </a:gs>
              <a:gs pos="0">
                <a:srgbClr val="000099"/>
              </a:gs>
              <a:gs pos="31000">
                <a:srgbClr val="000099"/>
              </a:gs>
              <a:gs pos="15000">
                <a:srgbClr val="000099"/>
              </a:gs>
              <a:gs pos="55000">
                <a:srgbClr val="0000FF"/>
              </a:gs>
              <a:gs pos="81000">
                <a:srgbClr val="000099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4">
            <a:extLst>
              <a:ext uri="{FF2B5EF4-FFF2-40B4-BE49-F238E27FC236}">
                <a16:creationId xmlns:a16="http://schemas.microsoft.com/office/drawing/2014/main" xmlns="" id="{F89C7CE7-39FD-4175-8D50-43F0C7B9BCC4}"/>
              </a:ext>
            </a:extLst>
          </p:cNvPr>
          <p:cNvSpPr/>
          <p:nvPr/>
        </p:nvSpPr>
        <p:spPr>
          <a:xfrm flipH="1">
            <a:off x="9762901" y="2099630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xmlns="" id="{522ED098-4839-4FD8-A4AC-0319ED373BF2}"/>
              </a:ext>
            </a:extLst>
          </p:cNvPr>
          <p:cNvGrpSpPr/>
          <p:nvPr/>
        </p:nvGrpSpPr>
        <p:grpSpPr>
          <a:xfrm>
            <a:off x="6923163" y="2577375"/>
            <a:ext cx="3433509" cy="646331"/>
            <a:chOff x="3781775" y="5417492"/>
            <a:chExt cx="2907995" cy="646331"/>
          </a:xfrm>
        </p:grpSpPr>
        <p:pic>
          <p:nvPicPr>
            <p:cNvPr id="116" name="Picture 23">
              <a:extLst>
                <a:ext uri="{FF2B5EF4-FFF2-40B4-BE49-F238E27FC236}">
                  <a16:creationId xmlns:a16="http://schemas.microsoft.com/office/drawing/2014/main" xmlns="" id="{3AFC8113-7883-459E-A34E-48F0BC857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8" t="12368" r="16111" b="23188"/>
            <a:stretch/>
          </p:blipFill>
          <p:spPr>
            <a:xfrm>
              <a:off x="6382793" y="5677758"/>
              <a:ext cx="306977" cy="299238"/>
            </a:xfrm>
            <a:prstGeom prst="rect">
              <a:avLst/>
            </a:prstGeom>
          </p:spPr>
        </p:pic>
        <p:sp>
          <p:nvSpPr>
            <p:cNvPr id="117" name="TextBox 24">
              <a:extLst>
                <a:ext uri="{FF2B5EF4-FFF2-40B4-BE49-F238E27FC236}">
                  <a16:creationId xmlns:a16="http://schemas.microsoft.com/office/drawing/2014/main" xmlns="" id="{1D84C14B-A5FD-4816-A647-624B86B1FC97}"/>
                </a:ext>
              </a:extLst>
            </p:cNvPr>
            <p:cNvSpPr txBox="1"/>
            <p:nvPr/>
          </p:nvSpPr>
          <p:spPr>
            <a:xfrm>
              <a:off x="3781775" y="5417492"/>
              <a:ext cx="26354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يمكن أن يضرّ ذلك بالنباتات و الحيوانات و يُسبب لها الأمراض فتموت</a:t>
              </a:r>
              <a:endParaRPr lang="ar-SY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Rectangle 49">
            <a:extLst>
              <a:ext uri="{FF2B5EF4-FFF2-40B4-BE49-F238E27FC236}">
                <a16:creationId xmlns:a16="http://schemas.microsoft.com/office/drawing/2014/main" xmlns="" id="{FFD93F59-0858-49A2-A62D-5F3823B795A0}"/>
              </a:ext>
            </a:extLst>
          </p:cNvPr>
          <p:cNvSpPr/>
          <p:nvPr/>
        </p:nvSpPr>
        <p:spPr>
          <a:xfrm>
            <a:off x="11004614" y="2485126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50">
            <a:extLst>
              <a:ext uri="{FF2B5EF4-FFF2-40B4-BE49-F238E27FC236}">
                <a16:creationId xmlns:a16="http://schemas.microsoft.com/office/drawing/2014/main" xmlns="" id="{C4153C20-FACD-4E01-9054-3A60A835C2DB}"/>
              </a:ext>
            </a:extLst>
          </p:cNvPr>
          <p:cNvSpPr/>
          <p:nvPr/>
        </p:nvSpPr>
        <p:spPr>
          <a:xfrm>
            <a:off x="10998522" y="2292529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مجموعة 59"/>
          <p:cNvGrpSpPr/>
          <p:nvPr/>
        </p:nvGrpSpPr>
        <p:grpSpPr>
          <a:xfrm>
            <a:off x="7052801" y="4092767"/>
            <a:ext cx="4763148" cy="736518"/>
            <a:chOff x="7728435" y="1381123"/>
            <a:chExt cx="4434729" cy="736518"/>
          </a:xfrm>
        </p:grpSpPr>
        <p:sp>
          <p:nvSpPr>
            <p:cNvPr id="73" name="Rectangle 28">
              <a:extLst>
                <a:ext uri="{FF2B5EF4-FFF2-40B4-BE49-F238E27FC236}">
                  <a16:creationId xmlns="" xmlns:a16="http://schemas.microsoft.com/office/drawing/2014/main" id="{BEE924DA-B36C-4679-A5BC-C6EE2DD7F502}"/>
                </a:ext>
              </a:extLst>
            </p:cNvPr>
            <p:cNvSpPr/>
            <p:nvPr/>
          </p:nvSpPr>
          <p:spPr>
            <a:xfrm>
              <a:off x="11110108" y="1381123"/>
              <a:ext cx="1029408" cy="736517"/>
            </a:xfrm>
            <a:prstGeom prst="rect">
              <a:avLst/>
            </a:prstGeom>
            <a:solidFill>
              <a:srgbClr val="FFCC00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24">
              <a:extLst>
                <a:ext uri="{FF2B5EF4-FFF2-40B4-BE49-F238E27FC236}">
                  <a16:creationId xmlns:a16="http://schemas.microsoft.com/office/drawing/2014/main" xmlns="" id="{8905A273-5878-416B-B49E-878EBDE9CA7F}"/>
                </a:ext>
              </a:extLst>
            </p:cNvPr>
            <p:cNvSpPr txBox="1"/>
            <p:nvPr/>
          </p:nvSpPr>
          <p:spPr>
            <a:xfrm>
              <a:off x="11151127" y="1492795"/>
              <a:ext cx="101203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تفكير ناقد</a:t>
              </a:r>
            </a:p>
            <a:p>
              <a:pPr algn="ctr"/>
              <a:endParaRPr lang="en-US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25">
              <a:extLst>
                <a:ext uri="{FF2B5EF4-FFF2-40B4-BE49-F238E27FC236}">
                  <a16:creationId xmlns="" xmlns:a16="http://schemas.microsoft.com/office/drawing/2014/main" id="{28D92954-3908-4D5A-A653-0C064E57969B}"/>
                </a:ext>
              </a:extLst>
            </p:cNvPr>
            <p:cNvSpPr/>
            <p:nvPr/>
          </p:nvSpPr>
          <p:spPr>
            <a:xfrm>
              <a:off x="7728435" y="1381124"/>
              <a:ext cx="3461722" cy="736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26">
              <a:extLst>
                <a:ext uri="{FF2B5EF4-FFF2-40B4-BE49-F238E27FC236}">
                  <a16:creationId xmlns="" xmlns:a16="http://schemas.microsoft.com/office/drawing/2014/main" id="{ECE09BEB-DEF7-4261-B670-B9A37247BF60}"/>
                </a:ext>
              </a:extLst>
            </p:cNvPr>
            <p:cNvSpPr/>
            <p:nvPr/>
          </p:nvSpPr>
          <p:spPr>
            <a:xfrm>
              <a:off x="7728435" y="1381124"/>
              <a:ext cx="736517" cy="736517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0 w 914400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cubicBezTo>
                    <a:pt x="914400" y="505009"/>
                    <a:pt x="505009" y="914400"/>
                    <a:pt x="0" y="914400"/>
                  </a:cubicBezTo>
                  <a:close/>
                </a:path>
              </a:pathLst>
            </a:custGeom>
            <a:gradFill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52">
              <a:extLst>
                <a:ext uri="{FF2B5EF4-FFF2-40B4-BE49-F238E27FC236}">
                  <a16:creationId xmlns="" xmlns:a16="http://schemas.microsoft.com/office/drawing/2014/main" id="{5F6D5D44-557F-408D-8495-0ACAC249DEC4}"/>
                </a:ext>
              </a:extLst>
            </p:cNvPr>
            <p:cNvSpPr txBox="1"/>
            <p:nvPr/>
          </p:nvSpPr>
          <p:spPr>
            <a:xfrm>
              <a:off x="8405830" y="1552916"/>
              <a:ext cx="2755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b="1" noProof="0" dirty="0" smtClean="0">
                  <a:latin typeface="Oswald" panose="02000503000000000000" pitchFamily="2" charset="0"/>
                </a:rPr>
                <a:t>كيف يتأثر الإنسان بالتّلوث ؟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swald" panose="02000503000000000000" pitchFamily="2" charset="0"/>
              </a:endParaRPr>
            </a:p>
          </p:txBody>
        </p:sp>
      </p:grpSp>
      <p:sp>
        <p:nvSpPr>
          <p:cNvPr id="59" name="Oval 44">
            <a:extLst>
              <a:ext uri="{FF2B5EF4-FFF2-40B4-BE49-F238E27FC236}">
                <a16:creationId xmlns:a16="http://schemas.microsoft.com/office/drawing/2014/main" xmlns="" id="{087DE7DB-70EA-4521-BD33-1ACCDE37B341}"/>
              </a:ext>
            </a:extLst>
          </p:cNvPr>
          <p:cNvSpPr/>
          <p:nvPr/>
        </p:nvSpPr>
        <p:spPr>
          <a:xfrm>
            <a:off x="8940623" y="5241960"/>
            <a:ext cx="1334348" cy="1334348"/>
          </a:xfrm>
          <a:prstGeom prst="ellipse">
            <a:avLst/>
          </a:prstGeom>
          <a:solidFill>
            <a:srgbClr val="CC66FF"/>
          </a:solidFill>
          <a:ln>
            <a:noFill/>
          </a:ln>
          <a:effectLst>
            <a:innerShdw blurRad="114300" dist="139700" dir="210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43">
            <a:extLst>
              <a:ext uri="{FF2B5EF4-FFF2-40B4-BE49-F238E27FC236}">
                <a16:creationId xmlns:a16="http://schemas.microsoft.com/office/drawing/2014/main" xmlns="" id="{8B6BD157-1E67-41BC-873C-CD22A373A0A7}"/>
              </a:ext>
            </a:extLst>
          </p:cNvPr>
          <p:cNvSpPr/>
          <p:nvPr/>
        </p:nvSpPr>
        <p:spPr>
          <a:xfrm rot="16200000">
            <a:off x="10157347" y="5558089"/>
            <a:ext cx="904036" cy="805572"/>
          </a:xfrm>
          <a:custGeom>
            <a:avLst/>
            <a:gdLst>
              <a:gd name="connsiteX0" fmla="*/ 772191 w 772191"/>
              <a:gd name="connsiteY0" fmla="*/ 0 h 688087"/>
              <a:gd name="connsiteX1" fmla="*/ 772191 w 772191"/>
              <a:gd name="connsiteY1" fmla="*/ 688087 h 688087"/>
              <a:gd name="connsiteX2" fmla="*/ 0 w 772191"/>
              <a:gd name="connsiteY2" fmla="*/ 688087 h 688087"/>
              <a:gd name="connsiteX3" fmla="*/ 1 w 772191"/>
              <a:gd name="connsiteY3" fmla="*/ 0 h 68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191" h="688087">
                <a:moveTo>
                  <a:pt x="772191" y="0"/>
                </a:moveTo>
                <a:lnTo>
                  <a:pt x="772191" y="688087"/>
                </a:lnTo>
                <a:lnTo>
                  <a:pt x="0" y="688087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: Shape 3">
            <a:extLst>
              <a:ext uri="{FF2B5EF4-FFF2-40B4-BE49-F238E27FC236}">
                <a16:creationId xmlns:a16="http://schemas.microsoft.com/office/drawing/2014/main" xmlns="" id="{42A36290-8596-46C3-AD7F-F8FC0B881EE2}"/>
              </a:ext>
            </a:extLst>
          </p:cNvPr>
          <p:cNvSpPr/>
          <p:nvPr/>
        </p:nvSpPr>
        <p:spPr>
          <a:xfrm>
            <a:off x="8726989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19">
            <a:extLst>
              <a:ext uri="{FF2B5EF4-FFF2-40B4-BE49-F238E27FC236}">
                <a16:creationId xmlns:a16="http://schemas.microsoft.com/office/drawing/2014/main" xmlns="" id="{FE2399D0-9160-44E1-A61C-C7038F0598AC}"/>
              </a:ext>
            </a:extLst>
          </p:cNvPr>
          <p:cNvSpPr/>
          <p:nvPr/>
        </p:nvSpPr>
        <p:spPr>
          <a:xfrm>
            <a:off x="6626089" y="5986202"/>
            <a:ext cx="3248989" cy="389965"/>
          </a:xfrm>
          <a:prstGeom prst="ellipse">
            <a:avLst/>
          </a:prstGeom>
          <a:gradFill flip="none" rotWithShape="1">
            <a:gsLst>
              <a:gs pos="58000">
                <a:schemeClr val="tx1">
                  <a:lumMod val="65000"/>
                  <a:lumOff val="35000"/>
                  <a:alpha val="52000"/>
                </a:schemeClr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15">
            <a:extLst>
              <a:ext uri="{FF2B5EF4-FFF2-40B4-BE49-F238E27FC236}">
                <a16:creationId xmlns:a16="http://schemas.microsoft.com/office/drawing/2014/main" xmlns="" id="{DA3553C4-465B-4DA0-95C9-15728B236E6F}"/>
              </a:ext>
            </a:extLst>
          </p:cNvPr>
          <p:cNvSpPr/>
          <p:nvPr/>
        </p:nvSpPr>
        <p:spPr>
          <a:xfrm rot="16200000">
            <a:off x="6961552" y="3294196"/>
            <a:ext cx="1391684" cy="5307188"/>
          </a:xfrm>
          <a:custGeom>
            <a:avLst/>
            <a:gdLst>
              <a:gd name="connsiteX0" fmla="*/ 710475 w 861391"/>
              <a:gd name="connsiteY0" fmla="*/ 559559 h 3684896"/>
              <a:gd name="connsiteX1" fmla="*/ 710475 w 861391"/>
              <a:gd name="connsiteY1" fmla="*/ 3684896 h 3684896"/>
              <a:gd name="connsiteX2" fmla="*/ 150917 w 861391"/>
              <a:gd name="connsiteY2" fmla="*/ 3684896 h 3684896"/>
              <a:gd name="connsiteX3" fmla="*/ 150917 w 861391"/>
              <a:gd name="connsiteY3" fmla="*/ 559559 h 3684896"/>
              <a:gd name="connsiteX4" fmla="*/ 861391 w 861391"/>
              <a:gd name="connsiteY4" fmla="*/ 559558 h 3684896"/>
              <a:gd name="connsiteX5" fmla="*/ 0 w 861391"/>
              <a:gd name="connsiteY5" fmla="*/ 559558 h 3684896"/>
              <a:gd name="connsiteX6" fmla="*/ 430696 w 861391"/>
              <a:gd name="connsiteY6" fmla="*/ 0 h 368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1391" h="3684896">
                <a:moveTo>
                  <a:pt x="710475" y="559559"/>
                </a:moveTo>
                <a:lnTo>
                  <a:pt x="710475" y="3684896"/>
                </a:lnTo>
                <a:lnTo>
                  <a:pt x="150917" y="3684896"/>
                </a:lnTo>
                <a:lnTo>
                  <a:pt x="150917" y="559559"/>
                </a:lnTo>
                <a:close/>
                <a:moveTo>
                  <a:pt x="861391" y="559558"/>
                </a:moveTo>
                <a:lnTo>
                  <a:pt x="0" y="559558"/>
                </a:lnTo>
                <a:lnTo>
                  <a:pt x="430696" y="0"/>
                </a:lnTo>
                <a:close/>
              </a:path>
            </a:pathLst>
          </a:custGeom>
          <a:gradFill>
            <a:gsLst>
              <a:gs pos="92000">
                <a:srgbClr val="580058"/>
              </a:gs>
              <a:gs pos="0">
                <a:srgbClr val="800080"/>
              </a:gs>
              <a:gs pos="31000">
                <a:srgbClr val="800080"/>
              </a:gs>
              <a:gs pos="15000">
                <a:srgbClr val="800080"/>
              </a:gs>
              <a:gs pos="55000">
                <a:srgbClr val="CC00CC"/>
              </a:gs>
              <a:gs pos="83000">
                <a:srgbClr val="8000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8">
            <a:extLst>
              <a:ext uri="{FF2B5EF4-FFF2-40B4-BE49-F238E27FC236}">
                <a16:creationId xmlns:a16="http://schemas.microsoft.com/office/drawing/2014/main" xmlns="" id="{CA50E77D-3D43-4EE1-98F4-8C9CA68DEAA5}"/>
              </a:ext>
            </a:extLst>
          </p:cNvPr>
          <p:cNvSpPr/>
          <p:nvPr/>
        </p:nvSpPr>
        <p:spPr>
          <a:xfrm flipH="1">
            <a:off x="9588378" y="5054086"/>
            <a:ext cx="861391" cy="1722784"/>
          </a:xfrm>
          <a:custGeom>
            <a:avLst/>
            <a:gdLst>
              <a:gd name="connsiteX0" fmla="*/ 1020417 w 1020417"/>
              <a:gd name="connsiteY0" fmla="*/ 0 h 2040836"/>
              <a:gd name="connsiteX1" fmla="*/ 1020417 w 1020417"/>
              <a:gd name="connsiteY1" fmla="*/ 324677 h 2040836"/>
              <a:gd name="connsiteX2" fmla="*/ 324676 w 1020417"/>
              <a:gd name="connsiteY2" fmla="*/ 1020418 h 2040836"/>
              <a:gd name="connsiteX3" fmla="*/ 1020417 w 1020417"/>
              <a:gd name="connsiteY3" fmla="*/ 1716159 h 2040836"/>
              <a:gd name="connsiteX4" fmla="*/ 1020417 w 1020417"/>
              <a:gd name="connsiteY4" fmla="*/ 2040836 h 2040836"/>
              <a:gd name="connsiteX5" fmla="*/ 916087 w 1020417"/>
              <a:gd name="connsiteY5" fmla="*/ 2035568 h 2040836"/>
              <a:gd name="connsiteX6" fmla="*/ 0 w 1020417"/>
              <a:gd name="connsiteY6" fmla="*/ 1020418 h 2040836"/>
              <a:gd name="connsiteX7" fmla="*/ 916087 w 1020417"/>
              <a:gd name="connsiteY7" fmla="*/ 5268 h 204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417" h="2040836">
                <a:moveTo>
                  <a:pt x="1020417" y="0"/>
                </a:moveTo>
                <a:lnTo>
                  <a:pt x="1020417" y="324677"/>
                </a:lnTo>
                <a:cubicBezTo>
                  <a:pt x="636170" y="324677"/>
                  <a:pt x="324676" y="636171"/>
                  <a:pt x="324676" y="1020418"/>
                </a:cubicBezTo>
                <a:cubicBezTo>
                  <a:pt x="324676" y="1404665"/>
                  <a:pt x="636170" y="1716159"/>
                  <a:pt x="1020417" y="1716159"/>
                </a:cubicBezTo>
                <a:lnTo>
                  <a:pt x="1020417" y="2040836"/>
                </a:lnTo>
                <a:lnTo>
                  <a:pt x="916087" y="2035568"/>
                </a:lnTo>
                <a:cubicBezTo>
                  <a:pt x="401535" y="1983312"/>
                  <a:pt x="0" y="1548757"/>
                  <a:pt x="0" y="1020418"/>
                </a:cubicBezTo>
                <a:cubicBezTo>
                  <a:pt x="0" y="492080"/>
                  <a:pt x="401535" y="57524"/>
                  <a:pt x="916087" y="5268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1" name="Group 39">
            <a:extLst>
              <a:ext uri="{FF2B5EF4-FFF2-40B4-BE49-F238E27FC236}">
                <a16:creationId xmlns:a16="http://schemas.microsoft.com/office/drawing/2014/main" xmlns="" id="{E841A3D7-B37B-4929-8B01-DC267C49B5FD}"/>
              </a:ext>
            </a:extLst>
          </p:cNvPr>
          <p:cNvGrpSpPr/>
          <p:nvPr/>
        </p:nvGrpSpPr>
        <p:grpSpPr>
          <a:xfrm>
            <a:off x="5213138" y="5624623"/>
            <a:ext cx="4856735" cy="646331"/>
            <a:chOff x="1669958" y="2601690"/>
            <a:chExt cx="4856735" cy="646331"/>
          </a:xfrm>
        </p:grpSpPr>
        <p:pic>
          <p:nvPicPr>
            <p:cNvPr id="72" name="Picture 33">
              <a:extLst>
                <a:ext uri="{FF2B5EF4-FFF2-40B4-BE49-F238E27FC236}">
                  <a16:creationId xmlns:a16="http://schemas.microsoft.com/office/drawing/2014/main" xmlns="" id="{70C3CCB9-82CF-4F80-BCB3-BFB6B38B2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94" t="4927" r="13146" b="20549"/>
            <a:stretch/>
          </p:blipFill>
          <p:spPr>
            <a:xfrm>
              <a:off x="6219800" y="2711480"/>
              <a:ext cx="306893" cy="309651"/>
            </a:xfrm>
            <a:prstGeom prst="rect">
              <a:avLst/>
            </a:prstGeom>
          </p:spPr>
        </p:pic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28A39D9D-E4AF-49C9-A9A4-2499ADB8E17B}"/>
                </a:ext>
              </a:extLst>
            </p:cNvPr>
            <p:cNvSpPr txBox="1"/>
            <p:nvPr/>
          </p:nvSpPr>
          <p:spPr>
            <a:xfrm>
              <a:off x="1669958" y="2601690"/>
              <a:ext cx="4794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b="1" dirty="0" smtClean="0">
                  <a:solidFill>
                    <a:schemeClr val="bg1"/>
                  </a:solidFill>
                </a:rPr>
                <a:t>تلوّث الماء و الهواء يُصيبُ الإنسان بأمراض مثل الرئة و السرطان و كذلك التلوّث السمعي يُصيب الإنسان بأمراض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9" name="Rectangle 51">
            <a:extLst>
              <a:ext uri="{FF2B5EF4-FFF2-40B4-BE49-F238E27FC236}">
                <a16:creationId xmlns:a16="http://schemas.microsoft.com/office/drawing/2014/main" xmlns="" id="{4A28220C-3B24-4782-960B-4431BD99D49C}"/>
              </a:ext>
            </a:extLst>
          </p:cNvPr>
          <p:cNvSpPr/>
          <p:nvPr/>
        </p:nvSpPr>
        <p:spPr>
          <a:xfrm>
            <a:off x="11004867" y="5412539"/>
            <a:ext cx="288675" cy="951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52">
            <a:extLst>
              <a:ext uri="{FF2B5EF4-FFF2-40B4-BE49-F238E27FC236}">
                <a16:creationId xmlns:a16="http://schemas.microsoft.com/office/drawing/2014/main" xmlns="" id="{237965BB-EEC7-4A99-905D-040B9C2F4B23}"/>
              </a:ext>
            </a:extLst>
          </p:cNvPr>
          <p:cNvSpPr/>
          <p:nvPr/>
        </p:nvSpPr>
        <p:spPr>
          <a:xfrm>
            <a:off x="10998775" y="5219942"/>
            <a:ext cx="403678" cy="1285086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3" presetClass="entr" presetSubtype="16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8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5" dur="2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7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0" grpId="1" animBg="1"/>
          <p:bldP spid="93" grpId="0" animBg="1"/>
          <p:bldP spid="95" grpId="0" animBg="1"/>
          <p:bldP spid="96" grpId="0" animBg="1"/>
          <p:bldP spid="64" grpId="0" animBg="1"/>
          <p:bldP spid="66" grpId="0" animBg="1"/>
          <p:bldP spid="67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9732</TotalTime>
  <Words>847</Words>
  <Application>Microsoft Office PowerPoint</Application>
  <PresentationFormat>مخصص</PresentationFormat>
  <Paragraphs>129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6923</cp:revision>
  <dcterms:created xsi:type="dcterms:W3CDTF">2020-10-10T04:32:51Z</dcterms:created>
  <dcterms:modified xsi:type="dcterms:W3CDTF">2021-08-02T17:01:44Z</dcterms:modified>
</cp:coreProperties>
</file>