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6" r:id="rId1"/>
  </p:sldMasterIdLst>
  <p:sldIdLst>
    <p:sldId id="260" r:id="rId2"/>
    <p:sldId id="263" r:id="rId3"/>
    <p:sldId id="380" r:id="rId4"/>
    <p:sldId id="381" r:id="rId5"/>
    <p:sldId id="383" r:id="rId6"/>
    <p:sldId id="385" r:id="rId7"/>
    <p:sldId id="386" r:id="rId8"/>
    <p:sldId id="268" r:id="rId9"/>
    <p:sldId id="387" r:id="rId10"/>
    <p:sldId id="370" r:id="rId11"/>
  </p:sldIdLst>
  <p:sldSz cx="9144000" cy="6858000" type="screen4x3"/>
  <p:notesSz cx="6858000" cy="9144000"/>
  <p:custDataLst>
    <p:tags r:id="rId12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بلا نمط، بلا شبكة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318" autoAdjust="0"/>
    <p:restoredTop sz="94660"/>
  </p:normalViewPr>
  <p:slideViewPr>
    <p:cSldViewPr>
      <p:cViewPr varScale="1">
        <p:scale>
          <a:sx n="49" d="100"/>
          <a:sy n="49" d="100"/>
        </p:scale>
        <p:origin x="-96" y="-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9" name="مستطيل 8"/>
          <p:cNvSpPr/>
          <p:nvPr userDrawn="1"/>
        </p:nvSpPr>
        <p:spPr>
          <a:xfrm>
            <a:off x="683568" y="764704"/>
            <a:ext cx="7776864" cy="504056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28" name="Picture 4" descr="C:\Users\NORALMOALEM\Documents\1277831833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45" y="548680"/>
            <a:ext cx="8676710" cy="57981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3163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 thruBlk="1"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5949280"/>
            <a:ext cx="2133600" cy="365125"/>
          </a:xfrm>
          <a:prstGeom prst="rect">
            <a:avLst/>
          </a:prstGeom>
        </p:spPr>
        <p:txBody>
          <a:bodyPr/>
          <a:lstStyle/>
          <a:p>
            <a:fld id="{C9B26DDC-D403-4938-9866-B8767864D004}" type="datetimeFigureOut">
              <a:rPr lang="ar-SA" smtClean="0"/>
              <a:t>04/12/1440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594419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B31B77-466A-471A-A02C-68D5044882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3743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 thruBlk="1"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5949280"/>
            <a:ext cx="2133600" cy="365125"/>
          </a:xfrm>
          <a:prstGeom prst="rect">
            <a:avLst/>
          </a:prstGeom>
        </p:spPr>
        <p:txBody>
          <a:bodyPr/>
          <a:lstStyle/>
          <a:p>
            <a:fld id="{C9B26DDC-D403-4938-9866-B8767864D004}" type="datetimeFigureOut">
              <a:rPr lang="ar-SA" smtClean="0"/>
              <a:t>04/12/1440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594419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B31B77-466A-471A-A02C-68D5044882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2755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 thruBlk="1"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dirty="0" smtClean="0"/>
              <a:t>انقر لتحرير أنماط النص الرئيسي</a:t>
            </a:r>
          </a:p>
          <a:p>
            <a:pPr lvl="1"/>
            <a:r>
              <a:rPr lang="ar-SA" dirty="0" smtClean="0"/>
              <a:t>المستوى الثاني</a:t>
            </a:r>
          </a:p>
          <a:p>
            <a:pPr lvl="2"/>
            <a:r>
              <a:rPr lang="ar-SA" dirty="0" smtClean="0"/>
              <a:t>المستوى الثالث</a:t>
            </a:r>
          </a:p>
          <a:p>
            <a:pPr lvl="3"/>
            <a:r>
              <a:rPr lang="ar-SA" dirty="0" smtClean="0"/>
              <a:t>المستوى الرابع</a:t>
            </a:r>
          </a:p>
          <a:p>
            <a:pPr lvl="4"/>
            <a:r>
              <a:rPr lang="ar-SA" dirty="0" smtClean="0"/>
              <a:t>المستوى الخامس</a:t>
            </a:r>
            <a:endParaRPr lang="ar-SA" dirty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5949280"/>
            <a:ext cx="2133600" cy="365125"/>
          </a:xfrm>
          <a:prstGeom prst="rect">
            <a:avLst/>
          </a:prstGeom>
        </p:spPr>
        <p:txBody>
          <a:bodyPr/>
          <a:lstStyle/>
          <a:p>
            <a:fld id="{C9B26DDC-D403-4938-9866-B8767864D004}" type="datetimeFigureOut">
              <a:rPr lang="ar-SA" smtClean="0"/>
              <a:t>04/12/1440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594419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B31B77-466A-471A-A02C-68D504488239}" type="slidenum">
              <a:rPr lang="ar-SA" smtClean="0"/>
              <a:t>‹#›</a:t>
            </a:fld>
            <a:endParaRPr lang="ar-SA"/>
          </a:p>
        </p:txBody>
      </p:sp>
      <p:sp>
        <p:nvSpPr>
          <p:cNvPr id="15" name="عنوان 14"/>
          <p:cNvSpPr>
            <a:spLocks noGrp="1"/>
          </p:cNvSpPr>
          <p:nvPr>
            <p:ph type="title"/>
          </p:nvPr>
        </p:nvSpPr>
        <p:spPr>
          <a:xfrm>
            <a:off x="4139952" y="476672"/>
            <a:ext cx="4176464" cy="864096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547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5949280"/>
            <a:ext cx="2133600" cy="365125"/>
          </a:xfrm>
          <a:prstGeom prst="rect">
            <a:avLst/>
          </a:prstGeom>
        </p:spPr>
        <p:txBody>
          <a:bodyPr/>
          <a:lstStyle/>
          <a:p>
            <a:fld id="{C9B26DDC-D403-4938-9866-B8767864D004}" type="datetimeFigureOut">
              <a:rPr lang="ar-SA" smtClean="0"/>
              <a:t>04/12/1440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594419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B31B77-466A-471A-A02C-68D504488239}" type="slidenum">
              <a:rPr lang="ar-SA" smtClean="0"/>
              <a:t>‹#›</a:t>
            </a:fld>
            <a:endParaRPr lang="ar-SA"/>
          </a:p>
        </p:txBody>
      </p:sp>
      <p:sp>
        <p:nvSpPr>
          <p:cNvPr id="13" name="عنوان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3652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 thruBlk="1"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553200" y="5949280"/>
            <a:ext cx="2133600" cy="365125"/>
          </a:xfrm>
          <a:prstGeom prst="rect">
            <a:avLst/>
          </a:prstGeom>
        </p:spPr>
        <p:txBody>
          <a:bodyPr/>
          <a:lstStyle/>
          <a:p>
            <a:fld id="{C9B26DDC-D403-4938-9866-B8767864D004}" type="datetimeFigureOut">
              <a:rPr lang="ar-SA" smtClean="0"/>
              <a:t>04/12/1440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124200" y="594419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B31B77-466A-471A-A02C-68D5044882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1960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 thruBlk="1"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6553200" y="5949280"/>
            <a:ext cx="2133600" cy="365125"/>
          </a:xfrm>
          <a:prstGeom prst="rect">
            <a:avLst/>
          </a:prstGeom>
        </p:spPr>
        <p:txBody>
          <a:bodyPr/>
          <a:lstStyle/>
          <a:p>
            <a:fld id="{C9B26DDC-D403-4938-9866-B8767864D004}" type="datetimeFigureOut">
              <a:rPr lang="ar-SA" smtClean="0"/>
              <a:t>04/12/1440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3124200" y="594419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B31B77-466A-471A-A02C-68D5044882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2113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 thruBlk="1"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53200" y="5949280"/>
            <a:ext cx="2133600" cy="365125"/>
          </a:xfrm>
          <a:prstGeom prst="rect">
            <a:avLst/>
          </a:prstGeom>
        </p:spPr>
        <p:txBody>
          <a:bodyPr/>
          <a:lstStyle/>
          <a:p>
            <a:fld id="{C9B26DDC-D403-4938-9866-B8767864D004}" type="datetimeFigureOut">
              <a:rPr lang="ar-SA" smtClean="0"/>
              <a:t>04/12/1440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3124200" y="594419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B31B77-466A-471A-A02C-68D5044882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272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 thruBlk="1"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6553200" y="5949280"/>
            <a:ext cx="2133600" cy="365125"/>
          </a:xfrm>
          <a:prstGeom prst="rect">
            <a:avLst/>
          </a:prstGeom>
        </p:spPr>
        <p:txBody>
          <a:bodyPr/>
          <a:lstStyle/>
          <a:p>
            <a:fld id="{C9B26DDC-D403-4938-9866-B8767864D004}" type="datetimeFigureOut">
              <a:rPr lang="ar-SA" smtClean="0"/>
              <a:t>04/12/1440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3124200" y="594419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B31B77-466A-471A-A02C-68D504488239}" type="slidenum">
              <a:rPr lang="ar-SA" smtClean="0"/>
              <a:t>‹#›</a:t>
            </a:fld>
            <a:endParaRPr lang="ar-SA"/>
          </a:p>
        </p:txBody>
      </p:sp>
      <p:sp>
        <p:nvSpPr>
          <p:cNvPr id="5" name="عنوان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692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 thruBlk="1"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553200" y="5949280"/>
            <a:ext cx="2133600" cy="365125"/>
          </a:xfrm>
          <a:prstGeom prst="rect">
            <a:avLst/>
          </a:prstGeom>
        </p:spPr>
        <p:txBody>
          <a:bodyPr/>
          <a:lstStyle/>
          <a:p>
            <a:fld id="{C9B26DDC-D403-4938-9866-B8767864D004}" type="datetimeFigureOut">
              <a:rPr lang="ar-SA" smtClean="0"/>
              <a:t>04/12/1440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124200" y="594419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B31B77-466A-471A-A02C-68D5044882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107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 thruBlk="1"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553200" y="5949280"/>
            <a:ext cx="2133600" cy="365125"/>
          </a:xfrm>
          <a:prstGeom prst="rect">
            <a:avLst/>
          </a:prstGeom>
        </p:spPr>
        <p:txBody>
          <a:bodyPr/>
          <a:lstStyle/>
          <a:p>
            <a:fld id="{C9B26DDC-D403-4938-9866-B8767864D004}" type="datetimeFigureOut">
              <a:rPr lang="ar-SA" smtClean="0"/>
              <a:t>04/12/1440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124200" y="594419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B31B77-466A-471A-A02C-68D5044882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531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 thruBlk="1"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46122" y="511176"/>
            <a:ext cx="3744416" cy="884348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none"/>
        </p:style>
        <p:txBody>
          <a:bodyPr vert="horz" lIns="91440" tIns="45720" rIns="91440" bIns="45720" rtlCol="1" anchor="ctr">
            <a:normAutofit/>
          </a:bodyPr>
          <a:lstStyle/>
          <a:p>
            <a:r>
              <a:rPr lang="ar-SA" dirty="0" smtClean="0"/>
              <a:t>عنوان الدرس</a:t>
            </a:r>
            <a:endParaRPr lang="ar-SA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27707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dirty="0" smtClean="0"/>
              <a:t>انقر لتحرير أنماط النص الرئيسي</a:t>
            </a:r>
          </a:p>
          <a:p>
            <a:pPr lvl="1"/>
            <a:r>
              <a:rPr lang="ar-SA" dirty="0" smtClean="0"/>
              <a:t>المستوى الثاني</a:t>
            </a:r>
          </a:p>
          <a:p>
            <a:pPr lvl="2"/>
            <a:r>
              <a:rPr lang="ar-SA" dirty="0" smtClean="0"/>
              <a:t>المستوى الثالث</a:t>
            </a:r>
          </a:p>
          <a:p>
            <a:pPr lvl="3"/>
            <a:r>
              <a:rPr lang="ar-SA" dirty="0" smtClean="0"/>
              <a:t>المستوى الرابع</a:t>
            </a:r>
          </a:p>
          <a:p>
            <a:pPr lvl="4"/>
            <a:r>
              <a:rPr lang="ar-SA" dirty="0" smtClean="0"/>
              <a:t>المستوى الخامس</a:t>
            </a:r>
            <a:endParaRPr lang="ar-SA" dirty="0"/>
          </a:p>
        </p:txBody>
      </p:sp>
      <p:sp>
        <p:nvSpPr>
          <p:cNvPr id="7" name="خماسي 6">
            <a:hlinkClick r:id="" action="ppaction://hlinkshowjump?jump=previousslide"/>
          </p:cNvPr>
          <p:cNvSpPr/>
          <p:nvPr/>
        </p:nvSpPr>
        <p:spPr>
          <a:xfrm>
            <a:off x="5940152" y="6021288"/>
            <a:ext cx="2016224" cy="504056"/>
          </a:xfrm>
          <a:prstGeom prst="homePlat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السابق</a:t>
            </a:r>
            <a:endParaRPr lang="ar-SA" sz="24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شارة رتبة 7"/>
          <p:cNvSpPr/>
          <p:nvPr/>
        </p:nvSpPr>
        <p:spPr>
          <a:xfrm>
            <a:off x="7714474" y="6012662"/>
            <a:ext cx="504056" cy="504056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9" name="خماسي 8">
            <a:hlinkClick r:id="" action="ppaction://hlinkshowjump?jump=nextslide"/>
          </p:cNvPr>
          <p:cNvSpPr/>
          <p:nvPr/>
        </p:nvSpPr>
        <p:spPr>
          <a:xfrm flipH="1">
            <a:off x="1259632" y="6021288"/>
            <a:ext cx="2016224" cy="504056"/>
          </a:xfrm>
          <a:prstGeom prst="homePlat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التالي</a:t>
            </a:r>
            <a:endParaRPr lang="ar-SA" sz="24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شارة رتبة 9"/>
          <p:cNvSpPr/>
          <p:nvPr/>
        </p:nvSpPr>
        <p:spPr>
          <a:xfrm flipH="1">
            <a:off x="1006104" y="6023200"/>
            <a:ext cx="504056" cy="504056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3275856" y="6029914"/>
            <a:ext cx="2664296" cy="4973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الرئيسية</a:t>
            </a:r>
            <a:endParaRPr lang="ar-SA" sz="24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0961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1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3203848" y="903858"/>
            <a:ext cx="4968552" cy="652934"/>
          </a:xfrm>
        </p:spPr>
        <p:txBody>
          <a:bodyPr/>
          <a:lstStyle/>
          <a:p>
            <a:r>
              <a:rPr lang="ar-SA" dirty="0">
                <a:solidFill>
                  <a:prstClr val="white"/>
                </a:solidFill>
              </a:rPr>
              <a:t>كيف أتصرف عند مقابلة الآخرين؟</a:t>
            </a:r>
            <a:endParaRPr lang="ar-SA" sz="4000" dirty="0"/>
          </a:p>
        </p:txBody>
      </p:sp>
      <p:grpSp>
        <p:nvGrpSpPr>
          <p:cNvPr id="8" name="مجموعة 7"/>
          <p:cNvGrpSpPr/>
          <p:nvPr/>
        </p:nvGrpSpPr>
        <p:grpSpPr>
          <a:xfrm>
            <a:off x="30793" y="152402"/>
            <a:ext cx="2082876" cy="756636"/>
            <a:chOff x="179512" y="692696"/>
            <a:chExt cx="2082876" cy="756636"/>
          </a:xfrm>
        </p:grpSpPr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692696"/>
              <a:ext cx="2082876" cy="756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" name="مربع نص 4"/>
            <p:cNvSpPr txBox="1"/>
            <p:nvPr/>
          </p:nvSpPr>
          <p:spPr>
            <a:xfrm>
              <a:off x="887524" y="899428"/>
              <a:ext cx="120720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كتاب الطالب</a:t>
              </a:r>
              <a:endParaRPr lang="ar-S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15" name="مربع نص 5"/>
            <p:cNvSpPr txBox="1"/>
            <p:nvPr/>
          </p:nvSpPr>
          <p:spPr>
            <a:xfrm>
              <a:off x="179512" y="899428"/>
              <a:ext cx="68143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ar-EG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53</a:t>
              </a:r>
              <a:endPara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018" y="2492897"/>
            <a:ext cx="5433966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08733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/>
          <p:cNvSpPr txBox="1"/>
          <p:nvPr/>
        </p:nvSpPr>
        <p:spPr>
          <a:xfrm>
            <a:off x="827584" y="567342"/>
            <a:ext cx="36004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الواجب</a:t>
            </a:r>
            <a:endParaRPr lang="ar-EG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" name="سحابة 1"/>
          <p:cNvSpPr/>
          <p:nvPr/>
        </p:nvSpPr>
        <p:spPr>
          <a:xfrm>
            <a:off x="683568" y="1772816"/>
            <a:ext cx="7642179" cy="3816424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أتخيل زيارة ضيف لي، ثم أكتب في شفافيات ماذا يجب أن أتصرف عند مقابلته؟</a:t>
            </a:r>
            <a:endParaRPr lang="ar-SA" sz="3600" dirty="0"/>
          </a:p>
        </p:txBody>
      </p:sp>
      <p:sp>
        <p:nvSpPr>
          <p:cNvPr id="7" name="عنوان 2"/>
          <p:cNvSpPr>
            <a:spLocks noGrp="1"/>
          </p:cNvSpPr>
          <p:nvPr>
            <p:ph type="title"/>
          </p:nvPr>
        </p:nvSpPr>
        <p:spPr>
          <a:xfrm>
            <a:off x="4509323" y="522622"/>
            <a:ext cx="3816424" cy="851485"/>
          </a:xfrm>
        </p:spPr>
        <p:txBody>
          <a:bodyPr/>
          <a:lstStyle/>
          <a:p>
            <a:r>
              <a:rPr lang="ar-SA" dirty="0">
                <a:solidFill>
                  <a:prstClr val="white"/>
                </a:solidFill>
              </a:rPr>
              <a:t>كيف أتصرف عند مقابلة الآخرين؟</a:t>
            </a:r>
            <a:endParaRPr lang="ar-SA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67236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3563888" y="522622"/>
            <a:ext cx="4761859" cy="851485"/>
          </a:xfrm>
        </p:spPr>
        <p:txBody>
          <a:bodyPr/>
          <a:lstStyle/>
          <a:p>
            <a:r>
              <a:rPr lang="ar-SA" dirty="0">
                <a:solidFill>
                  <a:prstClr val="white"/>
                </a:solidFill>
              </a:rPr>
              <a:t>كيف أتصرف عند مقابلة الآخرين؟</a:t>
            </a:r>
            <a:endParaRPr lang="ar-SA" sz="44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827584" y="567342"/>
            <a:ext cx="36004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الشرح</a:t>
            </a:r>
            <a:endParaRPr lang="ar-EG" sz="4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مخطط انسيابي: معالجة متعاقبة 6"/>
          <p:cNvSpPr/>
          <p:nvPr/>
        </p:nvSpPr>
        <p:spPr>
          <a:xfrm>
            <a:off x="3491880" y="1658938"/>
            <a:ext cx="5235987" cy="50405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3200" b="1" dirty="0">
                <a:solidFill>
                  <a:srgbClr val="C00000"/>
                </a:solidFill>
              </a:rPr>
              <a:t>أقابل كثيرًا من الزميلات في </a:t>
            </a:r>
            <a:r>
              <a:rPr lang="ar-SA" sz="3200" b="1" dirty="0" smtClean="0">
                <a:solidFill>
                  <a:srgbClr val="C00000"/>
                </a:solidFill>
              </a:rPr>
              <a:t>المدرسة</a:t>
            </a:r>
            <a:endParaRPr lang="ar-SA" sz="3200" b="1" dirty="0">
              <a:solidFill>
                <a:srgbClr val="C00000"/>
              </a:soli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971601" y="2276872"/>
            <a:ext cx="77048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dirty="0">
                <a:solidFill>
                  <a:srgbClr val="DA0000"/>
                </a:solidFill>
                <a:latin typeface="MinionPro-Regular"/>
              </a:rPr>
              <a:t>• </a:t>
            </a:r>
            <a:r>
              <a:rPr lang="ar-SA" sz="3200" b="1" dirty="0">
                <a:solidFill>
                  <a:srgbClr val="000000"/>
                </a:solidFill>
                <a:latin typeface="AXtManalBold"/>
              </a:rPr>
              <a:t>ما </a:t>
            </a:r>
            <a:r>
              <a:rPr lang="ar-SA" sz="3200" b="1" dirty="0" smtClean="0">
                <a:solidFill>
                  <a:srgbClr val="000000"/>
                </a:solidFill>
                <a:latin typeface="AXtManalBold"/>
              </a:rPr>
              <a:t>اسم </a:t>
            </a:r>
            <a:r>
              <a:rPr lang="ar-SA" sz="3200" b="1" dirty="0">
                <a:solidFill>
                  <a:srgbClr val="000000"/>
                </a:solidFill>
                <a:latin typeface="AXtManalBold"/>
              </a:rPr>
              <a:t>معلمتك في العام </a:t>
            </a:r>
            <a:r>
              <a:rPr lang="ar-SA" sz="3200" b="1" dirty="0" smtClean="0">
                <a:solidFill>
                  <a:srgbClr val="000000"/>
                </a:solidFill>
                <a:latin typeface="AXtManalBold"/>
              </a:rPr>
              <a:t>الماضي</a:t>
            </a:r>
            <a:r>
              <a:rPr lang="ar-SA" sz="3200" b="1" dirty="0">
                <a:solidFill>
                  <a:srgbClr val="000000"/>
                </a:solidFill>
                <a:latin typeface="AXtManalBold"/>
              </a:rPr>
              <a:t>؟</a:t>
            </a:r>
          </a:p>
          <a:p>
            <a:r>
              <a:rPr lang="ar-SA" sz="3200" dirty="0">
                <a:solidFill>
                  <a:srgbClr val="DA0000"/>
                </a:solidFill>
                <a:latin typeface="MinionPro-Regular"/>
              </a:rPr>
              <a:t>• </a:t>
            </a:r>
            <a:r>
              <a:rPr lang="ar-SA" sz="3200" b="1" dirty="0">
                <a:solidFill>
                  <a:srgbClr val="000000"/>
                </a:solidFill>
                <a:latin typeface="AXtManalBold"/>
              </a:rPr>
              <a:t>ما </a:t>
            </a:r>
            <a:r>
              <a:rPr lang="ar-SA" sz="3200" b="1" dirty="0" smtClean="0">
                <a:solidFill>
                  <a:srgbClr val="000000"/>
                </a:solidFill>
                <a:latin typeface="AXtManalBold"/>
              </a:rPr>
              <a:t>اسم أول صديقة </a:t>
            </a:r>
            <a:r>
              <a:rPr lang="ar-SA" sz="3200" b="1" dirty="0">
                <a:solidFill>
                  <a:srgbClr val="000000"/>
                </a:solidFill>
                <a:latin typeface="AXtManalBold"/>
              </a:rPr>
              <a:t>تعرفت عليها؟</a:t>
            </a:r>
            <a:endParaRPr lang="ar-SA" sz="3200" dirty="0"/>
          </a:p>
        </p:txBody>
      </p:sp>
      <p:sp>
        <p:nvSpPr>
          <p:cNvPr id="8" name="مخطط انسيابي: معالجة متعاقبة 7"/>
          <p:cNvSpPr/>
          <p:nvPr/>
        </p:nvSpPr>
        <p:spPr>
          <a:xfrm>
            <a:off x="2267745" y="3538260"/>
            <a:ext cx="6480720" cy="50405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3200" b="1" dirty="0" smtClean="0">
                <a:solidFill>
                  <a:srgbClr val="C00000"/>
                </a:solidFill>
              </a:rPr>
              <a:t>أستقبل </a:t>
            </a:r>
            <a:r>
              <a:rPr lang="ar-SA" sz="3200" b="1" dirty="0">
                <a:solidFill>
                  <a:srgbClr val="C00000"/>
                </a:solidFill>
              </a:rPr>
              <a:t>العديد من الأقارب </a:t>
            </a:r>
            <a:r>
              <a:rPr lang="ar-SA" sz="3200" b="1" dirty="0" smtClean="0">
                <a:solidFill>
                  <a:srgbClr val="C00000"/>
                </a:solidFill>
              </a:rPr>
              <a:t>والصديقات وأزورهم</a:t>
            </a:r>
            <a:endParaRPr lang="ar-SA" sz="3200" b="1" dirty="0">
              <a:solidFill>
                <a:srgbClr val="C00000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971601" y="4204245"/>
            <a:ext cx="77048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 smtClean="0">
                <a:solidFill>
                  <a:srgbClr val="000000"/>
                </a:solidFill>
                <a:latin typeface="AXtManalBold"/>
              </a:rPr>
              <a:t>أرحب بالضيوف </a:t>
            </a:r>
            <a:r>
              <a:rPr lang="ar-SA" sz="2800" b="1" dirty="0">
                <a:solidFill>
                  <a:srgbClr val="000000"/>
                </a:solidFill>
                <a:latin typeface="AXtManalBold"/>
              </a:rPr>
              <a:t>في منزلنا </a:t>
            </a:r>
            <a:r>
              <a:rPr lang="ar-SA" sz="2800" b="1" dirty="0" smtClean="0">
                <a:solidFill>
                  <a:srgbClr val="000000"/>
                </a:solidFill>
                <a:latin typeface="AXtManalBold"/>
              </a:rPr>
              <a:t>وأقول </a:t>
            </a:r>
            <a:r>
              <a:rPr lang="ar-SA" sz="2800" b="1" dirty="0">
                <a:solidFill>
                  <a:srgbClr val="000000"/>
                </a:solidFill>
                <a:latin typeface="AXtManalBold"/>
              </a:rPr>
              <a:t>لهم</a:t>
            </a:r>
            <a:r>
              <a:rPr lang="ar-SA" sz="2800" b="1" dirty="0" smtClean="0">
                <a:solidFill>
                  <a:srgbClr val="000000"/>
                </a:solidFill>
                <a:latin typeface="AXtManalBold"/>
              </a:rPr>
              <a:t>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ar-SA" sz="2800" b="1" dirty="0" smtClean="0">
                <a:solidFill>
                  <a:schemeClr val="accent4">
                    <a:lumMod val="50000"/>
                  </a:schemeClr>
                </a:solidFill>
                <a:latin typeface="AXtManalBold"/>
              </a:rPr>
              <a:t>السلام عليكم ورحمة الله وبركاته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ar-SA" sz="2800" b="1" dirty="0" smtClean="0">
                <a:solidFill>
                  <a:schemeClr val="accent4">
                    <a:lumMod val="50000"/>
                  </a:schemeClr>
                </a:solidFill>
                <a:latin typeface="AXtManalBold"/>
              </a:rPr>
              <a:t>أهلا وسهلاً بكم</a:t>
            </a:r>
            <a:endParaRPr lang="ar-SA" sz="2800" b="1" dirty="0">
              <a:solidFill>
                <a:schemeClr val="accent4">
                  <a:lumMod val="50000"/>
                </a:schemeClr>
              </a:solidFill>
              <a:latin typeface="AXtManalBold"/>
            </a:endParaRPr>
          </a:p>
        </p:txBody>
      </p:sp>
      <p:grpSp>
        <p:nvGrpSpPr>
          <p:cNvPr id="9" name="مجموعة 8"/>
          <p:cNvGrpSpPr/>
          <p:nvPr/>
        </p:nvGrpSpPr>
        <p:grpSpPr>
          <a:xfrm>
            <a:off x="30793" y="111128"/>
            <a:ext cx="2082876" cy="756636"/>
            <a:chOff x="179512" y="692696"/>
            <a:chExt cx="2082876" cy="756636"/>
          </a:xfrm>
        </p:grpSpPr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692696"/>
              <a:ext cx="2082876" cy="756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مربع نص 4"/>
            <p:cNvSpPr txBox="1"/>
            <p:nvPr/>
          </p:nvSpPr>
          <p:spPr>
            <a:xfrm>
              <a:off x="887524" y="899428"/>
              <a:ext cx="120720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كتاب الطالب</a:t>
              </a:r>
              <a:endParaRPr lang="ar-S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13" name="مربع نص 5"/>
            <p:cNvSpPr txBox="1"/>
            <p:nvPr/>
          </p:nvSpPr>
          <p:spPr>
            <a:xfrm>
              <a:off x="179512" y="899428"/>
              <a:ext cx="68143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ar-EG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54</a:t>
              </a:r>
              <a:endPara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1682176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build="p"/>
      <p:bldP spid="8" grpId="0" animBg="1"/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130621" y="620688"/>
            <a:ext cx="4329811" cy="851485"/>
          </a:xfrm>
        </p:spPr>
        <p:txBody>
          <a:bodyPr/>
          <a:lstStyle/>
          <a:p>
            <a:r>
              <a:rPr lang="ar-SA" dirty="0">
                <a:solidFill>
                  <a:prstClr val="white"/>
                </a:solidFill>
              </a:rPr>
              <a:t>كيف أتصرف عند مقابلة الآخرين؟</a:t>
            </a:r>
            <a:endParaRPr lang="ar-SA" sz="44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827584" y="567342"/>
            <a:ext cx="36004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الشرح</a:t>
            </a:r>
            <a:endParaRPr lang="ar-EG" sz="4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مخطط انسيابي: معالجة متعاقبة 6"/>
          <p:cNvSpPr/>
          <p:nvPr/>
        </p:nvSpPr>
        <p:spPr>
          <a:xfrm>
            <a:off x="3491880" y="1772816"/>
            <a:ext cx="5235987" cy="50405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3200" b="1" dirty="0">
                <a:solidFill>
                  <a:srgbClr val="C00000"/>
                </a:solidFill>
              </a:rPr>
              <a:t>كيف أتصرف عند مقابلة الآخرين؟</a:t>
            </a:r>
          </a:p>
        </p:txBody>
      </p:sp>
      <p:sp>
        <p:nvSpPr>
          <p:cNvPr id="14" name="مستطيل 13"/>
          <p:cNvSpPr/>
          <p:nvPr/>
        </p:nvSpPr>
        <p:spPr>
          <a:xfrm>
            <a:off x="3563888" y="2564904"/>
            <a:ext cx="50405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ar-SA" sz="2800" b="1" dirty="0" smtClean="0">
                <a:solidFill>
                  <a:srgbClr val="0070C0"/>
                </a:solidFill>
                <a:latin typeface="AXtManalBold"/>
              </a:rPr>
              <a:t>أبتسم </a:t>
            </a:r>
            <a:r>
              <a:rPr lang="ar-SA" sz="2800" b="1" dirty="0">
                <a:solidFill>
                  <a:srgbClr val="0070C0"/>
                </a:solidFill>
                <a:latin typeface="AXtManalBold"/>
              </a:rPr>
              <a:t>للآخرين</a:t>
            </a:r>
            <a:r>
              <a:rPr lang="ar-SA" sz="2800" b="1" dirty="0" smtClean="0">
                <a:solidFill>
                  <a:srgbClr val="0070C0"/>
                </a:solidFill>
                <a:latin typeface="AXtManalBold"/>
              </a:rPr>
              <a:t>.</a:t>
            </a:r>
          </a:p>
          <a:p>
            <a:pPr marL="514350" indent="-514350">
              <a:buAutoNum type="arabicPeriod"/>
            </a:pPr>
            <a:r>
              <a:rPr lang="ar-SA" sz="2800" b="1" dirty="0" smtClean="0">
                <a:solidFill>
                  <a:srgbClr val="0070C0"/>
                </a:solidFill>
                <a:latin typeface="AXtManalBold"/>
              </a:rPr>
              <a:t>أبدأ بالسلام والمصافحة.</a:t>
            </a:r>
          </a:p>
          <a:p>
            <a:pPr marL="514350" indent="-514350">
              <a:buAutoNum type="arabicPeriod"/>
            </a:pPr>
            <a:r>
              <a:rPr lang="ar-SA" sz="2800" b="1" dirty="0" smtClean="0">
                <a:solidFill>
                  <a:srgbClr val="0070C0"/>
                </a:solidFill>
                <a:latin typeface="AXtManalBold"/>
              </a:rPr>
              <a:t>أشاركهم </a:t>
            </a:r>
            <a:r>
              <a:rPr lang="ar-SA" sz="2800" b="1" dirty="0">
                <a:solidFill>
                  <a:srgbClr val="0070C0"/>
                </a:solidFill>
                <a:latin typeface="AXtManalBold"/>
              </a:rPr>
              <a:t>في </a:t>
            </a:r>
            <a:r>
              <a:rPr lang="ar-SA" sz="2800" b="1" dirty="0" smtClean="0">
                <a:solidFill>
                  <a:srgbClr val="0070C0"/>
                </a:solidFill>
                <a:latin typeface="AXtManalBold"/>
              </a:rPr>
              <a:t>اللعب.</a:t>
            </a:r>
          </a:p>
          <a:p>
            <a:pPr marL="514350" indent="-514350">
              <a:buAutoNum type="arabicPeriod"/>
            </a:pPr>
            <a:r>
              <a:rPr lang="ar-SA" sz="2800" b="1" dirty="0" smtClean="0">
                <a:solidFill>
                  <a:srgbClr val="0070C0"/>
                </a:solidFill>
                <a:latin typeface="AXtManalBold"/>
              </a:rPr>
              <a:t>أتبادل </a:t>
            </a:r>
            <a:r>
              <a:rPr lang="ar-SA" sz="2800" b="1" dirty="0">
                <a:solidFill>
                  <a:srgbClr val="0070C0"/>
                </a:solidFill>
                <a:latin typeface="AXtManalBold"/>
              </a:rPr>
              <a:t>الحديث مع الآخرين </a:t>
            </a:r>
            <a:r>
              <a:rPr lang="ar-SA" sz="2800" b="1" dirty="0" smtClean="0">
                <a:solidFill>
                  <a:srgbClr val="0070C0"/>
                </a:solidFill>
                <a:latin typeface="AXtManalBold"/>
              </a:rPr>
              <a:t>بصوت واضح ومسموع.</a:t>
            </a:r>
          </a:p>
          <a:p>
            <a:pPr marL="514350" indent="-514350">
              <a:buAutoNum type="arabicPeriod"/>
            </a:pPr>
            <a:r>
              <a:rPr lang="ar-SA" sz="2800" b="1" dirty="0" smtClean="0">
                <a:solidFill>
                  <a:srgbClr val="0070C0"/>
                </a:solidFill>
                <a:latin typeface="AXtManalBold"/>
              </a:rPr>
              <a:t>أنظر في وجه المتحدث ولا أقاطعه.</a:t>
            </a:r>
          </a:p>
          <a:p>
            <a:pPr marL="514350" indent="-514350">
              <a:buAutoNum type="arabicPeriod"/>
            </a:pPr>
            <a:r>
              <a:rPr lang="ar-SA" sz="2800" b="1" dirty="0" smtClean="0">
                <a:solidFill>
                  <a:srgbClr val="0070C0"/>
                </a:solidFill>
                <a:latin typeface="AXtManalBold"/>
              </a:rPr>
              <a:t>أناديهم بأسمائهم </a:t>
            </a:r>
            <a:r>
              <a:rPr lang="ar-SA" sz="2800" b="1" dirty="0">
                <a:solidFill>
                  <a:srgbClr val="0070C0"/>
                </a:solidFill>
                <a:latin typeface="AXtManalBold"/>
              </a:rPr>
              <a:t>باحترام.</a:t>
            </a:r>
            <a:endParaRPr lang="ar-SA" sz="2800" dirty="0">
              <a:solidFill>
                <a:srgbClr val="0070C0"/>
              </a:solidFill>
            </a:endParaRPr>
          </a:p>
        </p:txBody>
      </p:sp>
      <p:sp>
        <p:nvSpPr>
          <p:cNvPr id="2" name="سهم إلى اليسار 1"/>
          <p:cNvSpPr/>
          <p:nvPr/>
        </p:nvSpPr>
        <p:spPr>
          <a:xfrm>
            <a:off x="3021113" y="2564904"/>
            <a:ext cx="1570496" cy="13681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/>
              <a:t>النتيجة</a:t>
            </a:r>
            <a:endParaRPr lang="ar-SA" sz="3600" b="1" dirty="0"/>
          </a:p>
        </p:txBody>
      </p:sp>
      <p:grpSp>
        <p:nvGrpSpPr>
          <p:cNvPr id="8" name="مجموعة 7"/>
          <p:cNvGrpSpPr/>
          <p:nvPr/>
        </p:nvGrpSpPr>
        <p:grpSpPr>
          <a:xfrm>
            <a:off x="30793" y="111128"/>
            <a:ext cx="2082876" cy="756636"/>
            <a:chOff x="179512" y="692696"/>
            <a:chExt cx="2082876" cy="756636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692696"/>
              <a:ext cx="2082876" cy="756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مربع نص 4"/>
            <p:cNvSpPr txBox="1"/>
            <p:nvPr/>
          </p:nvSpPr>
          <p:spPr>
            <a:xfrm>
              <a:off x="887524" y="899428"/>
              <a:ext cx="120720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كتاب الطالب</a:t>
              </a:r>
              <a:endParaRPr lang="ar-S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11" name="مربع نص 5"/>
            <p:cNvSpPr txBox="1"/>
            <p:nvPr/>
          </p:nvSpPr>
          <p:spPr>
            <a:xfrm>
              <a:off x="179512" y="899428"/>
              <a:ext cx="68143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ar-EG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54</a:t>
              </a:r>
              <a:endPara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97" y="1973415"/>
            <a:ext cx="2915816" cy="2214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6688" y="2480612"/>
            <a:ext cx="638175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5260516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3865600" y="561291"/>
            <a:ext cx="4460147" cy="851485"/>
          </a:xfrm>
        </p:spPr>
        <p:txBody>
          <a:bodyPr/>
          <a:lstStyle/>
          <a:p>
            <a:r>
              <a:rPr lang="ar-SA" dirty="0">
                <a:solidFill>
                  <a:prstClr val="white"/>
                </a:solidFill>
              </a:rPr>
              <a:t>كيف أتصرف عند مقابلة الآخرين؟</a:t>
            </a:r>
            <a:endParaRPr lang="ar-SA" sz="44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827584" y="567342"/>
            <a:ext cx="36004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الشرح</a:t>
            </a:r>
            <a:endParaRPr lang="ar-EG" sz="4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مخطط انسيابي: معالجة متعاقبة 6"/>
          <p:cNvSpPr/>
          <p:nvPr/>
        </p:nvSpPr>
        <p:spPr>
          <a:xfrm>
            <a:off x="3491880" y="1658938"/>
            <a:ext cx="5235987" cy="50405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3200" b="1" dirty="0">
                <a:solidFill>
                  <a:srgbClr val="C00000"/>
                </a:solidFill>
              </a:rPr>
              <a:t>كيف أتصرف عند مقابلة الآخرين؟</a:t>
            </a:r>
          </a:p>
        </p:txBody>
      </p:sp>
      <p:sp>
        <p:nvSpPr>
          <p:cNvPr id="14" name="مستطيل 13"/>
          <p:cNvSpPr/>
          <p:nvPr/>
        </p:nvSpPr>
        <p:spPr>
          <a:xfrm>
            <a:off x="3563888" y="2564904"/>
            <a:ext cx="50405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ar-SA" sz="2800" b="1" dirty="0">
                <a:latin typeface="AXtManalBold"/>
              </a:rPr>
              <a:t>لا </a:t>
            </a:r>
            <a:r>
              <a:rPr lang="ar-SA" sz="2800" b="1" dirty="0" smtClean="0">
                <a:latin typeface="AXtManalBold"/>
              </a:rPr>
              <a:t>أُسلم </a:t>
            </a:r>
            <a:r>
              <a:rPr lang="ar-SA" sz="2800" b="1" dirty="0">
                <a:latin typeface="AXtManalBold"/>
              </a:rPr>
              <a:t>ولا </a:t>
            </a:r>
            <a:r>
              <a:rPr lang="ar-SA" sz="2800" b="1" dirty="0" smtClean="0">
                <a:latin typeface="AXtManalBold"/>
              </a:rPr>
              <a:t>أرد </a:t>
            </a:r>
            <a:r>
              <a:rPr lang="ar-SA" sz="2800" b="1" dirty="0">
                <a:latin typeface="AXtManalBold"/>
              </a:rPr>
              <a:t>ال </a:t>
            </a:r>
            <a:r>
              <a:rPr lang="ar-SA" sz="2800" b="1" dirty="0" smtClean="0">
                <a:latin typeface="AXtManalBold"/>
              </a:rPr>
              <a:t>سلام</a:t>
            </a:r>
            <a:r>
              <a:rPr lang="ar-SA" sz="2800" b="1" dirty="0">
                <a:latin typeface="AXtManalBold"/>
              </a:rPr>
              <a:t>.</a:t>
            </a:r>
          </a:p>
          <a:p>
            <a:pPr marL="514350" indent="-514350">
              <a:buAutoNum type="arabicPeriod"/>
            </a:pPr>
            <a:r>
              <a:rPr lang="ar-SA" sz="2800" b="1" dirty="0" smtClean="0">
                <a:latin typeface="AXtManalBold"/>
              </a:rPr>
              <a:t>لا أصغي </a:t>
            </a:r>
            <a:r>
              <a:rPr lang="ar-SA" sz="2800" b="1" dirty="0">
                <a:latin typeface="AXtManalBold"/>
              </a:rPr>
              <a:t>لكلامهم </a:t>
            </a:r>
            <a:r>
              <a:rPr lang="ar-SA" sz="2800" b="1" dirty="0" smtClean="0">
                <a:latin typeface="AXtManalBold"/>
              </a:rPr>
              <a:t>ولا أنتبه </a:t>
            </a:r>
            <a:r>
              <a:rPr lang="ar-SA" sz="2800" b="1" dirty="0">
                <a:latin typeface="AXtManalBold"/>
              </a:rPr>
              <a:t>للمتحدث.</a:t>
            </a:r>
          </a:p>
          <a:p>
            <a:pPr marL="514350" indent="-514350">
              <a:buAutoNum type="arabicPeriod"/>
            </a:pPr>
            <a:r>
              <a:rPr lang="ar-SA" sz="2800" b="1" dirty="0" smtClean="0">
                <a:latin typeface="AXtManalBold"/>
              </a:rPr>
              <a:t>لا أتكلم وألتزم الصمت</a:t>
            </a:r>
            <a:r>
              <a:rPr lang="ar-SA" sz="2800" b="1" dirty="0">
                <a:latin typeface="AXtManalBold"/>
              </a:rPr>
              <a:t>.</a:t>
            </a:r>
          </a:p>
          <a:p>
            <a:pPr marL="514350" indent="-514350">
              <a:buAutoNum type="arabicPeriod"/>
            </a:pPr>
            <a:r>
              <a:rPr lang="ar-SA" sz="2800" b="1" dirty="0" smtClean="0">
                <a:latin typeface="AXtManalBold"/>
              </a:rPr>
              <a:t>لا أشاركهم </a:t>
            </a:r>
            <a:r>
              <a:rPr lang="ar-SA" sz="2800" b="1" dirty="0">
                <a:latin typeface="AXtManalBold"/>
              </a:rPr>
              <a:t>في اللعب.</a:t>
            </a:r>
            <a:endParaRPr lang="ar-SA" sz="2800" dirty="0"/>
          </a:p>
        </p:txBody>
      </p:sp>
      <p:sp>
        <p:nvSpPr>
          <p:cNvPr id="2" name="سهم إلى اليسار 1"/>
          <p:cNvSpPr/>
          <p:nvPr/>
        </p:nvSpPr>
        <p:spPr>
          <a:xfrm>
            <a:off x="3865600" y="4380786"/>
            <a:ext cx="2218568" cy="13681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/>
              <a:t>النتيجة</a:t>
            </a:r>
            <a:endParaRPr lang="ar-SA" sz="3600" b="1" dirty="0"/>
          </a:p>
        </p:txBody>
      </p:sp>
      <p:grpSp>
        <p:nvGrpSpPr>
          <p:cNvPr id="8" name="مجموعة 7"/>
          <p:cNvGrpSpPr/>
          <p:nvPr/>
        </p:nvGrpSpPr>
        <p:grpSpPr>
          <a:xfrm>
            <a:off x="30793" y="111128"/>
            <a:ext cx="2082876" cy="756636"/>
            <a:chOff x="179512" y="692696"/>
            <a:chExt cx="2082876" cy="756636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692696"/>
              <a:ext cx="2082876" cy="756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مربع نص 4"/>
            <p:cNvSpPr txBox="1"/>
            <p:nvPr/>
          </p:nvSpPr>
          <p:spPr>
            <a:xfrm>
              <a:off x="887524" y="899428"/>
              <a:ext cx="120720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كتاب الطالب</a:t>
              </a:r>
              <a:endParaRPr lang="ar-S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11" name="مربع نص 5"/>
            <p:cNvSpPr txBox="1"/>
            <p:nvPr/>
          </p:nvSpPr>
          <p:spPr>
            <a:xfrm>
              <a:off x="179512" y="899428"/>
              <a:ext cx="68143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ar-EG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55</a:t>
              </a:r>
              <a:endPara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22" y="3068960"/>
            <a:ext cx="3035694" cy="2886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512270"/>
            <a:ext cx="1545704" cy="1236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6425770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3347864" y="522622"/>
            <a:ext cx="4977883" cy="851485"/>
          </a:xfrm>
        </p:spPr>
        <p:txBody>
          <a:bodyPr/>
          <a:lstStyle/>
          <a:p>
            <a:r>
              <a:rPr lang="ar-SA" dirty="0">
                <a:solidFill>
                  <a:prstClr val="white"/>
                </a:solidFill>
              </a:rPr>
              <a:t>كيف أتصرف عند مقابلة الآخرين؟</a:t>
            </a:r>
            <a:endParaRPr lang="ar-SA" sz="44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827584" y="567342"/>
            <a:ext cx="36004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الشرح</a:t>
            </a:r>
            <a:endParaRPr lang="ar-EG" sz="4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مخطط انسيابي: معالجة متعاقبة 6"/>
          <p:cNvSpPr/>
          <p:nvPr/>
        </p:nvSpPr>
        <p:spPr>
          <a:xfrm>
            <a:off x="3491880" y="1658938"/>
            <a:ext cx="5235987" cy="50405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3200" b="1" dirty="0">
                <a:solidFill>
                  <a:srgbClr val="C00000"/>
                </a:solidFill>
              </a:rPr>
              <a:t>من علامات الخجل</a:t>
            </a:r>
          </a:p>
        </p:txBody>
      </p:sp>
      <p:sp>
        <p:nvSpPr>
          <p:cNvPr id="14" name="مستطيل 13"/>
          <p:cNvSpPr/>
          <p:nvPr/>
        </p:nvSpPr>
        <p:spPr>
          <a:xfrm>
            <a:off x="1460416" y="2372687"/>
            <a:ext cx="7128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ar-SA" sz="2400" b="1" dirty="0">
                <a:latin typeface="AXtManalBold"/>
              </a:rPr>
              <a:t>تعرّق اليدين.</a:t>
            </a:r>
          </a:p>
          <a:p>
            <a:pPr marL="514350" indent="-514350">
              <a:buAutoNum type="arabicPeriod"/>
            </a:pPr>
            <a:r>
              <a:rPr lang="ar-SA" sz="2400" b="1" dirty="0" smtClean="0">
                <a:latin typeface="AXtManalBold"/>
              </a:rPr>
              <a:t>الارتباك </a:t>
            </a:r>
            <a:r>
              <a:rPr lang="ar-SA" sz="2400" b="1" dirty="0">
                <a:latin typeface="AXtManalBold"/>
              </a:rPr>
              <a:t>والتلعثم عند الكلام.</a:t>
            </a:r>
          </a:p>
          <a:p>
            <a:pPr marL="514350" indent="-514350">
              <a:buAutoNum type="arabicPeriod"/>
            </a:pPr>
            <a:r>
              <a:rPr lang="ar-SA" sz="2400" b="1" dirty="0" smtClean="0">
                <a:latin typeface="AXtManalBold"/>
              </a:rPr>
              <a:t>عدم </a:t>
            </a:r>
            <a:r>
              <a:rPr lang="ar-SA" sz="2400" b="1" dirty="0">
                <a:latin typeface="AXtManalBold"/>
              </a:rPr>
              <a:t>القدرة على الدخول في </a:t>
            </a:r>
            <a:r>
              <a:rPr lang="ar-SA" sz="2400" b="1" dirty="0" smtClean="0">
                <a:latin typeface="AXtManalBold"/>
              </a:rPr>
              <a:t>المكان الذي </a:t>
            </a:r>
            <a:r>
              <a:rPr lang="ar-SA" sz="2400" b="1" dirty="0">
                <a:latin typeface="AXtManalBold"/>
              </a:rPr>
              <a:t>فيه </a:t>
            </a:r>
            <a:r>
              <a:rPr lang="ar-SA" sz="2400" b="1" dirty="0" smtClean="0">
                <a:latin typeface="AXtManalBold"/>
              </a:rPr>
              <a:t>أناس</a:t>
            </a:r>
            <a:r>
              <a:rPr lang="ar-SA" sz="2400" b="1" dirty="0">
                <a:latin typeface="AXtManalBold"/>
              </a:rPr>
              <a:t>.</a:t>
            </a:r>
            <a:endParaRPr lang="ar-SA" sz="2400" dirty="0"/>
          </a:p>
        </p:txBody>
      </p:sp>
      <p:sp>
        <p:nvSpPr>
          <p:cNvPr id="8" name="مخطط انسيابي: بيانات مخزّنة 7"/>
          <p:cNvSpPr/>
          <p:nvPr/>
        </p:nvSpPr>
        <p:spPr>
          <a:xfrm>
            <a:off x="7452320" y="4190608"/>
            <a:ext cx="1497672" cy="1368152"/>
          </a:xfrm>
          <a:prstGeom prst="flowChartOnlineStorag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/>
              <a:t>نشاط1</a:t>
            </a:r>
            <a:endParaRPr lang="ar-SA" sz="3600" b="1" dirty="0"/>
          </a:p>
        </p:txBody>
      </p:sp>
      <p:sp>
        <p:nvSpPr>
          <p:cNvPr id="4" name="موجة مزدوجة 3"/>
          <p:cNvSpPr/>
          <p:nvPr/>
        </p:nvSpPr>
        <p:spPr>
          <a:xfrm>
            <a:off x="539552" y="3709680"/>
            <a:ext cx="6912768" cy="2228939"/>
          </a:xfrm>
          <a:prstGeom prst="doubleWav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SA" sz="2300" b="1" dirty="0">
                <a:solidFill>
                  <a:srgbClr val="FF0000"/>
                </a:solidFill>
                <a:latin typeface="AXtManalBLack"/>
              </a:rPr>
              <a:t>اختاري </a:t>
            </a:r>
            <a:r>
              <a:rPr lang="ar-SA" sz="2300" b="1" dirty="0" smtClean="0">
                <a:solidFill>
                  <a:srgbClr val="FF0000"/>
                </a:solidFill>
                <a:latin typeface="AXtManalBLack"/>
              </a:rPr>
              <a:t>ما ترينه مناسباً </a:t>
            </a:r>
            <a:r>
              <a:rPr lang="ar-SA" sz="2300" b="1" dirty="0">
                <a:solidFill>
                  <a:srgbClr val="FF0000"/>
                </a:solidFill>
                <a:latin typeface="AXtManalBLack"/>
              </a:rPr>
              <a:t>كي </a:t>
            </a:r>
            <a:r>
              <a:rPr lang="ar-SA" sz="2300" b="1" dirty="0" smtClean="0">
                <a:solidFill>
                  <a:srgbClr val="FF0000"/>
                </a:solidFill>
                <a:latin typeface="AXtManalBLack"/>
              </a:rPr>
              <a:t>تساعدي </a:t>
            </a:r>
            <a:r>
              <a:rPr lang="ar-SA" sz="2300" b="1" dirty="0">
                <a:solidFill>
                  <a:srgbClr val="FF0000"/>
                </a:solidFill>
                <a:latin typeface="AXtManalBLack"/>
              </a:rPr>
              <a:t>زميلتك التي </a:t>
            </a:r>
            <a:r>
              <a:rPr lang="ar-SA" sz="2300" b="1" dirty="0" smtClean="0">
                <a:solidFill>
                  <a:srgbClr val="FF0000"/>
                </a:solidFill>
                <a:latin typeface="AXtManalBLack"/>
              </a:rPr>
              <a:t>تعاني من </a:t>
            </a:r>
            <a:r>
              <a:rPr lang="ar-SA" sz="2300" b="1" dirty="0">
                <a:solidFill>
                  <a:srgbClr val="FF0000"/>
                </a:solidFill>
                <a:latin typeface="AXtManalBLack"/>
              </a:rPr>
              <a:t>الخجل: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ar-SA" sz="2000" b="1" dirty="0" smtClean="0">
                <a:solidFill>
                  <a:srgbClr val="000000"/>
                </a:solidFill>
                <a:latin typeface="AXtManalBLack"/>
              </a:rPr>
              <a:t>تشاركينها </a:t>
            </a:r>
            <a:r>
              <a:rPr lang="ar-SA" sz="2000" b="1" dirty="0">
                <a:solidFill>
                  <a:srgbClr val="000000"/>
                </a:solidFill>
                <a:latin typeface="AXtManalBLack"/>
              </a:rPr>
              <a:t>اللعب.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ar-SA" sz="2000" b="1" dirty="0" smtClean="0">
                <a:solidFill>
                  <a:srgbClr val="000000"/>
                </a:solidFill>
                <a:latin typeface="AXtManalBLack"/>
              </a:rPr>
              <a:t>تكثرين </a:t>
            </a:r>
            <a:r>
              <a:rPr lang="ar-SA" sz="2000" b="1" dirty="0">
                <a:solidFill>
                  <a:srgbClr val="000000"/>
                </a:solidFill>
                <a:latin typeface="AXtManalBLack"/>
              </a:rPr>
              <a:t>الحديث </a:t>
            </a:r>
            <a:r>
              <a:rPr lang="ar-SA" sz="2000" b="1" dirty="0" smtClean="0">
                <a:solidFill>
                  <a:srgbClr val="000000"/>
                </a:solidFill>
                <a:latin typeface="AXtManalBLack"/>
              </a:rPr>
              <a:t>معها</a:t>
            </a:r>
            <a:endParaRPr lang="ar-SA" sz="2000" b="1" dirty="0">
              <a:solidFill>
                <a:srgbClr val="000000"/>
              </a:solidFill>
              <a:latin typeface="AXtManalBLack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ar-SA" sz="2000" b="1" dirty="0" smtClean="0">
                <a:solidFill>
                  <a:srgbClr val="000000"/>
                </a:solidFill>
                <a:latin typeface="AXtManalBLack"/>
              </a:rPr>
              <a:t>تعرفينها </a:t>
            </a:r>
            <a:r>
              <a:rPr lang="ar-SA" sz="2000" b="1" dirty="0">
                <a:solidFill>
                  <a:srgbClr val="000000"/>
                </a:solidFill>
                <a:latin typeface="AXtManalBLack"/>
              </a:rPr>
              <a:t>على </a:t>
            </a:r>
            <a:r>
              <a:rPr lang="ar-SA" sz="2000" b="1" dirty="0" smtClean="0">
                <a:solidFill>
                  <a:srgbClr val="000000"/>
                </a:solidFill>
                <a:latin typeface="AXtManalBLack"/>
              </a:rPr>
              <a:t>أكبر </a:t>
            </a:r>
            <a:r>
              <a:rPr lang="ar-SA" sz="2000" b="1" dirty="0">
                <a:solidFill>
                  <a:srgbClr val="000000"/>
                </a:solidFill>
                <a:latin typeface="AXtManalBLack"/>
              </a:rPr>
              <a:t>عدد من </a:t>
            </a:r>
            <a:r>
              <a:rPr lang="ar-SA" sz="2000" b="1" dirty="0" smtClean="0">
                <a:solidFill>
                  <a:srgbClr val="000000"/>
                </a:solidFill>
                <a:latin typeface="AXtManalBLack"/>
              </a:rPr>
              <a:t>الصديقات</a:t>
            </a:r>
            <a:r>
              <a:rPr lang="ar-SA" sz="2000" b="1" dirty="0">
                <a:solidFill>
                  <a:srgbClr val="000000"/>
                </a:solidFill>
                <a:latin typeface="AXtManalBLack"/>
              </a:rPr>
              <a:t>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ar-SA" sz="2000" b="1" dirty="0" smtClean="0">
                <a:solidFill>
                  <a:srgbClr val="000000"/>
                </a:solidFill>
                <a:latin typeface="AXtManalBLack"/>
              </a:rPr>
              <a:t>جميع </a:t>
            </a:r>
            <a:r>
              <a:rPr lang="ar-SA" sz="2000" b="1" dirty="0">
                <a:solidFill>
                  <a:srgbClr val="000000"/>
                </a:solidFill>
                <a:latin typeface="AXtManalBLack"/>
              </a:rPr>
              <a:t>ما تقدم.</a:t>
            </a:r>
            <a:endParaRPr lang="ar-SA" sz="2000" b="1" dirty="0"/>
          </a:p>
        </p:txBody>
      </p:sp>
      <p:sp>
        <p:nvSpPr>
          <p:cNvPr id="5" name="مستطيل 4"/>
          <p:cNvSpPr/>
          <p:nvPr/>
        </p:nvSpPr>
        <p:spPr>
          <a:xfrm>
            <a:off x="7035627" y="4979055"/>
            <a:ext cx="61747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 2"/>
              </a:rPr>
              <a:t></a:t>
            </a:r>
            <a:endParaRPr lang="ar-SA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9" name="مجموعة 8"/>
          <p:cNvGrpSpPr/>
          <p:nvPr/>
        </p:nvGrpSpPr>
        <p:grpSpPr>
          <a:xfrm>
            <a:off x="30793" y="111128"/>
            <a:ext cx="2082876" cy="756636"/>
            <a:chOff x="179512" y="692696"/>
            <a:chExt cx="2082876" cy="756636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692696"/>
              <a:ext cx="2082876" cy="756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مربع نص 4"/>
            <p:cNvSpPr txBox="1"/>
            <p:nvPr/>
          </p:nvSpPr>
          <p:spPr>
            <a:xfrm>
              <a:off x="887524" y="899428"/>
              <a:ext cx="120720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كتاب الطالب</a:t>
              </a:r>
              <a:endParaRPr lang="ar-S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12" name="مربع نص 5"/>
            <p:cNvSpPr txBox="1"/>
            <p:nvPr/>
          </p:nvSpPr>
          <p:spPr>
            <a:xfrm>
              <a:off x="179512" y="899428"/>
              <a:ext cx="68143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ar-EG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56</a:t>
              </a:r>
              <a:endPara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3900111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/>
      <p:bldP spid="8" grpId="0" animBg="1"/>
      <p:bldP spid="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509323" y="522622"/>
            <a:ext cx="3816424" cy="851485"/>
          </a:xfrm>
        </p:spPr>
        <p:txBody>
          <a:bodyPr/>
          <a:lstStyle/>
          <a:p>
            <a:r>
              <a:rPr lang="ar-SA" dirty="0">
                <a:solidFill>
                  <a:prstClr val="white"/>
                </a:solidFill>
              </a:rPr>
              <a:t>كيف أتصرف عند مقابلة الآخرين؟</a:t>
            </a:r>
            <a:endParaRPr lang="ar-SA" sz="44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827584" y="567342"/>
            <a:ext cx="360040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الشرح</a:t>
            </a:r>
            <a:endParaRPr lang="ar-EG" sz="4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مخطط انسيابي: معالجة متعاقبة 6"/>
          <p:cNvSpPr/>
          <p:nvPr/>
        </p:nvSpPr>
        <p:spPr>
          <a:xfrm>
            <a:off x="3491880" y="1658938"/>
            <a:ext cx="5235987" cy="50405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3200" b="1" dirty="0">
                <a:solidFill>
                  <a:srgbClr val="C00000"/>
                </a:solidFill>
              </a:rPr>
              <a:t>تجنبي الخجل في المواقف التالية:</a:t>
            </a:r>
          </a:p>
        </p:txBody>
      </p:sp>
      <p:sp>
        <p:nvSpPr>
          <p:cNvPr id="14" name="مستطيل 13"/>
          <p:cNvSpPr/>
          <p:nvPr/>
        </p:nvSpPr>
        <p:spPr>
          <a:xfrm>
            <a:off x="1460416" y="2372687"/>
            <a:ext cx="71287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ar-SA" sz="3200" b="1" dirty="0">
                <a:latin typeface="AXtManalBold"/>
              </a:rPr>
              <a:t>عند </a:t>
            </a:r>
            <a:r>
              <a:rPr lang="ar-SA" sz="3200" b="1" dirty="0" smtClean="0">
                <a:latin typeface="AXtManalBold"/>
              </a:rPr>
              <a:t>السؤال </a:t>
            </a:r>
            <a:r>
              <a:rPr lang="ar-SA" sz="3200" b="1" dirty="0">
                <a:latin typeface="AXtManalBold"/>
              </a:rPr>
              <a:t>في </a:t>
            </a:r>
            <a:r>
              <a:rPr lang="ar-SA" sz="3200" b="1" dirty="0" smtClean="0">
                <a:latin typeface="AXtManalBold"/>
              </a:rPr>
              <a:t>أمر </a:t>
            </a:r>
            <a:r>
              <a:rPr lang="ar-SA" sz="3200" b="1" dirty="0">
                <a:latin typeface="AXtManalBold"/>
              </a:rPr>
              <a:t>من </a:t>
            </a:r>
            <a:r>
              <a:rPr lang="ar-SA" sz="3200" b="1" dirty="0" smtClean="0">
                <a:latin typeface="AXtManalBold"/>
              </a:rPr>
              <a:t>أمور </a:t>
            </a:r>
            <a:r>
              <a:rPr lang="ar-SA" sz="3200" b="1" dirty="0">
                <a:latin typeface="AXtManalBold"/>
              </a:rPr>
              <a:t>الدين.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ar-SA" sz="3200" b="1" dirty="0" smtClean="0">
                <a:latin typeface="AXtManalBold"/>
              </a:rPr>
              <a:t>عند سؤال </a:t>
            </a:r>
            <a:r>
              <a:rPr lang="ar-SA" sz="3200" b="1" dirty="0">
                <a:latin typeface="AXtManalBold"/>
              </a:rPr>
              <a:t>المعلمة فيما تعذر عليك فهمه.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ar-SA" sz="3200" b="1" dirty="0" smtClean="0">
                <a:latin typeface="AXtManalBold"/>
              </a:rPr>
              <a:t>عند </a:t>
            </a:r>
            <a:r>
              <a:rPr lang="ar-SA" sz="3200" b="1" dirty="0">
                <a:latin typeface="AXtManalBold"/>
              </a:rPr>
              <a:t>معرفة </a:t>
            </a:r>
            <a:r>
              <a:rPr lang="ar-SA" sz="3200" b="1" dirty="0" smtClean="0">
                <a:latin typeface="AXtManalBold"/>
              </a:rPr>
              <a:t>إجابة </a:t>
            </a:r>
            <a:r>
              <a:rPr lang="ar-SA" sz="3200" b="1" dirty="0">
                <a:latin typeface="AXtManalBold"/>
              </a:rPr>
              <a:t>لم </a:t>
            </a:r>
            <a:r>
              <a:rPr lang="ar-SA" sz="3200" b="1" dirty="0" smtClean="0">
                <a:latin typeface="AXtManalBold"/>
              </a:rPr>
              <a:t>تتأكدي </a:t>
            </a:r>
            <a:r>
              <a:rPr lang="ar-SA" sz="3200" b="1" dirty="0">
                <a:latin typeface="AXtManalBold"/>
              </a:rPr>
              <a:t>من </a:t>
            </a:r>
            <a:r>
              <a:rPr lang="ar-SA" sz="3200" b="1" dirty="0" smtClean="0">
                <a:latin typeface="AXtManalBold"/>
              </a:rPr>
              <a:t>صحتها</a:t>
            </a:r>
            <a:r>
              <a:rPr lang="ar-SA" sz="3200" b="1" dirty="0">
                <a:latin typeface="AXtManalBold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ar-SA" sz="3200" b="1" dirty="0" smtClean="0">
                <a:latin typeface="AXtManalBold"/>
              </a:rPr>
              <a:t>عند نصيحتك </a:t>
            </a:r>
            <a:r>
              <a:rPr lang="ar-SA" sz="3200" b="1" dirty="0">
                <a:latin typeface="AXtManalBold"/>
              </a:rPr>
              <a:t>لمن يخطئ.</a:t>
            </a:r>
            <a:endParaRPr lang="ar-SA" sz="3200" dirty="0"/>
          </a:p>
        </p:txBody>
      </p:sp>
      <p:grpSp>
        <p:nvGrpSpPr>
          <p:cNvPr id="8" name="مجموعة 7"/>
          <p:cNvGrpSpPr/>
          <p:nvPr/>
        </p:nvGrpSpPr>
        <p:grpSpPr>
          <a:xfrm>
            <a:off x="30793" y="111128"/>
            <a:ext cx="2082876" cy="756636"/>
            <a:chOff x="179512" y="692696"/>
            <a:chExt cx="2082876" cy="756636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692696"/>
              <a:ext cx="2082876" cy="756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مربع نص 4"/>
            <p:cNvSpPr txBox="1"/>
            <p:nvPr/>
          </p:nvSpPr>
          <p:spPr>
            <a:xfrm>
              <a:off x="887524" y="899428"/>
              <a:ext cx="120720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كتاب الطالب</a:t>
              </a:r>
              <a:endParaRPr lang="ar-S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11" name="مربع نص 5"/>
            <p:cNvSpPr txBox="1"/>
            <p:nvPr/>
          </p:nvSpPr>
          <p:spPr>
            <a:xfrm>
              <a:off x="179512" y="899428"/>
              <a:ext cx="68143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ar-EG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57</a:t>
              </a:r>
              <a:endPara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16" y="2432364"/>
            <a:ext cx="2133600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835791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600384" y="705307"/>
            <a:ext cx="3860048" cy="851485"/>
          </a:xfrm>
        </p:spPr>
        <p:txBody>
          <a:bodyPr/>
          <a:lstStyle/>
          <a:p>
            <a:r>
              <a:rPr lang="ar-EG" sz="4000" dirty="0" smtClean="0">
                <a:solidFill>
                  <a:prstClr val="white"/>
                </a:solidFill>
              </a:rPr>
              <a:t>إرشادات عامة</a:t>
            </a:r>
            <a:endParaRPr lang="ar-SA" sz="6000" dirty="0"/>
          </a:p>
        </p:txBody>
      </p:sp>
      <p:sp>
        <p:nvSpPr>
          <p:cNvPr id="14" name="مستطيل 13"/>
          <p:cNvSpPr/>
          <p:nvPr/>
        </p:nvSpPr>
        <p:spPr>
          <a:xfrm>
            <a:off x="611560" y="1916832"/>
            <a:ext cx="797764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Low">
              <a:buAutoNum type="arabicPeriod"/>
            </a:pPr>
            <a:r>
              <a:rPr lang="ar-SA" sz="3400" b="1" dirty="0">
                <a:solidFill>
                  <a:srgbClr val="0070C0"/>
                </a:solidFill>
                <a:latin typeface="AXtManalBold"/>
              </a:rPr>
              <a:t>ديننا يحثنا على الحياء؛ لأنه من الإيمان.</a:t>
            </a:r>
          </a:p>
          <a:p>
            <a:pPr marL="514350" indent="-514350" algn="justLow">
              <a:buAutoNum type="arabicPeriod"/>
            </a:pPr>
            <a:r>
              <a:rPr lang="ar-SA" sz="3400" b="1" dirty="0" smtClean="0">
                <a:solidFill>
                  <a:srgbClr val="0070C0"/>
                </a:solidFill>
                <a:latin typeface="AXtManalBold"/>
              </a:rPr>
              <a:t>كثرة الصديقات </a:t>
            </a:r>
            <a:r>
              <a:rPr lang="ar-SA" sz="3400" b="1" dirty="0">
                <a:solidFill>
                  <a:srgbClr val="0070C0"/>
                </a:solidFill>
                <a:latin typeface="AXtManalBold"/>
              </a:rPr>
              <a:t>والتعاون معهن </a:t>
            </a:r>
            <a:r>
              <a:rPr lang="ar-SA" sz="3400" b="1" dirty="0" smtClean="0">
                <a:solidFill>
                  <a:srgbClr val="0070C0"/>
                </a:solidFill>
                <a:latin typeface="AXtManalBold"/>
              </a:rPr>
              <a:t>يساعد </a:t>
            </a:r>
            <a:r>
              <a:rPr lang="ar-SA" sz="3400" b="1" dirty="0">
                <a:solidFill>
                  <a:srgbClr val="0070C0"/>
                </a:solidFill>
                <a:latin typeface="AXtManalBold"/>
              </a:rPr>
              <a:t>في </a:t>
            </a:r>
            <a:r>
              <a:rPr lang="ar-SA" sz="3400" b="1" dirty="0" smtClean="0">
                <a:solidFill>
                  <a:srgbClr val="0070C0"/>
                </a:solidFill>
                <a:latin typeface="AXtManalBold"/>
              </a:rPr>
              <a:t>التغلب على </a:t>
            </a:r>
            <a:r>
              <a:rPr lang="ar-SA" sz="3400" b="1" dirty="0">
                <a:solidFill>
                  <a:srgbClr val="0070C0"/>
                </a:solidFill>
                <a:latin typeface="AXtManalBold"/>
              </a:rPr>
              <a:t>الخجل.</a:t>
            </a:r>
          </a:p>
          <a:p>
            <a:pPr marL="514350" indent="-514350" algn="justLow">
              <a:buAutoNum type="arabicPeriod"/>
            </a:pPr>
            <a:r>
              <a:rPr lang="ar-SA" sz="3400" b="1" dirty="0" smtClean="0">
                <a:solidFill>
                  <a:srgbClr val="0070C0"/>
                </a:solidFill>
                <a:latin typeface="AXtManalBold"/>
              </a:rPr>
              <a:t>الخجل </a:t>
            </a:r>
            <a:r>
              <a:rPr lang="ar-SA" sz="3400" b="1" dirty="0">
                <a:solidFill>
                  <a:srgbClr val="0070C0"/>
                </a:solidFill>
                <a:latin typeface="AXtManalBold"/>
              </a:rPr>
              <a:t>الزائد قد يتحول </a:t>
            </a:r>
            <a:r>
              <a:rPr lang="ar-SA" sz="3400" b="1" dirty="0" smtClean="0">
                <a:solidFill>
                  <a:srgbClr val="0070C0"/>
                </a:solidFill>
                <a:latin typeface="AXtManalBold"/>
              </a:rPr>
              <a:t>إلى </a:t>
            </a:r>
            <a:r>
              <a:rPr lang="ar-SA" sz="3400" b="1" dirty="0">
                <a:solidFill>
                  <a:srgbClr val="0070C0"/>
                </a:solidFill>
                <a:latin typeface="AXtManalBold"/>
              </a:rPr>
              <a:t>خوف.</a:t>
            </a:r>
          </a:p>
          <a:p>
            <a:pPr marL="514350" indent="-514350" algn="justLow">
              <a:buAutoNum type="arabicPeriod"/>
            </a:pPr>
            <a:r>
              <a:rPr lang="ar-SA" sz="3400" b="1" dirty="0" smtClean="0">
                <a:solidFill>
                  <a:srgbClr val="0070C0"/>
                </a:solidFill>
                <a:latin typeface="AXtManalBold"/>
              </a:rPr>
              <a:t>الخجل ليس </a:t>
            </a:r>
            <a:r>
              <a:rPr lang="ar-SA" sz="3400" b="1" dirty="0">
                <a:solidFill>
                  <a:srgbClr val="0070C0"/>
                </a:solidFill>
                <a:latin typeface="AXtManalBold"/>
              </a:rPr>
              <a:t>الحياء.</a:t>
            </a:r>
          </a:p>
          <a:p>
            <a:pPr marL="514350" indent="-514350" algn="justLow">
              <a:buAutoNum type="arabicPeriod"/>
            </a:pPr>
            <a:r>
              <a:rPr lang="ar-SA" sz="3400" b="1" dirty="0" smtClean="0">
                <a:solidFill>
                  <a:srgbClr val="0070C0"/>
                </a:solidFill>
                <a:latin typeface="AXtManalBold"/>
              </a:rPr>
              <a:t>الحياء صفة من صفات الأنبياء والصحابة والتابعين</a:t>
            </a:r>
            <a:r>
              <a:rPr lang="ar-SA" sz="3400" b="1" dirty="0">
                <a:solidFill>
                  <a:srgbClr val="0070C0"/>
                </a:solidFill>
                <a:latin typeface="AXtManalBold"/>
              </a:rPr>
              <a:t>.</a:t>
            </a:r>
            <a:endParaRPr lang="ar-SA" sz="3400" dirty="0">
              <a:solidFill>
                <a:srgbClr val="0070C0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30793" y="111128"/>
            <a:ext cx="2082876" cy="756636"/>
            <a:chOff x="179512" y="692696"/>
            <a:chExt cx="2082876" cy="756636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692696"/>
              <a:ext cx="2082876" cy="756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مربع نص 4"/>
            <p:cNvSpPr txBox="1"/>
            <p:nvPr/>
          </p:nvSpPr>
          <p:spPr>
            <a:xfrm>
              <a:off x="887524" y="899428"/>
              <a:ext cx="120720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كتاب الطالب</a:t>
              </a:r>
              <a:endParaRPr lang="ar-S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9" name="مربع نص 5"/>
            <p:cNvSpPr txBox="1"/>
            <p:nvPr/>
          </p:nvSpPr>
          <p:spPr>
            <a:xfrm>
              <a:off x="179512" y="899428"/>
              <a:ext cx="68143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ar-EG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57</a:t>
              </a:r>
              <a:endPara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83244319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/>
          <p:cNvSpPr txBox="1"/>
          <p:nvPr/>
        </p:nvSpPr>
        <p:spPr>
          <a:xfrm>
            <a:off x="827584" y="567342"/>
            <a:ext cx="36004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هيا نمرج</a:t>
            </a:r>
            <a:endParaRPr lang="ar-EG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6" name="عنوان 2"/>
          <p:cNvSpPr>
            <a:spLocks noGrp="1"/>
          </p:cNvSpPr>
          <p:nvPr>
            <p:ph type="title"/>
          </p:nvPr>
        </p:nvSpPr>
        <p:spPr>
          <a:xfrm>
            <a:off x="4509323" y="522622"/>
            <a:ext cx="3816424" cy="851485"/>
          </a:xfrm>
        </p:spPr>
        <p:txBody>
          <a:bodyPr/>
          <a:lstStyle/>
          <a:p>
            <a:r>
              <a:rPr lang="ar-SA" dirty="0">
                <a:solidFill>
                  <a:prstClr val="white"/>
                </a:solidFill>
              </a:rPr>
              <a:t>كيف أتصرف عند مقابلة الآخرين؟</a:t>
            </a:r>
            <a:endParaRPr lang="ar-SA" sz="4000" dirty="0"/>
          </a:p>
        </p:txBody>
      </p:sp>
      <p:sp>
        <p:nvSpPr>
          <p:cNvPr id="3" name="مستطيل 2"/>
          <p:cNvSpPr/>
          <p:nvPr/>
        </p:nvSpPr>
        <p:spPr>
          <a:xfrm>
            <a:off x="5112532" y="1628800"/>
            <a:ext cx="3635932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ar-SA" sz="2800" b="1" dirty="0" smtClean="0">
                <a:solidFill>
                  <a:srgbClr val="FF0040"/>
                </a:solidFill>
                <a:latin typeface="AXtManalBLack"/>
              </a:rPr>
              <a:t>ألوّن الصفات </a:t>
            </a:r>
            <a:r>
              <a:rPr lang="ar-SA" sz="2800" b="1" dirty="0">
                <a:solidFill>
                  <a:srgbClr val="FF0040"/>
                </a:solidFill>
                <a:latin typeface="AXtManalBLack"/>
              </a:rPr>
              <a:t>التي </a:t>
            </a:r>
            <a:r>
              <a:rPr lang="ar-SA" sz="2800" b="1" dirty="0" smtClean="0">
                <a:solidFill>
                  <a:srgbClr val="FF0040"/>
                </a:solidFill>
                <a:latin typeface="AXtManalBLack"/>
              </a:rPr>
              <a:t>أتصف </a:t>
            </a:r>
            <a:r>
              <a:rPr lang="ar-SA" sz="2800" b="1" dirty="0">
                <a:solidFill>
                  <a:srgbClr val="FF0040"/>
                </a:solidFill>
                <a:latin typeface="AXtManalBLack"/>
              </a:rPr>
              <a:t>بها:</a:t>
            </a:r>
            <a:endParaRPr lang="ar-SA" sz="28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28800"/>
            <a:ext cx="6318938" cy="428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36129"/>
            <a:ext cx="1490340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653135"/>
            <a:ext cx="1494402" cy="46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436130"/>
            <a:ext cx="1494402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مجموعة 8"/>
          <p:cNvGrpSpPr/>
          <p:nvPr/>
        </p:nvGrpSpPr>
        <p:grpSpPr>
          <a:xfrm>
            <a:off x="30793" y="111128"/>
            <a:ext cx="2082876" cy="756636"/>
            <a:chOff x="179512" y="692696"/>
            <a:chExt cx="2082876" cy="756636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692696"/>
              <a:ext cx="2082876" cy="756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مربع نص 4"/>
            <p:cNvSpPr txBox="1"/>
            <p:nvPr/>
          </p:nvSpPr>
          <p:spPr>
            <a:xfrm>
              <a:off x="887524" y="899428"/>
              <a:ext cx="120720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كتاب الطالب</a:t>
              </a:r>
              <a:endParaRPr lang="ar-S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12" name="مربع نص 5"/>
            <p:cNvSpPr txBox="1"/>
            <p:nvPr/>
          </p:nvSpPr>
          <p:spPr>
            <a:xfrm>
              <a:off x="179512" y="899428"/>
              <a:ext cx="68143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ar-EG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58</a:t>
              </a:r>
              <a:endPara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75264798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/>
          <p:cNvSpPr txBox="1"/>
          <p:nvPr/>
        </p:nvSpPr>
        <p:spPr>
          <a:xfrm>
            <a:off x="827584" y="567342"/>
            <a:ext cx="36004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هيا نمرح </a:t>
            </a:r>
            <a:endParaRPr lang="ar-EG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6" name="عنوان 2"/>
          <p:cNvSpPr>
            <a:spLocks noGrp="1"/>
          </p:cNvSpPr>
          <p:nvPr>
            <p:ph type="title"/>
          </p:nvPr>
        </p:nvSpPr>
        <p:spPr>
          <a:xfrm>
            <a:off x="3563888" y="522622"/>
            <a:ext cx="4761859" cy="851485"/>
          </a:xfrm>
        </p:spPr>
        <p:txBody>
          <a:bodyPr/>
          <a:lstStyle/>
          <a:p>
            <a:r>
              <a:rPr lang="ar-SA" dirty="0">
                <a:solidFill>
                  <a:prstClr val="white"/>
                </a:solidFill>
              </a:rPr>
              <a:t>كيف أتصرف عند مقابلة الآخرين؟</a:t>
            </a:r>
            <a:endParaRPr lang="ar-SA" sz="4000" dirty="0"/>
          </a:p>
        </p:txBody>
      </p:sp>
      <p:sp>
        <p:nvSpPr>
          <p:cNvPr id="3" name="مستطيل 2"/>
          <p:cNvSpPr/>
          <p:nvPr/>
        </p:nvSpPr>
        <p:spPr>
          <a:xfrm>
            <a:off x="395536" y="1628800"/>
            <a:ext cx="835292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SA" sz="2000" b="1" dirty="0" smtClean="0">
                <a:solidFill>
                  <a:srgbClr val="FF0040"/>
                </a:solidFill>
                <a:latin typeface="AXtManalBLack"/>
              </a:rPr>
              <a:t>أشطب </a:t>
            </a:r>
            <a:r>
              <a:rPr lang="ar-SA" sz="2000" b="1" dirty="0">
                <a:solidFill>
                  <a:srgbClr val="FF0040"/>
                </a:solidFill>
                <a:latin typeface="AXtManalBLack"/>
              </a:rPr>
              <a:t>الكلمات </a:t>
            </a:r>
            <a:r>
              <a:rPr lang="ar-SA" sz="2000" b="1" dirty="0" smtClean="0">
                <a:solidFill>
                  <a:srgbClr val="FF0040"/>
                </a:solidFill>
                <a:latin typeface="AXtManalBLack"/>
              </a:rPr>
              <a:t>أدناه </a:t>
            </a:r>
            <a:r>
              <a:rPr lang="ar-SA" sz="2000" b="1" dirty="0">
                <a:solidFill>
                  <a:srgbClr val="FF0040"/>
                </a:solidFill>
                <a:latin typeface="AXtManalBLack"/>
              </a:rPr>
              <a:t>من الجدول </a:t>
            </a:r>
            <a:r>
              <a:rPr lang="ar-SA" sz="2000" b="1" dirty="0" smtClean="0">
                <a:solidFill>
                  <a:srgbClr val="FF0040"/>
                </a:solidFill>
                <a:latin typeface="AXtManalBLack"/>
              </a:rPr>
              <a:t>لأصل إلى أحرف كلمة تدل </a:t>
            </a:r>
            <a:r>
              <a:rPr lang="ar-SA" sz="2000" b="1" dirty="0">
                <a:solidFill>
                  <a:srgbClr val="FF0040"/>
                </a:solidFill>
                <a:latin typeface="AXtManalBLack"/>
              </a:rPr>
              <a:t>على </a:t>
            </a:r>
            <a:r>
              <a:rPr lang="ar-SA" sz="2000" b="1" dirty="0" smtClean="0">
                <a:solidFill>
                  <a:srgbClr val="FF0040"/>
                </a:solidFill>
                <a:latin typeface="AXtManalBLack"/>
              </a:rPr>
              <a:t>سلوك </a:t>
            </a:r>
            <a:r>
              <a:rPr lang="ar-SA" sz="2000" b="1" dirty="0">
                <a:solidFill>
                  <a:srgbClr val="FF0040"/>
                </a:solidFill>
                <a:latin typeface="AXtManalBLack"/>
              </a:rPr>
              <a:t>مرغوب فيه, ثم </a:t>
            </a:r>
            <a:r>
              <a:rPr lang="ar-SA" sz="2000" b="1" dirty="0" smtClean="0">
                <a:solidFill>
                  <a:srgbClr val="FF0040"/>
                </a:solidFill>
                <a:latin typeface="AXtManalBLack"/>
              </a:rPr>
              <a:t>أكتبها </a:t>
            </a:r>
            <a:r>
              <a:rPr lang="ar-SA" sz="2000" b="1" dirty="0">
                <a:solidFill>
                  <a:srgbClr val="FF0040"/>
                </a:solidFill>
                <a:latin typeface="AXtManalBLack"/>
              </a:rPr>
              <a:t>في </a:t>
            </a:r>
            <a:r>
              <a:rPr lang="ar-SA" sz="2000" b="1" dirty="0" smtClean="0">
                <a:solidFill>
                  <a:srgbClr val="FF0040"/>
                </a:solidFill>
                <a:latin typeface="AXtManalBLack"/>
              </a:rPr>
              <a:t>المستطيل لأكمل </a:t>
            </a:r>
            <a:r>
              <a:rPr lang="ar-SA" sz="2000" b="1" dirty="0">
                <a:solidFill>
                  <a:srgbClr val="FF0040"/>
                </a:solidFill>
                <a:latin typeface="AXtManalBLack"/>
              </a:rPr>
              <a:t>بها العبارة المطلوبة, و </a:t>
            </a:r>
            <a:r>
              <a:rPr lang="ar-SA" sz="2000" b="1" dirty="0" smtClean="0">
                <a:solidFill>
                  <a:srgbClr val="FF0040"/>
                </a:solidFill>
                <a:latin typeface="AXtManalBLack"/>
              </a:rPr>
              <a:t>أدعو </a:t>
            </a:r>
            <a:r>
              <a:rPr lang="ar-SA" sz="2000" b="1" dirty="0">
                <a:solidFill>
                  <a:srgbClr val="FF0040"/>
                </a:solidFill>
                <a:latin typeface="AXtManalBLack"/>
              </a:rPr>
              <a:t>زميلاتي </a:t>
            </a:r>
            <a:r>
              <a:rPr lang="ar-SA" sz="2000" b="1" dirty="0" smtClean="0">
                <a:solidFill>
                  <a:srgbClr val="FF0040"/>
                </a:solidFill>
                <a:latin typeface="AXtManalBLack"/>
              </a:rPr>
              <a:t>للتحلي بهذا السلوك</a:t>
            </a:r>
            <a:r>
              <a:rPr lang="ar-SA" sz="2000" b="1" dirty="0">
                <a:solidFill>
                  <a:srgbClr val="FF0040"/>
                </a:solidFill>
                <a:latin typeface="AXtManalBLack"/>
              </a:rPr>
              <a:t>.</a:t>
            </a:r>
            <a:endParaRPr lang="ar-SA" sz="20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441"/>
          <a:stretch/>
        </p:blipFill>
        <p:spPr bwMode="auto">
          <a:xfrm>
            <a:off x="4716016" y="2420487"/>
            <a:ext cx="3789000" cy="67323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36" t="26121" r="12248"/>
          <a:stretch/>
        </p:blipFill>
        <p:spPr bwMode="auto">
          <a:xfrm>
            <a:off x="4968044" y="2870056"/>
            <a:ext cx="3284944" cy="307273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رابط مستقيم 4"/>
          <p:cNvCxnSpPr/>
          <p:nvPr/>
        </p:nvCxnSpPr>
        <p:spPr>
          <a:xfrm flipH="1">
            <a:off x="5493590" y="3443514"/>
            <a:ext cx="151216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مستقيم 13"/>
          <p:cNvCxnSpPr/>
          <p:nvPr/>
        </p:nvCxnSpPr>
        <p:spPr>
          <a:xfrm flipH="1">
            <a:off x="6243691" y="4941168"/>
            <a:ext cx="151216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مستقيم 14"/>
          <p:cNvCxnSpPr/>
          <p:nvPr/>
        </p:nvCxnSpPr>
        <p:spPr>
          <a:xfrm flipH="1">
            <a:off x="6202763" y="4221088"/>
            <a:ext cx="151216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/>
          <p:nvPr/>
        </p:nvCxnSpPr>
        <p:spPr>
          <a:xfrm flipH="1">
            <a:off x="6243691" y="5661248"/>
            <a:ext cx="151216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مستطيل 6"/>
          <p:cNvSpPr/>
          <p:nvPr/>
        </p:nvSpPr>
        <p:spPr>
          <a:xfrm>
            <a:off x="724218" y="3529260"/>
            <a:ext cx="348774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الحياء </a:t>
            </a:r>
            <a:r>
              <a:rPr lang="ar-SA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من الإيمان</a:t>
            </a:r>
            <a:endParaRPr lang="ar-SA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12" name="مجموعة 11"/>
          <p:cNvGrpSpPr/>
          <p:nvPr/>
        </p:nvGrpSpPr>
        <p:grpSpPr>
          <a:xfrm>
            <a:off x="30793" y="111128"/>
            <a:ext cx="2082876" cy="756636"/>
            <a:chOff x="179512" y="692696"/>
            <a:chExt cx="2082876" cy="756636"/>
          </a:xfrm>
        </p:grpSpPr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692696"/>
              <a:ext cx="2082876" cy="756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8" name="مربع نص 4"/>
            <p:cNvSpPr txBox="1"/>
            <p:nvPr/>
          </p:nvSpPr>
          <p:spPr>
            <a:xfrm>
              <a:off x="887524" y="899428"/>
              <a:ext cx="120720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كتاب الطالب</a:t>
              </a:r>
              <a:endParaRPr lang="ar-S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19" name="مربع نص 5"/>
            <p:cNvSpPr txBox="1"/>
            <p:nvPr/>
          </p:nvSpPr>
          <p:spPr>
            <a:xfrm>
              <a:off x="179512" y="899428"/>
              <a:ext cx="68143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ar-EG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59</a:t>
              </a:r>
              <a:endPara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11087368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نسق Office">
  <a:themeElements>
    <a:clrScheme name="دفق الهواء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829</TotalTime>
  <Words>385</Words>
  <Application>Microsoft Office PowerPoint</Application>
  <PresentationFormat>عرض على الشاشة (3:4)‏</PresentationFormat>
  <Paragraphs>82</Paragraphs>
  <Slides>10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نسق Office</vt:lpstr>
      <vt:lpstr>كيف أتصرف عند مقابلة الآخرين؟</vt:lpstr>
      <vt:lpstr>كيف أتصرف عند مقابلة الآخرين؟</vt:lpstr>
      <vt:lpstr>كيف أتصرف عند مقابلة الآخرين؟</vt:lpstr>
      <vt:lpstr>كيف أتصرف عند مقابلة الآخرين؟</vt:lpstr>
      <vt:lpstr>كيف أتصرف عند مقابلة الآخرين؟</vt:lpstr>
      <vt:lpstr>كيف أتصرف عند مقابلة الآخرين؟</vt:lpstr>
      <vt:lpstr>إرشادات عامة</vt:lpstr>
      <vt:lpstr>كيف أتصرف عند مقابلة الآخرين؟</vt:lpstr>
      <vt:lpstr>كيف أتصرف عند مقابلة الآخرين؟</vt:lpstr>
      <vt:lpstr>كيف أتصرف عند مقابلة الآخرين؟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NORALMOALEM</dc:creator>
  <cp:lastModifiedBy>Arab Doha</cp:lastModifiedBy>
  <cp:revision>85</cp:revision>
  <dcterms:created xsi:type="dcterms:W3CDTF">2015-03-17T18:44:23Z</dcterms:created>
  <dcterms:modified xsi:type="dcterms:W3CDTF">2019-08-05T16:47:44Z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DA8001F7-B120-4E2B-ADD3-331C2177BC2B</vt:lpwstr>
  </property>
  <property fmtid="{D5CDD505-2E9C-101B-9397-08002B2CF9AE}" pid="3" name="ArticulatePath">
    <vt:lpwstr>كامل</vt:lpwstr>
  </property>
</Properties>
</file>