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421" r:id="rId2"/>
    <p:sldId id="422" r:id="rId3"/>
    <p:sldId id="302" r:id="rId4"/>
    <p:sldId id="376" r:id="rId5"/>
    <p:sldId id="409" r:id="rId6"/>
    <p:sldId id="380" r:id="rId7"/>
    <p:sldId id="372" r:id="rId8"/>
    <p:sldId id="423" r:id="rId9"/>
    <p:sldId id="424" r:id="rId10"/>
    <p:sldId id="412" r:id="rId11"/>
    <p:sldId id="425" r:id="rId12"/>
    <p:sldId id="389" r:id="rId13"/>
    <p:sldId id="413" r:id="rId14"/>
    <p:sldId id="414" r:id="rId15"/>
    <p:sldId id="415" r:id="rId16"/>
    <p:sldId id="416" r:id="rId17"/>
    <p:sldId id="417" r:id="rId18"/>
    <p:sldId id="404" r:id="rId19"/>
    <p:sldId id="377" r:id="rId20"/>
    <p:sldId id="418" r:id="rId21"/>
    <p:sldId id="419" r:id="rId22"/>
    <p:sldId id="420" r:id="rId23"/>
    <p:sldId id="408" r:id="rId2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99FF33"/>
    <a:srgbClr val="FFCC99"/>
    <a:srgbClr val="CCFF33"/>
    <a:srgbClr val="FF99FF"/>
    <a:srgbClr val="66FF33"/>
    <a:srgbClr val="FFFF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نمط ذو سمات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نمط ذو سمات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نمط ذو سمات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نمط ذو سمات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نمط متوسط 3 - 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63" autoAdjust="0"/>
    <p:restoredTop sz="94579" autoAdjust="0"/>
  </p:normalViewPr>
  <p:slideViewPr>
    <p:cSldViewPr>
      <p:cViewPr varScale="1">
        <p:scale>
          <a:sx n="64" d="100"/>
          <a:sy n="64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C44C4-1051-4A58-A855-7D7D0A0DF60D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E9A2-083E-45AD-A1A0-1264965DB21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24087-98E8-42C7-BB4D-47AE85EC9C34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B591-AC45-4BC0-AC1C-0BCB8B75247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E26BA-696A-41BC-96A2-DDEA7AD9ED45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F628-C12A-4B1C-B991-74808082CE2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DBB4F-836B-4234-86AB-D772156D3B7C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97A6C-1135-4D73-8A3C-0ED9555019B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AB038-C570-4328-ACB9-1781920D3C64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BA08A-1DEF-4653-A716-FCF2944AA22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41D4-3621-4202-BCF1-1B703DADBC9D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86FC-BA57-4F97-854E-075C9629023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DC0E0-D7D9-48B0-A6ED-17C6E1053F31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5586-A8F0-4FD0-BE04-63FA77B5B8F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5D76F-5626-46E9-99B0-3D1BFBD0B1ED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C76C-5962-46AB-9487-CFE5989F0F4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B1AD7-1E0A-4679-85ED-E9F7FE203F45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CD19C-7E9D-4AB5-85D3-A1B07FA973E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ABCD6-EEC9-4F5F-8024-E525DF192324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BE89-6360-40F2-AA92-69BF8C7B8E6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95CC-9043-4A74-A7C2-C25F0D096633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F5C3D-33BE-4D0E-88AB-E9ABF61BB0C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595F2C-811B-401D-BF24-BC31776C23B0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2E5902-F9C4-4F56-B2F2-9832C492F3E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6.wav"/><Relationship Id="rId7" Type="http://schemas.openxmlformats.org/officeDocument/2006/relationships/image" Target="../media/image1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7"/>
          <p:cNvGrpSpPr>
            <a:grpSpLocks/>
          </p:cNvGrpSpPr>
          <p:nvPr/>
        </p:nvGrpSpPr>
        <p:grpSpPr bwMode="auto">
          <a:xfrm>
            <a:off x="1857375" y="2947576"/>
            <a:ext cx="5827075" cy="3338924"/>
            <a:chOff x="2428860" y="2913403"/>
            <a:chExt cx="4572032" cy="3138394"/>
          </a:xfrm>
        </p:grpSpPr>
        <p:pic>
          <p:nvPicPr>
            <p:cNvPr id="2052" name="صورة 4" descr="artist-paint-palette-clipart-panda-free-clipart-images-vLEVfy-clipart.jpe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30000"/>
            </a:blip>
            <a:srcRect/>
            <a:stretch>
              <a:fillRect/>
            </a:stretch>
          </p:blipFill>
          <p:spPr bwMode="auto">
            <a:xfrm>
              <a:off x="2428860" y="3571878"/>
              <a:ext cx="2889627" cy="2479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صورة 5" descr="images_ckjl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6DDDE"/>
                </a:clrFrom>
                <a:clrTo>
                  <a:srgbClr val="E6DDDE">
                    <a:alpha val="0"/>
                  </a:srgbClr>
                </a:clrTo>
              </a:clrChange>
              <a:lum contrast="30000"/>
            </a:blip>
            <a:srcRect/>
            <a:stretch>
              <a:fillRect/>
            </a:stretch>
          </p:blipFill>
          <p:spPr bwMode="auto">
            <a:xfrm>
              <a:off x="5214942" y="4071944"/>
              <a:ext cx="1785950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4" name="مربع نص 6"/>
            <p:cNvSpPr txBox="1">
              <a:spLocks noChangeArrowheads="1"/>
            </p:cNvSpPr>
            <p:nvPr/>
          </p:nvSpPr>
          <p:spPr bwMode="auto">
            <a:xfrm>
              <a:off x="2928926" y="2913403"/>
              <a:ext cx="364330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 dirty="0"/>
                <a:t>مجال الرسم</a:t>
              </a:r>
              <a:endParaRPr lang="en-US" sz="6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جال الرسم   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مربع نص 12"/>
          <p:cNvSpPr txBox="1">
            <a:spLocks noChangeArrowheads="1"/>
          </p:cNvSpPr>
          <p:nvPr/>
        </p:nvSpPr>
        <p:spPr bwMode="auto">
          <a:xfrm>
            <a:off x="755576" y="572665"/>
            <a:ext cx="8104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/>
              <a:t>لقد استخدم الفنان الشعبي الخط لتحديد الشكل في الرسم، </a:t>
            </a:r>
            <a:r>
              <a:rPr lang="ar-EG" sz="3600" b="1" dirty="0"/>
              <a:t>ش</a:t>
            </a:r>
            <a:r>
              <a:rPr lang="ar-SA" sz="3600" b="1" dirty="0"/>
              <a:t>كل</a:t>
            </a:r>
            <a:r>
              <a:rPr lang="ar-EG" sz="3600" b="1" dirty="0"/>
              <a:t> (</a:t>
            </a:r>
            <a:r>
              <a:rPr lang="ar-SA" sz="3600" b="1" dirty="0"/>
              <a:t>19</a:t>
            </a:r>
            <a:r>
              <a:rPr lang="ar-EG" sz="3600" b="1" dirty="0"/>
              <a:t>).</a:t>
            </a:r>
            <a:endParaRPr lang="en-US" sz="3600" dirty="0"/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>
            <a:lum bright="-16000" contrast="52000"/>
          </a:blip>
          <a:srcRect/>
          <a:stretch>
            <a:fillRect/>
          </a:stretch>
        </p:blipFill>
        <p:spPr bwMode="auto">
          <a:xfrm>
            <a:off x="3286125" y="1772815"/>
            <a:ext cx="3309938" cy="415649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269" name="مربع نص 10"/>
          <p:cNvSpPr txBox="1">
            <a:spLocks noChangeArrowheads="1"/>
          </p:cNvSpPr>
          <p:nvPr/>
        </p:nvSpPr>
        <p:spPr bwMode="auto">
          <a:xfrm>
            <a:off x="3869539" y="6031708"/>
            <a:ext cx="2143110" cy="64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شكل (19)</a:t>
            </a:r>
            <a:endParaRPr lang="en-US" sz="36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لقد استخدم الفنان الشع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مربع نص 8"/>
          <p:cNvSpPr txBox="1">
            <a:spLocks noChangeArrowheads="1"/>
          </p:cNvSpPr>
          <p:nvPr/>
        </p:nvSpPr>
        <p:spPr bwMode="auto">
          <a:xfrm>
            <a:off x="1357290" y="1857364"/>
            <a:ext cx="685801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4000" b="1" dirty="0"/>
              <a:t>حيث أخذ الخطوط بأشكالها المختلفة في أعماله الفنية من العناصر الطبيعية المحيطة </a:t>
            </a:r>
            <a:r>
              <a:rPr lang="ar-SA" sz="4000" b="1" dirty="0" err="1"/>
              <a:t>به</a:t>
            </a:r>
            <a:r>
              <a:rPr lang="ar-SA" sz="4000" b="1" dirty="0"/>
              <a:t> كالجبال والشمس والقمر والهلال والنجوم والسحب والمطر والبرق وعناقيد العنب</a:t>
            </a:r>
            <a:r>
              <a:rPr lang="ar-EG" sz="4000" b="1" dirty="0"/>
              <a:t> </a:t>
            </a:r>
            <a:r>
              <a:rPr lang="ar-SA" sz="4000" b="1" dirty="0"/>
              <a:t>.... وغيرها.</a:t>
            </a:r>
            <a:endParaRPr lang="en-US" sz="4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يث أخذ الخطوط بأشكالها المختلفة في أعما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مربع نص 12"/>
          <p:cNvSpPr txBox="1">
            <a:spLocks noChangeArrowheads="1"/>
          </p:cNvSpPr>
          <p:nvPr/>
        </p:nvSpPr>
        <p:spPr bwMode="auto">
          <a:xfrm>
            <a:off x="1142976" y="2204388"/>
            <a:ext cx="7572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4000" b="1" dirty="0"/>
              <a:t>وزخرف بهذه الخطوط جدران المنازل والأبواب والنوافذ، وأواني الشرب والطهي وتطريز الملابس...وغيرها، شكل</a:t>
            </a:r>
            <a:r>
              <a:rPr lang="ar-EG" sz="4000" b="1" dirty="0"/>
              <a:t> (</a:t>
            </a:r>
            <a:r>
              <a:rPr lang="ar-SA" sz="4000" b="1" dirty="0"/>
              <a:t>20</a:t>
            </a:r>
            <a:r>
              <a:rPr lang="ar-EG" sz="4000" b="1" dirty="0"/>
              <a:t>).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وزخرف بهذه 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3">
            <a:lum bright="-16000" contrast="52000"/>
          </a:blip>
          <a:srcRect/>
          <a:stretch>
            <a:fillRect/>
          </a:stretch>
        </p:blipFill>
        <p:spPr bwMode="auto">
          <a:xfrm>
            <a:off x="3051948" y="1036163"/>
            <a:ext cx="3683000" cy="36322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296" name="مربع نص 9"/>
          <p:cNvSpPr txBox="1">
            <a:spLocks noChangeArrowheads="1"/>
          </p:cNvSpPr>
          <p:nvPr/>
        </p:nvSpPr>
        <p:spPr bwMode="auto">
          <a:xfrm>
            <a:off x="2268141" y="4736630"/>
            <a:ext cx="52506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/>
              <a:t>ملابس شعبية مطرزة بخطوط جميلة</a:t>
            </a:r>
            <a:endParaRPr lang="en-US" sz="3200" b="1" dirty="0"/>
          </a:p>
        </p:txBody>
      </p:sp>
      <p:sp>
        <p:nvSpPr>
          <p:cNvPr id="14341" name="مربع نص 10"/>
          <p:cNvSpPr txBox="1">
            <a:spLocks noChangeArrowheads="1"/>
          </p:cNvSpPr>
          <p:nvPr/>
        </p:nvSpPr>
        <p:spPr bwMode="auto">
          <a:xfrm>
            <a:off x="1785918" y="5429254"/>
            <a:ext cx="6072144" cy="64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2060"/>
                </a:solidFill>
              </a:rPr>
              <a:t>شكل (20): نماذج من الفن الشعبي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لابس شعبية مطرزة ب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مربع نص 9"/>
          <p:cNvSpPr txBox="1">
            <a:spLocks noChangeArrowheads="1"/>
          </p:cNvSpPr>
          <p:nvPr/>
        </p:nvSpPr>
        <p:spPr bwMode="auto">
          <a:xfrm>
            <a:off x="1952173" y="4318501"/>
            <a:ext cx="6072144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/>
              <a:t>زخارف شعبية مختلفة على أسطح الجدار الداخلي للغرفة</a:t>
            </a:r>
            <a:endParaRPr lang="en-US" sz="36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lum bright="-16000" contrast="52000"/>
          </a:blip>
          <a:srcRect/>
          <a:stretch>
            <a:fillRect/>
          </a:stretch>
        </p:blipFill>
        <p:spPr bwMode="auto">
          <a:xfrm>
            <a:off x="2915816" y="805100"/>
            <a:ext cx="4071937" cy="337661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5" name="مربع نص 10"/>
          <p:cNvSpPr txBox="1">
            <a:spLocks noChangeArrowheads="1"/>
          </p:cNvSpPr>
          <p:nvPr/>
        </p:nvSpPr>
        <p:spPr bwMode="auto">
          <a:xfrm>
            <a:off x="1928813" y="5429254"/>
            <a:ext cx="6072144" cy="64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2060"/>
                </a:solidFill>
              </a:rPr>
              <a:t>شكل (20): نماذج من الفن الشعبي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زخارف شعبية مختلفة على أسطح الجدار الداخ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مربع نص 9"/>
          <p:cNvSpPr txBox="1">
            <a:spLocks noChangeArrowheads="1"/>
          </p:cNvSpPr>
          <p:nvPr/>
        </p:nvSpPr>
        <p:spPr bwMode="auto">
          <a:xfrm>
            <a:off x="2714624" y="4581128"/>
            <a:ext cx="4357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زخرفة الأدوات المنزلية</a:t>
            </a:r>
            <a:endParaRPr lang="en-US" sz="3600" b="1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lum bright="-16000" contrast="52000"/>
          </a:blip>
          <a:srcRect/>
          <a:stretch>
            <a:fillRect/>
          </a:stretch>
        </p:blipFill>
        <p:spPr bwMode="auto">
          <a:xfrm>
            <a:off x="2964654" y="965992"/>
            <a:ext cx="3857625" cy="3429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89" name="مربع نص 10"/>
          <p:cNvSpPr txBox="1">
            <a:spLocks noChangeArrowheads="1"/>
          </p:cNvSpPr>
          <p:nvPr/>
        </p:nvSpPr>
        <p:spPr bwMode="auto">
          <a:xfrm>
            <a:off x="1785938" y="5429254"/>
            <a:ext cx="6072144" cy="64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2060"/>
                </a:solidFill>
              </a:rPr>
              <a:t>شكل (20): نماذج من الفن الشعبي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زخرفة الأدوات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مربع نص 9"/>
          <p:cNvSpPr txBox="1">
            <a:spLocks noChangeArrowheads="1"/>
          </p:cNvSpPr>
          <p:nvPr/>
        </p:nvSpPr>
        <p:spPr bwMode="auto">
          <a:xfrm>
            <a:off x="3250385" y="4331241"/>
            <a:ext cx="342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النقش على الحلي</a:t>
            </a:r>
            <a:endParaRPr lang="en-US" sz="4000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lum bright="-16000" contrast="52000"/>
          </a:blip>
          <a:srcRect/>
          <a:stretch>
            <a:fillRect/>
          </a:stretch>
        </p:blipFill>
        <p:spPr bwMode="auto">
          <a:xfrm>
            <a:off x="2600304" y="1350169"/>
            <a:ext cx="4729162" cy="26955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3" name="مربع نص 10"/>
          <p:cNvSpPr txBox="1">
            <a:spLocks noChangeArrowheads="1"/>
          </p:cNvSpPr>
          <p:nvPr/>
        </p:nvSpPr>
        <p:spPr bwMode="auto">
          <a:xfrm>
            <a:off x="1928813" y="5429254"/>
            <a:ext cx="6072144" cy="64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2060"/>
                </a:solidFill>
              </a:rPr>
              <a:t>شكل (20): نماذج من الفن الشعبي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نقش على الح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مربع نص 5"/>
          <p:cNvSpPr txBox="1">
            <a:spLocks noChangeArrowheads="1"/>
          </p:cNvSpPr>
          <p:nvPr/>
        </p:nvSpPr>
        <p:spPr bwMode="auto">
          <a:xfrm>
            <a:off x="4143372" y="1674812"/>
            <a:ext cx="457203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نتأمل جيدًا</a:t>
            </a:r>
            <a:r>
              <a:rPr lang="ar-EG" sz="3600" b="1" dirty="0"/>
              <a:t> </a:t>
            </a:r>
            <a:r>
              <a:rPr lang="ar-SA" sz="3600" b="1" dirty="0"/>
              <a:t>شكل</a:t>
            </a:r>
            <a:r>
              <a:rPr lang="ar-EG" sz="3600" b="1" dirty="0"/>
              <a:t> (</a:t>
            </a:r>
            <a:r>
              <a:rPr lang="ar-SA" sz="3600" b="1" dirty="0"/>
              <a:t>21</a:t>
            </a:r>
            <a:r>
              <a:rPr lang="ar-EG" sz="3600" b="1" dirty="0"/>
              <a:t>)</a:t>
            </a:r>
            <a:r>
              <a:rPr lang="ar-SA" sz="3600" b="1" dirty="0"/>
              <a:t>، ثم نستنتج منه بعض عناصر الزخرفة في الفن الشعبي.</a:t>
            </a:r>
            <a:endParaRPr lang="en-US" sz="36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571472" y="1285860"/>
            <a:ext cx="2638425" cy="4105275"/>
          </a:xfrm>
          <a:prstGeom prst="roundRect">
            <a:avLst>
              <a:gd name="adj" fmla="val 6344"/>
            </a:avLst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2" name="مربع نص 17"/>
          <p:cNvSpPr txBox="1">
            <a:spLocks noChangeArrowheads="1"/>
          </p:cNvSpPr>
          <p:nvPr/>
        </p:nvSpPr>
        <p:spPr bwMode="auto">
          <a:xfrm>
            <a:off x="4500562" y="4286256"/>
            <a:ext cx="3960440" cy="17543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المثلثات</a:t>
            </a:r>
          </a:p>
          <a:p>
            <a:pPr algn="ctr">
              <a:defRPr/>
            </a:pPr>
            <a:r>
              <a:rPr lang="ar-EG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الدوائر</a:t>
            </a:r>
          </a:p>
          <a:p>
            <a:pPr algn="ctr">
              <a:defRPr/>
            </a:pPr>
            <a:r>
              <a:rPr lang="ar-EG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المربعات</a:t>
            </a:r>
          </a:p>
        </p:txBody>
      </p:sp>
      <p:sp>
        <p:nvSpPr>
          <p:cNvPr id="18442" name="مربع نص 6"/>
          <p:cNvSpPr txBox="1">
            <a:spLocks noChangeArrowheads="1"/>
          </p:cNvSpPr>
          <p:nvPr/>
        </p:nvSpPr>
        <p:spPr bwMode="auto">
          <a:xfrm>
            <a:off x="682998" y="5594144"/>
            <a:ext cx="2643170" cy="70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شكل (21)</a:t>
            </a:r>
            <a:endParaRPr lang="en-US" sz="4000" dirty="0"/>
          </a:p>
        </p:txBody>
      </p:sp>
      <p:sp>
        <p:nvSpPr>
          <p:cNvPr id="18" name="مربع نص 21">
            <a:extLst>
              <a:ext uri="{FF2B5EF4-FFF2-40B4-BE49-F238E27FC236}">
                <a16:creationId xmlns:a16="http://schemas.microsoft.com/office/drawing/2014/main" id="{1F5EE50C-9373-45AA-8EA5-AA2A5C259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690" y="565194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(2)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تأمل جيدًا شكل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لث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وائ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رب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2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مربع نص 7"/>
          <p:cNvSpPr txBox="1">
            <a:spLocks noChangeArrowheads="1"/>
          </p:cNvSpPr>
          <p:nvPr/>
        </p:nvSpPr>
        <p:spPr bwMode="auto">
          <a:xfrm>
            <a:off x="3429000" y="1500174"/>
            <a:ext cx="535784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4000" b="1" dirty="0"/>
              <a:t>رسم الفنان الشعبي بفطرته واستوحى الفنانون التشكيليون من أعماله فأنتجوا لوحات جديدة تحمل سمات الفن الشعبي، والفن الحديث</a:t>
            </a:r>
            <a:r>
              <a:rPr lang="ar-EG" sz="4000" b="1" dirty="0"/>
              <a:t>، الشكلين (22، 23).</a:t>
            </a:r>
            <a:endParaRPr lang="en-US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571472" y="1285860"/>
            <a:ext cx="2638425" cy="4105275"/>
          </a:xfrm>
          <a:prstGeom prst="roundRect">
            <a:avLst>
              <a:gd name="adj" fmla="val 6344"/>
            </a:avLst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9462" name="مربع نص 6"/>
          <p:cNvSpPr txBox="1">
            <a:spLocks noChangeArrowheads="1"/>
          </p:cNvSpPr>
          <p:nvPr/>
        </p:nvSpPr>
        <p:spPr bwMode="auto">
          <a:xfrm>
            <a:off x="285750" y="5715000"/>
            <a:ext cx="2643170" cy="70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شكل (21)</a:t>
            </a:r>
            <a:endParaRPr lang="en-US" sz="40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سم الفنان الشعبي بفطر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lum bright="-16000" contrast="52000"/>
          </a:blip>
          <a:srcRect/>
          <a:stretch>
            <a:fillRect/>
          </a:stretch>
        </p:blipFill>
        <p:spPr bwMode="auto">
          <a:xfrm>
            <a:off x="2071670" y="768353"/>
            <a:ext cx="5145087" cy="30892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438" name="مربع نص 10"/>
          <p:cNvSpPr txBox="1">
            <a:spLocks noChangeArrowheads="1"/>
          </p:cNvSpPr>
          <p:nvPr/>
        </p:nvSpPr>
        <p:spPr bwMode="auto">
          <a:xfrm>
            <a:off x="1571604" y="4500563"/>
            <a:ext cx="57864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شكل (22): لوحة للفنان </a:t>
            </a:r>
            <a:r>
              <a:rPr lang="ar-SA" sz="3200" b="1" dirty="0">
                <a:solidFill>
                  <a:srgbClr val="C00000"/>
                </a:solidFill>
              </a:rPr>
              <a:t>"</a:t>
            </a:r>
            <a:r>
              <a:rPr lang="ar-EG" sz="3200" b="1" dirty="0">
                <a:solidFill>
                  <a:srgbClr val="C00000"/>
                </a:solidFill>
              </a:rPr>
              <a:t>أحمد الأعرج</a:t>
            </a:r>
            <a:r>
              <a:rPr lang="ar-SA" sz="3200" b="1" dirty="0">
                <a:solidFill>
                  <a:srgbClr val="C00000"/>
                </a:solidFill>
              </a:rPr>
              <a:t>"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4572000" y="357188"/>
            <a:ext cx="2786063" cy="6429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643438" y="285750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n-cs"/>
              </a:rPr>
              <a:t>الموضوع الثالث</a:t>
            </a:r>
          </a:p>
        </p:txBody>
      </p:sp>
      <p:sp>
        <p:nvSpPr>
          <p:cNvPr id="13" name="مستطيل 12"/>
          <p:cNvSpPr/>
          <p:nvPr/>
        </p:nvSpPr>
        <p:spPr>
          <a:xfrm flipV="1">
            <a:off x="0" y="214313"/>
            <a:ext cx="9072563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2488903" y="3013501"/>
            <a:ext cx="4869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800" b="1" dirty="0">
                <a:cs typeface="+mn-cs"/>
              </a:rPr>
              <a:t>أجدادنا وفن الرسم</a:t>
            </a:r>
            <a:endParaRPr lang="ar-SA" sz="4800" b="1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ضوع الثال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جدادنا وفن الر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12000" contrast="52000"/>
          </a:blip>
          <a:srcRect/>
          <a:stretch>
            <a:fillRect/>
          </a:stretch>
        </p:blipFill>
        <p:spPr bwMode="auto">
          <a:xfrm>
            <a:off x="1857356" y="849315"/>
            <a:ext cx="5595938" cy="300831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463" name="مربع نص 10"/>
          <p:cNvSpPr txBox="1">
            <a:spLocks noChangeArrowheads="1"/>
          </p:cNvSpPr>
          <p:nvPr/>
        </p:nvSpPr>
        <p:spPr bwMode="auto">
          <a:xfrm>
            <a:off x="1571605" y="4403725"/>
            <a:ext cx="5929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شكل (23): لوحة للفنان </a:t>
            </a:r>
            <a:r>
              <a:rPr lang="ar-SA" sz="3200" b="1" dirty="0">
                <a:solidFill>
                  <a:srgbClr val="C00000"/>
                </a:solidFill>
              </a:rPr>
              <a:t>"</a:t>
            </a:r>
            <a:r>
              <a:rPr lang="ar-EG" sz="3200" b="1" dirty="0">
                <a:solidFill>
                  <a:srgbClr val="C00000"/>
                </a:solidFill>
              </a:rPr>
              <a:t>سعود </a:t>
            </a:r>
            <a:r>
              <a:rPr lang="ar-EG" sz="3200" b="1" dirty="0" err="1">
                <a:solidFill>
                  <a:srgbClr val="C00000"/>
                </a:solidFill>
              </a:rPr>
              <a:t>النفيعي</a:t>
            </a:r>
            <a:r>
              <a:rPr lang="ar-SA" sz="3200" b="1" dirty="0">
                <a:solidFill>
                  <a:srgbClr val="C00000"/>
                </a:solidFill>
              </a:rPr>
              <a:t>"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ستطيل 22"/>
          <p:cNvSpPr/>
          <p:nvPr/>
        </p:nvSpPr>
        <p:spPr>
          <a:xfrm>
            <a:off x="0" y="5572125"/>
            <a:ext cx="4572000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مربع نص 5"/>
          <p:cNvSpPr txBox="1">
            <a:spLocks noChangeArrowheads="1"/>
          </p:cNvSpPr>
          <p:nvPr/>
        </p:nvSpPr>
        <p:spPr bwMode="auto">
          <a:xfrm>
            <a:off x="4357686" y="1357298"/>
            <a:ext cx="45720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3600" b="1" dirty="0"/>
              <a:t>شاركت الفنانة "رائدة عاشور" في معرض"رؤى سعودية" لعام 1418</a:t>
            </a:r>
            <a:r>
              <a:rPr lang="ar-EG" sz="3600" b="1" dirty="0"/>
              <a:t>هـ </a:t>
            </a:r>
            <a:r>
              <a:rPr lang="ar-SA" sz="3600" b="1" dirty="0"/>
              <a:t>بلوحة مستمدة من الفن الشعبي، نتأملها جيدًا، ثم نستخرج منها رموزًا</a:t>
            </a:r>
            <a:r>
              <a:rPr lang="ar-EG" sz="3600" b="1" dirty="0"/>
              <a:t>، </a:t>
            </a:r>
            <a:r>
              <a:rPr lang="ar-SA" sz="3600" b="1" dirty="0"/>
              <a:t>ونرسمها في كراستنا بتصميم ابتكاري.</a:t>
            </a:r>
            <a:endParaRPr lang="en-US" sz="36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285720" y="1142984"/>
            <a:ext cx="3929090" cy="4462474"/>
          </a:xfrm>
          <a:prstGeom prst="roundRect">
            <a:avLst>
              <a:gd name="adj" fmla="val 6344"/>
            </a:avLst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2535" name="مربع نص 6"/>
          <p:cNvSpPr txBox="1">
            <a:spLocks noChangeArrowheads="1"/>
          </p:cNvSpPr>
          <p:nvPr/>
        </p:nvSpPr>
        <p:spPr bwMode="auto">
          <a:xfrm>
            <a:off x="0" y="5572123"/>
            <a:ext cx="42148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شكل (24): لوحة للفنانة </a:t>
            </a:r>
            <a:r>
              <a:rPr lang="ar-SA" sz="3200" b="1" dirty="0"/>
              <a:t>"</a:t>
            </a:r>
            <a:r>
              <a:rPr lang="ar-EG" sz="3200" b="1" dirty="0"/>
              <a:t>رائدة عاشور</a:t>
            </a:r>
            <a:r>
              <a:rPr lang="ar-SA" sz="3200" b="1" dirty="0"/>
              <a:t>"</a:t>
            </a:r>
            <a:endParaRPr lang="en-US" sz="3200" dirty="0"/>
          </a:p>
        </p:txBody>
      </p:sp>
      <p:sp>
        <p:nvSpPr>
          <p:cNvPr id="16" name="مربع نص 21">
            <a:extLst>
              <a:ext uri="{FF2B5EF4-FFF2-40B4-BE49-F238E27FC236}">
                <a16:creationId xmlns:a16="http://schemas.microsoft.com/office/drawing/2014/main" id="{0C14F76B-1E22-4B27-9AC4-FEC13BF1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690" y="565194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(3)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اركت الفنانة رائدة عاش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4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مربع نص 10"/>
          <p:cNvSpPr txBox="1">
            <a:spLocks noChangeArrowheads="1"/>
          </p:cNvSpPr>
          <p:nvPr/>
        </p:nvSpPr>
        <p:spPr bwMode="auto">
          <a:xfrm>
            <a:off x="1285862" y="664565"/>
            <a:ext cx="69294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/>
              <a:t>استوحى الصغار أيضًا لوحاتهم من النماذج الشعبية وعناصرها وزخارفها، </a:t>
            </a:r>
            <a:r>
              <a:rPr lang="ar-EG" sz="3200" b="1" dirty="0"/>
              <a:t>شكل (25).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1511" name="مربع نص 10"/>
          <p:cNvSpPr txBox="1">
            <a:spLocks noChangeArrowheads="1"/>
          </p:cNvSpPr>
          <p:nvPr/>
        </p:nvSpPr>
        <p:spPr bwMode="auto">
          <a:xfrm>
            <a:off x="1714500" y="5572125"/>
            <a:ext cx="6072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/>
              <a:t>شكل (25): </a:t>
            </a:r>
            <a:r>
              <a:rPr lang="ar-SA" sz="3200" b="1" dirty="0"/>
              <a:t>لوحة للطفل "حسن </a:t>
            </a:r>
            <a:r>
              <a:rPr lang="ar-SA" sz="3200" b="1" dirty="0" err="1"/>
              <a:t>الغامدي</a:t>
            </a:r>
            <a:r>
              <a:rPr lang="ar-SA" sz="3200" b="1" dirty="0"/>
              <a:t>"</a:t>
            </a:r>
            <a:endParaRPr lang="en-US" sz="32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1000" contrast="52000"/>
          </a:blip>
          <a:srcRect/>
          <a:stretch>
            <a:fillRect/>
          </a:stretch>
        </p:blipFill>
        <p:spPr bwMode="auto">
          <a:xfrm>
            <a:off x="1571601" y="1964215"/>
            <a:ext cx="6357982" cy="35719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ستوحى الصغار أيضاً لوحاتهم من النماذج الشعب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مربع نص 12"/>
          <p:cNvSpPr txBox="1">
            <a:spLocks noChangeArrowheads="1"/>
          </p:cNvSpPr>
          <p:nvPr/>
        </p:nvSpPr>
        <p:spPr bwMode="auto">
          <a:xfrm>
            <a:off x="1000126" y="1101756"/>
            <a:ext cx="36433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3600" b="1" dirty="0"/>
              <a:t>ونحن نستطيع إنتاج </a:t>
            </a:r>
            <a:r>
              <a:rPr lang="ar-EG" sz="3600" b="1" dirty="0"/>
              <a:t>أ</a:t>
            </a:r>
            <a:r>
              <a:rPr lang="ar-SA" sz="3600" b="1" dirty="0"/>
              <a:t>عمال فنية على أسطح مختلفة من خلال معرفتنا بعناصر الزخرفة الشعبية كالفنان "أمين سعيد أمين"، شكل</a:t>
            </a:r>
            <a:r>
              <a:rPr lang="ar-EG" sz="3600" b="1" dirty="0"/>
              <a:t> (</a:t>
            </a:r>
            <a:r>
              <a:rPr lang="ar-SA" sz="3600" b="1" dirty="0"/>
              <a:t>26</a:t>
            </a:r>
            <a:r>
              <a:rPr lang="ar-EG" sz="3600" b="1" dirty="0"/>
              <a:t>).</a:t>
            </a:r>
            <a:endParaRPr lang="en-US" sz="3600" dirty="0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>
            <a:lum bright="-21000" contrast="52000"/>
          </a:blip>
          <a:srcRect/>
          <a:stretch>
            <a:fillRect/>
          </a:stretch>
        </p:blipFill>
        <p:spPr bwMode="auto">
          <a:xfrm>
            <a:off x="5000628" y="714356"/>
            <a:ext cx="3286116" cy="449679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40" name="مربع نص 10"/>
          <p:cNvSpPr txBox="1">
            <a:spLocks noChangeArrowheads="1"/>
          </p:cNvSpPr>
          <p:nvPr/>
        </p:nvSpPr>
        <p:spPr bwMode="auto">
          <a:xfrm>
            <a:off x="3357554" y="5429264"/>
            <a:ext cx="492922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/>
              <a:t>شكل (26): عمل فني مجسم للفنان </a:t>
            </a:r>
            <a:r>
              <a:rPr lang="ar-SA" sz="3200" b="1" dirty="0"/>
              <a:t>"</a:t>
            </a:r>
            <a:r>
              <a:rPr lang="ar-EG" sz="3200" b="1" dirty="0"/>
              <a:t>أمين سعيد أمين</a:t>
            </a:r>
            <a:r>
              <a:rPr lang="ar-SA" sz="3200" b="1" dirty="0"/>
              <a:t>"</a:t>
            </a:r>
            <a:endParaRPr lang="en-US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ونحن نستطيع إنتاج أ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  <p:bldP spid="225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مربع نص 7"/>
          <p:cNvSpPr txBox="1">
            <a:spLocks noChangeArrowheads="1"/>
          </p:cNvSpPr>
          <p:nvPr/>
        </p:nvSpPr>
        <p:spPr bwMode="auto">
          <a:xfrm>
            <a:off x="1357313" y="2214563"/>
            <a:ext cx="70072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/>
              <a:t>الخط هو أقدم الوسائل التي استخدمت في التعبير الفني، ويعتبر العنصر الأساس في الرسم، وله وظائف مختلفة منها:</a:t>
            </a:r>
            <a:endParaRPr lang="en-US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خط هو أقدم الو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مربع نص 8"/>
          <p:cNvSpPr txBox="1">
            <a:spLocks noChangeArrowheads="1"/>
          </p:cNvSpPr>
          <p:nvPr/>
        </p:nvSpPr>
        <p:spPr bwMode="auto">
          <a:xfrm>
            <a:off x="714375" y="500063"/>
            <a:ext cx="81438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1- </a:t>
            </a:r>
            <a:r>
              <a:rPr lang="ar-SA" sz="3600" b="1" dirty="0"/>
              <a:t>تحديد الخط الخارجي </a:t>
            </a:r>
            <a:r>
              <a:rPr lang="ar-SA" sz="3600" b="1" dirty="0" err="1"/>
              <a:t>ل</a:t>
            </a:r>
            <a:r>
              <a:rPr lang="ar-EG" sz="3600" b="1" dirty="0"/>
              <a:t>لشكل</a:t>
            </a:r>
            <a:r>
              <a:rPr lang="ar-SA" sz="3600" b="1" dirty="0"/>
              <a:t>، وقد يكون هذا الخط مستقيماً أو متعرجًا أو منحنيًا، رأسيًّا أو أفقيًّا أو مائلًا، شكل</a:t>
            </a:r>
            <a:r>
              <a:rPr lang="ar-EG" sz="3600" b="1" dirty="0"/>
              <a:t> (</a:t>
            </a:r>
            <a:r>
              <a:rPr lang="ar-SA" sz="3600" b="1" dirty="0"/>
              <a:t>17</a:t>
            </a:r>
            <a:r>
              <a:rPr lang="ar-EG" sz="3600" b="1" dirty="0"/>
              <a:t>).</a:t>
            </a:r>
            <a:endParaRPr lang="en-US" sz="3600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9487" y="3038137"/>
            <a:ext cx="1228727" cy="1377664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6347" y="3038137"/>
            <a:ext cx="1519243" cy="1390995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645" y="3038137"/>
            <a:ext cx="1562100" cy="1390650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038137"/>
            <a:ext cx="1500198" cy="1370685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sp>
        <p:nvSpPr>
          <p:cNvPr id="14" name="مربع نص 10"/>
          <p:cNvSpPr txBox="1">
            <a:spLocks noChangeArrowheads="1"/>
          </p:cNvSpPr>
          <p:nvPr/>
        </p:nvSpPr>
        <p:spPr bwMode="auto">
          <a:xfrm>
            <a:off x="1000125" y="5143498"/>
            <a:ext cx="7286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شكل (17): 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خطوط خارجية لمجموعة من العناصر الطبيعية والصناعية</a:t>
            </a:r>
            <a:r>
              <a:rPr lang="ar-EG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حديد الخط الخارجي للشكل، وقد يكون هذ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مربع نص 8"/>
          <p:cNvSpPr txBox="1">
            <a:spLocks noChangeArrowheads="1"/>
          </p:cNvSpPr>
          <p:nvPr/>
        </p:nvSpPr>
        <p:spPr bwMode="auto">
          <a:xfrm>
            <a:off x="1357313" y="714375"/>
            <a:ext cx="7072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/>
              <a:t>2- </a:t>
            </a:r>
            <a:r>
              <a:rPr lang="ar-SA" sz="3600" b="1" dirty="0"/>
              <a:t>إظهار تفاصيل الشكل الداخلية، شكل</a:t>
            </a:r>
            <a:r>
              <a:rPr lang="ar-EG" sz="3600" b="1" dirty="0"/>
              <a:t> (</a:t>
            </a:r>
            <a:r>
              <a:rPr lang="ar-SA" sz="3600" b="1" dirty="0"/>
              <a:t>18</a:t>
            </a:r>
            <a:r>
              <a:rPr lang="ar-EG" sz="3600" b="1" dirty="0"/>
              <a:t>).</a:t>
            </a:r>
            <a:endParaRPr lang="en-US" sz="3600" dirty="0"/>
          </a:p>
        </p:txBody>
      </p:sp>
      <p:sp>
        <p:nvSpPr>
          <p:cNvPr id="14" name="مربع نص 10"/>
          <p:cNvSpPr txBox="1">
            <a:spLocks noChangeArrowheads="1"/>
          </p:cNvSpPr>
          <p:nvPr/>
        </p:nvSpPr>
        <p:spPr bwMode="auto">
          <a:xfrm>
            <a:off x="1714500" y="5572125"/>
            <a:ext cx="5786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شكل (18): </a:t>
            </a:r>
            <a:r>
              <a:rPr lang="ar-SA" sz="2800" b="1" dirty="0">
                <a:latin typeface="Arial" pitchFamily="34" charset="0"/>
                <a:cs typeface="Arial" pitchFamily="34" charset="0"/>
              </a:rPr>
              <a:t>مجموعة من العناصر الطبيعية والصناعية.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7000892" y="2798183"/>
            <a:ext cx="1571636" cy="1556809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>
            <a:lum bright="-13000" contrast="43000"/>
          </a:blip>
          <a:srcRect/>
          <a:stretch>
            <a:fillRect/>
          </a:stretch>
        </p:blipFill>
        <p:spPr bwMode="auto">
          <a:xfrm>
            <a:off x="4915839" y="2882090"/>
            <a:ext cx="1770715" cy="1475596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6" cstate="print">
            <a:lum bright="-16000" contrast="29000"/>
          </a:blip>
          <a:srcRect/>
          <a:stretch>
            <a:fillRect/>
          </a:stretch>
        </p:blipFill>
        <p:spPr bwMode="auto">
          <a:xfrm>
            <a:off x="2701261" y="2877873"/>
            <a:ext cx="1847227" cy="150838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7" cstate="print">
            <a:lum bright="-7000" contrast="47000"/>
          </a:blip>
          <a:srcRect/>
          <a:stretch>
            <a:fillRect/>
          </a:stretch>
        </p:blipFill>
        <p:spPr bwMode="auto">
          <a:xfrm>
            <a:off x="629559" y="2871548"/>
            <a:ext cx="1666877" cy="1557584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ظهار تفاصيل الشكل الداخ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مربع نص 6"/>
          <p:cNvSpPr txBox="1">
            <a:spLocks noChangeArrowheads="1"/>
          </p:cNvSpPr>
          <p:nvPr/>
        </p:nvSpPr>
        <p:spPr bwMode="auto">
          <a:xfrm>
            <a:off x="1512888" y="2214563"/>
            <a:ext cx="7416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/>
              <a:t>هل تعملون من أول من استخدم الخط لتحديد الشكل في الرسم! أسأل المعلم</a:t>
            </a:r>
            <a:r>
              <a:rPr lang="en-US" sz="4400" b="1" dirty="0"/>
              <a:t> </a:t>
            </a:r>
            <a:r>
              <a:rPr lang="ar-SA" sz="4400" b="1" dirty="0"/>
              <a:t>عن ذلك؟</a:t>
            </a:r>
            <a:endParaRPr lang="en-US" sz="4400" dirty="0"/>
          </a:p>
        </p:txBody>
      </p:sp>
      <p:pic>
        <p:nvPicPr>
          <p:cNvPr id="7" name="صورة 6" descr="تنزيل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819013">
            <a:off x="342533" y="1625921"/>
            <a:ext cx="204787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هل تعملون من أول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مربع نص 10"/>
          <p:cNvSpPr txBox="1">
            <a:spLocks noChangeArrowheads="1"/>
          </p:cNvSpPr>
          <p:nvPr/>
        </p:nvSpPr>
        <p:spPr bwMode="auto">
          <a:xfrm>
            <a:off x="2500298" y="4500570"/>
            <a:ext cx="40005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ar-SA" sz="3600" b="1" dirty="0">
                <a:solidFill>
                  <a:srgbClr val="C00000"/>
                </a:solidFill>
              </a:rPr>
              <a:t>نكتب اسم كل عنصر.</a:t>
            </a:r>
            <a:endParaRPr lang="ar-EG" sz="3600" b="1" dirty="0">
              <a:solidFill>
                <a:srgbClr val="C00000"/>
              </a:solidFill>
            </a:endParaRPr>
          </a:p>
          <a:p>
            <a:r>
              <a:rPr lang="ar-EG" sz="3600" b="1" dirty="0"/>
              <a:t>1-</a:t>
            </a:r>
            <a:r>
              <a:rPr lang="ar-EG" sz="3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ar-EG" sz="2000" b="1" dirty="0">
                <a:solidFill>
                  <a:schemeClr val="bg1">
                    <a:lumMod val="85000"/>
                  </a:schemeClr>
                </a:solidFill>
              </a:rPr>
              <a:t>............................. </a:t>
            </a:r>
            <a:r>
              <a:rPr lang="ar-EG" sz="3600" b="1" dirty="0"/>
              <a:t>.</a:t>
            </a:r>
          </a:p>
          <a:p>
            <a:r>
              <a:rPr lang="ar-EG" sz="3600" b="1" dirty="0"/>
              <a:t>2-</a:t>
            </a:r>
            <a:r>
              <a:rPr lang="ar-EG" sz="3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ar-EG" sz="2000" b="1" dirty="0">
                <a:solidFill>
                  <a:schemeClr val="bg1">
                    <a:lumMod val="85000"/>
                  </a:schemeClr>
                </a:solidFill>
              </a:rPr>
              <a:t>............................</a:t>
            </a:r>
            <a:r>
              <a:rPr lang="ar-EG" sz="3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ar-EG" sz="3600" b="1" dirty="0"/>
              <a:t>.</a:t>
            </a:r>
            <a:endParaRPr lang="en-US" sz="3600" dirty="0"/>
          </a:p>
        </p:txBody>
      </p:sp>
      <p:sp>
        <p:nvSpPr>
          <p:cNvPr id="7180" name="مربع نص 12"/>
          <p:cNvSpPr txBox="1">
            <a:spLocks noChangeArrowheads="1"/>
          </p:cNvSpPr>
          <p:nvPr/>
        </p:nvSpPr>
        <p:spPr bwMode="auto">
          <a:xfrm>
            <a:off x="3571860" y="5037145"/>
            <a:ext cx="2341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70C0"/>
                </a:solidFill>
              </a:rPr>
              <a:t>مستطيل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3" name="مربع نص 11"/>
          <p:cNvSpPr txBox="1">
            <a:spLocks noChangeArrowheads="1"/>
          </p:cNvSpPr>
          <p:nvPr/>
        </p:nvSpPr>
        <p:spPr bwMode="auto">
          <a:xfrm>
            <a:off x="3643298" y="5607057"/>
            <a:ext cx="23415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70C0"/>
                </a:solidFill>
              </a:rPr>
              <a:t>مثلثات</a:t>
            </a:r>
          </a:p>
        </p:txBody>
      </p:sp>
      <p:sp>
        <p:nvSpPr>
          <p:cNvPr id="24" name="مربع نص 5"/>
          <p:cNvSpPr txBox="1">
            <a:spLocks noChangeArrowheads="1"/>
          </p:cNvSpPr>
          <p:nvPr/>
        </p:nvSpPr>
        <p:spPr bwMode="auto">
          <a:xfrm>
            <a:off x="670689" y="1135101"/>
            <a:ext cx="8143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نتأمل الخطوط الخارجية </a:t>
            </a:r>
            <a:r>
              <a:rPr lang="ar-EG" sz="3600" b="1" dirty="0"/>
              <a:t>للعنصرين اللذين</a:t>
            </a:r>
            <a:r>
              <a:rPr lang="ar-SA" sz="3600" b="1" dirty="0"/>
              <a:t> أمامنا ثم:</a:t>
            </a:r>
            <a:endParaRPr lang="en-US" sz="3600" dirty="0"/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5500688" y="2170113"/>
            <a:ext cx="571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/>
              <a:t>1</a:t>
            </a:r>
            <a:endParaRPr lang="en-US" sz="4000"/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6000750" y="3292475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(1)</a:t>
            </a:r>
            <a:endParaRPr lang="en-US" sz="4000" dirty="0"/>
          </a:p>
        </p:txBody>
      </p:sp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8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5072066" y="1720982"/>
            <a:ext cx="2552700" cy="1685925"/>
          </a:xfrm>
          <a:prstGeom prst="rect">
            <a:avLst/>
          </a:prstGeom>
          <a:ln w="57150">
            <a:noFill/>
          </a:ln>
          <a:effectLst>
            <a:softEdge rad="31750"/>
          </a:effec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9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2000232" y="1649544"/>
            <a:ext cx="1143000" cy="1628775"/>
          </a:xfrm>
          <a:prstGeom prst="rect">
            <a:avLst/>
          </a:prstGeom>
          <a:ln w="57150">
            <a:noFill/>
          </a:ln>
          <a:effectLst>
            <a:softEdge rad="31750"/>
          </a:effectLst>
        </p:spPr>
      </p:pic>
      <p:sp>
        <p:nvSpPr>
          <p:cNvPr id="35" name="مربع نص 34"/>
          <p:cNvSpPr txBox="1">
            <a:spLocks noChangeArrowheads="1"/>
          </p:cNvSpPr>
          <p:nvPr/>
        </p:nvSpPr>
        <p:spPr bwMode="auto">
          <a:xfrm>
            <a:off x="1928813" y="3221038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(2)</a:t>
            </a:r>
            <a:endParaRPr lang="en-US" sz="4000" b="1" dirty="0"/>
          </a:p>
        </p:txBody>
      </p:sp>
      <p:sp>
        <p:nvSpPr>
          <p:cNvPr id="17" name="مربع نص 21">
            <a:extLst>
              <a:ext uri="{FF2B5EF4-FFF2-40B4-BE49-F238E27FC236}">
                <a16:creationId xmlns:a16="http://schemas.microsoft.com/office/drawing/2014/main" id="{6B28EB84-EB45-4DC0-A67A-B203E332A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690" y="565194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تأمل الخطوط الخارجية للعنصرين اللذين  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كتب اسم كل عنص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ستط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ثلث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23" grpId="0"/>
      <p:bldP spid="24" grpId="0"/>
      <p:bldP spid="25" grpId="0"/>
      <p:bldP spid="26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مربع نص 6"/>
          <p:cNvSpPr txBox="1">
            <a:spLocks noChangeArrowheads="1"/>
          </p:cNvSpPr>
          <p:nvPr/>
        </p:nvSpPr>
        <p:spPr bwMode="auto">
          <a:xfrm>
            <a:off x="5500688" y="2170113"/>
            <a:ext cx="571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/>
              <a:t>1</a:t>
            </a:r>
            <a:endParaRPr lang="en-US" sz="4000"/>
          </a:p>
        </p:txBody>
      </p:sp>
      <p:sp>
        <p:nvSpPr>
          <p:cNvPr id="9220" name="مربع نص 14"/>
          <p:cNvSpPr txBox="1">
            <a:spLocks noChangeArrowheads="1"/>
          </p:cNvSpPr>
          <p:nvPr/>
        </p:nvSpPr>
        <p:spPr bwMode="auto">
          <a:xfrm>
            <a:off x="6000750" y="3292475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(1)</a:t>
            </a:r>
            <a:endParaRPr lang="en-US" sz="4000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7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5072066" y="1720982"/>
            <a:ext cx="2552700" cy="1685925"/>
          </a:xfrm>
          <a:prstGeom prst="rect">
            <a:avLst/>
          </a:prstGeom>
          <a:ln w="57150">
            <a:noFill/>
          </a:ln>
          <a:effectLst>
            <a:softEdge rad="31750"/>
          </a:effec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8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2000232" y="1649544"/>
            <a:ext cx="1143000" cy="1628775"/>
          </a:xfrm>
          <a:prstGeom prst="rect">
            <a:avLst/>
          </a:prstGeom>
          <a:ln w="57150">
            <a:noFill/>
          </a:ln>
          <a:effectLst>
            <a:softEdge rad="31750"/>
          </a:effectLst>
        </p:spPr>
      </p:pic>
      <p:sp>
        <p:nvSpPr>
          <p:cNvPr id="9224" name="مربع نص 21"/>
          <p:cNvSpPr txBox="1">
            <a:spLocks noChangeArrowheads="1"/>
          </p:cNvSpPr>
          <p:nvPr/>
        </p:nvSpPr>
        <p:spPr bwMode="auto">
          <a:xfrm>
            <a:off x="1928813" y="3221038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(2)</a:t>
            </a:r>
            <a:endParaRPr lang="en-US" sz="4000" b="1"/>
          </a:p>
        </p:txBody>
      </p:sp>
      <p:sp>
        <p:nvSpPr>
          <p:cNvPr id="18" name="مربع نص 10"/>
          <p:cNvSpPr txBox="1">
            <a:spLocks noChangeArrowheads="1"/>
          </p:cNvSpPr>
          <p:nvPr/>
        </p:nvSpPr>
        <p:spPr bwMode="auto">
          <a:xfrm>
            <a:off x="428625" y="3786190"/>
            <a:ext cx="87153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ar-SA" sz="3600" b="1" dirty="0">
                <a:solidFill>
                  <a:srgbClr val="C00000"/>
                </a:solidFill>
              </a:rPr>
              <a:t>نكتب أنواع الخطوط التي تكونت منها هيئة كل عنصر</a:t>
            </a:r>
            <a:r>
              <a:rPr lang="ar-EG" sz="3600" b="1" dirty="0">
                <a:solidFill>
                  <a:srgbClr val="C00000"/>
                </a:solidFill>
              </a:rPr>
              <a:t>.</a:t>
            </a:r>
          </a:p>
          <a:p>
            <a:r>
              <a:rPr lang="ar-EG" sz="3600" b="1" dirty="0"/>
              <a:t>1- </a:t>
            </a:r>
            <a:r>
              <a:rPr lang="ar-EG" sz="2000" b="1" dirty="0">
                <a:solidFill>
                  <a:schemeClr val="bg1">
                    <a:lumMod val="85000"/>
                  </a:schemeClr>
                </a:solidFill>
              </a:rPr>
              <a:t>......................................</a:t>
            </a:r>
            <a:r>
              <a:rPr lang="ar-EG" sz="3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ar-EG" sz="3600" b="1" dirty="0"/>
              <a:t>.</a:t>
            </a:r>
            <a:r>
              <a:rPr lang="ar-SA" sz="3600" b="1" dirty="0"/>
              <a:t> 	 	2-</a:t>
            </a:r>
            <a:r>
              <a:rPr lang="ar-SA" b="1" dirty="0">
                <a:solidFill>
                  <a:schemeClr val="bg1">
                    <a:lumMod val="85000"/>
                  </a:schemeClr>
                </a:solidFill>
              </a:rPr>
              <a:t>.......................................</a:t>
            </a:r>
            <a:r>
              <a:rPr lang="ar-SA" sz="3600" b="1" dirty="0"/>
              <a:t>.</a:t>
            </a:r>
            <a:br>
              <a:rPr lang="ar-SA" sz="3600" b="1" dirty="0"/>
            </a:br>
            <a:endParaRPr lang="ar-EG" sz="3600" b="1" dirty="0"/>
          </a:p>
          <a:p>
            <a:r>
              <a:rPr lang="ar-EG" sz="3600" b="1" dirty="0"/>
              <a:t>3- </a:t>
            </a:r>
            <a:r>
              <a:rPr lang="ar-EG" sz="2000" b="1" dirty="0">
                <a:solidFill>
                  <a:schemeClr val="bg1">
                    <a:lumMod val="85000"/>
                  </a:schemeClr>
                </a:solidFill>
              </a:rPr>
              <a:t>......................................</a:t>
            </a:r>
            <a:r>
              <a:rPr lang="ar-EG" sz="3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ar-EG" sz="3600" b="1" dirty="0"/>
              <a:t>.</a:t>
            </a:r>
            <a:r>
              <a:rPr lang="ar-SA" sz="3600" b="1" dirty="0"/>
              <a:t>		4- </a:t>
            </a:r>
            <a:r>
              <a:rPr lang="ar-SA" b="1" dirty="0">
                <a:solidFill>
                  <a:schemeClr val="bg1">
                    <a:lumMod val="85000"/>
                  </a:schemeClr>
                </a:solidFill>
              </a:rPr>
              <a:t>.....................................</a:t>
            </a:r>
            <a:r>
              <a:rPr lang="ar-SA" sz="3600" b="1" dirty="0"/>
              <a:t>.</a:t>
            </a:r>
            <a:endParaRPr lang="ar-EG" sz="3600" b="1" dirty="0"/>
          </a:p>
        </p:txBody>
      </p:sp>
      <p:sp>
        <p:nvSpPr>
          <p:cNvPr id="23" name="مربع نص 11"/>
          <p:cNvSpPr txBox="1">
            <a:spLocks noChangeArrowheads="1"/>
          </p:cNvSpPr>
          <p:nvPr/>
        </p:nvSpPr>
        <p:spPr bwMode="auto">
          <a:xfrm>
            <a:off x="1643042" y="4423484"/>
            <a:ext cx="235745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في المثلث خطوط متعرجة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4" name="مربع نص 12"/>
          <p:cNvSpPr txBox="1">
            <a:spLocks noChangeArrowheads="1"/>
          </p:cNvSpPr>
          <p:nvPr/>
        </p:nvSpPr>
        <p:spPr bwMode="auto">
          <a:xfrm>
            <a:off x="5929322" y="4429132"/>
            <a:ext cx="27146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في المثلث خط مستقيم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5" name="مربع نص 16"/>
          <p:cNvSpPr txBox="1">
            <a:spLocks noChangeArrowheads="1"/>
          </p:cNvSpPr>
          <p:nvPr/>
        </p:nvSpPr>
        <p:spPr bwMode="auto">
          <a:xfrm>
            <a:off x="6000760" y="5500702"/>
            <a:ext cx="27146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في المستطيل خطوط مستقيمة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9" name="مربع نص 5"/>
          <p:cNvSpPr txBox="1">
            <a:spLocks noChangeArrowheads="1"/>
          </p:cNvSpPr>
          <p:nvPr/>
        </p:nvSpPr>
        <p:spPr bwMode="auto">
          <a:xfrm>
            <a:off x="500034" y="1000125"/>
            <a:ext cx="8143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نتأمل الخطوط الخارجية </a:t>
            </a:r>
            <a:r>
              <a:rPr lang="ar-EG" sz="3600" b="1" dirty="0"/>
              <a:t>للعنصرين اللذين</a:t>
            </a:r>
            <a:r>
              <a:rPr lang="ar-SA" sz="3600" b="1" dirty="0"/>
              <a:t> أمامنا ثم:</a:t>
            </a:r>
            <a:endParaRPr lang="en-US" sz="3600" dirty="0"/>
          </a:p>
        </p:txBody>
      </p:sp>
      <p:sp>
        <p:nvSpPr>
          <p:cNvPr id="20" name="مربع نص 16"/>
          <p:cNvSpPr txBox="1">
            <a:spLocks noChangeArrowheads="1"/>
          </p:cNvSpPr>
          <p:nvPr/>
        </p:nvSpPr>
        <p:spPr bwMode="auto">
          <a:xfrm>
            <a:off x="1571604" y="5500702"/>
            <a:ext cx="25003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في المستطيل خطوط منكسرة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D0F8787-B9CC-4769-969A-E430493C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448" y="440323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كتب أنواع الخطوط التي تكونت منها هيئة كل عنص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 المثلث خط مستق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المثلث خطوط متعر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 المستطيل خطوط مستقي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 المستطيل خطوط منكس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مربع نص 14"/>
          <p:cNvSpPr txBox="1">
            <a:spLocks noChangeArrowheads="1"/>
          </p:cNvSpPr>
          <p:nvPr/>
        </p:nvSpPr>
        <p:spPr bwMode="auto">
          <a:xfrm>
            <a:off x="6000750" y="3292475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(1)</a:t>
            </a:r>
            <a:endParaRPr lang="en-US" sz="4000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5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5072066" y="1720982"/>
            <a:ext cx="2552700" cy="1685925"/>
          </a:xfrm>
          <a:prstGeom prst="rect">
            <a:avLst/>
          </a:prstGeom>
          <a:ln w="57150">
            <a:noFill/>
          </a:ln>
          <a:effectLst>
            <a:softEdge rad="31750"/>
          </a:effec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6" cstate="print">
            <a:lum bright="-13000" contrast="55000"/>
          </a:blip>
          <a:srcRect/>
          <a:stretch>
            <a:fillRect/>
          </a:stretch>
        </p:blipFill>
        <p:spPr bwMode="auto">
          <a:xfrm>
            <a:off x="1977994" y="1785926"/>
            <a:ext cx="1143000" cy="1628775"/>
          </a:xfrm>
          <a:prstGeom prst="rect">
            <a:avLst/>
          </a:prstGeom>
          <a:ln w="57150">
            <a:noFill/>
          </a:ln>
          <a:effectLst>
            <a:softEdge rad="31750"/>
          </a:effectLst>
        </p:spPr>
      </p:pic>
      <p:sp>
        <p:nvSpPr>
          <p:cNvPr id="10248" name="مربع نص 21"/>
          <p:cNvSpPr txBox="1">
            <a:spLocks noChangeArrowheads="1"/>
          </p:cNvSpPr>
          <p:nvPr/>
        </p:nvSpPr>
        <p:spPr bwMode="auto">
          <a:xfrm>
            <a:off x="1928813" y="3221038"/>
            <a:ext cx="1214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(2)</a:t>
            </a:r>
            <a:endParaRPr lang="en-US" sz="4000" b="1"/>
          </a:p>
        </p:txBody>
      </p:sp>
      <p:sp>
        <p:nvSpPr>
          <p:cNvPr id="27" name="مربع نص 10"/>
          <p:cNvSpPr txBox="1">
            <a:spLocks noChangeArrowheads="1"/>
          </p:cNvSpPr>
          <p:nvPr/>
        </p:nvSpPr>
        <p:spPr bwMode="auto">
          <a:xfrm>
            <a:off x="785787" y="4497181"/>
            <a:ext cx="78581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ar-SA" sz="3600" b="1" dirty="0">
                <a:solidFill>
                  <a:srgbClr val="C00000"/>
                </a:solidFill>
              </a:rPr>
              <a:t>نملأ الفراغ الداخلي لأحد العناصر المختارة أعلاه.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5" name="مربع نص 5"/>
          <p:cNvSpPr txBox="1">
            <a:spLocks noChangeArrowheads="1"/>
          </p:cNvSpPr>
          <p:nvPr/>
        </p:nvSpPr>
        <p:spPr bwMode="auto">
          <a:xfrm>
            <a:off x="785787" y="1172414"/>
            <a:ext cx="8143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نتأمل الخطوط الخارجية </a:t>
            </a:r>
            <a:r>
              <a:rPr lang="ar-EG" sz="3600" b="1" dirty="0"/>
              <a:t>للعنصرين اللذين</a:t>
            </a:r>
            <a:r>
              <a:rPr lang="ar-SA" sz="3600" b="1" dirty="0"/>
              <a:t> أمامنا ثم:</a:t>
            </a:r>
            <a:endParaRPr lang="en-US" sz="3600" dirty="0"/>
          </a:p>
        </p:txBody>
      </p:sp>
      <p:sp>
        <p:nvSpPr>
          <p:cNvPr id="23" name="شكل حر 22"/>
          <p:cNvSpPr/>
          <p:nvPr/>
        </p:nvSpPr>
        <p:spPr>
          <a:xfrm>
            <a:off x="5273040" y="1785926"/>
            <a:ext cx="2270760" cy="1559866"/>
          </a:xfrm>
          <a:custGeom>
            <a:avLst/>
            <a:gdLst>
              <a:gd name="connsiteX0" fmla="*/ 2152650 w 2905760"/>
              <a:gd name="connsiteY0" fmla="*/ 1008380 h 1708150"/>
              <a:gd name="connsiteX1" fmla="*/ 1840230 w 2905760"/>
              <a:gd name="connsiteY1" fmla="*/ 292100 h 1708150"/>
              <a:gd name="connsiteX2" fmla="*/ 1687830 w 2905760"/>
              <a:gd name="connsiteY2" fmla="*/ 871220 h 1708150"/>
              <a:gd name="connsiteX3" fmla="*/ 1619250 w 2905760"/>
              <a:gd name="connsiteY3" fmla="*/ 749300 h 1708150"/>
              <a:gd name="connsiteX4" fmla="*/ 1543050 w 2905760"/>
              <a:gd name="connsiteY4" fmla="*/ 863600 h 1708150"/>
              <a:gd name="connsiteX5" fmla="*/ 1230630 w 2905760"/>
              <a:gd name="connsiteY5" fmla="*/ 48260 h 1708150"/>
              <a:gd name="connsiteX6" fmla="*/ 1078230 w 2905760"/>
              <a:gd name="connsiteY6" fmla="*/ 574040 h 1708150"/>
              <a:gd name="connsiteX7" fmla="*/ 986790 w 2905760"/>
              <a:gd name="connsiteY7" fmla="*/ 474980 h 1708150"/>
              <a:gd name="connsiteX8" fmla="*/ 834390 w 2905760"/>
              <a:gd name="connsiteY8" fmla="*/ 1153160 h 1708150"/>
              <a:gd name="connsiteX9" fmla="*/ 689610 w 2905760"/>
              <a:gd name="connsiteY9" fmla="*/ 718820 h 1708150"/>
              <a:gd name="connsiteX10" fmla="*/ 316230 w 2905760"/>
              <a:gd name="connsiteY10" fmla="*/ 1564640 h 1708150"/>
              <a:gd name="connsiteX11" fmla="*/ 2586990 w 2905760"/>
              <a:gd name="connsiteY11" fmla="*/ 1579880 h 1708150"/>
              <a:gd name="connsiteX12" fmla="*/ 2228850 w 2905760"/>
              <a:gd name="connsiteY12" fmla="*/ 878840 h 1708150"/>
              <a:gd name="connsiteX13" fmla="*/ 2152650 w 2905760"/>
              <a:gd name="connsiteY13" fmla="*/ 1008380 h 1708150"/>
              <a:gd name="connsiteX0" fmla="*/ 1836420 w 2589530"/>
              <a:gd name="connsiteY0" fmla="*/ 1008380 h 1708150"/>
              <a:gd name="connsiteX1" fmla="*/ 1524000 w 2589530"/>
              <a:gd name="connsiteY1" fmla="*/ 292100 h 1708150"/>
              <a:gd name="connsiteX2" fmla="*/ 1371600 w 2589530"/>
              <a:gd name="connsiteY2" fmla="*/ 871220 h 1708150"/>
              <a:gd name="connsiteX3" fmla="*/ 1303020 w 2589530"/>
              <a:gd name="connsiteY3" fmla="*/ 749300 h 1708150"/>
              <a:gd name="connsiteX4" fmla="*/ 1226820 w 2589530"/>
              <a:gd name="connsiteY4" fmla="*/ 863600 h 1708150"/>
              <a:gd name="connsiteX5" fmla="*/ 914400 w 2589530"/>
              <a:gd name="connsiteY5" fmla="*/ 48260 h 1708150"/>
              <a:gd name="connsiteX6" fmla="*/ 762000 w 2589530"/>
              <a:gd name="connsiteY6" fmla="*/ 574040 h 1708150"/>
              <a:gd name="connsiteX7" fmla="*/ 670560 w 2589530"/>
              <a:gd name="connsiteY7" fmla="*/ 474980 h 1708150"/>
              <a:gd name="connsiteX8" fmla="*/ 518160 w 2589530"/>
              <a:gd name="connsiteY8" fmla="*/ 1153160 h 1708150"/>
              <a:gd name="connsiteX9" fmla="*/ 373380 w 2589530"/>
              <a:gd name="connsiteY9" fmla="*/ 718820 h 1708150"/>
              <a:gd name="connsiteX10" fmla="*/ 0 w 2589530"/>
              <a:gd name="connsiteY10" fmla="*/ 1564640 h 1708150"/>
              <a:gd name="connsiteX11" fmla="*/ 2270760 w 2589530"/>
              <a:gd name="connsiteY11" fmla="*/ 1579880 h 1708150"/>
              <a:gd name="connsiteX12" fmla="*/ 1912620 w 2589530"/>
              <a:gd name="connsiteY12" fmla="*/ 878840 h 1708150"/>
              <a:gd name="connsiteX13" fmla="*/ 1836420 w 2589530"/>
              <a:gd name="connsiteY13" fmla="*/ 1008380 h 1708150"/>
              <a:gd name="connsiteX0" fmla="*/ 1836420 w 2589530"/>
              <a:gd name="connsiteY0" fmla="*/ 1008380 h 1708150"/>
              <a:gd name="connsiteX1" fmla="*/ 1524000 w 2589530"/>
              <a:gd name="connsiteY1" fmla="*/ 292100 h 1708150"/>
              <a:gd name="connsiteX2" fmla="*/ 1371600 w 2589530"/>
              <a:gd name="connsiteY2" fmla="*/ 871220 h 1708150"/>
              <a:gd name="connsiteX3" fmla="*/ 1303020 w 2589530"/>
              <a:gd name="connsiteY3" fmla="*/ 749300 h 1708150"/>
              <a:gd name="connsiteX4" fmla="*/ 1226820 w 2589530"/>
              <a:gd name="connsiteY4" fmla="*/ 863600 h 1708150"/>
              <a:gd name="connsiteX5" fmla="*/ 914400 w 2589530"/>
              <a:gd name="connsiteY5" fmla="*/ 48260 h 1708150"/>
              <a:gd name="connsiteX6" fmla="*/ 762000 w 2589530"/>
              <a:gd name="connsiteY6" fmla="*/ 574040 h 1708150"/>
              <a:gd name="connsiteX7" fmla="*/ 670560 w 2589530"/>
              <a:gd name="connsiteY7" fmla="*/ 474980 h 1708150"/>
              <a:gd name="connsiteX8" fmla="*/ 518160 w 2589530"/>
              <a:gd name="connsiteY8" fmla="*/ 1153160 h 1708150"/>
              <a:gd name="connsiteX9" fmla="*/ 373380 w 2589530"/>
              <a:gd name="connsiteY9" fmla="*/ 718820 h 1708150"/>
              <a:gd name="connsiteX10" fmla="*/ 0 w 2589530"/>
              <a:gd name="connsiteY10" fmla="*/ 1564640 h 1708150"/>
              <a:gd name="connsiteX11" fmla="*/ 2270760 w 2589530"/>
              <a:gd name="connsiteY11" fmla="*/ 1579880 h 1708150"/>
              <a:gd name="connsiteX12" fmla="*/ 1912620 w 2589530"/>
              <a:gd name="connsiteY12" fmla="*/ 878840 h 1708150"/>
              <a:gd name="connsiteX13" fmla="*/ 1836420 w 2589530"/>
              <a:gd name="connsiteY13" fmla="*/ 1008380 h 1708150"/>
              <a:gd name="connsiteX0" fmla="*/ 1836420 w 2589530"/>
              <a:gd name="connsiteY0" fmla="*/ 1008380 h 1708150"/>
              <a:gd name="connsiteX1" fmla="*/ 1524000 w 2589530"/>
              <a:gd name="connsiteY1" fmla="*/ 292100 h 1708150"/>
              <a:gd name="connsiteX2" fmla="*/ 1371600 w 2589530"/>
              <a:gd name="connsiteY2" fmla="*/ 871220 h 1708150"/>
              <a:gd name="connsiteX3" fmla="*/ 1303020 w 2589530"/>
              <a:gd name="connsiteY3" fmla="*/ 749300 h 1708150"/>
              <a:gd name="connsiteX4" fmla="*/ 1226820 w 2589530"/>
              <a:gd name="connsiteY4" fmla="*/ 863600 h 1708150"/>
              <a:gd name="connsiteX5" fmla="*/ 914400 w 2589530"/>
              <a:gd name="connsiteY5" fmla="*/ 48260 h 1708150"/>
              <a:gd name="connsiteX6" fmla="*/ 762000 w 2589530"/>
              <a:gd name="connsiteY6" fmla="*/ 574040 h 1708150"/>
              <a:gd name="connsiteX7" fmla="*/ 670560 w 2589530"/>
              <a:gd name="connsiteY7" fmla="*/ 474980 h 1708150"/>
              <a:gd name="connsiteX8" fmla="*/ 518160 w 2589530"/>
              <a:gd name="connsiteY8" fmla="*/ 1153160 h 1708150"/>
              <a:gd name="connsiteX9" fmla="*/ 373380 w 2589530"/>
              <a:gd name="connsiteY9" fmla="*/ 718820 h 1708150"/>
              <a:gd name="connsiteX10" fmla="*/ 0 w 2589530"/>
              <a:gd name="connsiteY10" fmla="*/ 1564640 h 1708150"/>
              <a:gd name="connsiteX11" fmla="*/ 2270760 w 2589530"/>
              <a:gd name="connsiteY11" fmla="*/ 1579880 h 1708150"/>
              <a:gd name="connsiteX12" fmla="*/ 1912620 w 2589530"/>
              <a:gd name="connsiteY12" fmla="*/ 878840 h 1708150"/>
              <a:gd name="connsiteX13" fmla="*/ 1836420 w 2589530"/>
              <a:gd name="connsiteY13" fmla="*/ 1008380 h 1708150"/>
              <a:gd name="connsiteX0" fmla="*/ 1836420 w 2589530"/>
              <a:gd name="connsiteY0" fmla="*/ 1008380 h 1694180"/>
              <a:gd name="connsiteX1" fmla="*/ 1524000 w 2589530"/>
              <a:gd name="connsiteY1" fmla="*/ 292100 h 1694180"/>
              <a:gd name="connsiteX2" fmla="*/ 1371600 w 2589530"/>
              <a:gd name="connsiteY2" fmla="*/ 871220 h 1694180"/>
              <a:gd name="connsiteX3" fmla="*/ 1303020 w 2589530"/>
              <a:gd name="connsiteY3" fmla="*/ 749300 h 1694180"/>
              <a:gd name="connsiteX4" fmla="*/ 1226820 w 2589530"/>
              <a:gd name="connsiteY4" fmla="*/ 863600 h 1694180"/>
              <a:gd name="connsiteX5" fmla="*/ 914400 w 2589530"/>
              <a:gd name="connsiteY5" fmla="*/ 48260 h 1694180"/>
              <a:gd name="connsiteX6" fmla="*/ 762000 w 2589530"/>
              <a:gd name="connsiteY6" fmla="*/ 574040 h 1694180"/>
              <a:gd name="connsiteX7" fmla="*/ 670560 w 2589530"/>
              <a:gd name="connsiteY7" fmla="*/ 474980 h 1694180"/>
              <a:gd name="connsiteX8" fmla="*/ 518160 w 2589530"/>
              <a:gd name="connsiteY8" fmla="*/ 1153160 h 1694180"/>
              <a:gd name="connsiteX9" fmla="*/ 373380 w 2589530"/>
              <a:gd name="connsiteY9" fmla="*/ 718820 h 1694180"/>
              <a:gd name="connsiteX10" fmla="*/ 0 w 2589530"/>
              <a:gd name="connsiteY10" fmla="*/ 1564640 h 1694180"/>
              <a:gd name="connsiteX11" fmla="*/ 2270760 w 2589530"/>
              <a:gd name="connsiteY11" fmla="*/ 1579880 h 1694180"/>
              <a:gd name="connsiteX12" fmla="*/ 1912620 w 2589530"/>
              <a:gd name="connsiteY12" fmla="*/ 878840 h 1694180"/>
              <a:gd name="connsiteX13" fmla="*/ 1836420 w 2589530"/>
              <a:gd name="connsiteY13" fmla="*/ 1008380 h 1694180"/>
              <a:gd name="connsiteX0" fmla="*/ 1836420 w 2589530"/>
              <a:gd name="connsiteY0" fmla="*/ 1008380 h 1602740"/>
              <a:gd name="connsiteX1" fmla="*/ 1524000 w 2589530"/>
              <a:gd name="connsiteY1" fmla="*/ 292100 h 1602740"/>
              <a:gd name="connsiteX2" fmla="*/ 1371600 w 2589530"/>
              <a:gd name="connsiteY2" fmla="*/ 871220 h 1602740"/>
              <a:gd name="connsiteX3" fmla="*/ 1303020 w 2589530"/>
              <a:gd name="connsiteY3" fmla="*/ 749300 h 1602740"/>
              <a:gd name="connsiteX4" fmla="*/ 1226820 w 2589530"/>
              <a:gd name="connsiteY4" fmla="*/ 863600 h 1602740"/>
              <a:gd name="connsiteX5" fmla="*/ 914400 w 2589530"/>
              <a:gd name="connsiteY5" fmla="*/ 48260 h 1602740"/>
              <a:gd name="connsiteX6" fmla="*/ 762000 w 2589530"/>
              <a:gd name="connsiteY6" fmla="*/ 574040 h 1602740"/>
              <a:gd name="connsiteX7" fmla="*/ 670560 w 2589530"/>
              <a:gd name="connsiteY7" fmla="*/ 474980 h 1602740"/>
              <a:gd name="connsiteX8" fmla="*/ 518160 w 2589530"/>
              <a:gd name="connsiteY8" fmla="*/ 1153160 h 1602740"/>
              <a:gd name="connsiteX9" fmla="*/ 373380 w 2589530"/>
              <a:gd name="connsiteY9" fmla="*/ 718820 h 1602740"/>
              <a:gd name="connsiteX10" fmla="*/ 0 w 2589530"/>
              <a:gd name="connsiteY10" fmla="*/ 1564640 h 1602740"/>
              <a:gd name="connsiteX11" fmla="*/ 2270760 w 2589530"/>
              <a:gd name="connsiteY11" fmla="*/ 1579880 h 1602740"/>
              <a:gd name="connsiteX12" fmla="*/ 1912620 w 2589530"/>
              <a:gd name="connsiteY12" fmla="*/ 878840 h 1602740"/>
              <a:gd name="connsiteX13" fmla="*/ 1836420 w 258953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1008380 h 1602740"/>
              <a:gd name="connsiteX1" fmla="*/ 1524000 w 2270760"/>
              <a:gd name="connsiteY1" fmla="*/ 292100 h 1602740"/>
              <a:gd name="connsiteX2" fmla="*/ 1371600 w 2270760"/>
              <a:gd name="connsiteY2" fmla="*/ 871220 h 1602740"/>
              <a:gd name="connsiteX3" fmla="*/ 1303020 w 2270760"/>
              <a:gd name="connsiteY3" fmla="*/ 749300 h 1602740"/>
              <a:gd name="connsiteX4" fmla="*/ 1226820 w 2270760"/>
              <a:gd name="connsiteY4" fmla="*/ 863600 h 1602740"/>
              <a:gd name="connsiteX5" fmla="*/ 914400 w 2270760"/>
              <a:gd name="connsiteY5" fmla="*/ 48260 h 1602740"/>
              <a:gd name="connsiteX6" fmla="*/ 762000 w 2270760"/>
              <a:gd name="connsiteY6" fmla="*/ 574040 h 1602740"/>
              <a:gd name="connsiteX7" fmla="*/ 670560 w 2270760"/>
              <a:gd name="connsiteY7" fmla="*/ 474980 h 1602740"/>
              <a:gd name="connsiteX8" fmla="*/ 518160 w 2270760"/>
              <a:gd name="connsiteY8" fmla="*/ 1153160 h 1602740"/>
              <a:gd name="connsiteX9" fmla="*/ 373380 w 2270760"/>
              <a:gd name="connsiteY9" fmla="*/ 718820 h 1602740"/>
              <a:gd name="connsiteX10" fmla="*/ 0 w 2270760"/>
              <a:gd name="connsiteY10" fmla="*/ 1564640 h 1602740"/>
              <a:gd name="connsiteX11" fmla="*/ 2270760 w 2270760"/>
              <a:gd name="connsiteY11" fmla="*/ 1579880 h 1602740"/>
              <a:gd name="connsiteX12" fmla="*/ 1912620 w 2270760"/>
              <a:gd name="connsiteY12" fmla="*/ 878840 h 1602740"/>
              <a:gd name="connsiteX13" fmla="*/ 1836420 w 2270760"/>
              <a:gd name="connsiteY13" fmla="*/ 1008380 h 1602740"/>
              <a:gd name="connsiteX0" fmla="*/ 1836420 w 2270760"/>
              <a:gd name="connsiteY0" fmla="*/ 965506 h 1559866"/>
              <a:gd name="connsiteX1" fmla="*/ 1524000 w 2270760"/>
              <a:gd name="connsiteY1" fmla="*/ 249226 h 1559866"/>
              <a:gd name="connsiteX2" fmla="*/ 1371600 w 2270760"/>
              <a:gd name="connsiteY2" fmla="*/ 828346 h 1559866"/>
              <a:gd name="connsiteX3" fmla="*/ 1303020 w 2270760"/>
              <a:gd name="connsiteY3" fmla="*/ 706426 h 1559866"/>
              <a:gd name="connsiteX4" fmla="*/ 1226820 w 2270760"/>
              <a:gd name="connsiteY4" fmla="*/ 820726 h 1559866"/>
              <a:gd name="connsiteX5" fmla="*/ 914400 w 2270760"/>
              <a:gd name="connsiteY5" fmla="*/ 5386 h 1559866"/>
              <a:gd name="connsiteX6" fmla="*/ 762000 w 2270760"/>
              <a:gd name="connsiteY6" fmla="*/ 531166 h 1559866"/>
              <a:gd name="connsiteX7" fmla="*/ 670560 w 2270760"/>
              <a:gd name="connsiteY7" fmla="*/ 432106 h 1559866"/>
              <a:gd name="connsiteX8" fmla="*/ 518160 w 2270760"/>
              <a:gd name="connsiteY8" fmla="*/ 1110286 h 1559866"/>
              <a:gd name="connsiteX9" fmla="*/ 373380 w 2270760"/>
              <a:gd name="connsiteY9" fmla="*/ 675946 h 1559866"/>
              <a:gd name="connsiteX10" fmla="*/ 0 w 2270760"/>
              <a:gd name="connsiteY10" fmla="*/ 1521766 h 1559866"/>
              <a:gd name="connsiteX11" fmla="*/ 2270760 w 2270760"/>
              <a:gd name="connsiteY11" fmla="*/ 1537006 h 1559866"/>
              <a:gd name="connsiteX12" fmla="*/ 1912620 w 2270760"/>
              <a:gd name="connsiteY12" fmla="*/ 835966 h 1559866"/>
              <a:gd name="connsiteX13" fmla="*/ 1836420 w 2270760"/>
              <a:gd name="connsiteY13" fmla="*/ 965506 h 1559866"/>
              <a:gd name="connsiteX0" fmla="*/ 1836420 w 2270760"/>
              <a:gd name="connsiteY0" fmla="*/ 965506 h 1559866"/>
              <a:gd name="connsiteX1" fmla="*/ 1524000 w 2270760"/>
              <a:gd name="connsiteY1" fmla="*/ 249226 h 1559866"/>
              <a:gd name="connsiteX2" fmla="*/ 1371600 w 2270760"/>
              <a:gd name="connsiteY2" fmla="*/ 828346 h 1559866"/>
              <a:gd name="connsiteX3" fmla="*/ 1303020 w 2270760"/>
              <a:gd name="connsiteY3" fmla="*/ 706426 h 1559866"/>
              <a:gd name="connsiteX4" fmla="*/ 1226820 w 2270760"/>
              <a:gd name="connsiteY4" fmla="*/ 820726 h 1559866"/>
              <a:gd name="connsiteX5" fmla="*/ 914400 w 2270760"/>
              <a:gd name="connsiteY5" fmla="*/ 5386 h 1559866"/>
              <a:gd name="connsiteX6" fmla="*/ 762000 w 2270760"/>
              <a:gd name="connsiteY6" fmla="*/ 531166 h 1559866"/>
              <a:gd name="connsiteX7" fmla="*/ 670560 w 2270760"/>
              <a:gd name="connsiteY7" fmla="*/ 432106 h 1559866"/>
              <a:gd name="connsiteX8" fmla="*/ 518160 w 2270760"/>
              <a:gd name="connsiteY8" fmla="*/ 1110286 h 1559866"/>
              <a:gd name="connsiteX9" fmla="*/ 373380 w 2270760"/>
              <a:gd name="connsiteY9" fmla="*/ 675946 h 1559866"/>
              <a:gd name="connsiteX10" fmla="*/ 0 w 2270760"/>
              <a:gd name="connsiteY10" fmla="*/ 1521766 h 1559866"/>
              <a:gd name="connsiteX11" fmla="*/ 2270760 w 2270760"/>
              <a:gd name="connsiteY11" fmla="*/ 1537006 h 1559866"/>
              <a:gd name="connsiteX12" fmla="*/ 1912620 w 2270760"/>
              <a:gd name="connsiteY12" fmla="*/ 835966 h 1559866"/>
              <a:gd name="connsiteX13" fmla="*/ 1836420 w 2270760"/>
              <a:gd name="connsiteY13" fmla="*/ 965506 h 155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0760" h="1559866">
                <a:moveTo>
                  <a:pt x="1836420" y="965506"/>
                </a:moveTo>
                <a:cubicBezTo>
                  <a:pt x="1743058" y="891534"/>
                  <a:pt x="1601470" y="272086"/>
                  <a:pt x="1524000" y="249226"/>
                </a:cubicBezTo>
                <a:cubicBezTo>
                  <a:pt x="1497950" y="314006"/>
                  <a:pt x="1408430" y="752146"/>
                  <a:pt x="1371600" y="828346"/>
                </a:cubicBezTo>
                <a:cubicBezTo>
                  <a:pt x="1334770" y="904546"/>
                  <a:pt x="1327150" y="707696"/>
                  <a:pt x="1303020" y="706426"/>
                </a:cubicBezTo>
                <a:cubicBezTo>
                  <a:pt x="1278890" y="705156"/>
                  <a:pt x="1257286" y="803268"/>
                  <a:pt x="1226820" y="820726"/>
                </a:cubicBezTo>
                <a:cubicBezTo>
                  <a:pt x="1122960" y="748672"/>
                  <a:pt x="991870" y="53646"/>
                  <a:pt x="914400" y="5386"/>
                </a:cubicBezTo>
                <a:cubicBezTo>
                  <a:pt x="883592" y="0"/>
                  <a:pt x="802640" y="460046"/>
                  <a:pt x="762000" y="531166"/>
                </a:cubicBezTo>
                <a:cubicBezTo>
                  <a:pt x="721360" y="602286"/>
                  <a:pt x="711200" y="335586"/>
                  <a:pt x="670560" y="432106"/>
                </a:cubicBezTo>
                <a:cubicBezTo>
                  <a:pt x="629920" y="528626"/>
                  <a:pt x="546726" y="1107750"/>
                  <a:pt x="518160" y="1110286"/>
                </a:cubicBezTo>
                <a:cubicBezTo>
                  <a:pt x="506722" y="1170932"/>
                  <a:pt x="429236" y="701684"/>
                  <a:pt x="373380" y="675946"/>
                </a:cubicBezTo>
                <a:cubicBezTo>
                  <a:pt x="313668" y="801694"/>
                  <a:pt x="2844" y="1467796"/>
                  <a:pt x="0" y="1521766"/>
                </a:cubicBezTo>
                <a:cubicBezTo>
                  <a:pt x="337178" y="1532878"/>
                  <a:pt x="1945304" y="1559866"/>
                  <a:pt x="2270760" y="1537006"/>
                </a:cubicBezTo>
                <a:cubicBezTo>
                  <a:pt x="2206602" y="1385560"/>
                  <a:pt x="1987550" y="932486"/>
                  <a:pt x="1912620" y="835966"/>
                </a:cubicBezTo>
                <a:cubicBezTo>
                  <a:pt x="1871962" y="799460"/>
                  <a:pt x="1866882" y="1040440"/>
                  <a:pt x="1836420" y="96550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مربع نص 21">
            <a:extLst>
              <a:ext uri="{FF2B5EF4-FFF2-40B4-BE49-F238E27FC236}">
                <a16:creationId xmlns:a16="http://schemas.microsoft.com/office/drawing/2014/main" id="{342C4A4E-8290-4D39-8649-8547BA08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690" y="565194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ملأ الفراغ الداخلي لأحد العناص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سمة Office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17697</TotalTime>
  <Words>517</Words>
  <Application>Microsoft Office PowerPoint</Application>
  <PresentationFormat>عرض على الشاشة (4:3)</PresentationFormat>
  <Paragraphs>65</Paragraphs>
  <Slides>23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تربية فنية - الصف الثاني الابتدائي - الفصل الدراسي الأول</dc:title>
  <dc:subject>الموضوع الثالث - أجدادنا وفن الرسم</dc:subject>
  <dc:creator>أ/ بندر الحازمي</dc:creator>
  <cp:keywords>حقيبة إنجاز المعلم والمعلمة</cp:keywords>
  <cp:lastModifiedBy>Admin</cp:lastModifiedBy>
  <cp:revision>486</cp:revision>
  <dcterms:created xsi:type="dcterms:W3CDTF">2010-11-30T14:34:05Z</dcterms:created>
  <dcterms:modified xsi:type="dcterms:W3CDTF">2018-02-27T14:57:43Z</dcterms:modified>
</cp:coreProperties>
</file>