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CFC90-9E0A-41D4-8F3C-492C80F388A6}" type="datetimeFigureOut">
              <a:rPr lang="ar-SA" smtClean="0"/>
              <a:t>03/02/32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6492-B386-48E3-B20F-95B646F6EE3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0"/>
            <a:ext cx="6786610" cy="3071834"/>
          </a:xfrm>
          <a:prstGeom prst="rect">
            <a:avLst/>
          </a:prstGeom>
        </p:spPr>
      </p:pic>
      <p:pic>
        <p:nvPicPr>
          <p:cNvPr id="13" name="صورة 12" descr="ggg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1928802"/>
            <a:ext cx="5000660" cy="4429156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10" name="صورة 9" descr="012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14346" y="642918"/>
            <a:ext cx="1700223" cy="1785950"/>
          </a:xfrm>
          <a:prstGeom prst="rect">
            <a:avLst/>
          </a:prstGeom>
        </p:spPr>
      </p:pic>
      <p:pic>
        <p:nvPicPr>
          <p:cNvPr id="18" name="صورة 17" descr="jjjjj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0166" y="0"/>
            <a:ext cx="7262850" cy="5715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71472" y="714356"/>
            <a:ext cx="8286776" cy="221457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400" b="1" u="sng" dirty="0" smtClean="0">
                <a:cs typeface="PT Bold Dusky" pitchFamily="2" charset="-78"/>
              </a:rPr>
              <a:t>مثال داخل الفصل /</a:t>
            </a:r>
          </a:p>
          <a:p>
            <a:r>
              <a:rPr lang="ar-SA" sz="2400" b="1" dirty="0" smtClean="0">
                <a:cs typeface="PT Bold Dusky" pitchFamily="2" charset="-78"/>
              </a:rPr>
              <a:t>يقف طالب على </a:t>
            </a:r>
            <a:r>
              <a:rPr lang="ar-SA" sz="2400" b="1" dirty="0" err="1" smtClean="0">
                <a:cs typeface="PT Bold Dusky" pitchFamily="2" charset="-78"/>
              </a:rPr>
              <a:t>مزلجة</a:t>
            </a:r>
            <a:r>
              <a:rPr lang="ar-SA" sz="2400" b="1" dirty="0" smtClean="0">
                <a:cs typeface="PT Bold Dusky" pitchFamily="2" charset="-78"/>
              </a:rPr>
              <a:t> ويمسك بطرف حبل ويقابله طال آخر يقف أيضا على </a:t>
            </a:r>
            <a:r>
              <a:rPr lang="ar-SA" sz="2400" b="1" dirty="0" err="1" smtClean="0">
                <a:cs typeface="PT Bold Dusky" pitchFamily="2" charset="-78"/>
              </a:rPr>
              <a:t>مزلجة</a:t>
            </a:r>
            <a:r>
              <a:rPr lang="ar-SA" sz="2400" b="1" dirty="0" smtClean="0">
                <a:cs typeface="PT Bold Dusky" pitchFamily="2" charset="-78"/>
              </a:rPr>
              <a:t> ويمسك بالطرف الآخر للحبل ماذا يحدث إذا سحب أحد الطالبين الحبل؟</a:t>
            </a: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00034" y="3571876"/>
            <a:ext cx="8286776" cy="221457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400" b="1" u="sng" dirty="0" smtClean="0">
                <a:cs typeface="PT Bold Dusky" pitchFamily="2" charset="-78"/>
              </a:rPr>
              <a:t>مثال داخل الفصل /</a:t>
            </a:r>
          </a:p>
          <a:p>
            <a:r>
              <a:rPr lang="ar-SA" sz="2400" b="1" dirty="0" smtClean="0">
                <a:cs typeface="PT Bold Dusky" pitchFamily="2" charset="-78"/>
              </a:rPr>
              <a:t>في أثناء صيدك السمك أمسكت بسمكة كتلتها </a:t>
            </a:r>
            <a:r>
              <a:rPr lang="en-US" sz="2400" b="1" dirty="0" smtClean="0">
                <a:cs typeface="PT Bold Dusky" pitchFamily="2" charset="-78"/>
              </a:rPr>
              <a:t>6 kg</a:t>
            </a:r>
            <a:r>
              <a:rPr lang="en-US" sz="2400" b="1" dirty="0" smtClean="0">
                <a:cs typeface="PT Bold Dusky" pitchFamily="2" charset="-78"/>
              </a:rPr>
              <a:t>   </a:t>
            </a:r>
            <a:r>
              <a:rPr lang="ar-SA" sz="2400" b="1" dirty="0" smtClean="0">
                <a:cs typeface="PT Bold Dusky" pitchFamily="2" charset="-78"/>
              </a:rPr>
              <a:t>فإذا كان أقصى شد يتحمله خيط </a:t>
            </a:r>
            <a:r>
              <a:rPr lang="ar-SA" sz="2400" b="1" dirty="0" err="1" smtClean="0">
                <a:cs typeface="PT Bold Dusky" pitchFamily="2" charset="-78"/>
              </a:rPr>
              <a:t>السنارة</a:t>
            </a:r>
            <a:r>
              <a:rPr lang="ar-SA" sz="2400" b="1" dirty="0" smtClean="0">
                <a:cs typeface="PT Bold Dusky" pitchFamily="2" charset="-78"/>
              </a:rPr>
              <a:t> </a:t>
            </a:r>
            <a:r>
              <a:rPr lang="en-US" sz="2400" b="1" dirty="0" smtClean="0">
                <a:cs typeface="PT Bold Dusky" pitchFamily="2" charset="-78"/>
              </a:rPr>
              <a:t>30 N</a:t>
            </a:r>
            <a:r>
              <a:rPr lang="ar-SA" sz="2400" b="1" dirty="0" smtClean="0">
                <a:cs typeface="PT Bold Dusky" pitchFamily="2" charset="-78"/>
              </a:rPr>
              <a:t> فما أقصى قيمة للتسارع الذي يمكن أن تسحب </a:t>
            </a:r>
            <a:r>
              <a:rPr lang="ar-SA" sz="2400" b="1" dirty="0" err="1" smtClean="0">
                <a:cs typeface="PT Bold Dusky" pitchFamily="2" charset="-78"/>
              </a:rPr>
              <a:t>به</a:t>
            </a:r>
            <a:r>
              <a:rPr lang="ar-SA" sz="2400" b="1" dirty="0" smtClean="0">
                <a:cs typeface="PT Bold Dusky" pitchFamily="2" charset="-78"/>
              </a:rPr>
              <a:t> السمكة</a:t>
            </a: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r>
              <a:rPr lang="en-US" sz="2400" b="1" dirty="0" smtClean="0">
                <a:cs typeface="PT Bold Dusky" pitchFamily="2" charset="-78"/>
              </a:rPr>
              <a:t>  </a:t>
            </a:r>
            <a:endParaRPr lang="ar-SA" sz="2400" b="1" dirty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85720" y="1285860"/>
            <a:ext cx="8643998" cy="7143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u="sng" dirty="0" smtClean="0">
                <a:cs typeface="PT Bold Dusky" pitchFamily="2" charset="-78"/>
              </a:rPr>
              <a:t>ارسم مخطط الجسم الحر لتمثيل القوة التي تؤثر في عربة موضوعة على سطح منحدر؟</a:t>
            </a:r>
          </a:p>
        </p:txBody>
      </p:sp>
      <p:pic>
        <p:nvPicPr>
          <p:cNvPr id="5" name="صورة 4" descr="ننننن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0306"/>
            <a:ext cx="4143404" cy="3786214"/>
          </a:xfrm>
          <a:prstGeom prst="rect">
            <a:avLst/>
          </a:prstGeom>
        </p:spPr>
      </p:pic>
      <p:sp>
        <p:nvSpPr>
          <p:cNvPr id="7" name="مستطيل مستدير الزوايا 6"/>
          <p:cNvSpPr/>
          <p:nvPr/>
        </p:nvSpPr>
        <p:spPr>
          <a:xfrm>
            <a:off x="4071934" y="428604"/>
            <a:ext cx="4786314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u="sng" dirty="0" smtClean="0">
                <a:cs typeface="PT Bold Dusky" pitchFamily="2" charset="-78"/>
              </a:rPr>
              <a:t>القوة العمودية  </a:t>
            </a:r>
            <a:r>
              <a:rPr lang="en-US" sz="2400" b="1" u="sng" dirty="0" smtClean="0">
                <a:cs typeface="PT Bold Dusky" pitchFamily="2" charset="-78"/>
              </a:rPr>
              <a:t>Normal Force</a:t>
            </a:r>
            <a:r>
              <a:rPr lang="ar-SA" sz="2400" b="1" u="sng" dirty="0" smtClean="0">
                <a:cs typeface="PT Bold Dusky" pitchFamily="2" charset="-78"/>
              </a:rPr>
              <a:t> </a:t>
            </a:r>
            <a:r>
              <a:rPr lang="en-US" sz="2400" b="1" u="sng" dirty="0" smtClean="0">
                <a:cs typeface="PT Bold Dusky" pitchFamily="2" charset="-78"/>
              </a:rPr>
              <a:t> The</a:t>
            </a:r>
            <a:endParaRPr lang="ar-SA" sz="2400" b="1" u="sng" dirty="0" smtClean="0">
              <a:cs typeface="PT Bold Dusky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214810" y="2214554"/>
            <a:ext cx="4500594" cy="16430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u="sng" dirty="0" smtClean="0">
                <a:cs typeface="PT Bold Dusky" pitchFamily="2" charset="-78"/>
              </a:rPr>
              <a:t>س/من المثال السابق عرف القوة العمودية وحد </a:t>
            </a:r>
            <a:r>
              <a:rPr lang="ar-SA" sz="2000" b="1" u="sng" dirty="0" err="1" smtClean="0">
                <a:cs typeface="PT Bold Dusky" pitchFamily="2" charset="-78"/>
              </a:rPr>
              <a:t>د</a:t>
            </a:r>
            <a:r>
              <a:rPr lang="ar-SA" sz="2000" b="1" u="sng" dirty="0" smtClean="0">
                <a:cs typeface="PT Bold Dusky" pitchFamily="2" charset="-78"/>
              </a:rPr>
              <a:t> اتجاهها ؟</a:t>
            </a:r>
          </a:p>
          <a:p>
            <a:r>
              <a:rPr lang="ar-SA" sz="2000" b="1" u="sng" dirty="0" smtClean="0">
                <a:cs typeface="PT Bold Dusky" pitchFamily="2" charset="-78"/>
              </a:rPr>
              <a:t>س/هل تكون القوة العمودية مساوية دائما لوزن الجسم ؟</a:t>
            </a:r>
          </a:p>
          <a:p>
            <a:endParaRPr lang="ar-SA" sz="2000" b="1" u="sng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214810" y="4000504"/>
            <a:ext cx="4572032" cy="25717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u="sng" dirty="0" smtClean="0">
                <a:cs typeface="PT Bold Dusky" pitchFamily="2" charset="-78"/>
              </a:rPr>
              <a:t>انظر للشكل </a:t>
            </a:r>
            <a:r>
              <a:rPr lang="en-US" sz="2000" b="1" u="sng" dirty="0" smtClean="0">
                <a:cs typeface="PT Bold Dusky" pitchFamily="2" charset="-78"/>
              </a:rPr>
              <a:t>4-16</a:t>
            </a:r>
            <a:r>
              <a:rPr lang="en-US" sz="2000" b="1" u="sng" dirty="0" smtClean="0">
                <a:cs typeface="PT Bold Dusky" pitchFamily="2" charset="-78"/>
              </a:rPr>
              <a:t> </a:t>
            </a:r>
            <a:r>
              <a:rPr lang="ar-SA" sz="2000" b="1" u="sng" dirty="0" smtClean="0">
                <a:cs typeface="PT Bold Dusky" pitchFamily="2" charset="-78"/>
              </a:rPr>
              <a:t> ص 117 من كتابك ثم احسب  باستخدامك لقانون نيوتن الثاني /</a:t>
            </a:r>
          </a:p>
          <a:p>
            <a:endParaRPr lang="ar-SA" sz="2000" b="1" dirty="0" smtClean="0">
              <a:cs typeface="PT Bold Dusky" pitchFamily="2" charset="-78"/>
            </a:endParaRPr>
          </a:p>
          <a:p>
            <a:r>
              <a:rPr lang="ar-SA" sz="2000" b="1" dirty="0" smtClean="0">
                <a:cs typeface="PT Bold Dusky" pitchFamily="2" charset="-78"/>
              </a:rPr>
              <a:t>القوة العمودية في (</a:t>
            </a:r>
            <a:r>
              <a:rPr lang="en-US" sz="2000" b="1" dirty="0" smtClean="0">
                <a:cs typeface="PT Bold Dusky" pitchFamily="2" charset="-78"/>
              </a:rPr>
              <a:t>(a</a:t>
            </a:r>
            <a:r>
              <a:rPr lang="ar-SA" sz="2000" b="1" dirty="0" smtClean="0">
                <a:cs typeface="PT Bold Dusky" pitchFamily="2" charset="-78"/>
              </a:rPr>
              <a:t> .........................</a:t>
            </a:r>
          </a:p>
          <a:p>
            <a:r>
              <a:rPr lang="ar-SA" sz="2000" b="1" dirty="0" smtClean="0">
                <a:cs typeface="PT Bold Dusky" pitchFamily="2" charset="-78"/>
              </a:rPr>
              <a:t>القوة العمودية في (</a:t>
            </a:r>
            <a:r>
              <a:rPr lang="en-US" sz="2000" b="1" dirty="0" smtClean="0">
                <a:cs typeface="PT Bold Dusky" pitchFamily="2" charset="-78"/>
              </a:rPr>
              <a:t>b</a:t>
            </a:r>
            <a:r>
              <a:rPr lang="ar-SA" sz="2000" b="1" dirty="0" smtClean="0">
                <a:cs typeface="PT Bold Dusky" pitchFamily="2" charset="-78"/>
              </a:rPr>
              <a:t>)..........................</a:t>
            </a:r>
          </a:p>
          <a:p>
            <a:r>
              <a:rPr lang="ar-SA" sz="2000" b="1" dirty="0" smtClean="0">
                <a:cs typeface="PT Bold Dusky" pitchFamily="2" charset="-78"/>
              </a:rPr>
              <a:t>القوة العمودية في ( </a:t>
            </a:r>
            <a:r>
              <a:rPr lang="en-US" sz="2000" b="1" dirty="0" smtClean="0">
                <a:cs typeface="PT Bold Dusky" pitchFamily="2" charset="-78"/>
              </a:rPr>
              <a:t>c</a:t>
            </a:r>
            <a:r>
              <a:rPr lang="ar-SA" sz="2000" b="1" dirty="0" smtClean="0">
                <a:cs typeface="PT Bold Dusky" pitchFamily="2" charset="-78"/>
              </a:rPr>
              <a:t>).........................</a:t>
            </a:r>
            <a:endParaRPr lang="ar-SA" sz="2000" b="1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000496" y="285728"/>
            <a:ext cx="4786314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u="sng" dirty="0" smtClean="0">
                <a:cs typeface="PT Bold Dusky" pitchFamily="2" charset="-78"/>
              </a:rPr>
              <a:t>التحقق من الفهم </a:t>
            </a: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4071934" y="3714752"/>
            <a:ext cx="4786314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u="sng" dirty="0" smtClean="0">
                <a:cs typeface="PT Bold Dusky" pitchFamily="2" charset="-78"/>
              </a:rPr>
              <a:t>التوسع </a:t>
            </a: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1357290" y="4643446"/>
            <a:ext cx="6929486" cy="16430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u="sng" dirty="0" smtClean="0">
                <a:cs typeface="PT Bold Dusky" pitchFamily="2" charset="-78"/>
              </a:rPr>
              <a:t>حتى يفوز فريق بلعبة شد الحبل يجب أن يؤثر في فريق الخصم بقوة أكبر من القوة التي يؤثر </a:t>
            </a:r>
            <a:r>
              <a:rPr lang="ar-SA" sz="2000" b="1" u="sng" dirty="0" err="1" smtClean="0">
                <a:cs typeface="PT Bold Dusky" pitchFamily="2" charset="-78"/>
              </a:rPr>
              <a:t>بها</a:t>
            </a:r>
            <a:r>
              <a:rPr lang="ar-SA" sz="2000" b="1" u="sng" dirty="0" smtClean="0">
                <a:cs typeface="PT Bold Dusky" pitchFamily="2" charset="-78"/>
              </a:rPr>
              <a:t> الفريق  الخصم فيه  ما رأيك في هذه العبارة </a:t>
            </a:r>
          </a:p>
          <a:p>
            <a:endParaRPr lang="ar-SA" sz="2000" b="1" u="sng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1357290" y="1500174"/>
            <a:ext cx="6929486" cy="16430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u="sng" dirty="0" smtClean="0">
                <a:cs typeface="PT Bold Dusky" pitchFamily="2" charset="-78"/>
              </a:rPr>
              <a:t>صف ما يحدث للقوة العمودية ووزن الصندوق عند وضعه على  مساند مختلفة نقطة مفردة وأخرى فوق  ثلاث نقاط وثالثة فوق سطح مستو  مع ذكر السبب ؟</a:t>
            </a:r>
          </a:p>
          <a:p>
            <a:endParaRPr lang="ar-SA" sz="2000" b="1" u="sng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;;;;;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918" y="-428652"/>
            <a:ext cx="6596082" cy="5500702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285720" y="1285860"/>
            <a:ext cx="8429684" cy="128588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cs typeface="PT Bold Dusky" pitchFamily="2" charset="-78"/>
              </a:rPr>
              <a:t>نشاط محفز /</a:t>
            </a:r>
          </a:p>
          <a:p>
            <a:pPr algn="ctr"/>
            <a:r>
              <a:rPr lang="ar-SA" sz="2800" b="1" dirty="0" smtClean="0">
                <a:cs typeface="PT Bold Dusky" pitchFamily="2" charset="-78"/>
              </a:rPr>
              <a:t>تصور </a:t>
            </a:r>
            <a:r>
              <a:rPr lang="ar-SA" sz="2800" b="1" dirty="0" err="1" smtClean="0">
                <a:cs typeface="PT Bold Dusky" pitchFamily="2" charset="-78"/>
              </a:rPr>
              <a:t>ان</a:t>
            </a:r>
            <a:r>
              <a:rPr lang="ar-SA" sz="2800" b="1" dirty="0" smtClean="0">
                <a:cs typeface="PT Bold Dusky" pitchFamily="2" charset="-78"/>
              </a:rPr>
              <a:t> زميلك يقف </a:t>
            </a:r>
            <a:r>
              <a:rPr lang="ar-SA" sz="2800" b="1" dirty="0" err="1" smtClean="0">
                <a:cs typeface="PT Bold Dusky" pitchFamily="2" charset="-78"/>
              </a:rPr>
              <a:t>امامك</a:t>
            </a:r>
            <a:r>
              <a:rPr lang="ar-SA" sz="2800" b="1" dirty="0" smtClean="0">
                <a:cs typeface="PT Bold Dusky" pitchFamily="2" charset="-78"/>
              </a:rPr>
              <a:t> وقد أدار </a:t>
            </a:r>
            <a:r>
              <a:rPr lang="ar-SA" sz="2800" b="1" dirty="0" err="1" smtClean="0">
                <a:cs typeface="PT Bold Dusky" pitchFamily="2" charset="-78"/>
              </a:rPr>
              <a:t>اليك</a:t>
            </a:r>
            <a:r>
              <a:rPr lang="ar-SA" sz="2800" b="1" dirty="0" smtClean="0">
                <a:cs typeface="PT Bold Dusky" pitchFamily="2" charset="-78"/>
              </a:rPr>
              <a:t> ظهره فإذا دفعته بيديك </a:t>
            </a:r>
            <a:r>
              <a:rPr lang="ar-SA" sz="2800" b="1" dirty="0">
                <a:cs typeface="PT Bold Dusky" pitchFamily="2" charset="-78"/>
              </a:rPr>
              <a:t> </a:t>
            </a:r>
            <a:r>
              <a:rPr lang="ar-SA" sz="2800" b="1" dirty="0" smtClean="0">
                <a:cs typeface="PT Bold Dusky" pitchFamily="2" charset="-78"/>
              </a:rPr>
              <a:t>ما الذي يحدث </a:t>
            </a:r>
            <a:r>
              <a:rPr lang="ar-SA" sz="2800" b="1" dirty="0" err="1" smtClean="0">
                <a:cs typeface="PT Bold Dusky" pitchFamily="2" charset="-78"/>
              </a:rPr>
              <a:t>لك</a:t>
            </a:r>
            <a:r>
              <a:rPr lang="ar-SA" sz="2800" b="1" dirty="0" smtClean="0">
                <a:cs typeface="PT Bold Dusky" pitchFamily="2" charset="-78"/>
              </a:rPr>
              <a:t> ولماذا؟ </a:t>
            </a:r>
            <a:endParaRPr lang="ar-SA" sz="2800" b="1" dirty="0">
              <a:cs typeface="PT Bold Dusky" pitchFamily="2" charset="-78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85720" y="3214686"/>
            <a:ext cx="8429684" cy="257176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cs typeface="PT Bold Dusky" pitchFamily="2" charset="-78"/>
              </a:rPr>
              <a:t>الربط مع المعرفة السابقة</a:t>
            </a:r>
          </a:p>
          <a:p>
            <a:pPr algn="ctr"/>
            <a:r>
              <a:rPr lang="ar-SA" sz="2800" b="1" dirty="0" smtClean="0">
                <a:cs typeface="PT Bold Dusky" pitchFamily="2" charset="-78"/>
              </a:rPr>
              <a:t>اعتبر نفسك (الطالب </a:t>
            </a:r>
            <a:r>
              <a:rPr lang="en-US" sz="2800" b="1" dirty="0" smtClean="0">
                <a:cs typeface="PT Bold Dusky" pitchFamily="2" charset="-78"/>
              </a:rPr>
              <a:t>A</a:t>
            </a:r>
            <a:r>
              <a:rPr lang="ar-SA" sz="2800" b="1" dirty="0" smtClean="0">
                <a:cs typeface="PT Bold Dusky" pitchFamily="2" charset="-78"/>
              </a:rPr>
              <a:t>) تمثل نظاما وأن صديقك (الطالب </a:t>
            </a:r>
            <a:r>
              <a:rPr lang="en-US" sz="2800" b="1" dirty="0" smtClean="0">
                <a:cs typeface="PT Bold Dusky" pitchFamily="2" charset="-78"/>
              </a:rPr>
              <a:t>B</a:t>
            </a:r>
            <a:r>
              <a:rPr lang="ar-SA" sz="2800" b="1" dirty="0" smtClean="0">
                <a:cs typeface="PT Bold Dusky" pitchFamily="2" charset="-78"/>
              </a:rPr>
              <a:t>) يمثل نظاما آخر ما القوى الأفقية التي تؤثر في كل من هذين النظامين وضح </a:t>
            </a:r>
            <a:r>
              <a:rPr lang="ar-SA" sz="2800" b="1" dirty="0" err="1" smtClean="0">
                <a:cs typeface="PT Bold Dusky" pitchFamily="2" charset="-78"/>
              </a:rPr>
              <a:t>اجابتك</a:t>
            </a:r>
            <a:r>
              <a:rPr lang="ar-SA" sz="2800" b="1" dirty="0" smtClean="0">
                <a:cs typeface="PT Bold Dusky" pitchFamily="2" charset="-78"/>
              </a:rPr>
              <a:t> باستخدام مخطط الجسم الحر للنظامين ؟</a:t>
            </a:r>
            <a:endParaRPr lang="ar-SA" sz="2800" b="1" dirty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;;;;;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918" y="-714404"/>
            <a:ext cx="6596082" cy="5786454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285720" y="1000108"/>
            <a:ext cx="8429684" cy="485778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r>
              <a:rPr lang="ar-SA" sz="2800" b="1" dirty="0" smtClean="0">
                <a:cs typeface="PT Bold Dusky" pitchFamily="2" charset="-78"/>
              </a:rPr>
              <a:t>تأمل مخطط الجسم الحر للنظامين والذي قمت برسمه واجب عن الأسئلة التالية /</a:t>
            </a:r>
          </a:p>
          <a:p>
            <a:r>
              <a:rPr lang="ar-SA" sz="2400" b="1" dirty="0" smtClean="0">
                <a:cs typeface="PT Bold Dusky" pitchFamily="2" charset="-78"/>
              </a:rPr>
              <a:t>س/ماذا نطلق على القوتين ( </a:t>
            </a:r>
            <a:r>
              <a:rPr lang="ar-SA" sz="2400" b="1" dirty="0">
                <a:cs typeface="PT Bold Dusky" pitchFamily="2" charset="-78"/>
              </a:rPr>
              <a:t> </a:t>
            </a:r>
            <a:r>
              <a:rPr lang="ar-SA" sz="2400" b="1" dirty="0" smtClean="0">
                <a:cs typeface="PT Bold Dusky" pitchFamily="2" charset="-78"/>
              </a:rPr>
              <a:t>  </a:t>
            </a:r>
            <a:r>
              <a:rPr lang="en-US" sz="2400" b="1" dirty="0">
                <a:cs typeface="PT Bold Dusky" pitchFamily="2" charset="-78"/>
              </a:rPr>
              <a:t>B</a:t>
            </a:r>
            <a:r>
              <a:rPr lang="en-US" sz="2400" b="1" dirty="0" smtClean="0">
                <a:cs typeface="PT Bold Dusky" pitchFamily="2" charset="-78"/>
              </a:rPr>
              <a:t>  </a:t>
            </a:r>
            <a:r>
              <a:rPr lang="ar-SA" sz="2400" b="1" dirty="0" smtClean="0">
                <a:cs typeface="PT Bold Dusky" pitchFamily="2" charset="-78"/>
              </a:rPr>
              <a:t>على </a:t>
            </a:r>
            <a:r>
              <a:rPr lang="en-US" sz="2400" b="1" dirty="0" smtClean="0">
                <a:cs typeface="PT Bold Dusky" pitchFamily="2" charset="-78"/>
              </a:rPr>
              <a:t>A </a:t>
            </a:r>
            <a:r>
              <a:rPr lang="ar-SA" sz="2400" b="1" dirty="0" smtClean="0">
                <a:cs typeface="PT Bold Dusky" pitchFamily="2" charset="-78"/>
              </a:rPr>
              <a:t>  </a:t>
            </a:r>
            <a:r>
              <a:rPr lang="en-US" sz="3600" b="1" dirty="0" smtClean="0">
                <a:cs typeface="PT Bold Dusky" pitchFamily="2" charset="-78"/>
              </a:rPr>
              <a:t>F</a:t>
            </a:r>
            <a:r>
              <a:rPr lang="ar-SA" sz="2400" b="1" dirty="0" smtClean="0">
                <a:cs typeface="PT Bold Dusky" pitchFamily="2" charset="-78"/>
              </a:rPr>
              <a:t>   -</a:t>
            </a:r>
            <a:r>
              <a:rPr lang="en-US" sz="2400" b="1" dirty="0" smtClean="0">
                <a:cs typeface="PT Bold Dusky" pitchFamily="2" charset="-78"/>
              </a:rPr>
              <a:t> A  </a:t>
            </a:r>
            <a:r>
              <a:rPr lang="ar-SA" sz="2400" b="1" dirty="0" smtClean="0">
                <a:cs typeface="PT Bold Dusky" pitchFamily="2" charset="-78"/>
              </a:rPr>
              <a:t>على </a:t>
            </a:r>
            <a:r>
              <a:rPr lang="en-US" sz="2400" b="1" dirty="0" smtClean="0">
                <a:cs typeface="PT Bold Dusky" pitchFamily="2" charset="-78"/>
              </a:rPr>
              <a:t>B </a:t>
            </a:r>
            <a:r>
              <a:rPr lang="ar-SA" sz="2400" b="1" dirty="0" smtClean="0">
                <a:cs typeface="PT Bold Dusky" pitchFamily="2" charset="-78"/>
              </a:rPr>
              <a:t>  </a:t>
            </a:r>
            <a:r>
              <a:rPr lang="en-US" sz="3200" b="1" dirty="0" smtClean="0">
                <a:cs typeface="PT Bold Dusky" pitchFamily="2" charset="-78"/>
              </a:rPr>
              <a:t>F</a:t>
            </a:r>
            <a:r>
              <a:rPr lang="ar-SA" sz="2400" b="1" dirty="0" smtClean="0">
                <a:cs typeface="PT Bold Dusky" pitchFamily="2" charset="-78"/>
              </a:rPr>
              <a:t>) </a:t>
            </a:r>
          </a:p>
          <a:p>
            <a:r>
              <a:rPr lang="ar-SA" sz="2400" b="1" dirty="0" smtClean="0">
                <a:cs typeface="PT Bold Dusky" pitchFamily="2" charset="-78"/>
              </a:rPr>
              <a:t>س/ ماذا تلاحظ على هاتين القوتين ؟</a:t>
            </a:r>
          </a:p>
          <a:p>
            <a:r>
              <a:rPr lang="ar-SA" sz="2400" b="1" dirty="0" smtClean="0">
                <a:cs typeface="PT Bold Dusky" pitchFamily="2" charset="-78"/>
              </a:rPr>
              <a:t>س/ مما نتجت هاتين القوتين ؟</a:t>
            </a: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r>
              <a:rPr lang="ar-SA" sz="2800" b="1" dirty="0" smtClean="0">
                <a:cs typeface="PT Bold Dusky" pitchFamily="2" charset="-78"/>
              </a:rPr>
              <a:t>ذا </a:t>
            </a:r>
            <a:endParaRPr lang="ar-SA" sz="2800" b="1" dirty="0">
              <a:cs typeface="PT Bold Dusky" pitchFamily="2" charset="-78"/>
            </a:endParaRPr>
          </a:p>
        </p:txBody>
      </p:sp>
      <p:pic>
        <p:nvPicPr>
          <p:cNvPr id="9" name="صورة 8" descr="'''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3143248"/>
            <a:ext cx="3857652" cy="43577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lllllll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-214338"/>
            <a:ext cx="7715304" cy="6072230"/>
          </a:xfrm>
          <a:prstGeom prst="rect">
            <a:avLst/>
          </a:prstGeom>
        </p:spPr>
      </p:pic>
      <p:pic>
        <p:nvPicPr>
          <p:cNvPr id="4" name="صورة 3" descr="333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4412" y="1928802"/>
            <a:ext cx="4214842" cy="4071966"/>
          </a:xfrm>
          <a:prstGeom prst="rect">
            <a:avLst/>
          </a:prstGeom>
        </p:spPr>
      </p:pic>
      <p:sp>
        <p:nvSpPr>
          <p:cNvPr id="8" name="مستطيل مستدير الزوايا 7"/>
          <p:cNvSpPr/>
          <p:nvPr/>
        </p:nvSpPr>
        <p:spPr>
          <a:xfrm>
            <a:off x="2714612" y="2214554"/>
            <a:ext cx="5643602" cy="278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cs typeface="PT Bold Dusky" pitchFamily="2" charset="-78"/>
              </a:rPr>
              <a:t>قانون</a:t>
            </a:r>
            <a:endParaRPr lang="ar-SA" sz="2000" dirty="0" smtClean="0">
              <a:cs typeface="PT Bold Dusky" pitchFamily="2" charset="-78"/>
            </a:endParaRPr>
          </a:p>
          <a:p>
            <a:pPr algn="ctr"/>
            <a:endParaRPr lang="ar-SA" sz="2000" dirty="0">
              <a:cs typeface="PT Bold Dusky" pitchFamily="2" charset="-78"/>
            </a:endParaRPr>
          </a:p>
          <a:p>
            <a:pPr algn="ctr"/>
            <a:endParaRPr lang="ar-SA" sz="2000" dirty="0" smtClean="0">
              <a:cs typeface="PT Bold Dusky" pitchFamily="2" charset="-78"/>
            </a:endParaRPr>
          </a:p>
          <a:p>
            <a:pPr algn="ctr"/>
            <a:endParaRPr lang="ar-SA" sz="2000" dirty="0">
              <a:cs typeface="PT Bold Dusky" pitchFamily="2" charset="-78"/>
            </a:endParaRPr>
          </a:p>
          <a:p>
            <a:pPr algn="ctr"/>
            <a:endParaRPr lang="ar-SA" sz="2000" dirty="0" smtClean="0">
              <a:cs typeface="PT Bold Dusky" pitchFamily="2" charset="-78"/>
            </a:endParaRPr>
          </a:p>
          <a:p>
            <a:r>
              <a:rPr lang="ar-SA" sz="2800" dirty="0" smtClean="0">
                <a:cs typeface="PT Bold Dusky" pitchFamily="2" charset="-78"/>
              </a:rPr>
              <a:t>يمثل الشكل المقابل كرة قدم تستقر فوق سطح طاولة والطاولة بدورها تستقر على سطح الأرض :</a:t>
            </a:r>
          </a:p>
          <a:p>
            <a:r>
              <a:rPr lang="ar-SA" sz="2800" dirty="0" smtClean="0">
                <a:cs typeface="PT Bold Dusky" pitchFamily="2" charset="-78"/>
              </a:rPr>
              <a:t>حلل القوى المؤثرة على الكرة ثم حدد منها أزواج التأثير المتبادل</a:t>
            </a:r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28596" y="5072074"/>
            <a:ext cx="8429684" cy="164307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 smtClean="0">
              <a:cs typeface="PT Bold Dusky" pitchFamily="2" charset="-78"/>
            </a:endParaRPr>
          </a:p>
          <a:p>
            <a:r>
              <a:rPr lang="ar-SA" sz="2800" b="1" dirty="0" smtClean="0">
                <a:cs typeface="PT Bold Dusky" pitchFamily="2" charset="-78"/>
              </a:rPr>
              <a:t>سؤال للتفكير/</a:t>
            </a:r>
          </a:p>
          <a:p>
            <a:pPr algn="ctr"/>
            <a:r>
              <a:rPr lang="ar-SA" sz="2800" b="1" dirty="0" smtClean="0">
                <a:cs typeface="PT Bold Dusky" pitchFamily="2" charset="-78"/>
              </a:rPr>
              <a:t>نلاحظ عادة حركة الأجسام نحو الأرض ولا نلاحظ حركة الأرض نحو الأجسام وضح ذلك مستخدما قانون نيوتن الثالث للحركة ؟ ؟ </a:t>
            </a:r>
            <a:endParaRPr lang="ar-SA" sz="2800" b="1" dirty="0">
              <a:cs typeface="PT Bold Dusky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786314" y="357166"/>
            <a:ext cx="392909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b="1" dirty="0" smtClean="0">
                <a:cs typeface="PT Bold Dusky" pitchFamily="2" charset="-78"/>
              </a:rPr>
              <a:t>قانون نيوتن الثالث للحركة  :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857752" y="142852"/>
            <a:ext cx="3929090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ar-SA" b="1" dirty="0" smtClean="0">
                <a:cs typeface="PT Bold Dusky" pitchFamily="2" charset="-78"/>
              </a:rPr>
              <a:t>قانون نيوتن الثالث للحركة  :</a:t>
            </a:r>
            <a:endParaRPr lang="ar-SA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14282" y="642918"/>
            <a:ext cx="8715436" cy="107157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r>
              <a:rPr lang="ar-SA" sz="2800" b="1" dirty="0" smtClean="0">
                <a:cs typeface="PT Bold Dusky" pitchFamily="2" charset="-78"/>
              </a:rPr>
              <a:t>سؤال للكشف عن المفاهيم الخاطئة /</a:t>
            </a:r>
          </a:p>
          <a:p>
            <a:pPr algn="ctr"/>
            <a:r>
              <a:rPr lang="ar-SA" sz="2400" b="1" dirty="0" smtClean="0">
                <a:cs typeface="PT Bold Dusky" pitchFamily="2" charset="-78"/>
              </a:rPr>
              <a:t>ماذا تلاحظ </a:t>
            </a:r>
            <a:r>
              <a:rPr lang="ar-SA" sz="2400" b="1" dirty="0" smtClean="0">
                <a:cs typeface="PT Bold Dusky" pitchFamily="2" charset="-78"/>
              </a:rPr>
              <a:t>عند تقريب مغناطيس من مسمار؟ أيهما يؤثر بقوة أكبر ولماذا ؟</a:t>
            </a: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14282" y="1857364"/>
            <a:ext cx="8715436" cy="30003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cs typeface="PT Bold Dusky" pitchFamily="2" charset="-78"/>
              </a:rPr>
              <a:t> </a:t>
            </a:r>
          </a:p>
          <a:p>
            <a:endParaRPr lang="ar-SA" sz="2400" b="1" u="sng" dirty="0" smtClean="0">
              <a:cs typeface="PT Bold Dusky" pitchFamily="2" charset="-78"/>
            </a:endParaRPr>
          </a:p>
          <a:p>
            <a:endParaRPr lang="ar-SA" sz="2400" b="1" u="sng" dirty="0">
              <a:cs typeface="PT Bold Dusky" pitchFamily="2" charset="-78"/>
            </a:endParaRPr>
          </a:p>
          <a:p>
            <a:endParaRPr lang="ar-SA" sz="2400" b="1" u="sng" dirty="0" smtClean="0">
              <a:cs typeface="PT Bold Dusky" pitchFamily="2" charset="-78"/>
            </a:endParaRPr>
          </a:p>
          <a:p>
            <a:r>
              <a:rPr lang="ar-SA" sz="2400" b="1" u="sng" dirty="0" smtClean="0">
                <a:cs typeface="PT Bold Dusky" pitchFamily="2" charset="-78"/>
              </a:rPr>
              <a:t>تجربة </a:t>
            </a:r>
          </a:p>
          <a:p>
            <a:r>
              <a:rPr lang="ar-SA" sz="2400" b="1" dirty="0" smtClean="0">
                <a:cs typeface="PT Bold Dusky" pitchFamily="2" charset="-78"/>
              </a:rPr>
              <a:t>الهدف / </a:t>
            </a:r>
            <a:r>
              <a:rPr lang="ar-SA" sz="2400" b="1" dirty="0" err="1" smtClean="0">
                <a:cs typeface="PT Bold Dusky" pitchFamily="2" charset="-78"/>
              </a:rPr>
              <a:t>فياس</a:t>
            </a:r>
            <a:r>
              <a:rPr lang="ar-SA" sz="2400" b="1" dirty="0" smtClean="0">
                <a:cs typeface="PT Bold Dusky" pitchFamily="2" charset="-78"/>
              </a:rPr>
              <a:t> القوى المتبادلة</a:t>
            </a:r>
          </a:p>
          <a:p>
            <a:r>
              <a:rPr lang="ar-SA" sz="2400" b="1" dirty="0" smtClean="0">
                <a:cs typeface="PT Bold Dusky" pitchFamily="2" charset="-78"/>
              </a:rPr>
              <a:t>المواد والأدوات / ميزان </a:t>
            </a:r>
            <a:r>
              <a:rPr lang="ar-SA" sz="2400" b="1" dirty="0" err="1" smtClean="0">
                <a:cs typeface="PT Bold Dusky" pitchFamily="2" charset="-78"/>
              </a:rPr>
              <a:t>نا</a:t>
            </a:r>
            <a:r>
              <a:rPr lang="ar-SA" sz="2400" b="1" dirty="0" smtClean="0">
                <a:cs typeface="PT Bold Dusky" pitchFamily="2" charset="-78"/>
              </a:rPr>
              <a:t> </a:t>
            </a:r>
            <a:r>
              <a:rPr lang="ar-SA" sz="2400" b="1" dirty="0" err="1" smtClean="0">
                <a:cs typeface="PT Bold Dusky" pitchFamily="2" charset="-78"/>
              </a:rPr>
              <a:t>بضي</a:t>
            </a:r>
            <a:r>
              <a:rPr lang="ar-SA" sz="2400" b="1" dirty="0" smtClean="0">
                <a:cs typeface="PT Bold Dusky" pitchFamily="2" charset="-78"/>
              </a:rPr>
              <a:t> عدد  </a:t>
            </a:r>
            <a:r>
              <a:rPr lang="en-US" sz="2400" b="1" dirty="0" smtClean="0">
                <a:cs typeface="PT Bold Dusky" pitchFamily="2" charset="-78"/>
              </a:rPr>
              <a:t>2</a:t>
            </a:r>
            <a:r>
              <a:rPr lang="ar-SA" sz="2400" b="1" dirty="0" smtClean="0">
                <a:cs typeface="PT Bold Dusky" pitchFamily="2" charset="-78"/>
              </a:rPr>
              <a:t> وخيط طوله </a:t>
            </a:r>
            <a:r>
              <a:rPr lang="en-US" sz="2400" b="1" dirty="0" smtClean="0">
                <a:cs typeface="PT Bold Dusky" pitchFamily="2" charset="-78"/>
              </a:rPr>
              <a:t>15 cm</a:t>
            </a:r>
            <a:endParaRPr lang="ar-SA" sz="2400" b="1" dirty="0" smtClean="0">
              <a:cs typeface="PT Bold Dusky" pitchFamily="2" charset="-78"/>
            </a:endParaRPr>
          </a:p>
          <a:p>
            <a:r>
              <a:rPr lang="ar-SA" sz="2400" b="1" u="sng" dirty="0" smtClean="0">
                <a:cs typeface="PT Bold Dusky" pitchFamily="2" charset="-78"/>
              </a:rPr>
              <a:t>الخطوات /</a:t>
            </a:r>
          </a:p>
          <a:p>
            <a:r>
              <a:rPr lang="ar-SA" sz="2400" b="1" dirty="0">
                <a:cs typeface="PT Bold Dusky" pitchFamily="2" charset="-78"/>
              </a:rPr>
              <a:t>1</a:t>
            </a:r>
            <a:r>
              <a:rPr lang="ar-SA" sz="2400" b="1" dirty="0" smtClean="0">
                <a:cs typeface="PT Bold Dusky" pitchFamily="2" charset="-78"/>
              </a:rPr>
              <a:t>-ثبت الميزان </a:t>
            </a:r>
            <a:r>
              <a:rPr lang="ar-SA" sz="2400" b="1" dirty="0" err="1" smtClean="0">
                <a:cs typeface="PT Bold Dusky" pitchFamily="2" charset="-78"/>
              </a:rPr>
              <a:t>النابضي</a:t>
            </a:r>
            <a:r>
              <a:rPr lang="ar-SA" sz="2400" b="1" dirty="0" smtClean="0">
                <a:cs typeface="PT Bold Dusky" pitchFamily="2" charset="-78"/>
              </a:rPr>
              <a:t> بطرفي الحبل </a:t>
            </a:r>
          </a:p>
          <a:p>
            <a:r>
              <a:rPr lang="ar-SA" sz="2400" b="1" dirty="0" smtClean="0">
                <a:cs typeface="PT Bold Dusky" pitchFamily="2" charset="-78"/>
              </a:rPr>
              <a:t>2- اسحب الحبل </a:t>
            </a:r>
            <a:r>
              <a:rPr lang="ar-SA" sz="2400" b="1" dirty="0" err="1" smtClean="0">
                <a:cs typeface="PT Bold Dusky" pitchFamily="2" charset="-78"/>
              </a:rPr>
              <a:t>انت</a:t>
            </a:r>
            <a:r>
              <a:rPr lang="ar-SA" sz="2400" b="1" dirty="0" smtClean="0">
                <a:cs typeface="PT Bold Dusky" pitchFamily="2" charset="-78"/>
              </a:rPr>
              <a:t> من طرف وزميلك من الطرف الآخر </a:t>
            </a:r>
          </a:p>
          <a:p>
            <a:r>
              <a:rPr lang="ar-SA" sz="2400" b="1" dirty="0" smtClean="0">
                <a:cs typeface="PT Bold Dusky" pitchFamily="2" charset="-78"/>
              </a:rPr>
              <a:t>3- دع زميل آخر </a:t>
            </a:r>
            <a:r>
              <a:rPr lang="ar-SA" sz="2400" b="1" dirty="0" err="1" smtClean="0">
                <a:cs typeface="PT Bold Dusky" pitchFamily="2" charset="-78"/>
              </a:rPr>
              <a:t>لك</a:t>
            </a:r>
            <a:r>
              <a:rPr lang="ar-SA" sz="2400" b="1" dirty="0" smtClean="0">
                <a:cs typeface="PT Bold Dusky" pitchFamily="2" charset="-78"/>
              </a:rPr>
              <a:t> يقرأ ما يسجله الميزان </a:t>
            </a:r>
            <a:r>
              <a:rPr lang="ar-SA" sz="2400" b="1" dirty="0" err="1" smtClean="0">
                <a:cs typeface="PT Bold Dusky" pitchFamily="2" charset="-78"/>
              </a:rPr>
              <a:t>النابضي</a:t>
            </a:r>
            <a:r>
              <a:rPr lang="ar-SA" sz="2400" b="1" dirty="0" smtClean="0">
                <a:cs typeface="PT Bold Dusky" pitchFamily="2" charset="-78"/>
              </a:rPr>
              <a:t> أثناء السحب</a:t>
            </a: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42844" y="5072074"/>
            <a:ext cx="8715436" cy="150019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r>
              <a:rPr lang="ar-SA" sz="2800" b="1" u="sng" dirty="0" smtClean="0">
                <a:cs typeface="PT Bold Dusky" pitchFamily="2" charset="-78"/>
              </a:rPr>
              <a:t>التحليل والنتائج </a:t>
            </a:r>
            <a:r>
              <a:rPr lang="ar-SA" sz="2800" b="1" dirty="0" smtClean="0">
                <a:cs typeface="PT Bold Dusky" pitchFamily="2" charset="-78"/>
              </a:rPr>
              <a:t>/قارن بين القوة عند طرف الحبل من جهتك والقوة في طرف الحبل الذي يمسك </a:t>
            </a:r>
            <a:r>
              <a:rPr lang="ar-SA" sz="2800" b="1" dirty="0" err="1" smtClean="0">
                <a:cs typeface="PT Bold Dusky" pitchFamily="2" charset="-78"/>
              </a:rPr>
              <a:t>به</a:t>
            </a:r>
            <a:r>
              <a:rPr lang="ar-SA" sz="2800" b="1" dirty="0" smtClean="0">
                <a:cs typeface="PT Bold Dusky" pitchFamily="2" charset="-78"/>
              </a:rPr>
              <a:t> خصمك 0ما الذي حدث عندما بدأت بتحريك خصمك ؟</a:t>
            </a:r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ططط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166"/>
            <a:ext cx="8643966" cy="5857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14282" y="928670"/>
            <a:ext cx="8715436" cy="185738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u="sng" dirty="0" smtClean="0">
              <a:cs typeface="PT Bold Dusky" pitchFamily="2" charset="-78"/>
            </a:endParaRPr>
          </a:p>
          <a:p>
            <a:r>
              <a:rPr lang="ar-SA" sz="2800" b="1" u="sng" dirty="0" smtClean="0">
                <a:cs typeface="PT Bold Dusky" pitchFamily="2" charset="-78"/>
              </a:rPr>
              <a:t>مثال داخل الفصل /</a:t>
            </a:r>
          </a:p>
          <a:p>
            <a:r>
              <a:rPr lang="ar-SA" sz="2800" b="1" dirty="0" smtClean="0">
                <a:cs typeface="PT Bold Dusky" pitchFamily="2" charset="-78"/>
              </a:rPr>
              <a:t>إذا حدث في أثناء سيرك </a:t>
            </a:r>
            <a:r>
              <a:rPr lang="ar-SA" sz="2800" b="1" dirty="0" err="1" smtClean="0">
                <a:cs typeface="PT Bold Dusky" pitchFamily="2" charset="-78"/>
              </a:rPr>
              <a:t>عى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ar-SA" sz="2800" b="1" dirty="0" err="1" smtClean="0">
                <a:cs typeface="PT Bold Dusky" pitchFamily="2" charset="-78"/>
              </a:rPr>
              <a:t>الحليد</a:t>
            </a:r>
            <a:r>
              <a:rPr lang="ar-SA" sz="2800" b="1" dirty="0" smtClean="0">
                <a:cs typeface="PT Bold Dusky" pitchFamily="2" charset="-78"/>
              </a:rPr>
              <a:t> أن انزلقت ووقعت ففي لحظة ما يكون سقوطك حرا خلال هذه اللحظة ما القوة التي تؤثر </a:t>
            </a:r>
            <a:r>
              <a:rPr lang="ar-SA" sz="2800" b="1" dirty="0" err="1" smtClean="0">
                <a:cs typeface="PT Bold Dusky" pitchFamily="2" charset="-78"/>
              </a:rPr>
              <a:t>بها</a:t>
            </a:r>
            <a:r>
              <a:rPr lang="ar-SA" sz="2800" b="1" dirty="0" smtClean="0">
                <a:cs typeface="PT Bold Dusky" pitchFamily="2" charset="-78"/>
              </a:rPr>
              <a:t> في الأرض إذا كانت كتلتك </a:t>
            </a:r>
            <a:r>
              <a:rPr lang="en-US" sz="2800" b="1" dirty="0" smtClean="0">
                <a:cs typeface="PT Bold Dusky" pitchFamily="2" charset="-78"/>
              </a:rPr>
              <a:t>kg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en-US" sz="2800" b="1" dirty="0" smtClean="0">
                <a:cs typeface="PT Bold Dusky" pitchFamily="2" charset="-78"/>
              </a:rPr>
              <a:t>55.0</a:t>
            </a:r>
            <a:r>
              <a:rPr lang="ar-SA" sz="2800" b="1" dirty="0" smtClean="0">
                <a:cs typeface="PT Bold Dusky" pitchFamily="2" charset="-78"/>
              </a:rPr>
              <a:t>  ؟</a:t>
            </a:r>
          </a:p>
          <a:p>
            <a:endParaRPr lang="ar-SA" sz="2400" b="1" dirty="0" smtClean="0">
              <a:cs typeface="PT Bold Dusky" pitchFamily="2" charset="-78"/>
            </a:endParaRPr>
          </a:p>
          <a:p>
            <a:pPr algn="ctr"/>
            <a:r>
              <a:rPr lang="ar-SA" sz="2400" b="1" dirty="0" smtClean="0">
                <a:cs typeface="PT Bold Dusky" pitchFamily="2" charset="-78"/>
              </a:rPr>
              <a:t> </a:t>
            </a:r>
          </a:p>
          <a:p>
            <a:pPr algn="ctr"/>
            <a:endParaRPr lang="ar-SA" sz="2400" b="1" dirty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14282" y="3071810"/>
            <a:ext cx="8715436" cy="221457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800" b="1" dirty="0" smtClean="0">
              <a:cs typeface="PT Bold Dusky" pitchFamily="2" charset="-78"/>
            </a:endParaRPr>
          </a:p>
          <a:p>
            <a:endParaRPr lang="ar-SA" sz="2800" b="1" u="sng" dirty="0" smtClean="0">
              <a:cs typeface="PT Bold Dusky" pitchFamily="2" charset="-78"/>
            </a:endParaRPr>
          </a:p>
          <a:p>
            <a:r>
              <a:rPr lang="ar-SA" sz="2800" b="1" u="sng" dirty="0" smtClean="0">
                <a:cs typeface="PT Bold Dusky" pitchFamily="2" charset="-78"/>
              </a:rPr>
              <a:t>الحل /</a:t>
            </a:r>
          </a:p>
          <a:p>
            <a:r>
              <a:rPr lang="ar-SA" sz="2800" b="1" dirty="0" smtClean="0">
                <a:cs typeface="PT Bold Dusky" pitchFamily="2" charset="-78"/>
              </a:rPr>
              <a:t>                    </a:t>
            </a:r>
          </a:p>
          <a:p>
            <a:r>
              <a:rPr lang="ar-SA" sz="2800" b="1" dirty="0" smtClean="0">
                <a:cs typeface="PT Bold Dusky" pitchFamily="2" charset="-78"/>
              </a:rPr>
              <a:t>   </a:t>
            </a:r>
            <a:r>
              <a:rPr lang="en-US" sz="2800" b="1" dirty="0" smtClean="0">
                <a:cs typeface="PT Bold Dusky" pitchFamily="2" charset="-78"/>
              </a:rPr>
              <a:t>n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en-US" sz="2800" b="1" dirty="0" smtClean="0">
                <a:cs typeface="PT Bold Dusky" pitchFamily="2" charset="-78"/>
              </a:rPr>
              <a:t>539</a:t>
            </a:r>
            <a:r>
              <a:rPr lang="ar-SA" sz="2800" b="1" dirty="0" smtClean="0">
                <a:cs typeface="PT Bold Dusky" pitchFamily="2" charset="-78"/>
              </a:rPr>
              <a:t>= </a:t>
            </a:r>
            <a:r>
              <a:rPr lang="en-US" sz="2800" b="1" dirty="0" smtClean="0">
                <a:cs typeface="PT Bold Dusky" pitchFamily="2" charset="-78"/>
              </a:rPr>
              <a:t>9,8 </a:t>
            </a:r>
            <a:r>
              <a:rPr lang="en-US" sz="2800" b="1" dirty="0">
                <a:cs typeface="PT Bold Dusky" pitchFamily="2" charset="-78"/>
              </a:rPr>
              <a:t>)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en-US" sz="2800" b="1" dirty="0" smtClean="0">
                <a:cs typeface="PT Bold Dusky" pitchFamily="2" charset="-78"/>
              </a:rPr>
              <a:t>(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en-US" sz="2800" b="1" dirty="0" smtClean="0">
                <a:cs typeface="PT Bold Dusky" pitchFamily="2" charset="-78"/>
              </a:rPr>
              <a:t>55.0 ) 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en-US" sz="2800" b="1" dirty="0" smtClean="0">
                <a:cs typeface="PT Bold Dusky" pitchFamily="2" charset="-78"/>
              </a:rPr>
              <a:t>(</a:t>
            </a:r>
            <a:r>
              <a:rPr lang="ar-SA" sz="2800" b="1" dirty="0" smtClean="0">
                <a:cs typeface="PT Bold Dusky" pitchFamily="2" charset="-78"/>
              </a:rPr>
              <a:t>=  </a:t>
            </a:r>
            <a:r>
              <a:rPr lang="en-US" sz="2800" b="1" dirty="0" smtClean="0">
                <a:cs typeface="PT Bold Dusky" pitchFamily="2" charset="-78"/>
              </a:rPr>
              <a:t>F= ma</a:t>
            </a:r>
            <a:endParaRPr lang="ar-SA" sz="2800" b="1" dirty="0" smtClean="0">
              <a:cs typeface="PT Bold Dusky" pitchFamily="2" charset="-78"/>
            </a:endParaRPr>
          </a:p>
          <a:p>
            <a:r>
              <a:rPr lang="ar-SA" sz="2800" b="1" dirty="0" smtClean="0">
                <a:cs typeface="PT Bold Dusky" pitchFamily="2" charset="-78"/>
              </a:rPr>
              <a:t>   أي أن مقدار القوة التي تؤثر </a:t>
            </a:r>
            <a:r>
              <a:rPr lang="ar-SA" sz="2800" b="1" dirty="0" err="1" smtClean="0">
                <a:cs typeface="PT Bold Dusky" pitchFamily="2" charset="-78"/>
              </a:rPr>
              <a:t>بها</a:t>
            </a:r>
            <a:r>
              <a:rPr lang="ar-SA" sz="2800" b="1" dirty="0" smtClean="0">
                <a:cs typeface="PT Bold Dusky" pitchFamily="2" charset="-78"/>
              </a:rPr>
              <a:t> في الأرض = </a:t>
            </a:r>
            <a:r>
              <a:rPr lang="en-US" sz="2800" b="1" dirty="0" smtClean="0">
                <a:cs typeface="PT Bold Dusky" pitchFamily="2" charset="-78"/>
              </a:rPr>
              <a:t>n</a:t>
            </a:r>
            <a:r>
              <a:rPr lang="ar-SA" sz="2800" b="1" dirty="0" smtClean="0">
                <a:cs typeface="PT Bold Dusky" pitchFamily="2" charset="-78"/>
              </a:rPr>
              <a:t> </a:t>
            </a:r>
            <a:r>
              <a:rPr lang="en-US" sz="2800" b="1" dirty="0" smtClean="0">
                <a:cs typeface="PT Bold Dusky" pitchFamily="2" charset="-78"/>
              </a:rPr>
              <a:t> 539</a:t>
            </a:r>
            <a:r>
              <a:rPr lang="ar-SA" sz="2800" b="1" dirty="0" smtClean="0">
                <a:cs typeface="PT Bold Dusky" pitchFamily="2" charset="-78"/>
              </a:rPr>
              <a:t>  </a:t>
            </a:r>
            <a:r>
              <a:rPr lang="ar-SA" sz="2800" b="1" dirty="0" smtClean="0">
                <a:cs typeface="PT Bold Dusky" pitchFamily="2" charset="-78"/>
              </a:rPr>
              <a:t> </a:t>
            </a:r>
          </a:p>
          <a:p>
            <a:endParaRPr lang="ar-SA" sz="2400" b="1" dirty="0" smtClean="0">
              <a:cs typeface="PT Bold Dusky" pitchFamily="2" charset="-78"/>
            </a:endParaRPr>
          </a:p>
          <a:p>
            <a:pPr algn="ctr"/>
            <a:r>
              <a:rPr lang="ar-SA" sz="2400" b="1" dirty="0" smtClean="0">
                <a:cs typeface="PT Bold Dusky" pitchFamily="2" charset="-78"/>
              </a:rPr>
              <a:t> </a:t>
            </a:r>
          </a:p>
          <a:p>
            <a:pPr algn="ctr"/>
            <a:endParaRPr lang="ar-SA" sz="2400" b="1" dirty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 descr="مممممممم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0"/>
            <a:ext cx="7715272" cy="3571924"/>
          </a:xfrm>
          <a:prstGeom prst="rect">
            <a:avLst/>
          </a:prstGeom>
        </p:spPr>
      </p:pic>
      <p:pic>
        <p:nvPicPr>
          <p:cNvPr id="4" name="صورة 3" descr="مممم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71612"/>
            <a:ext cx="4381440" cy="4214842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2071670" y="3000372"/>
            <a:ext cx="107157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3071802" y="2357430"/>
            <a:ext cx="5643570" cy="292895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en-US" sz="2800" b="1" dirty="0" smtClean="0">
              <a:cs typeface="PT Bold Dusky" pitchFamily="2" charset="-78"/>
            </a:endParaRPr>
          </a:p>
          <a:p>
            <a:endParaRPr lang="en-US" sz="2800" b="1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endParaRPr lang="ar-SA" sz="2000" b="1" u="sng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u="sng" dirty="0" smtClean="0">
                <a:cs typeface="PT Bold Dusky" pitchFamily="2" charset="-78"/>
              </a:rPr>
              <a:t>استخدام الشكل </a:t>
            </a:r>
            <a:r>
              <a:rPr lang="en-US" sz="2000" b="1" u="sng" dirty="0" smtClean="0">
                <a:cs typeface="PT Bold Dusky" pitchFamily="2" charset="-78"/>
              </a:rPr>
              <a:t>4-14</a:t>
            </a:r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dirty="0" smtClean="0">
                <a:cs typeface="PT Bold Dusky" pitchFamily="2" charset="-78"/>
              </a:rPr>
              <a:t>  وضح زوجا التأثير المتبادل للقوى المؤثرة في الشكل المقابل ؟</a:t>
            </a:r>
          </a:p>
          <a:p>
            <a:r>
              <a:rPr lang="ar-SA" sz="2000" b="1" dirty="0" smtClean="0">
                <a:cs typeface="PT Bold Dusky" pitchFamily="2" charset="-78"/>
              </a:rPr>
              <a:t>بافتراض </a:t>
            </a:r>
            <a:r>
              <a:rPr lang="ar-SA" sz="2000" b="1" dirty="0" err="1" smtClean="0">
                <a:cs typeface="PT Bold Dusky" pitchFamily="2" charset="-78"/>
              </a:rPr>
              <a:t>ان</a:t>
            </a:r>
            <a:r>
              <a:rPr lang="ar-SA" sz="2000" b="1" dirty="0" smtClean="0">
                <a:cs typeface="PT Bold Dusky" pitchFamily="2" charset="-78"/>
              </a:rPr>
              <a:t> كتلة الحبل مهملة /</a:t>
            </a:r>
          </a:p>
          <a:p>
            <a:r>
              <a:rPr lang="ar-SA" sz="2000" b="1" dirty="0" smtClean="0">
                <a:cs typeface="PT Bold Dusky" pitchFamily="2" charset="-78"/>
              </a:rPr>
              <a:t>احسب مقدار الشد في الحبل إذا كان وزن الدلو </a:t>
            </a:r>
            <a:r>
              <a:rPr lang="en-US" sz="2000" b="1" dirty="0" smtClean="0">
                <a:cs typeface="PT Bold Dusky" pitchFamily="2" charset="-78"/>
              </a:rPr>
              <a:t>500 n</a:t>
            </a:r>
            <a:r>
              <a:rPr lang="ar-SA" sz="2000" b="1" dirty="0" smtClean="0">
                <a:cs typeface="PT Bold Dusky" pitchFamily="2" charset="-78"/>
              </a:rPr>
              <a:t>؟</a:t>
            </a:r>
          </a:p>
          <a:p>
            <a:r>
              <a:rPr lang="ar-SA" sz="2000" b="1" dirty="0" smtClean="0">
                <a:cs typeface="PT Bold Dusky" pitchFamily="2" charset="-78"/>
              </a:rPr>
              <a:t>احسب  مقدار الشد في الحبل إذا علق في طرف الحبل جرسا وزنه </a:t>
            </a:r>
            <a:r>
              <a:rPr lang="en-US" sz="2000" b="1" dirty="0" smtClean="0">
                <a:cs typeface="PT Bold Dusky" pitchFamily="2" charset="-78"/>
              </a:rPr>
              <a:t>300n</a:t>
            </a:r>
            <a:r>
              <a:rPr lang="ar-SA" sz="2000" b="1" dirty="0" smtClean="0">
                <a:cs typeface="PT Bold Dusky" pitchFamily="2" charset="-78"/>
              </a:rPr>
              <a:t> ؟</a:t>
            </a:r>
          </a:p>
          <a:p>
            <a:r>
              <a:rPr lang="ar-SA" sz="2000" b="1" dirty="0" smtClean="0">
                <a:cs typeface="PT Bold Dusky" pitchFamily="2" charset="-78"/>
              </a:rPr>
              <a:t>ما الذي يحدث عندما نعلق في الحبل وزنا إضافيا قدره </a:t>
            </a:r>
            <a:r>
              <a:rPr lang="en-US" sz="2000" b="1" dirty="0" smtClean="0">
                <a:cs typeface="PT Bold Dusky" pitchFamily="2" charset="-78"/>
              </a:rPr>
              <a:t>300 n</a:t>
            </a:r>
            <a:r>
              <a:rPr lang="ar-SA" sz="2000" b="1" dirty="0" smtClean="0">
                <a:cs typeface="PT Bold Dusky" pitchFamily="2" charset="-78"/>
              </a:rPr>
              <a:t> علما بأن </a:t>
            </a:r>
            <a:r>
              <a:rPr lang="ar-SA" sz="2000" b="1" dirty="0" err="1" smtClean="0">
                <a:cs typeface="PT Bold Dusky" pitchFamily="2" charset="-78"/>
              </a:rPr>
              <a:t>اقصى</a:t>
            </a:r>
            <a:r>
              <a:rPr lang="ar-SA" sz="2000" b="1" dirty="0" smtClean="0">
                <a:cs typeface="PT Bold Dusky" pitchFamily="2" charset="-78"/>
              </a:rPr>
              <a:t> وزن يحتمله الحبل </a:t>
            </a:r>
            <a:r>
              <a:rPr lang="en-US" sz="2000" b="1" dirty="0" smtClean="0">
                <a:cs typeface="PT Bold Dusky" pitchFamily="2" charset="-78"/>
              </a:rPr>
              <a:t>500n</a:t>
            </a:r>
            <a:r>
              <a:rPr lang="ar-SA" sz="2000" b="1" dirty="0" smtClean="0">
                <a:cs typeface="PT Bold Dusky" pitchFamily="2" charset="-78"/>
              </a:rPr>
              <a:t>؟</a:t>
            </a:r>
          </a:p>
          <a:p>
            <a:endParaRPr lang="ar-SA" sz="2800" b="1" dirty="0">
              <a:cs typeface="PT Bold Dusky" pitchFamily="2" charset="-78"/>
            </a:endParaRPr>
          </a:p>
          <a:p>
            <a:endParaRPr lang="ar-SA" sz="2400" b="1" dirty="0" smtClean="0">
              <a:cs typeface="PT Bold Dusky" pitchFamily="2" charset="-78"/>
            </a:endParaRPr>
          </a:p>
          <a:p>
            <a:pPr algn="ctr"/>
            <a:r>
              <a:rPr lang="ar-SA" sz="2400" b="1" dirty="0" smtClean="0">
                <a:cs typeface="PT Bold Dusky" pitchFamily="2" charset="-78"/>
              </a:rPr>
              <a:t> </a:t>
            </a:r>
          </a:p>
          <a:p>
            <a:pPr algn="ctr"/>
            <a:endParaRPr lang="ar-SA" sz="2400" b="1" dirty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 descr="مممممممم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-214338"/>
            <a:ext cx="7715272" cy="3000372"/>
          </a:xfrm>
          <a:prstGeom prst="rect">
            <a:avLst/>
          </a:prstGeom>
        </p:spPr>
      </p:pic>
      <p:sp>
        <p:nvSpPr>
          <p:cNvPr id="7" name="مستطيل مستدير الزوايا 6"/>
          <p:cNvSpPr/>
          <p:nvPr/>
        </p:nvSpPr>
        <p:spPr>
          <a:xfrm>
            <a:off x="5072066" y="1214422"/>
            <a:ext cx="3714776" cy="407196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en-US" sz="2800" b="1" dirty="0" smtClean="0">
              <a:cs typeface="PT Bold Dusky" pitchFamily="2" charset="-78"/>
            </a:endParaRPr>
          </a:p>
          <a:p>
            <a:endParaRPr lang="en-US" sz="2800" b="1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endParaRPr lang="ar-SA" sz="2000" b="1" u="sng" dirty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u="sng" dirty="0" smtClean="0">
                <a:cs typeface="PT Bold Dusky" pitchFamily="2" charset="-78"/>
              </a:rPr>
              <a:t>استخدام الشكل </a:t>
            </a:r>
            <a:r>
              <a:rPr lang="en-US" sz="2000" b="1" u="sng" dirty="0" smtClean="0">
                <a:cs typeface="PT Bold Dusky" pitchFamily="2" charset="-78"/>
              </a:rPr>
              <a:t>4-15</a:t>
            </a:r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dirty="0" smtClean="0">
                <a:cs typeface="PT Bold Dusky" pitchFamily="2" charset="-78"/>
              </a:rPr>
              <a:t>  وضح زوجا التأثير المتبادل للقوى المؤثرة في الشكل المقابل ؟</a:t>
            </a:r>
          </a:p>
          <a:p>
            <a:r>
              <a:rPr lang="ar-SA" sz="2000" b="1" dirty="0" smtClean="0">
                <a:cs typeface="PT Bold Dusky" pitchFamily="2" charset="-78"/>
              </a:rPr>
              <a:t>بافتراض </a:t>
            </a:r>
            <a:r>
              <a:rPr lang="ar-SA" sz="2000" b="1" dirty="0" err="1" smtClean="0">
                <a:cs typeface="PT Bold Dusky" pitchFamily="2" charset="-78"/>
              </a:rPr>
              <a:t>ان</a:t>
            </a:r>
            <a:r>
              <a:rPr lang="ar-SA" sz="2000" b="1" dirty="0" smtClean="0">
                <a:cs typeface="PT Bold Dusky" pitchFamily="2" charset="-78"/>
              </a:rPr>
              <a:t> كتلة الحبل مهملة /</a:t>
            </a:r>
          </a:p>
          <a:p>
            <a:r>
              <a:rPr lang="ar-SA" sz="2000" b="1" dirty="0" smtClean="0">
                <a:cs typeface="PT Bold Dusky" pitchFamily="2" charset="-78"/>
              </a:rPr>
              <a:t>احسب مقدار الشد في الحبل  إذا  أثر الفريق (</a:t>
            </a:r>
            <a:r>
              <a:rPr lang="en-US" sz="2000" b="1" dirty="0" smtClean="0">
                <a:cs typeface="PT Bold Dusky" pitchFamily="2" charset="-78"/>
              </a:rPr>
              <a:t>A</a:t>
            </a:r>
            <a:r>
              <a:rPr lang="ar-SA" sz="2000" b="1" dirty="0" smtClean="0">
                <a:cs typeface="PT Bold Dusky" pitchFamily="2" charset="-78"/>
              </a:rPr>
              <a:t>) الذي على اليسار بقوة </a:t>
            </a:r>
            <a:r>
              <a:rPr lang="en-US" sz="2000" b="1" dirty="0" smtClean="0">
                <a:cs typeface="PT Bold Dusky" pitchFamily="2" charset="-78"/>
              </a:rPr>
              <a:t>500 n</a:t>
            </a:r>
            <a:r>
              <a:rPr lang="en-US" sz="2000" b="1" dirty="0" smtClean="0">
                <a:cs typeface="PT Bold Dusky" pitchFamily="2" charset="-78"/>
              </a:rPr>
              <a:t>     </a:t>
            </a:r>
            <a:r>
              <a:rPr lang="ar-SA" sz="2000" b="1" dirty="0" smtClean="0">
                <a:cs typeface="PT Bold Dusky" pitchFamily="2" charset="-78"/>
              </a:rPr>
              <a:t> ولم يتحرك الفريق </a:t>
            </a:r>
            <a:r>
              <a:rPr lang="en-US" sz="2000" b="1" dirty="0" smtClean="0">
                <a:cs typeface="PT Bold Dusky" pitchFamily="2" charset="-78"/>
              </a:rPr>
              <a:t>(R)</a:t>
            </a:r>
            <a:r>
              <a:rPr lang="ar-SA" sz="2000" b="1" dirty="0" smtClean="0">
                <a:cs typeface="PT Bold Dusky" pitchFamily="2" charset="-78"/>
              </a:rPr>
              <a:t>؟</a:t>
            </a:r>
          </a:p>
          <a:p>
            <a:r>
              <a:rPr lang="ar-SA" sz="2000" b="1" dirty="0" smtClean="0">
                <a:cs typeface="PT Bold Dusky" pitchFamily="2" charset="-78"/>
              </a:rPr>
              <a:t>احسب  مقدار الشد في الحبل إذا سحب كل فريق بقوة </a:t>
            </a:r>
            <a:r>
              <a:rPr lang="en-US" sz="2000" b="1" dirty="0" smtClean="0">
                <a:cs typeface="PT Bold Dusky" pitchFamily="2" charset="-78"/>
              </a:rPr>
              <a:t>500n</a:t>
            </a:r>
            <a:r>
              <a:rPr lang="ar-SA" sz="2000" b="1" dirty="0" smtClean="0">
                <a:cs typeface="PT Bold Dusky" pitchFamily="2" charset="-78"/>
              </a:rPr>
              <a:t>؟</a:t>
            </a:r>
          </a:p>
          <a:p>
            <a:endParaRPr lang="ar-SA" sz="2000" b="1" dirty="0">
              <a:cs typeface="PT Bold Dusky" pitchFamily="2" charset="-78"/>
            </a:endParaRPr>
          </a:p>
          <a:p>
            <a:endParaRPr lang="ar-SA" sz="2000" b="1" dirty="0" smtClean="0">
              <a:cs typeface="PT Bold Dusky" pitchFamily="2" charset="-78"/>
            </a:endParaRPr>
          </a:p>
          <a:p>
            <a:endParaRPr lang="ar-SA" sz="2000" b="1" dirty="0" smtClean="0">
              <a:cs typeface="PT Bold Dusky" pitchFamily="2" charset="-78"/>
            </a:endParaRPr>
          </a:p>
          <a:p>
            <a:endParaRPr lang="ar-SA" sz="2400" b="1" dirty="0" smtClean="0">
              <a:cs typeface="PT Bold Dusky" pitchFamily="2" charset="-78"/>
            </a:endParaRPr>
          </a:p>
          <a:p>
            <a:pPr algn="ctr"/>
            <a:r>
              <a:rPr lang="ar-SA" sz="2400" b="1" dirty="0" smtClean="0">
                <a:cs typeface="PT Bold Dusky" pitchFamily="2" charset="-78"/>
              </a:rPr>
              <a:t> </a:t>
            </a:r>
          </a:p>
          <a:p>
            <a:pPr algn="ctr"/>
            <a:endParaRPr lang="ar-SA" sz="2400" b="1" dirty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  <p:pic>
        <p:nvPicPr>
          <p:cNvPr id="9" name="صورة 8" descr="ككككك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928670"/>
            <a:ext cx="4214842" cy="4857784"/>
          </a:xfrm>
          <a:prstGeom prst="rect">
            <a:avLst/>
          </a:prstGeom>
        </p:spPr>
      </p:pic>
      <p:sp>
        <p:nvSpPr>
          <p:cNvPr id="10" name="مستطيل مستدير الزوايا 9"/>
          <p:cNvSpPr/>
          <p:nvPr/>
        </p:nvSpPr>
        <p:spPr>
          <a:xfrm>
            <a:off x="500034" y="5786454"/>
            <a:ext cx="8286776" cy="71438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000" b="1" u="sng" dirty="0" smtClean="0">
              <a:cs typeface="PT Bold Dusky" pitchFamily="2" charset="-78"/>
            </a:endParaRPr>
          </a:p>
          <a:p>
            <a:endParaRPr lang="ar-SA" sz="2000" b="1" u="sng" dirty="0" smtClean="0">
              <a:cs typeface="PT Bold Dusky" pitchFamily="2" charset="-78"/>
            </a:endParaRPr>
          </a:p>
          <a:p>
            <a:r>
              <a:rPr lang="ar-SA" sz="2000" b="1" u="sng" dirty="0" smtClean="0">
                <a:cs typeface="PT Bold Dusky" pitchFamily="2" charset="-78"/>
              </a:rPr>
              <a:t>مما سبق /</a:t>
            </a:r>
          </a:p>
          <a:p>
            <a:r>
              <a:rPr lang="ar-SA" sz="2000" b="1" u="sng" dirty="0" smtClean="0">
                <a:cs typeface="PT Bold Dusky" pitchFamily="2" charset="-78"/>
              </a:rPr>
              <a:t>عرف قوة الشد وكيف يتم حسابها في الحالتين السابقتين ؟ </a:t>
            </a:r>
            <a:endParaRPr lang="ar-SA" sz="2000" b="1" dirty="0" smtClean="0">
              <a:cs typeface="PT Bold Dusky" pitchFamily="2" charset="-78"/>
            </a:endParaRPr>
          </a:p>
          <a:p>
            <a:pPr algn="ctr"/>
            <a:endParaRPr lang="ar-SA" sz="2400" b="1" dirty="0" smtClean="0">
              <a:cs typeface="PT Bold Dusky" pitchFamily="2" charset="-78"/>
            </a:endParaRPr>
          </a:p>
          <a:p>
            <a:pPr algn="ctr"/>
            <a:endParaRPr lang="ar-SA" sz="2400" b="1" dirty="0">
              <a:cs typeface="PT Bold Dusky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658</Words>
  <Application>Microsoft Office PowerPoint</Application>
  <PresentationFormat>عرض على الشاشة (3:4)‏</PresentationFormat>
  <Paragraphs>152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Emachines</dc:creator>
  <cp:lastModifiedBy>Emachines</cp:lastModifiedBy>
  <cp:revision>37</cp:revision>
  <dcterms:created xsi:type="dcterms:W3CDTF">2011-01-08T10:59:57Z</dcterms:created>
  <dcterms:modified xsi:type="dcterms:W3CDTF">2011-01-08T17:05:02Z</dcterms:modified>
</cp:coreProperties>
</file>