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69" r:id="rId2"/>
    <p:sldId id="268" r:id="rId3"/>
  </p:sldIdLst>
  <p:sldSz cx="6858000" cy="9144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E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 snapToGrid="0">
      <p:cViewPr varScale="1">
        <p:scale>
          <a:sx n="56" d="100"/>
          <a:sy n="56" d="100"/>
        </p:scale>
        <p:origin x="1980" y="2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857250" y="1496484"/>
            <a:ext cx="5143500" cy="3183467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14161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92925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2761060" y="649818"/>
            <a:ext cx="831354" cy="10331449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265212" y="649818"/>
            <a:ext cx="2410122" cy="10331449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56288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40578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67916" y="2279652"/>
            <a:ext cx="5915025" cy="3803649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67916" y="6119285"/>
            <a:ext cx="5915025" cy="2000249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80948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265212" y="3244851"/>
            <a:ext cx="1620738" cy="7736416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1971675" y="3244851"/>
            <a:ext cx="1620739" cy="7736416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21079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486834"/>
            <a:ext cx="5915025" cy="1767417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67624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30292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07977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71939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68542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71488" y="486834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4843463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2271713" y="8475134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71488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04545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514350" rtl="1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r" defTabSz="514350" rtl="1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5.jpeg"/><Relationship Id="rId7" Type="http://schemas.openxmlformats.org/officeDocument/2006/relationships/image" Target="http://img.alibaba.com/photo/127545443/White_Gold_Black_diamond_ring.jpg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image" Target="../media/image6.png"/><Relationship Id="rId4" Type="http://schemas.openxmlformats.org/officeDocument/2006/relationships/image" Target="http://forum.moalem.net/file/2008/02/25.jp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مستطيل 17"/>
          <p:cNvSpPr/>
          <p:nvPr/>
        </p:nvSpPr>
        <p:spPr>
          <a:xfrm>
            <a:off x="114196" y="2403559"/>
            <a:ext cx="6655759" cy="1886993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1" name="مربع نص 20"/>
          <p:cNvSpPr txBox="1"/>
          <p:nvPr/>
        </p:nvSpPr>
        <p:spPr>
          <a:xfrm>
            <a:off x="3392854" y="4353853"/>
            <a:ext cx="3367612" cy="286232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الثاني </a:t>
            </a:r>
            <a:r>
              <a:rPr lang="ar-SA" sz="1200" b="1" u="sng" dirty="0"/>
              <a:t>:</a:t>
            </a:r>
          </a:p>
          <a:p>
            <a:r>
              <a:rPr lang="ar-SA" sz="1200" dirty="0"/>
              <a:t>اشترى ناصر 24قلماً فاحتفظ بـ4أقلام لنفسه وقسم الأقلام بالتساوي على أخوته الأربعة كم قلماً أخذ كل واحد منهم  </a:t>
            </a:r>
          </a:p>
          <a:p>
            <a:r>
              <a:rPr lang="ar-SA" sz="1200" dirty="0">
                <a:solidFill>
                  <a:schemeClr val="tx1"/>
                </a:solidFill>
              </a:rPr>
              <a:t>نصيب كل واحد = </a:t>
            </a:r>
          </a:p>
          <a:p>
            <a:r>
              <a:rPr lang="ar-SA" sz="1200" u="sng" dirty="0">
                <a:solidFill>
                  <a:srgbClr val="FF0000"/>
                </a:solidFill>
              </a:rPr>
              <a:t>المعطيات:</a:t>
            </a:r>
            <a:r>
              <a:rPr lang="ar-SA" sz="1200" dirty="0">
                <a:solidFill>
                  <a:srgbClr val="FF0000"/>
                </a:solidFill>
              </a:rPr>
              <a:t> </a:t>
            </a:r>
            <a:r>
              <a:rPr lang="ar-SA" sz="1200" dirty="0"/>
              <a:t>اشترى ناصر..... قلماً فاحتفظ ........ أقلام وقسم الأقلام بالتساوي على اخوته .....</a:t>
            </a:r>
          </a:p>
          <a:p>
            <a:r>
              <a:rPr lang="ar-SA" sz="1200" u="sng" dirty="0">
                <a:solidFill>
                  <a:srgbClr val="FF0000"/>
                </a:solidFill>
              </a:rPr>
              <a:t>المطلوب  : </a:t>
            </a:r>
            <a:r>
              <a:rPr lang="ar-SA" sz="1200" dirty="0">
                <a:solidFill>
                  <a:schemeClr val="tx1"/>
                </a:solidFill>
              </a:rPr>
              <a:t>كم ...........</a:t>
            </a:r>
          </a:p>
          <a:p>
            <a:r>
              <a:rPr lang="ar-SA" sz="1200" u="sng" dirty="0">
                <a:solidFill>
                  <a:srgbClr val="FF0000"/>
                </a:solidFill>
              </a:rPr>
              <a:t>الحل </a:t>
            </a:r>
            <a:r>
              <a:rPr lang="ar-SA" sz="1200" dirty="0">
                <a:solidFill>
                  <a:srgbClr val="FF0000"/>
                </a:solidFill>
              </a:rPr>
              <a:t>: </a:t>
            </a:r>
            <a:r>
              <a:rPr lang="ar-SA" sz="1200" dirty="0"/>
              <a:t>..........................</a:t>
            </a:r>
            <a:endParaRPr lang="ar-SA" sz="1200" dirty="0">
              <a:solidFill>
                <a:schemeClr val="tx1"/>
              </a:solidFill>
            </a:endParaRPr>
          </a:p>
          <a:p>
            <a:endParaRPr lang="ar-SA" sz="1200" dirty="0">
              <a:solidFill>
                <a:schemeClr val="tx1"/>
              </a:solidFill>
            </a:endParaRPr>
          </a:p>
          <a:p>
            <a:endParaRPr lang="ar-SA" sz="1200" dirty="0"/>
          </a:p>
          <a:p>
            <a:endParaRPr lang="ar-SA" sz="1200" dirty="0">
              <a:solidFill>
                <a:schemeClr val="tx1"/>
              </a:solidFill>
            </a:endParaRPr>
          </a:p>
          <a:p>
            <a:endParaRPr lang="ar-SA" sz="1200" dirty="0"/>
          </a:p>
          <a:p>
            <a:endParaRPr lang="ar-SA" sz="1200" dirty="0">
              <a:solidFill>
                <a:schemeClr val="tx1"/>
              </a:solidFill>
            </a:endParaRPr>
          </a:p>
          <a:p>
            <a:endParaRPr lang="ar-SA" sz="1200" dirty="0">
              <a:solidFill>
                <a:schemeClr val="tx1"/>
              </a:solidFill>
            </a:endParaRPr>
          </a:p>
          <a:p>
            <a:endParaRPr lang="ar-SA" sz="1200" dirty="0">
              <a:solidFill>
                <a:schemeClr val="tx1"/>
              </a:solidFill>
            </a:endParaRPr>
          </a:p>
        </p:txBody>
      </p:sp>
      <p:sp>
        <p:nvSpPr>
          <p:cNvPr id="22" name="مربع نص 21"/>
          <p:cNvSpPr txBox="1"/>
          <p:nvPr/>
        </p:nvSpPr>
        <p:spPr>
          <a:xfrm>
            <a:off x="2704993" y="2346914"/>
            <a:ext cx="4041937" cy="218521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الأول  :اختاري الاجابة الصحيحة :</a:t>
            </a:r>
          </a:p>
          <a:p>
            <a:endParaRPr lang="ar-SA" sz="1200" b="1" u="sng" dirty="0">
              <a:solidFill>
                <a:schemeClr val="tx1"/>
              </a:solidFill>
            </a:endParaRPr>
          </a:p>
          <a:p>
            <a:r>
              <a:rPr lang="ar-SA" sz="1400" b="1" dirty="0"/>
              <a:t>                                   </a:t>
            </a:r>
            <a:r>
              <a:rPr lang="ar-SA" sz="1600" b="1" dirty="0"/>
              <a:t>( 9،  8  ،4)</a:t>
            </a:r>
          </a:p>
          <a:p>
            <a:endParaRPr lang="ar-SA" sz="1200" b="1" u="sng" dirty="0">
              <a:solidFill>
                <a:schemeClr val="tx1"/>
              </a:solidFill>
            </a:endParaRPr>
          </a:p>
          <a:p>
            <a:endParaRPr lang="ar-SA" sz="1200" b="1" u="sng" dirty="0"/>
          </a:p>
          <a:p>
            <a:r>
              <a:rPr lang="ar-SA" sz="1200" b="1" dirty="0"/>
              <a:t>                                        </a:t>
            </a:r>
            <a:r>
              <a:rPr lang="ar-SA" sz="1600" b="1" dirty="0"/>
              <a:t>( 5 ، 3 ,4)</a:t>
            </a:r>
          </a:p>
          <a:p>
            <a:endParaRPr lang="ar-SA" sz="1600" b="1" u="sng" dirty="0">
              <a:solidFill>
                <a:schemeClr val="tx1"/>
              </a:solidFill>
            </a:endParaRPr>
          </a:p>
          <a:p>
            <a:r>
              <a:rPr lang="ar-SA" sz="1600" b="1" dirty="0">
                <a:solidFill>
                  <a:schemeClr val="tx1"/>
                </a:solidFill>
              </a:rPr>
              <a:t>                              (9 - 8 -</a:t>
            </a:r>
            <a:r>
              <a:rPr lang="ar-SA" sz="1600" b="1" dirty="0"/>
              <a:t> 7</a:t>
            </a:r>
            <a:r>
              <a:rPr lang="ar-SA" sz="1600" b="1" dirty="0">
                <a:solidFill>
                  <a:schemeClr val="tx1"/>
                </a:solidFill>
              </a:rPr>
              <a:t>)</a:t>
            </a:r>
          </a:p>
          <a:p>
            <a:endParaRPr lang="ar-SA" sz="1200" b="1" u="sng" dirty="0"/>
          </a:p>
          <a:p>
            <a:r>
              <a:rPr lang="ar-SA" sz="1200" b="1" u="sng" dirty="0">
                <a:solidFill>
                  <a:schemeClr val="tx1"/>
                </a:solidFill>
              </a:rPr>
              <a:t>  </a:t>
            </a:r>
          </a:p>
        </p:txBody>
      </p:sp>
      <p:sp>
        <p:nvSpPr>
          <p:cNvPr id="23" name="مستطيل 22"/>
          <p:cNvSpPr/>
          <p:nvPr/>
        </p:nvSpPr>
        <p:spPr>
          <a:xfrm>
            <a:off x="126497" y="4330558"/>
            <a:ext cx="6626988" cy="2046243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ربع نص 23"/>
          <p:cNvSpPr txBox="1"/>
          <p:nvPr/>
        </p:nvSpPr>
        <p:spPr>
          <a:xfrm>
            <a:off x="3607514" y="6416807"/>
            <a:ext cx="3128698" cy="295465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الثالث  </a:t>
            </a:r>
            <a:r>
              <a:rPr lang="ar-SA" sz="1200" b="1" u="sng" dirty="0"/>
              <a:t>:حددي وحدة الطول المناسبة :</a:t>
            </a:r>
          </a:p>
          <a:p>
            <a:endParaRPr lang="ar-SA" sz="1200" b="1" u="sng" dirty="0"/>
          </a:p>
          <a:p>
            <a:r>
              <a:rPr lang="ar-SA" sz="1200" b="1" dirty="0"/>
              <a:t>              </a:t>
            </a:r>
          </a:p>
          <a:p>
            <a:endParaRPr lang="ar-SA" dirty="0"/>
          </a:p>
          <a:p>
            <a:endParaRPr lang="ar-SA" dirty="0"/>
          </a:p>
          <a:p>
            <a:r>
              <a:rPr lang="en-US" sz="1200" dirty="0"/>
              <a:t> </a:t>
            </a:r>
          </a:p>
          <a:p>
            <a:endParaRPr lang="ar-SA" sz="1200" b="1" dirty="0">
              <a:solidFill>
                <a:schemeClr val="tx1"/>
              </a:solidFill>
            </a:endParaRPr>
          </a:p>
          <a:p>
            <a:r>
              <a:rPr lang="ar-SA" sz="1200" b="1" dirty="0"/>
              <a:t>                                       </a:t>
            </a:r>
          </a:p>
          <a:p>
            <a:endParaRPr lang="ar-SA" sz="1200" b="1" dirty="0">
              <a:solidFill>
                <a:schemeClr val="tx1"/>
              </a:solidFill>
            </a:endParaRPr>
          </a:p>
          <a:p>
            <a:r>
              <a:rPr lang="ar-SA" sz="1200" b="1" dirty="0"/>
              <a:t>                                                   </a:t>
            </a:r>
          </a:p>
          <a:p>
            <a:endParaRPr lang="ar-SA" sz="1200" b="1" dirty="0">
              <a:solidFill>
                <a:schemeClr val="tx1"/>
              </a:solidFill>
            </a:endParaRPr>
          </a:p>
          <a:p>
            <a:endParaRPr lang="ar-SA" sz="1200" b="1" dirty="0"/>
          </a:p>
          <a:p>
            <a:endParaRPr lang="ar-SA" sz="1200" b="1" dirty="0">
              <a:solidFill>
                <a:schemeClr val="tx1"/>
              </a:solidFill>
            </a:endParaRPr>
          </a:p>
          <a:p>
            <a:endParaRPr lang="ar-SA" sz="1200" b="1" dirty="0">
              <a:solidFill>
                <a:schemeClr val="tx1"/>
              </a:solidFill>
            </a:endParaRPr>
          </a:p>
        </p:txBody>
      </p:sp>
      <p:sp>
        <p:nvSpPr>
          <p:cNvPr id="25" name="مستطيل 24"/>
          <p:cNvSpPr/>
          <p:nvPr/>
        </p:nvSpPr>
        <p:spPr>
          <a:xfrm>
            <a:off x="156617" y="6451533"/>
            <a:ext cx="6590313" cy="2223704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pSp>
        <p:nvGrpSpPr>
          <p:cNvPr id="2" name="مجموعة 1"/>
          <p:cNvGrpSpPr/>
          <p:nvPr/>
        </p:nvGrpSpPr>
        <p:grpSpPr>
          <a:xfrm>
            <a:off x="-203041" y="88269"/>
            <a:ext cx="7003966" cy="2280565"/>
            <a:chOff x="-203041" y="39648"/>
            <a:chExt cx="7003966" cy="2280565"/>
          </a:xfrm>
        </p:grpSpPr>
        <p:pic>
          <p:nvPicPr>
            <p:cNvPr id="2060" name="Picture 12" descr="نتيجة بحث الصور عن الرياضيات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4441" b="34061"/>
            <a:stretch/>
          </p:blipFill>
          <p:spPr bwMode="auto">
            <a:xfrm>
              <a:off x="1481870" y="629334"/>
              <a:ext cx="4251289" cy="6848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4" name="Picture 6" descr="نتيجة بحث الصور عن ‪train clipart‬‏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6497" y="493647"/>
              <a:ext cx="3073652" cy="153682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6" name="Picture 8" descr="نتيجة بحث الصور عن ‪train clipart‬‏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0497"/>
            <a:stretch/>
          </p:blipFill>
          <p:spPr bwMode="auto">
            <a:xfrm>
              <a:off x="3258768" y="536473"/>
              <a:ext cx="1700321" cy="1428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8" descr="نتيجة بحث الصور عن ‪train clipart‬‏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0497"/>
            <a:stretch/>
          </p:blipFill>
          <p:spPr bwMode="auto">
            <a:xfrm>
              <a:off x="4961638" y="526811"/>
              <a:ext cx="1700321" cy="1428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" name="مستطيل 2"/>
            <p:cNvSpPr/>
            <p:nvPr/>
          </p:nvSpPr>
          <p:spPr>
            <a:xfrm>
              <a:off x="3193431" y="1240901"/>
              <a:ext cx="3409909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ar-SA" sz="3600" b="1" dirty="0">
                  <a:solidFill>
                    <a:schemeClr val="bg1"/>
                  </a:solidFill>
                  <a:latin typeface="arial" panose="020B0604020202020204" pitchFamily="34" charset="0"/>
                </a:rPr>
                <a:t>۱   ۲   ۳  ٤  ٥   ٦</a:t>
              </a:r>
              <a:endParaRPr lang="ar-SA" sz="3600" b="1" dirty="0">
                <a:solidFill>
                  <a:schemeClr val="bg1"/>
                </a:solidFill>
              </a:endParaRPr>
            </a:p>
          </p:txBody>
        </p:sp>
        <p:sp>
          <p:nvSpPr>
            <p:cNvPr id="5" name="مستطيل 4"/>
            <p:cNvSpPr/>
            <p:nvPr/>
          </p:nvSpPr>
          <p:spPr>
            <a:xfrm>
              <a:off x="1401644" y="1240900"/>
              <a:ext cx="1733168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ar-SA" sz="3600" b="1" dirty="0">
                  <a:solidFill>
                    <a:prstClr val="white"/>
                  </a:solidFill>
                  <a:latin typeface="arial" panose="020B0604020202020204" pitchFamily="34" charset="0"/>
                </a:rPr>
                <a:t>٧   ۸   ۹</a:t>
              </a:r>
              <a:endParaRPr lang="ar-SA" sz="3600" b="1" dirty="0">
                <a:solidFill>
                  <a:prstClr val="white"/>
                </a:solidFill>
              </a:endParaRPr>
            </a:p>
          </p:txBody>
        </p:sp>
        <p:sp>
          <p:nvSpPr>
            <p:cNvPr id="19" name="مربع نص 18"/>
            <p:cNvSpPr txBox="1"/>
            <p:nvPr/>
          </p:nvSpPr>
          <p:spPr>
            <a:xfrm>
              <a:off x="-203041" y="2043214"/>
              <a:ext cx="6806381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1200" dirty="0"/>
                <a:t>اسم الطالبة </a:t>
              </a:r>
              <a:r>
                <a:rPr lang="ar-SA" sz="900" dirty="0"/>
                <a:t>.......................................................</a:t>
              </a:r>
              <a:r>
                <a:rPr lang="ar-SA" sz="1200" dirty="0"/>
                <a:t> المدرسة</a:t>
              </a:r>
              <a:r>
                <a:rPr lang="ar-SA" sz="900" dirty="0"/>
                <a:t>.........................................</a:t>
              </a:r>
              <a:r>
                <a:rPr lang="ar-SA" sz="1200" dirty="0"/>
                <a:t> الصف </a:t>
              </a:r>
              <a:r>
                <a:rPr lang="ar-SA" sz="900" dirty="0"/>
                <a:t>........................</a:t>
              </a:r>
            </a:p>
          </p:txBody>
        </p:sp>
        <p:sp>
          <p:nvSpPr>
            <p:cNvPr id="30" name="مربع نص 29"/>
            <p:cNvSpPr txBox="1"/>
            <p:nvPr/>
          </p:nvSpPr>
          <p:spPr>
            <a:xfrm>
              <a:off x="5427525" y="230264"/>
              <a:ext cx="1306538" cy="578882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1">
              <a:spAutoFit/>
            </a:bodyPr>
            <a:lstStyle/>
            <a:p>
              <a:r>
                <a:rPr lang="ar-SA" sz="700" dirty="0"/>
                <a:t>المملكة العربية السعودية</a:t>
              </a:r>
            </a:p>
            <a:p>
              <a:r>
                <a:rPr lang="ar-SA" sz="700" dirty="0"/>
                <a:t>وزارة التعليم </a:t>
              </a:r>
            </a:p>
            <a:p>
              <a:r>
                <a:rPr lang="ar-SA" sz="700" dirty="0"/>
                <a:t>مكتب التربية والتعليم بمحافظة الجبيل</a:t>
              </a:r>
            </a:p>
            <a:p>
              <a:r>
                <a:rPr lang="ar-SA" sz="700" dirty="0"/>
                <a:t>قسم الصفوف الأولية</a:t>
              </a:r>
            </a:p>
          </p:txBody>
        </p:sp>
        <p:pic>
          <p:nvPicPr>
            <p:cNvPr id="31" name="Picture 6" descr="نتيجة بحث الصور عن شعار وزارة المعارف بدون خلفية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6316" y="39648"/>
              <a:ext cx="955441" cy="5896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2" name="مستطيل مستدير الزوايا 31"/>
            <p:cNvSpPr/>
            <p:nvPr/>
          </p:nvSpPr>
          <p:spPr>
            <a:xfrm>
              <a:off x="1384520" y="225827"/>
              <a:ext cx="4164363" cy="433795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1400" b="1" dirty="0">
                  <a:solidFill>
                    <a:schemeClr val="tx1"/>
                  </a:solidFill>
                </a:rPr>
                <a:t>نموذج رقم (2)</a:t>
              </a:r>
            </a:p>
            <a:p>
              <a:pPr algn="ctr"/>
              <a:r>
                <a:rPr lang="ar-SA" sz="1400" b="1" dirty="0">
                  <a:solidFill>
                    <a:schemeClr val="tx1"/>
                  </a:solidFill>
                </a:rPr>
                <a:t>الاختبار الدوري للصف الثالث مادة الرياضيات  الفترة الثالثة</a:t>
              </a:r>
            </a:p>
          </p:txBody>
        </p:sp>
        <p:sp>
          <p:nvSpPr>
            <p:cNvPr id="33" name="مستطيل مستدير الزوايا 32"/>
            <p:cNvSpPr/>
            <p:nvPr/>
          </p:nvSpPr>
          <p:spPr>
            <a:xfrm>
              <a:off x="57075" y="91600"/>
              <a:ext cx="6743850" cy="1974423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aphicFrame>
        <p:nvGraphicFramePr>
          <p:cNvPr id="28" name="جدول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1743223"/>
              </p:ext>
            </p:extLst>
          </p:nvPr>
        </p:nvGraphicFramePr>
        <p:xfrm>
          <a:off x="126497" y="2418048"/>
          <a:ext cx="3085953" cy="1195908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718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08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85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2845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883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2747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35280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إيجاد ناتج القسمة في الأعداد (10,9,8,7,6,5,4,3,2) 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3428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9" name="جدول 28"/>
          <p:cNvGraphicFramePr>
            <a:graphicFrameLocks noGrp="1"/>
          </p:cNvGraphicFramePr>
          <p:nvPr>
            <p:extLst/>
          </p:nvPr>
        </p:nvGraphicFramePr>
        <p:xfrm>
          <a:off x="163598" y="6464022"/>
          <a:ext cx="3369080" cy="1005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237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29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844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920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5903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0971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13360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اختيار وحدات الطول المناسبة لتقدير أطوال الأشياء وقياسها 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4" name="Rectangle 33"/>
          <p:cNvSpPr/>
          <p:nvPr/>
        </p:nvSpPr>
        <p:spPr>
          <a:xfrm>
            <a:off x="-142800" y="1935852"/>
            <a:ext cx="6943725" cy="23472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 rtl="1">
              <a:lnSpc>
                <a:spcPct val="115000"/>
              </a:lnSpc>
              <a:spcAft>
                <a:spcPts val="0"/>
              </a:spcAft>
            </a:pPr>
            <a:endParaRPr lang="ar-SA" sz="1200" b="1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</a:pPr>
            <a:endParaRPr lang="ar-SA" sz="1200" b="1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</a:pPr>
            <a:endParaRPr lang="ar-SA" sz="1200" b="1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</a:pPr>
            <a:endParaRPr lang="ar-SA" sz="1200" b="1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</a:pPr>
            <a:endParaRPr lang="en-US" sz="12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6" name="Rounded Rectangle 35"/>
          <p:cNvSpPr/>
          <p:nvPr/>
        </p:nvSpPr>
        <p:spPr>
          <a:xfrm>
            <a:off x="5167623" y="2709001"/>
            <a:ext cx="1514974" cy="45710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>
                <a:solidFill>
                  <a:schemeClr val="tx1"/>
                </a:solidFill>
              </a:rPr>
              <a:t>63÷</a:t>
            </a:r>
            <a:r>
              <a:rPr lang="ar-SA" dirty="0"/>
              <a:t> </a:t>
            </a:r>
            <a:r>
              <a:rPr lang="ar-SA" dirty="0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37" name="Rounded Rectangle 36"/>
          <p:cNvSpPr/>
          <p:nvPr/>
        </p:nvSpPr>
        <p:spPr>
          <a:xfrm>
            <a:off x="5167623" y="3205712"/>
            <a:ext cx="1514974" cy="45710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>
                <a:solidFill>
                  <a:schemeClr val="tx1"/>
                </a:solidFill>
              </a:rPr>
              <a:t>27÷ 9</a:t>
            </a:r>
          </a:p>
        </p:txBody>
      </p:sp>
      <p:graphicFrame>
        <p:nvGraphicFramePr>
          <p:cNvPr id="27" name="جدول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3124767"/>
              </p:ext>
            </p:extLst>
          </p:nvPr>
        </p:nvGraphicFramePr>
        <p:xfrm>
          <a:off x="114196" y="4353374"/>
          <a:ext cx="3085953" cy="1073988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718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08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85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2845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883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2747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35280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حل مسائل رياضية باستعمال استراتيجيات ومهارات مناسبة مع اتباع الخطوات الأربع 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3428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6927871" y="8044934"/>
            <a:ext cx="2487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dirty="0"/>
              <a:t> </a:t>
            </a:r>
          </a:p>
        </p:txBody>
      </p:sp>
      <p:sp>
        <p:nvSpPr>
          <p:cNvPr id="35" name="مستطيل مستدير الزوايا 34"/>
          <p:cNvSpPr/>
          <p:nvPr/>
        </p:nvSpPr>
        <p:spPr>
          <a:xfrm>
            <a:off x="5791200" y="6852356"/>
            <a:ext cx="824090" cy="282222"/>
          </a:xfrm>
          <a:prstGeom prst="round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200" dirty="0"/>
              <a:t>طول ممحاة</a:t>
            </a:r>
          </a:p>
        </p:txBody>
      </p:sp>
      <p:sp>
        <p:nvSpPr>
          <p:cNvPr id="39" name="شكل بيضاوي 38"/>
          <p:cNvSpPr/>
          <p:nvPr/>
        </p:nvSpPr>
        <p:spPr>
          <a:xfrm>
            <a:off x="5892801" y="7608711"/>
            <a:ext cx="609600" cy="42897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0" name="سهم للأسفل 39"/>
          <p:cNvSpPr/>
          <p:nvPr/>
        </p:nvSpPr>
        <p:spPr>
          <a:xfrm>
            <a:off x="6028267" y="7202311"/>
            <a:ext cx="304800" cy="36124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1" name="مستطيل مستدير الزوايا 40"/>
          <p:cNvSpPr/>
          <p:nvPr/>
        </p:nvSpPr>
        <p:spPr>
          <a:xfrm>
            <a:off x="4713111" y="6858000"/>
            <a:ext cx="824090" cy="282222"/>
          </a:xfrm>
          <a:prstGeom prst="round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200" dirty="0"/>
              <a:t>طول نخلة </a:t>
            </a:r>
          </a:p>
        </p:txBody>
      </p:sp>
      <p:sp>
        <p:nvSpPr>
          <p:cNvPr id="46" name="مستطيل مستدير الزوايا 45"/>
          <p:cNvSpPr/>
          <p:nvPr/>
        </p:nvSpPr>
        <p:spPr>
          <a:xfrm>
            <a:off x="3736622" y="6863645"/>
            <a:ext cx="824090" cy="282222"/>
          </a:xfrm>
          <a:prstGeom prst="round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200"/>
              <a:t>طول  الباب</a:t>
            </a:r>
            <a:endParaRPr lang="ar-SA" sz="1200" dirty="0"/>
          </a:p>
        </p:txBody>
      </p:sp>
      <p:sp>
        <p:nvSpPr>
          <p:cNvPr id="47" name="سهم للأسفل 46"/>
          <p:cNvSpPr/>
          <p:nvPr/>
        </p:nvSpPr>
        <p:spPr>
          <a:xfrm>
            <a:off x="4950178" y="7196667"/>
            <a:ext cx="304800" cy="36124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8" name="سهم للأسفل 47"/>
          <p:cNvSpPr/>
          <p:nvPr/>
        </p:nvSpPr>
        <p:spPr>
          <a:xfrm>
            <a:off x="3996267" y="7236178"/>
            <a:ext cx="304800" cy="36124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9" name="شكل بيضاوي 48"/>
          <p:cNvSpPr/>
          <p:nvPr/>
        </p:nvSpPr>
        <p:spPr>
          <a:xfrm>
            <a:off x="4848579" y="7636933"/>
            <a:ext cx="609600" cy="42897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0" name="شكل بيضاوي 49"/>
          <p:cNvSpPr/>
          <p:nvPr/>
        </p:nvSpPr>
        <p:spPr>
          <a:xfrm>
            <a:off x="3849512" y="7653866"/>
            <a:ext cx="609600" cy="42897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1" name="Rounded Rectangle 36"/>
          <p:cNvSpPr/>
          <p:nvPr/>
        </p:nvSpPr>
        <p:spPr>
          <a:xfrm>
            <a:off x="5167623" y="3715307"/>
            <a:ext cx="1514974" cy="45710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>
                <a:solidFill>
                  <a:schemeClr val="tx1"/>
                </a:solidFill>
              </a:rPr>
              <a:t>40÷ 5</a:t>
            </a:r>
          </a:p>
        </p:txBody>
      </p:sp>
    </p:spTree>
    <p:extLst>
      <p:ext uri="{BB962C8B-B14F-4D97-AF65-F5344CB8AC3E}">
        <p14:creationId xmlns:p14="http://schemas.microsoft.com/office/powerpoint/2010/main" val="535241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مستطيل 17"/>
          <p:cNvSpPr/>
          <p:nvPr/>
        </p:nvSpPr>
        <p:spPr>
          <a:xfrm>
            <a:off x="199342" y="342900"/>
            <a:ext cx="6519066" cy="2819387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1" name="مربع نص 20"/>
          <p:cNvSpPr txBox="1"/>
          <p:nvPr/>
        </p:nvSpPr>
        <p:spPr>
          <a:xfrm>
            <a:off x="5401029" y="2414369"/>
            <a:ext cx="139989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/>
              <a:t> </a:t>
            </a:r>
            <a:endParaRPr lang="ar-SA" sz="1200" b="1" u="sng" dirty="0">
              <a:solidFill>
                <a:schemeClr val="tx1"/>
              </a:solidFill>
            </a:endParaRPr>
          </a:p>
        </p:txBody>
      </p:sp>
      <p:graphicFrame>
        <p:nvGraphicFramePr>
          <p:cNvPr id="27" name="جدول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3286239"/>
              </p:ext>
            </p:extLst>
          </p:nvPr>
        </p:nvGraphicFramePr>
        <p:xfrm>
          <a:off x="199341" y="371477"/>
          <a:ext cx="3489026" cy="88392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423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26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123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100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5851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0312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13360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تقدير الكتلة وقياسها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257549" y="361951"/>
            <a:ext cx="3460859" cy="230832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u="sng" dirty="0"/>
              <a:t>السؤال الرابع :اختاري التقدير المناسب</a:t>
            </a:r>
          </a:p>
          <a:p>
            <a:r>
              <a:rPr lang="ar-SA" u="sng" dirty="0"/>
              <a:t> لكل </a:t>
            </a:r>
            <a:r>
              <a:rPr lang="ar-SA" u="sng" dirty="0" err="1"/>
              <a:t>ممايلي</a:t>
            </a:r>
            <a:r>
              <a:rPr lang="ar-SA" u="sng" dirty="0"/>
              <a:t> :</a:t>
            </a:r>
          </a:p>
          <a:p>
            <a:endParaRPr lang="ar-SA" dirty="0"/>
          </a:p>
          <a:p>
            <a:endParaRPr lang="ar-SA" dirty="0"/>
          </a:p>
          <a:p>
            <a:endParaRPr lang="ar-SA" dirty="0"/>
          </a:p>
          <a:p>
            <a:endParaRPr lang="ar-SA" dirty="0"/>
          </a:p>
          <a:p>
            <a:endParaRPr lang="ar-SA" dirty="0"/>
          </a:p>
          <a:p>
            <a:endParaRPr lang="ar-SA" dirty="0"/>
          </a:p>
        </p:txBody>
      </p:sp>
      <p:sp>
        <p:nvSpPr>
          <p:cNvPr id="4" name="TextBox 3"/>
          <p:cNvSpPr txBox="1"/>
          <p:nvPr/>
        </p:nvSpPr>
        <p:spPr>
          <a:xfrm>
            <a:off x="409525" y="8508152"/>
            <a:ext cx="6019800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400" dirty="0"/>
              <a:t>  تمنياتي لك بالتوفيق                                                                 معلمة المادة : </a:t>
            </a:r>
          </a:p>
        </p:txBody>
      </p:sp>
      <p:sp>
        <p:nvSpPr>
          <p:cNvPr id="13" name="مستطيل 12"/>
          <p:cNvSpPr/>
          <p:nvPr/>
        </p:nvSpPr>
        <p:spPr>
          <a:xfrm>
            <a:off x="213719" y="3309127"/>
            <a:ext cx="6504690" cy="2686049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14" name="جدول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3286239"/>
              </p:ext>
            </p:extLst>
          </p:nvPr>
        </p:nvGraphicFramePr>
        <p:xfrm>
          <a:off x="213718" y="3318836"/>
          <a:ext cx="3489026" cy="88392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423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26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123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100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5851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0312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13360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قراءة الساعة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5" name="TextBox 2"/>
          <p:cNvSpPr txBox="1"/>
          <p:nvPr/>
        </p:nvSpPr>
        <p:spPr>
          <a:xfrm>
            <a:off x="3257548" y="3365246"/>
            <a:ext cx="3460859" cy="230832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u="sng" dirty="0"/>
              <a:t>السؤال الخامس:</a:t>
            </a:r>
          </a:p>
          <a:p>
            <a:r>
              <a:rPr lang="ar-SA" b="1" dirty="0"/>
              <a:t> إذا كان عقرب الدقائق يشير</a:t>
            </a:r>
          </a:p>
          <a:p>
            <a:r>
              <a:rPr lang="ar-SA" b="1" dirty="0"/>
              <a:t> إلى الرقم 7 ، فكم عدد الدقائق التي </a:t>
            </a:r>
          </a:p>
          <a:p>
            <a:r>
              <a:rPr lang="ar-SA" b="1" dirty="0"/>
              <a:t>يشر إليها ؟</a:t>
            </a:r>
          </a:p>
          <a:p>
            <a:endParaRPr lang="ar-SA" b="1" dirty="0"/>
          </a:p>
          <a:p>
            <a:r>
              <a:rPr lang="ar-SA" b="1" dirty="0"/>
              <a:t>.................</a:t>
            </a:r>
            <a:endParaRPr lang="en-US" dirty="0"/>
          </a:p>
          <a:p>
            <a:endParaRPr lang="ar-SA" dirty="0"/>
          </a:p>
          <a:p>
            <a:endParaRPr lang="ar-SA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76455" y="1594801"/>
            <a:ext cx="805039" cy="524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7" name="مستطيل 16"/>
          <p:cNvSpPr/>
          <p:nvPr/>
        </p:nvSpPr>
        <p:spPr>
          <a:xfrm>
            <a:off x="5227362" y="2439020"/>
            <a:ext cx="942887" cy="27699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ar-SA" sz="1200" dirty="0"/>
              <a:t> 2جم أو 2 كجم</a:t>
            </a:r>
          </a:p>
        </p:txBody>
      </p:sp>
      <p:pic>
        <p:nvPicPr>
          <p:cNvPr id="16" name="Picture 2" descr="http://forum.moalem.net/file/2008/02/25.jpg"/>
          <p:cNvPicPr>
            <a:picLocks noChangeAspect="1" noChangeArrowheads="1"/>
          </p:cNvPicPr>
          <p:nvPr/>
        </p:nvPicPr>
        <p:blipFill>
          <a:blip r:embed="rId3" r:link="rId4" cstate="print"/>
          <a:srcRect/>
          <a:stretch>
            <a:fillRect/>
          </a:stretch>
        </p:blipFill>
        <p:spPr bwMode="auto">
          <a:xfrm>
            <a:off x="1780624" y="1653486"/>
            <a:ext cx="4572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Text Box 3"/>
          <p:cNvSpPr txBox="1">
            <a:spLocks noChangeArrowheads="1"/>
          </p:cNvSpPr>
          <p:nvPr/>
        </p:nvSpPr>
        <p:spPr bwMode="auto">
          <a:xfrm>
            <a:off x="1618767" y="2465665"/>
            <a:ext cx="892175" cy="34131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ar-SA" sz="9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20جم أو 20 كجم </a:t>
            </a:r>
          </a:p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361635" y="1587362"/>
            <a:ext cx="5715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3354595" y="2421144"/>
            <a:ext cx="879475" cy="3429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ar-SA" sz="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10 جم أو 10 كجم  </a:t>
            </a:r>
          </a:p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30" name="Picture 6" descr="http://img.alibaba.com/photo/127545443/White_Gold_Black_diamond_ring.jpg"/>
          <p:cNvPicPr>
            <a:picLocks noChangeAspect="1" noChangeArrowheads="1"/>
          </p:cNvPicPr>
          <p:nvPr/>
        </p:nvPicPr>
        <p:blipFill>
          <a:blip r:embed="rId6" r:link="rId7" cstate="print"/>
          <a:srcRect/>
          <a:stretch>
            <a:fillRect/>
          </a:stretch>
        </p:blipFill>
        <p:spPr bwMode="auto">
          <a:xfrm>
            <a:off x="443534" y="1573971"/>
            <a:ext cx="628650" cy="64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1" name="Text Box 7"/>
          <p:cNvSpPr txBox="1">
            <a:spLocks noChangeArrowheads="1"/>
          </p:cNvSpPr>
          <p:nvPr/>
        </p:nvSpPr>
        <p:spPr bwMode="auto">
          <a:xfrm>
            <a:off x="380034" y="2505420"/>
            <a:ext cx="819150" cy="3429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ar-SA" sz="9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5 جم أو 5 كجم  </a:t>
            </a:r>
          </a:p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AutoShape 4" descr="CAW5E7W9"/>
          <p:cNvSpPr>
            <a:spLocks noChangeArrowheads="1"/>
          </p:cNvSpPr>
          <p:nvPr/>
        </p:nvSpPr>
        <p:spPr bwMode="auto">
          <a:xfrm>
            <a:off x="3702744" y="4401118"/>
            <a:ext cx="1196094" cy="914400"/>
          </a:xfrm>
          <a:prstGeom prst="octagon">
            <a:avLst>
              <a:gd name="adj" fmla="val 29287"/>
            </a:avLst>
          </a:prstGeom>
          <a:blipFill dpi="0" rotWithShape="1">
            <a:blip r:embed="rId8"/>
            <a:srcRect/>
            <a:stretch>
              <a:fillRect/>
            </a:stretch>
          </a:blip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/>
          </a:p>
        </p:txBody>
      </p:sp>
      <p:cxnSp>
        <p:nvCxnSpPr>
          <p:cNvPr id="5" name="رابط كسهم مستقيم 4"/>
          <p:cNvCxnSpPr/>
          <p:nvPr/>
        </p:nvCxnSpPr>
        <p:spPr>
          <a:xfrm flipH="1">
            <a:off x="4101531" y="4806788"/>
            <a:ext cx="265078" cy="2813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0742515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1052</TotalTime>
  <Words>387</Words>
  <Application>Microsoft Office PowerPoint</Application>
  <PresentationFormat>On-screen Show (4:3)</PresentationFormat>
  <Paragraphs>135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arial</vt:lpstr>
      <vt:lpstr>Calibri</vt:lpstr>
      <vt:lpstr>Calibri Light</vt:lpstr>
      <vt:lpstr>Times New Roman</vt:lpstr>
      <vt:lpstr>Wingdings</vt:lpstr>
      <vt:lpstr>نسق Office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خيريه القحطاني</dc:creator>
  <cp:lastModifiedBy>Reem Alnasser</cp:lastModifiedBy>
  <cp:revision>120</cp:revision>
  <dcterms:created xsi:type="dcterms:W3CDTF">2016-10-19T21:09:54Z</dcterms:created>
  <dcterms:modified xsi:type="dcterms:W3CDTF">2017-03-08T21:59:31Z</dcterms:modified>
</cp:coreProperties>
</file>