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66" r:id="rId2"/>
    <p:sldId id="258" r:id="rId3"/>
    <p:sldId id="257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70" r:id="rId12"/>
    <p:sldId id="271" r:id="rId13"/>
    <p:sldId id="265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B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E8B19C-94C2-4D4E-BFD0-B611059D07AC}" type="datetimeFigureOut">
              <a:rPr lang="ar-SA" smtClean="0"/>
              <a:pPr/>
              <a:t>24/11/36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F659FC-DF64-4841-8C8F-B50B5EFAB52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s_and_borders_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1191_194557_1260764148"/>
          <p:cNvPicPr>
            <a:picLocks noChangeAspect="1" noChangeArrowheads="1" noCrop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 rot="-1007551">
            <a:off x="3203575" y="1844675"/>
            <a:ext cx="35067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 rot="-1143404">
            <a:off x="3635375" y="3213100"/>
            <a:ext cx="38036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CC6600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Diwani Outline Shaded"/>
              </a:rPr>
              <a:t>أبراهيم</a:t>
            </a:r>
            <a:r>
              <a:rPr lang="ar-S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CC6600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Diwani Outline Shaded"/>
              </a:rPr>
              <a:t> عليه السلام</a:t>
            </a:r>
            <a:endParaRPr lang="ar-S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99"/>
                  </a:gs>
                  <a:gs pos="50000">
                    <a:srgbClr val="CC6600"/>
                  </a:gs>
                  <a:gs pos="100000">
                    <a:srgbClr val="00009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Diwani Outline Shaded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جرس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إسماعيل الذبيح عليه السلام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2119256"/>
            <a:ext cx="7560840" cy="4046047"/>
          </a:xfrm>
        </p:spPr>
        <p:txBody>
          <a:bodyPr/>
          <a:lstStyle/>
          <a:p>
            <a:pPr algn="ctr"/>
            <a:r>
              <a:rPr lang="ar-SA" sz="3200" dirty="0" smtClean="0"/>
              <a:t>رأي إبراهيم في منامه أن الله يأمره بذبح ولده إسماعيل عليه السلام </a:t>
            </a:r>
          </a:p>
          <a:p>
            <a:pPr algn="ctr"/>
            <a:endParaRPr lang="ar-SA" sz="3200" dirty="0" smtClean="0"/>
          </a:p>
          <a:p>
            <a:pPr algn="ctr"/>
            <a:r>
              <a:rPr lang="ar-SA" sz="3200" dirty="0" smtClean="0"/>
              <a:t>عرض إبراهيم عليه السلام الأمر علي ابنه إسماعيل عليه  السلام فاستسلم </a:t>
            </a:r>
            <a:r>
              <a:rPr lang="ar-SA" sz="3200" dirty="0" err="1" smtClean="0"/>
              <a:t>الأبن</a:t>
            </a:r>
            <a:r>
              <a:rPr lang="ar-SA" sz="3200" dirty="0" smtClean="0"/>
              <a:t> لقضاء الله بصبر وثبات  وشجع أباه علي المضي لما  أمره الله  </a:t>
            </a:r>
            <a:r>
              <a:rPr lang="ar-SA" sz="3200" dirty="0" err="1" smtClean="0"/>
              <a:t>به</a:t>
            </a:r>
            <a:r>
              <a:rPr lang="ar-SA" sz="3200" dirty="0" smtClean="0"/>
              <a:t> </a:t>
            </a:r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بناء الكعبة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119257"/>
            <a:ext cx="7344816" cy="3603812"/>
          </a:xfrm>
        </p:spPr>
        <p:txBody>
          <a:bodyPr/>
          <a:lstStyle/>
          <a:p>
            <a:r>
              <a:rPr lang="ar-SA" dirty="0" smtClean="0"/>
              <a:t>أمضي إبراهيم سنين لم يري فيها ابنه إسماعيل ولم يزر خلالها  </a:t>
            </a:r>
            <a:r>
              <a:rPr lang="ar-SA" dirty="0" err="1" smtClean="0"/>
              <a:t>مكه</a:t>
            </a: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ثم شاء الله أن يتخذ بيتاً لعبادته في موضع </a:t>
            </a:r>
            <a:r>
              <a:rPr lang="ar-SA" dirty="0" err="1" smtClean="0"/>
              <a:t>مكه</a:t>
            </a:r>
            <a:r>
              <a:rPr lang="ar-SA" dirty="0" smtClean="0"/>
              <a:t> </a:t>
            </a:r>
          </a:p>
          <a:p>
            <a:pPr>
              <a:buNone/>
            </a:pPr>
            <a:r>
              <a:rPr lang="ar-SA" dirty="0" smtClean="0"/>
              <a:t>كلف إبراهيم عليه السلام ببناء البيت  </a:t>
            </a:r>
          </a:p>
          <a:p>
            <a:pPr>
              <a:buNone/>
            </a:pPr>
            <a:r>
              <a:rPr lang="ar-SA" dirty="0" smtClean="0"/>
              <a:t>أخبر أبنه إسماعيل عليه السلام وأشترك الاثنان في العمل </a:t>
            </a:r>
          </a:p>
          <a:p>
            <a:pPr>
              <a:buNone/>
            </a:pPr>
            <a:r>
              <a:rPr lang="ar-SA" dirty="0" smtClean="0"/>
              <a:t>كان إبراهيم عليه السلام يباشر البناء وإسماعيل  عليه السلام يناوله الحجارة</a:t>
            </a:r>
          </a:p>
          <a:p>
            <a:pPr>
              <a:buNone/>
            </a:pPr>
            <a:r>
              <a:rPr lang="ar-SA" dirty="0" smtClean="0"/>
              <a:t>أرتفع البناء وضعف ابراهيم فكان شيخاً مسناً فقام علي حجر ٍ </a:t>
            </a:r>
            <a:r>
              <a:rPr lang="ar-SA" dirty="0" err="1" smtClean="0"/>
              <a:t>وهو </a:t>
            </a:r>
            <a:r>
              <a:rPr lang="ar-SA" dirty="0" smtClean="0"/>
              <a:t>(مقام </a:t>
            </a:r>
            <a:r>
              <a:rPr lang="ar-SA" dirty="0" err="1" smtClean="0"/>
              <a:t>إبراهيم </a:t>
            </a:r>
            <a:r>
              <a:rPr lang="ar-SA" dirty="0" smtClean="0"/>
              <a:t>) وهكذا قام البيت  في مكة وصارت </a:t>
            </a:r>
            <a:r>
              <a:rPr lang="ar-SA" dirty="0" err="1" smtClean="0"/>
              <a:t>مكه</a:t>
            </a:r>
            <a:r>
              <a:rPr lang="ar-SA" dirty="0" smtClean="0"/>
              <a:t> حرماً آمناً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أستنتج   الدروس والعبر  المستفادة من قصة  نبي الله إبراهيم عليه السلام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119257"/>
            <a:ext cx="7560840" cy="3603812"/>
          </a:xfrm>
        </p:spPr>
        <p:txBody>
          <a:bodyPr>
            <a:normAutofit/>
          </a:bodyPr>
          <a:lstStyle/>
          <a:p>
            <a:endParaRPr lang="ar-SA" sz="3600" dirty="0" smtClean="0"/>
          </a:p>
          <a:p>
            <a:r>
              <a:rPr lang="ar-SA" sz="3600" dirty="0" smtClean="0"/>
              <a:t>الشجاعة والأقدام في سبيل   العقيدة </a:t>
            </a:r>
          </a:p>
          <a:p>
            <a:r>
              <a:rPr lang="ar-SA" sz="3600" dirty="0" smtClean="0"/>
              <a:t>العداوة من المشركين </a:t>
            </a:r>
            <a:r>
              <a:rPr lang="ar-SA" sz="3600" dirty="0" err="1" smtClean="0"/>
              <a:t>حتي</a:t>
            </a:r>
            <a:r>
              <a:rPr lang="ar-SA" sz="3600" dirty="0" smtClean="0"/>
              <a:t> ولو كانوا أولي قربي </a:t>
            </a:r>
          </a:p>
          <a:p>
            <a:r>
              <a:rPr lang="ar-SA" sz="3600" dirty="0" smtClean="0"/>
              <a:t>التضحية بالنفس والولد في سبيل الله </a:t>
            </a:r>
          </a:p>
          <a:p>
            <a:r>
              <a:rPr lang="ar-SA" sz="3600" dirty="0" smtClean="0"/>
              <a:t>بر الوالدين وطاعتهم لهم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5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861353" cy="45719"/>
          </a:xfrm>
        </p:spPr>
        <p:txBody>
          <a:bodyPr>
            <a:normAutofit fontScale="90000"/>
          </a:bodyPr>
          <a:lstStyle/>
          <a:p>
            <a:endParaRPr lang="ar-SA" sz="6600" dirty="0">
              <a:solidFill>
                <a:schemeClr val="accent4">
                  <a:lumMod val="75000"/>
                </a:schemeClr>
              </a:solidFill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7606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4800" b="1" dirty="0" smtClean="0">
                <a:solidFill>
                  <a:srgbClr val="FF0000"/>
                </a:solidFill>
              </a:rPr>
              <a:t>الخليل </a:t>
            </a:r>
          </a:p>
          <a:p>
            <a:pPr algn="ctr">
              <a:buNone/>
            </a:pPr>
            <a:r>
              <a:rPr lang="ar-SA" sz="3600" dirty="0" smtClean="0"/>
              <a:t>من الخلة وهي المودة والمحبة التي تخللت  القلب </a:t>
            </a:r>
          </a:p>
          <a:p>
            <a:pPr algn="ctr">
              <a:buNone/>
            </a:pPr>
            <a:r>
              <a:rPr lang="ar-SA" sz="3600" dirty="0" smtClean="0"/>
              <a:t>فصارت خلاله أي في باطنه</a:t>
            </a:r>
          </a:p>
          <a:p>
            <a:pPr algn="ctr">
              <a:buNone/>
            </a:pPr>
            <a:r>
              <a:rPr lang="ar-SA" sz="4400" b="1" dirty="0" smtClean="0">
                <a:solidFill>
                  <a:srgbClr val="FF0000"/>
                </a:solidFill>
              </a:rPr>
              <a:t>الحنيف  </a:t>
            </a:r>
            <a:endParaRPr lang="ar-SA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SA" sz="3600" dirty="0" smtClean="0"/>
              <a:t> الذي يميل إلي الحق وقيل   هو المستقيم و المخلص </a:t>
            </a:r>
          </a:p>
          <a:p>
            <a:pPr algn="ctr">
              <a:buNone/>
            </a:pPr>
            <a:r>
              <a:rPr lang="ar-SA" sz="3600" dirty="0" smtClean="0"/>
              <a:t>والمتبع   والمقبل علي الله المعرض  عما سواهـ </a:t>
            </a:r>
          </a:p>
          <a:p>
            <a:endParaRPr lang="ar-SA" sz="3600" dirty="0">
              <a:solidFill>
                <a:schemeClr val="bg2">
                  <a:lumMod val="25000"/>
                </a:schemeClr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7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5400" dirty="0" smtClean="0">
                <a:solidFill>
                  <a:schemeClr val="bg2">
                    <a:lumMod val="50000"/>
                  </a:schemeClr>
                </a:solidFill>
                <a:cs typeface="AL-Mohanad" pitchFamily="2" charset="-78"/>
              </a:rPr>
              <a:t>إبراهيم </a:t>
            </a:r>
            <a:r>
              <a:rPr lang="ar-SA" sz="5400" dirty="0" smtClean="0">
                <a:solidFill>
                  <a:schemeClr val="bg2">
                    <a:lumMod val="50000"/>
                  </a:schemeClr>
                </a:solidFill>
                <a:cs typeface="AL-Mohanad" pitchFamily="2" charset="-78"/>
              </a:rPr>
              <a:t>عليه </a:t>
            </a:r>
            <a:r>
              <a:rPr lang="ar-SA" sz="5400" dirty="0" err="1" smtClean="0">
                <a:solidFill>
                  <a:schemeClr val="bg2">
                    <a:lumMod val="50000"/>
                  </a:schemeClr>
                </a:solidFill>
                <a:cs typeface="AL-Mohanad" pitchFamily="2" charset="-78"/>
              </a:rPr>
              <a:t>السلامهو</a:t>
            </a:r>
            <a:r>
              <a:rPr lang="ar-SA" sz="5400" dirty="0" smtClean="0">
                <a:solidFill>
                  <a:schemeClr val="bg2">
                    <a:lumMod val="50000"/>
                  </a:schemeClr>
                </a:solidFill>
                <a:cs typeface="AL-Mohanad" pitchFamily="2" charset="-78"/>
              </a:rPr>
              <a:t> أبو  الانبياء </a:t>
            </a:r>
            <a:br>
              <a:rPr lang="ar-SA" sz="5400" dirty="0" smtClean="0">
                <a:solidFill>
                  <a:schemeClr val="bg2">
                    <a:lumMod val="50000"/>
                  </a:schemeClr>
                </a:solidFill>
                <a:cs typeface="AL-Mohanad" pitchFamily="2" charset="-78"/>
              </a:rPr>
            </a:br>
            <a:r>
              <a:rPr lang="ar-SA" sz="5400" dirty="0" smtClean="0">
                <a:solidFill>
                  <a:schemeClr val="bg2">
                    <a:lumMod val="50000"/>
                  </a:schemeClr>
                </a:solidFill>
                <a:cs typeface="AL-Mohanad" pitchFamily="2" charset="-78"/>
              </a:rPr>
              <a:t>وهو من أولي العزم من الرسل </a:t>
            </a:r>
            <a:endParaRPr lang="ar-SA" sz="5400" dirty="0">
              <a:solidFill>
                <a:schemeClr val="bg2">
                  <a:lumMod val="50000"/>
                </a:schemeClr>
              </a:solidFill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أتخذهـ الله خليلاً</a:t>
            </a:r>
          </a:p>
          <a:p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ثم جعله إماما </a:t>
            </a:r>
          </a:p>
          <a:p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ثم صار </a:t>
            </a:r>
            <a:r>
              <a:rPr lang="ar-SA" sz="4000" dirty="0" err="1" smtClean="0">
                <a:solidFill>
                  <a:srgbClr val="FF0000"/>
                </a:solidFill>
                <a:cs typeface="AL-Mohanad" pitchFamily="2" charset="-78"/>
              </a:rPr>
              <a:t>أمة </a:t>
            </a:r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_ </a:t>
            </a:r>
            <a:r>
              <a:rPr lang="ar-SA" sz="4000" dirty="0" err="1" smtClean="0">
                <a:solidFill>
                  <a:srgbClr val="FF0000"/>
                </a:solidFill>
                <a:cs typeface="AL-Mohanad" pitchFamily="2" charset="-78"/>
              </a:rPr>
              <a:t>لوحده </a:t>
            </a:r>
            <a:r>
              <a:rPr lang="ar-SA" sz="4000" dirty="0" smtClean="0">
                <a:solidFill>
                  <a:srgbClr val="FF0000"/>
                </a:solidFill>
                <a:cs typeface="AL-Mohanad" pitchFamily="2" charset="-78"/>
              </a:rPr>
              <a:t>_ قانتاً لله  حنيفا </a:t>
            </a:r>
            <a:endParaRPr lang="ar-SA" sz="4000" dirty="0">
              <a:solidFill>
                <a:srgbClr val="FF0000"/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4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cs typeface="AL-Mohanad" pitchFamily="2" charset="-78"/>
              </a:rPr>
              <a:t>نشأته ودعوته عليه السلام </a:t>
            </a:r>
            <a:endParaRPr lang="ar-SA" dirty="0"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6"/>
            <a:ext cx="7992888" cy="4118055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نشا في أرض بابل في بيئة وثنية شاع   فيها  ما  يعبد من دون الله   </a:t>
            </a:r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 </a:t>
            </a:r>
          </a:p>
          <a:p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فقسم كان يعبد الاصنام   وقسم آخر   يعبد الكواكب </a:t>
            </a:r>
          </a:p>
          <a:p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دعا إبراهيم قومه إلي عبادة الله وحده ونبذ عبادة الأصنام </a:t>
            </a:r>
          </a:p>
          <a:p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اللتي لا تنفع ولا تضر ولا  تسمع ولا تبصر </a:t>
            </a:r>
          </a:p>
          <a:p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بدأ ب  </a:t>
            </a:r>
            <a:r>
              <a:rPr lang="ar-SA" sz="4400" b="1" dirty="0" err="1" smtClean="0">
                <a:solidFill>
                  <a:srgbClr val="233B15"/>
                </a:solidFill>
                <a:cs typeface="AL-Mohanad" pitchFamily="2" charset="-78"/>
              </a:rPr>
              <a:t>أبيه </a:t>
            </a:r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( </a:t>
            </a:r>
            <a:r>
              <a:rPr lang="ar-SA" sz="4400" b="1" dirty="0" err="1" smtClean="0">
                <a:solidFill>
                  <a:srgbClr val="233B15"/>
                </a:solidFill>
                <a:cs typeface="AL-Mohanad" pitchFamily="2" charset="-78"/>
              </a:rPr>
              <a:t>آزر  </a:t>
            </a:r>
            <a:r>
              <a:rPr lang="ar-SA" sz="4400" b="1" dirty="0" smtClean="0">
                <a:solidFill>
                  <a:srgbClr val="233B15"/>
                </a:solidFill>
                <a:cs typeface="AL-Mohanad" pitchFamily="2" charset="-78"/>
              </a:rPr>
              <a:t>) وكان  عابد وثن مشركاً بالله</a:t>
            </a:r>
            <a:endParaRPr lang="ar-SA" sz="4400" b="1" dirty="0">
              <a:solidFill>
                <a:srgbClr val="233B15"/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 smtClean="0">
                <a:solidFill>
                  <a:schemeClr val="accent4">
                    <a:lumMod val="50000"/>
                  </a:schemeClr>
                </a:solidFill>
                <a:cs typeface="AL-Mohanad" pitchFamily="2" charset="-78"/>
              </a:rPr>
              <a:t>إبراهيم عليه السلام والأصنام </a:t>
            </a:r>
            <a:endParaRPr lang="ar-SA" sz="6000" dirty="0">
              <a:solidFill>
                <a:schemeClr val="accent4">
                  <a:lumMod val="50000"/>
                </a:schemeClr>
              </a:solidFill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19257"/>
            <a:ext cx="6480720" cy="3603812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رأي إبراهيم أن الاصنام التي يعبدونها قومه لا  تستطيع دفع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الأذي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عن نفسها </a:t>
            </a:r>
          </a:p>
          <a:p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ذهب إبراهيم للمعبد ورأي الاصنام اصطفت جوار الصنم الأكبر فهوي عليها ضرباً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حتي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حطمها جميعاً</a:t>
            </a:r>
          </a:p>
          <a:p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لكنه أبقي علي كبير الأصنام </a:t>
            </a:r>
          </a:p>
          <a:p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عاد القوم إلي المدينة ودخلو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 معبدهم  فأصابهم الدهشة والفزع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785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95023" y="764705"/>
            <a:ext cx="6965245" cy="52878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ar-SA" sz="5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L-Mohanad" pitchFamily="2" charset="-78"/>
              </a:rPr>
              <a:t> </a:t>
            </a:r>
            <a:endParaRPr lang="ar-SA" sz="5400" dirty="0">
              <a:solidFill>
                <a:schemeClr val="tx1">
                  <a:lumMod val="95000"/>
                  <a:lumOff val="5000"/>
                </a:schemeClr>
              </a:solidFill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760640"/>
          </a:xfrm>
        </p:spPr>
        <p:txBody>
          <a:bodyPr>
            <a:noAutofit/>
          </a:bodyPr>
          <a:lstStyle/>
          <a:p>
            <a:r>
              <a:rPr lang="ar-SA" sz="4000" b="1" dirty="0" err="1" smtClean="0">
                <a:solidFill>
                  <a:srgbClr val="C00000"/>
                </a:solidFill>
                <a:cs typeface="AL-Mohanad" pitchFamily="2" charset="-78"/>
              </a:rPr>
              <a:t>أنصرفت</a:t>
            </a:r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  أذهانهم إلي المتهم </a:t>
            </a:r>
            <a:r>
              <a:rPr lang="ar-SA" sz="4000" b="1" dirty="0" err="1" smtClean="0">
                <a:solidFill>
                  <a:srgbClr val="C00000"/>
                </a:solidFill>
                <a:cs typeface="AL-Mohanad" pitchFamily="2" charset="-78"/>
              </a:rPr>
              <a:t>الأول </a:t>
            </a:r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( إبراهيم عليه </a:t>
            </a:r>
            <a:r>
              <a:rPr lang="ar-SA" sz="4000" b="1" dirty="0" err="1" smtClean="0">
                <a:solidFill>
                  <a:srgbClr val="C00000"/>
                </a:solidFill>
                <a:cs typeface="AL-Mohanad" pitchFamily="2" charset="-78"/>
              </a:rPr>
              <a:t>السلام )</a:t>
            </a:r>
            <a:endParaRPr lang="ar-SA" sz="4000" b="1" dirty="0" smtClean="0">
              <a:solidFill>
                <a:srgbClr val="C00000"/>
              </a:solidFill>
              <a:cs typeface="AL-Mohanad" pitchFamily="2" charset="-78"/>
            </a:endParaRPr>
          </a:p>
          <a:p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تهيأ إبراهيم لمخاطبة عقولهم بأسلوب حكيم </a:t>
            </a:r>
          </a:p>
          <a:p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رد عليهم أن كبيرهم  هو اللذي حطم الاصنام </a:t>
            </a:r>
          </a:p>
          <a:p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وضع </a:t>
            </a:r>
            <a:r>
              <a:rPr lang="ar-SA" sz="4000" b="1" dirty="0" err="1" smtClean="0">
                <a:solidFill>
                  <a:srgbClr val="C00000"/>
                </a:solidFill>
                <a:cs typeface="AL-Mohanad" pitchFamily="2" charset="-78"/>
              </a:rPr>
              <a:t>أبراهيم</a:t>
            </a:r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 قومه  في موقف  حرج جعلهم يشعرون بالخجل حتى أقبل بعضهم  علي بعض يتلاومون </a:t>
            </a:r>
          </a:p>
          <a:p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أعادهم الموقف إلي </a:t>
            </a:r>
            <a:r>
              <a:rPr lang="ar-SA" sz="4000" b="1" dirty="0" err="1" smtClean="0">
                <a:solidFill>
                  <a:srgbClr val="C00000"/>
                </a:solidFill>
                <a:cs typeface="AL-Mohanad" pitchFamily="2" charset="-78"/>
              </a:rPr>
              <a:t>شئيء</a:t>
            </a:r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 التدبر والتفكير </a:t>
            </a:r>
          </a:p>
          <a:p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لكنهم </a:t>
            </a:r>
            <a:r>
              <a:rPr lang="ar-SA" sz="4000" b="1" dirty="0" err="1" smtClean="0">
                <a:solidFill>
                  <a:srgbClr val="C00000"/>
                </a:solidFill>
                <a:cs typeface="AL-Mohanad" pitchFamily="2" charset="-78"/>
              </a:rPr>
              <a:t>قالوا </a:t>
            </a:r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: لقد علمت انهم لا ينطقون فكيف نسألهم </a:t>
            </a:r>
          </a:p>
          <a:p>
            <a:r>
              <a:rPr lang="ar-SA" sz="4000" b="1" dirty="0" smtClean="0">
                <a:solidFill>
                  <a:srgbClr val="C00000"/>
                </a:solidFill>
                <a:cs typeface="AL-Mohanad" pitchFamily="2" charset="-78"/>
              </a:rPr>
              <a:t>هنا مهد إبراهيم لظهار  حجته عليهم بشــــكل  حاسم </a:t>
            </a:r>
          </a:p>
          <a:p>
            <a:endParaRPr lang="ar-SA" sz="4000" b="1" dirty="0" smtClean="0">
              <a:solidFill>
                <a:srgbClr val="C00000"/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4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865617" cy="1202485"/>
          </a:xfrm>
        </p:spPr>
        <p:txBody>
          <a:bodyPr>
            <a:normAutofit/>
          </a:bodyPr>
          <a:lstStyle/>
          <a:p>
            <a:r>
              <a:rPr lang="ar-SA" sz="4800" dirty="0" smtClean="0">
                <a:solidFill>
                  <a:srgbClr val="233B15"/>
                </a:solidFill>
                <a:cs typeface="AL-Mohanad" pitchFamily="2" charset="-78"/>
              </a:rPr>
              <a:t>     </a:t>
            </a:r>
            <a:r>
              <a:rPr lang="ar-SA" sz="4800" dirty="0" smtClean="0">
                <a:solidFill>
                  <a:srgbClr val="233B15"/>
                </a:solidFill>
                <a:cs typeface="AL-Mohanad" pitchFamily="2" charset="-78"/>
              </a:rPr>
              <a:t>إبراهيم عليه السلام والنار </a:t>
            </a:r>
            <a:endParaRPr lang="ar-SA" sz="4800" dirty="0">
              <a:solidFill>
                <a:srgbClr val="233B15"/>
              </a:solidFill>
              <a:cs typeface="AL-Mohana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19256"/>
            <a:ext cx="7776864" cy="4046047"/>
          </a:xfrm>
        </p:spPr>
        <p:txBody>
          <a:bodyPr>
            <a:noAutofit/>
          </a:bodyPr>
          <a:lstStyle/>
          <a:p>
            <a:r>
              <a:rPr lang="ar-SA" sz="3200" dirty="0" smtClean="0">
                <a:solidFill>
                  <a:srgbClr val="C00000"/>
                </a:solidFill>
                <a:cs typeface="AL-Mohanad" pitchFamily="2" charset="-78"/>
              </a:rPr>
              <a:t>لقد كان بيان </a:t>
            </a:r>
            <a:r>
              <a:rPr lang="ar-SA" sz="3200" dirty="0" err="1" smtClean="0">
                <a:solidFill>
                  <a:srgbClr val="C00000"/>
                </a:solidFill>
                <a:cs typeface="AL-Mohanad" pitchFamily="2" charset="-78"/>
              </a:rPr>
              <a:t>شافياًوحجة</a:t>
            </a:r>
            <a:r>
              <a:rPr lang="ar-SA" sz="3200" dirty="0" smtClean="0">
                <a:solidFill>
                  <a:srgbClr val="C00000"/>
                </a:solidFill>
                <a:cs typeface="AL-Mohanad" pitchFamily="2" charset="-78"/>
              </a:rPr>
              <a:t> دامغة لم يتمكن القوم من الرد عليها ولم   يكن </a:t>
            </a:r>
            <a:r>
              <a:rPr lang="ar-SA" sz="3600" dirty="0" err="1" smtClean="0">
                <a:solidFill>
                  <a:srgbClr val="C00000"/>
                </a:solidFill>
                <a:cs typeface="AL-Mohanad" pitchFamily="2" charset="-78"/>
              </a:rPr>
              <a:t>بأستطاعتهم</a:t>
            </a: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 مواصلة   المحاكمة وقد </a:t>
            </a:r>
            <a:r>
              <a:rPr lang="ar-SA" sz="3600" dirty="0" err="1" smtClean="0">
                <a:solidFill>
                  <a:srgbClr val="C00000"/>
                </a:solidFill>
                <a:cs typeface="AL-Mohanad" pitchFamily="2" charset="-78"/>
              </a:rPr>
              <a:t>أنقطعت</a:t>
            </a: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 حجتهم </a:t>
            </a:r>
          </a:p>
          <a:p>
            <a:r>
              <a:rPr lang="ar-SA" sz="3600" dirty="0" err="1" smtClean="0">
                <a:solidFill>
                  <a:srgbClr val="C00000"/>
                </a:solidFill>
                <a:cs typeface="AL-Mohanad" pitchFamily="2" charset="-78"/>
              </a:rPr>
              <a:t>قررو</a:t>
            </a: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 مباشرة </a:t>
            </a:r>
            <a:r>
              <a:rPr lang="ar-SA" sz="3600" dirty="0" err="1" smtClean="0">
                <a:solidFill>
                  <a:srgbClr val="C00000"/>
                </a:solidFill>
                <a:cs typeface="AL-Mohanad" pitchFamily="2" charset="-78"/>
              </a:rPr>
              <a:t>أصدار</a:t>
            </a: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 الحكم  ومعاقبة إبراهيم عله السلام </a:t>
            </a:r>
          </a:p>
          <a:p>
            <a:pPr>
              <a:buNone/>
            </a:pP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إما بالقتل أو الحرق بالنار </a:t>
            </a:r>
          </a:p>
          <a:p>
            <a:pPr>
              <a:buNone/>
            </a:pPr>
            <a:r>
              <a:rPr lang="ar-SA" sz="3600" dirty="0" err="1" smtClean="0">
                <a:solidFill>
                  <a:srgbClr val="C00000"/>
                </a:solidFill>
                <a:cs typeface="AL-Mohanad" pitchFamily="2" charset="-78"/>
              </a:rPr>
              <a:t>أتجهو</a:t>
            </a: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 للخيار الثاني  إمعاناً في التشفي </a:t>
            </a:r>
          </a:p>
          <a:p>
            <a:pPr>
              <a:buNone/>
            </a:pP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أوقدوا النار حتى  </a:t>
            </a:r>
            <a:r>
              <a:rPr lang="ar-SA" sz="3600" dirty="0" err="1" smtClean="0">
                <a:solidFill>
                  <a:srgbClr val="C00000"/>
                </a:solidFill>
                <a:cs typeface="AL-Mohanad" pitchFamily="2" charset="-78"/>
              </a:rPr>
              <a:t>أضطرمت</a:t>
            </a: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 وتأججت   ثم جاءوا بإبراهيم عليه السلام  مكتوف </a:t>
            </a:r>
            <a:r>
              <a:rPr lang="ar-SA" sz="3600" dirty="0" err="1" smtClean="0">
                <a:solidFill>
                  <a:srgbClr val="C00000"/>
                </a:solidFill>
                <a:cs typeface="AL-Mohanad" pitchFamily="2" charset="-78"/>
              </a:rPr>
              <a:t>اليدين  </a:t>
            </a:r>
            <a:r>
              <a:rPr lang="ar-SA" sz="3600" dirty="0" smtClean="0">
                <a:solidFill>
                  <a:srgbClr val="C00000"/>
                </a:solidFill>
                <a:cs typeface="AL-Mohanad" pitchFamily="2" charset="-78"/>
              </a:rPr>
              <a:t>؛ وحين رأي النار لهج  لسانه بذكر الله </a:t>
            </a:r>
          </a:p>
          <a:p>
            <a:pPr>
              <a:buNone/>
            </a:pPr>
            <a:endParaRPr lang="ar-SA" sz="3200" dirty="0" smtClean="0">
              <a:solidFill>
                <a:srgbClr val="C00000"/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هجرته عليه السلام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119256"/>
            <a:ext cx="7704856" cy="4046047"/>
          </a:xfrm>
        </p:spPr>
        <p:txBody>
          <a:bodyPr/>
          <a:lstStyle/>
          <a:p>
            <a:r>
              <a:rPr lang="ar-SA" dirty="0" smtClean="0"/>
              <a:t>أدرك عليه السلام أن الحياة مع   هؤلاء الوثنيين غير مجدية </a:t>
            </a:r>
          </a:p>
          <a:p>
            <a:r>
              <a:rPr lang="ar-SA" dirty="0" smtClean="0"/>
              <a:t>لم يؤمن بدعوته إلا نفر قليل منهم زوجته وأبن </a:t>
            </a:r>
            <a:r>
              <a:rPr lang="ar-SA" dirty="0" err="1" smtClean="0"/>
              <a:t>اخيه </a:t>
            </a:r>
            <a:r>
              <a:rPr lang="ar-SA" dirty="0" smtClean="0"/>
              <a:t>( </a:t>
            </a:r>
            <a:r>
              <a:rPr lang="ar-SA" dirty="0" err="1" smtClean="0"/>
              <a:t>لوط )</a:t>
            </a:r>
            <a:endParaRPr lang="ar-SA" dirty="0" smtClean="0"/>
          </a:p>
          <a:p>
            <a:r>
              <a:rPr lang="ar-SA" dirty="0" smtClean="0"/>
              <a:t>تبرأ إبراهيم عليه السلام من قومه  لإصرارهم علي الشرك بالله</a:t>
            </a:r>
          </a:p>
          <a:p>
            <a:r>
              <a:rPr lang="ar-SA" dirty="0" smtClean="0"/>
              <a:t>رحل   من العراق   إلي فلسطين ثم نزل مصر فأقام فيها وتزوج بجارية </a:t>
            </a:r>
            <a:r>
              <a:rPr lang="ar-SA" dirty="0" err="1" smtClean="0"/>
              <a:t>تدعي </a:t>
            </a:r>
            <a:r>
              <a:rPr lang="ar-SA" dirty="0" smtClean="0"/>
              <a:t>( </a:t>
            </a:r>
            <a:r>
              <a:rPr lang="ar-SA" dirty="0" err="1" smtClean="0"/>
              <a:t>هاجر </a:t>
            </a:r>
            <a:r>
              <a:rPr lang="ar-SA" dirty="0" smtClean="0"/>
              <a:t>)ورزق منها بولده إسماعيل عليه السلام </a:t>
            </a:r>
          </a:p>
          <a:p>
            <a:r>
              <a:rPr lang="ar-SA" dirty="0" smtClean="0"/>
              <a:t>كانت زوجته الاولي </a:t>
            </a:r>
            <a:r>
              <a:rPr lang="ar-SA" dirty="0" err="1" smtClean="0"/>
              <a:t>عقيماً </a:t>
            </a:r>
            <a:r>
              <a:rPr lang="ar-SA" dirty="0" smtClean="0"/>
              <a:t>؛ لكنها حملت بعد ذلك ووهبها الله علي الكبر إسحاق عليه السلام  </a:t>
            </a:r>
            <a:endParaRPr lang="ar-SA" dirty="0" smtClean="0"/>
          </a:p>
          <a:p>
            <a:r>
              <a:rPr lang="ar-SA" dirty="0" smtClean="0"/>
              <a:t>أوحي الله لإبراهيم عليه السلام أن يأخذ هاجر وإسماعيل  عليه السلام وكان    رضيعاً وبذهب </a:t>
            </a:r>
            <a:r>
              <a:rPr lang="ar-SA" dirty="0" err="1" smtClean="0"/>
              <a:t>بهما</a:t>
            </a:r>
            <a:r>
              <a:rPr lang="ar-SA" dirty="0" smtClean="0"/>
              <a:t> إلي موضع في الحجاز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نبع ماء زمزم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119256"/>
            <a:ext cx="7632848" cy="4118055"/>
          </a:xfrm>
        </p:spPr>
        <p:txBody>
          <a:bodyPr>
            <a:normAutofit lnSpcReduction="10000"/>
          </a:bodyPr>
          <a:lstStyle/>
          <a:p>
            <a:r>
              <a:rPr lang="ar-SA" sz="2800" dirty="0" smtClean="0"/>
              <a:t>ترك </a:t>
            </a:r>
            <a:r>
              <a:rPr lang="ar-SA" sz="2800" dirty="0" err="1" smtClean="0"/>
              <a:t>أبراهيم</a:t>
            </a:r>
            <a:r>
              <a:rPr lang="ar-SA" sz="2800" dirty="0" smtClean="0"/>
              <a:t> عليه السلام لزوجته وطفلها شيئاً من الطعام والشراب</a:t>
            </a:r>
          </a:p>
          <a:p>
            <a:r>
              <a:rPr lang="ar-SA" sz="2800" dirty="0" smtClean="0"/>
              <a:t>نفذ ما لديهما وأدركهما العطش </a:t>
            </a:r>
          </a:p>
          <a:p>
            <a:r>
              <a:rPr lang="ar-SA" sz="2800" dirty="0" smtClean="0"/>
              <a:t>أخذت تهرول بين الصفا والمروة   ترددت بينهما  سبع مرات </a:t>
            </a:r>
          </a:p>
          <a:p>
            <a:r>
              <a:rPr lang="ar-SA" sz="2800" dirty="0" smtClean="0"/>
              <a:t>ثم سمعت بصوت فتوجهت إلي صغيرها </a:t>
            </a:r>
          </a:p>
          <a:p>
            <a:r>
              <a:rPr lang="ar-SA" sz="2800" dirty="0" smtClean="0"/>
              <a:t>كان هذا الماء عامل جذب لسكني المكان اللذي عرف  بعد ذلك </a:t>
            </a:r>
            <a:r>
              <a:rPr lang="ar-SA" sz="2800" dirty="0" err="1" smtClean="0"/>
              <a:t>ب </a:t>
            </a:r>
            <a:r>
              <a:rPr lang="ar-SA" sz="2800" dirty="0" smtClean="0"/>
              <a:t>( </a:t>
            </a:r>
            <a:r>
              <a:rPr lang="ar-SA" sz="2800" dirty="0" err="1" smtClean="0"/>
              <a:t>مكة )</a:t>
            </a:r>
            <a:endParaRPr lang="ar-SA" sz="2800" dirty="0" smtClean="0"/>
          </a:p>
          <a:p>
            <a:r>
              <a:rPr lang="ar-SA" sz="2800" dirty="0" smtClean="0"/>
              <a:t>نزلت قبيلة جرهم العربية علي الماء بعد أخذ الأذن من هاجر </a:t>
            </a:r>
          </a:p>
          <a:p>
            <a:pPr>
              <a:buNone/>
            </a:pP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214</TotalTime>
  <Words>586</Words>
  <Application>Microsoft Office PowerPoint</Application>
  <PresentationFormat>عرض على الشاشة (3:4)‏</PresentationFormat>
  <Paragraphs>70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Pushpin</vt:lpstr>
      <vt:lpstr>الشريحة 1</vt:lpstr>
      <vt:lpstr>الشريحة 2</vt:lpstr>
      <vt:lpstr>إبراهيم عليه السلامهو أبو  الانبياء  وهو من أولي العزم من الرسل </vt:lpstr>
      <vt:lpstr>نشأته ودعوته عليه السلام </vt:lpstr>
      <vt:lpstr>إبراهيم عليه السلام والأصنام </vt:lpstr>
      <vt:lpstr> </vt:lpstr>
      <vt:lpstr>     إبراهيم عليه السلام والنار </vt:lpstr>
      <vt:lpstr>هجرته عليه السلام </vt:lpstr>
      <vt:lpstr>نبع ماء زمزم    </vt:lpstr>
      <vt:lpstr>إسماعيل الذبيح عليه السلام </vt:lpstr>
      <vt:lpstr>بناء الكعبة </vt:lpstr>
      <vt:lpstr>أستنتج   الدروس والعبر  المستفادة من قصة  نبي الله إبراهيم عليه السلام </vt:lpstr>
      <vt:lpstr>الشريحة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hesham hesham</dc:creator>
  <cp:lastModifiedBy>لينا</cp:lastModifiedBy>
  <cp:revision>18</cp:revision>
  <dcterms:created xsi:type="dcterms:W3CDTF">2014-08-30T13:18:05Z</dcterms:created>
  <dcterms:modified xsi:type="dcterms:W3CDTF">2015-09-07T06:34:19Z</dcterms:modified>
</cp:coreProperties>
</file>