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9" r:id="rId4"/>
    <p:sldId id="294" r:id="rId5"/>
    <p:sldId id="295" r:id="rId6"/>
    <p:sldId id="296" r:id="rId7"/>
    <p:sldId id="297" r:id="rId8"/>
    <p:sldId id="299" r:id="rId9"/>
    <p:sldId id="300" r:id="rId10"/>
    <p:sldId id="301" r:id="rId11"/>
    <p:sldId id="304" r:id="rId12"/>
    <p:sldId id="305" r:id="rId13"/>
    <p:sldId id="307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6"/>
  <p:clrMru>
    <a:srgbClr val="FFFFCC"/>
    <a:srgbClr val="0000FF"/>
    <a:srgbClr val="006600"/>
    <a:srgbClr val="80008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328" autoAdjust="0"/>
    <p:restoredTop sz="94709" autoAdjust="0"/>
  </p:normalViewPr>
  <p:slideViewPr>
    <p:cSldViewPr>
      <p:cViewPr>
        <p:scale>
          <a:sx n="66" d="100"/>
          <a:sy n="66" d="100"/>
        </p:scale>
        <p:origin x="-72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DD593664-E41D-42F8-9031-CEE823A71ED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B9FD2C71-14CF-4BA6-9B8D-146C8A9AF67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1B9AD-1280-424D-AD3B-E72976B69A4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AF0B-D629-4E53-B0A8-A50313F5505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44F1-0BE1-47E2-AF9D-AA0472C357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ABEDE8-3CBF-44D4-8AEE-ADDEC5CF0C1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EAE0E-34E3-46A6-B4E8-7BB785EE418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B5F6-86DA-4C90-9F11-A0EB7A8934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30A8B-313F-4D4F-8665-DCFE0068BE7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7CBE-E832-48AF-A5E2-D340120AFCA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7F60-0ACF-4442-853B-C28F75663FE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2CBD1-97D2-4F0F-9912-778A547304F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5AE82-E530-40C6-B5D5-24995E4DBA7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8477-BD5E-4D11-B969-567606BD5DB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4FA5-7BA9-4D37-8BA0-CE9E9189CD1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DDD25-C2A4-4F16-AFEC-D5D8F14F07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01AF-2430-46D8-82C9-51B9DAE918F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906A-0DD4-416A-A1DA-727DF53F5DB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902FA-2B7C-403A-8E3F-DF2FD5B7603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C8C5E-2EF2-4AD7-AF4D-DEF3CF5FA38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07E9-B1B0-48B3-B391-6CC8361FEE8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F5DCE-D8C0-4EA2-B762-9CC23EA15D9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A3091-5A0D-415E-813C-856D05D7AA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4E3F-FB54-4F31-A522-D85BFA39473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fld id="{57F06FF4-8F7F-4BD1-8922-CE00A694B8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4F4BD05B-E295-4EAE-86F2-8B290461B2B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Win%20Xp\My%20Documents\&#1605;&#1602;&#1575;&#1591;&#1593;%20&#1589;&#1608;&#1578;&#1610;&#1577;\&#1575;&#1604;&#1576;&#1587;&#1605;&#1604;&#1577;%20&#1576;&#1589;&#1608;&#1578;%20&#1575;&#1604;&#1591;&#1601;&#1604;%20&#1571;&#1581;&#1605;&#1583;%20&#1587;&#1593;&#1608;&#1583;.wav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بسملة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88913"/>
            <a:ext cx="571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509713" y="1341438"/>
            <a:ext cx="6591300" cy="201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ar-SA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تمثيل المتباينات الخطية و متباينات القيمة المطلقة بيانيّاً 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Graphing Linear and Absolute Value Inequalities </a:t>
            </a:r>
            <a:endParaRPr lang="ar-SA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059113" y="3716338"/>
            <a:ext cx="32385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الصف الثاني ثانوي </a:t>
            </a:r>
          </a:p>
          <a:p>
            <a:pPr algn="ctr"/>
            <a:r>
              <a:rPr lang="ar-SA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الفصل الدراسي الأول 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3635375" y="5229225"/>
            <a:ext cx="2143125" cy="1397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ar-SA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إعداد المعلمة :</a:t>
            </a:r>
          </a:p>
          <a:p>
            <a:pPr algn="ctr"/>
            <a:r>
              <a:rPr lang="ar-SA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سميرة </a:t>
            </a:r>
            <a:r>
              <a:rPr lang="ar-SA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الحربي </a:t>
            </a:r>
          </a:p>
        </p:txBody>
      </p:sp>
      <p:pic>
        <p:nvPicPr>
          <p:cNvPr id="7" name="البسملة بصوت الطفل أحمد سعود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643438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7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3317" grpId="0" animBg="1"/>
      <p:bldP spid="13318" grpId="0" animBg="1"/>
      <p:bldP spid="133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22" name="رابط كسهم مستقيم 21"/>
          <p:cNvCxnSpPr/>
          <p:nvPr/>
        </p:nvCxnSpPr>
        <p:spPr>
          <a:xfrm rot="5400000" flipH="1" flipV="1">
            <a:off x="2061297" y="2582117"/>
            <a:ext cx="1592382" cy="857256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606612" y="33210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 flipV="1">
            <a:off x="285720" y="2928934"/>
            <a:ext cx="1714512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 flipV="1">
            <a:off x="285720" y="3286124"/>
            <a:ext cx="1928826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 flipV="1">
            <a:off x="285720" y="3571876"/>
            <a:ext cx="2071702" cy="200026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687" y="4036223"/>
            <a:ext cx="2643206" cy="214314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571472" y="4643446"/>
            <a:ext cx="2714644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>
            <a:endCxn id="15" idx="2"/>
          </p:cNvCxnSpPr>
          <p:nvPr/>
        </p:nvCxnSpPr>
        <p:spPr>
          <a:xfrm rot="5400000">
            <a:off x="978813" y="5154983"/>
            <a:ext cx="2890278" cy="981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464447" y="4679165"/>
            <a:ext cx="278608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6200000" flipH="1">
            <a:off x="2536017" y="3607595"/>
            <a:ext cx="2214578" cy="18573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10800000" flipV="1">
            <a:off x="285720" y="2428868"/>
            <a:ext cx="1500198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>
            <a:off x="2786050" y="3071810"/>
            <a:ext cx="1785950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928926" y="2786058"/>
            <a:ext cx="1643074" cy="121444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>
            <a:off x="3071802" y="2571744"/>
            <a:ext cx="1500198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>
            <a:off x="3214678" y="2357430"/>
            <a:ext cx="135732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 flipV="1">
            <a:off x="285720" y="2643182"/>
            <a:ext cx="1571636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92298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2" name="شكل بيضاوي 41"/>
          <p:cNvSpPr/>
          <p:nvPr/>
        </p:nvSpPr>
        <p:spPr>
          <a:xfrm>
            <a:off x="2857488" y="285749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1" name="رابط كسهم مستقيم 50"/>
          <p:cNvCxnSpPr>
            <a:stCxn id="19" idx="1"/>
          </p:cNvCxnSpPr>
          <p:nvPr/>
        </p:nvCxnSpPr>
        <p:spPr>
          <a:xfrm rot="16200000" flipV="1">
            <a:off x="1339009" y="2661463"/>
            <a:ext cx="1444576" cy="693634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1963670" y="285749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4" name="شكل بيضاوي 43"/>
          <p:cNvSpPr/>
          <p:nvPr/>
        </p:nvSpPr>
        <p:spPr>
          <a:xfrm>
            <a:off x="2177984" y="32861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0" name="رابط مستقيم 89"/>
          <p:cNvCxnSpPr/>
          <p:nvPr/>
        </p:nvCxnSpPr>
        <p:spPr>
          <a:xfrm rot="16200000" flipH="1">
            <a:off x="2071670" y="4071942"/>
            <a:ext cx="2928958" cy="192882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3286116" y="2285992"/>
            <a:ext cx="1285884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0800000" flipV="1">
            <a:off x="285720" y="2357430"/>
            <a:ext cx="1428760" cy="714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6" descr="26911_116148059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0"/>
            <a:ext cx="2299907" cy="20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طير صباح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86578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6572264" y="20716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تأكد </a:t>
            </a:r>
            <a:endParaRPr lang="en-US" sz="2800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786314" y="2571744"/>
            <a:ext cx="4000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يبين التمثيل البياني أن النقطة </a:t>
            </a:r>
            <a:r>
              <a:rPr lang="en-US" sz="2800" dirty="0" smtClean="0">
                <a:cs typeface="Traditional Arabic" pitchFamily="2" charset="-78"/>
              </a:rPr>
              <a:t>(2,3) </a:t>
            </a:r>
            <a:r>
              <a:rPr lang="ar-SA" sz="2800" dirty="0" smtClean="0">
                <a:cs typeface="Traditional Arabic" pitchFamily="2" charset="-78"/>
              </a:rPr>
              <a:t>  تقع في منطقة الحل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2820926" y="3714752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2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x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+ 3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4429124" y="435769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(2,3)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2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2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+ 3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7072330" y="4000504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643438" y="521495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7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صحيح.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pic>
        <p:nvPicPr>
          <p:cNvPr id="67" name="صورة 66" descr="Symbol-Che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5214950"/>
            <a:ext cx="571504" cy="571504"/>
          </a:xfrm>
          <a:prstGeom prst="rect">
            <a:avLst/>
          </a:prstGeom>
        </p:spPr>
      </p:pic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4643438" y="6000768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إذن الحل صحيح 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9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25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"/>
                            </p:stCondLst>
                            <p:childTnLst>
                              <p:par>
                                <p:cTn id="6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  <p:bldLst>
      <p:bldP spid="50" grpId="0"/>
      <p:bldP spid="56" grpId="0" autoUpdateAnimBg="0"/>
      <p:bldP spid="58" grpId="0" animBg="1"/>
      <p:bldP spid="63" grpId="0" autoUpdateAnimBg="0"/>
      <p:bldP spid="64" grpId="0" autoUpdateAnimBg="0"/>
      <p:bldP spid="65" grpId="0" autoUpdateAnimBg="0"/>
      <p:bldP spid="66" grpId="0" autoUpdateAnimBg="0"/>
      <p:bldP spid="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14480" y="0"/>
            <a:ext cx="464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(3B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مثّلي المتباينة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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 3 </a:t>
            </a:r>
            <a:r>
              <a:rPr lang="en-US" sz="2800" dirty="0" smtClean="0">
                <a:solidFill>
                  <a:srgbClr val="FF0000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x + 1 </a:t>
            </a:r>
            <a:r>
              <a:rPr lang="en-US" sz="2800" dirty="0" smtClean="0">
                <a:solidFill>
                  <a:srgbClr val="FF0000"/>
                </a:solidFill>
                <a:latin typeface="ZA-SYMBOLS"/>
                <a:cs typeface="ZA-SYMBOLS"/>
              </a:rPr>
              <a:t>| 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بيانيّاً .       </a:t>
            </a:r>
            <a:endParaRPr lang="en-US" sz="2800" u="sng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grpSp>
        <p:nvGrpSpPr>
          <p:cNvPr id="2" name="مجموعة 11"/>
          <p:cNvGrpSpPr/>
          <p:nvPr/>
        </p:nvGrpSpPr>
        <p:grpSpPr>
          <a:xfrm>
            <a:off x="7788326" y="571480"/>
            <a:ext cx="1355674" cy="523220"/>
            <a:chOff x="7788326" y="1000108"/>
            <a:chExt cx="1355674" cy="52322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15930" y="928670"/>
            <a:ext cx="8928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الحد هو المستقيم </a:t>
            </a:r>
            <a:r>
              <a:rPr lang="en-US" sz="2800" dirty="0" smtClean="0">
                <a:cs typeface="Traditional Arabic" pitchFamily="2" charset="-78"/>
              </a:rPr>
              <a:t>y </a:t>
            </a:r>
            <a:r>
              <a:rPr lang="en-US" sz="2800" dirty="0" smtClean="0">
                <a:cs typeface="Traditional Arabic" pitchFamily="2" charset="-78"/>
                <a:sym typeface="Zawawi"/>
              </a:rPr>
              <a:t>=</a:t>
            </a:r>
            <a:r>
              <a:rPr lang="en-US" sz="2800" dirty="0" smtClean="0">
                <a:cs typeface="Traditional Arabic" pitchFamily="2" charset="-78"/>
              </a:rPr>
              <a:t> 3 </a:t>
            </a:r>
            <a:r>
              <a:rPr lang="en-US" sz="2800" dirty="0" smtClean="0">
                <a:latin typeface="ZA-SYMBOLS"/>
                <a:cs typeface="ZA-SYMBOLS"/>
              </a:rPr>
              <a:t>|  </a:t>
            </a:r>
            <a:r>
              <a:rPr lang="en-US" sz="2800" dirty="0" smtClean="0">
                <a:cs typeface="Traditional Arabic" pitchFamily="2" charset="-78"/>
              </a:rPr>
              <a:t>x + 1 </a:t>
            </a:r>
            <a:r>
              <a:rPr lang="en-US" sz="2800" dirty="0" smtClean="0">
                <a:latin typeface="ZA-SYMBOLS"/>
                <a:cs typeface="ZA-SYMBOLS"/>
              </a:rPr>
              <a:t>| </a:t>
            </a:r>
            <a:r>
              <a:rPr lang="ar-SA" sz="2800" dirty="0" smtClean="0">
                <a:cs typeface="Traditional Arabic" pitchFamily="2" charset="-78"/>
              </a:rPr>
              <a:t>، وبما أن رمز المتباينة هو </a:t>
            </a:r>
            <a:r>
              <a:rPr lang="ar-SA" sz="2800" dirty="0" smtClean="0">
                <a:cs typeface="Traditional Arabic" pitchFamily="2" charset="-78"/>
                <a:sym typeface="Zawawi"/>
              </a:rPr>
              <a:t> فإن الحد سيكون متصلاً . 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643570" y="1500174"/>
          <a:ext cx="1404926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-3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رابط كسهم مستقيم 21"/>
          <p:cNvCxnSpPr/>
          <p:nvPr/>
        </p:nvCxnSpPr>
        <p:spPr>
          <a:xfrm rot="5400000" flipH="1" flipV="1">
            <a:off x="1553323" y="2947215"/>
            <a:ext cx="2087518" cy="765072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357422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3" name="مجموعة 31"/>
          <p:cNvGrpSpPr/>
          <p:nvPr/>
        </p:nvGrpSpPr>
        <p:grpSpPr>
          <a:xfrm>
            <a:off x="7788326" y="3191532"/>
            <a:ext cx="1355674" cy="523220"/>
            <a:chOff x="7788326" y="1000108"/>
            <a:chExt cx="1355674" cy="52322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34" name="صورة 33" descr="1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اختبري النقطة </a:t>
            </a:r>
            <a:r>
              <a:rPr lang="en-US" sz="2800" dirty="0" smtClean="0">
                <a:cs typeface="Traditional Arabic" pitchFamily="2" charset="-78"/>
              </a:rPr>
              <a:t> (0,0) </a:t>
            </a:r>
            <a:r>
              <a:rPr lang="ar-SA" sz="2800" dirty="0" smtClean="0">
                <a:cs typeface="Traditional Arabic" pitchFamily="2" charset="-78"/>
              </a:rPr>
              <a:t>والتي لا تقع على حد المتباينة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447741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3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x + 1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57654" y="5143512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(0,0)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(0)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 3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+ 1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072330" y="4834606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76330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خطأ.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334804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ظلّلي المنطقة التي 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لا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تحوي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(0,0) 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>
            <a:off x="1714480" y="2928934"/>
            <a:ext cx="107157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42" idx="6"/>
          </p:cNvCxnSpPr>
          <p:nvPr/>
        </p:nvCxnSpPr>
        <p:spPr>
          <a:xfrm flipH="1">
            <a:off x="1785918" y="3125810"/>
            <a:ext cx="928694" cy="174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>
            <a:off x="1857356" y="3357562"/>
            <a:ext cx="71438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10800000">
            <a:off x="1928794" y="3571876"/>
            <a:ext cx="571504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2000232" y="3786190"/>
            <a:ext cx="428628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>
            <a:off x="2071670" y="4000504"/>
            <a:ext cx="28575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>
            <a:off x="1643042" y="2714620"/>
            <a:ext cx="121444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143108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2" name="شكل بيضاوي 41"/>
          <p:cNvSpPr/>
          <p:nvPr/>
        </p:nvSpPr>
        <p:spPr>
          <a:xfrm>
            <a:off x="2606612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1" name="رابط كسهم مستقيم 50"/>
          <p:cNvCxnSpPr>
            <a:stCxn id="19" idx="0"/>
          </p:cNvCxnSpPr>
          <p:nvPr/>
        </p:nvCxnSpPr>
        <p:spPr>
          <a:xfrm rot="16200000" flipV="1">
            <a:off x="821505" y="2982090"/>
            <a:ext cx="2071702" cy="679505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1749356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4" name="شكل بيضاوي 43"/>
          <p:cNvSpPr/>
          <p:nvPr/>
        </p:nvSpPr>
        <p:spPr>
          <a:xfrm>
            <a:off x="1963670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00" name="رابط مستقيم 99"/>
          <p:cNvCxnSpPr/>
          <p:nvPr/>
        </p:nvCxnSpPr>
        <p:spPr>
          <a:xfrm rot="10800000">
            <a:off x="1571604" y="2500306"/>
            <a:ext cx="1357322" cy="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انفجار 1 101"/>
          <p:cNvSpPr/>
          <p:nvPr/>
        </p:nvSpPr>
        <p:spPr>
          <a:xfrm>
            <a:off x="7143768" y="1357298"/>
            <a:ext cx="2000232" cy="2000264"/>
          </a:xfrm>
          <a:prstGeom prst="irregularSeal1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  <a:cs typeface="Traditional Arabic" pitchFamily="2" charset="-78"/>
              </a:rPr>
              <a:t>لا بد من إعادة تعريف الدالة . </a:t>
            </a:r>
            <a:endParaRPr lang="ar-SA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pic>
        <p:nvPicPr>
          <p:cNvPr id="74" name="صورة 73" descr="Symbol-Che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5715016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75"/>
                            </p:stCondLst>
                            <p:childTnLst>
                              <p:par>
                                <p:cTn id="1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25"/>
                            </p:stCondLst>
                            <p:childTnLst>
                              <p:par>
                                <p:cTn id="1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0" grpId="0" autoUpdateAnimBg="0"/>
      <p:bldP spid="17" grpId="0" autoUpdateAnimBg="0"/>
      <p:bldP spid="20" grpId="0" animBg="1"/>
      <p:bldP spid="35" grpId="0" autoUpdateAnimBg="0"/>
      <p:bldP spid="36" grpId="0" autoUpdateAnimBg="0"/>
      <p:bldP spid="39" grpId="0" autoUpdateAnimBg="0"/>
      <p:bldP spid="41" grpId="0" autoUpdateAnimBg="0"/>
      <p:bldP spid="45" grpId="0" autoUpdateAnimBg="0"/>
      <p:bldP spid="46" grpId="0" autoUpdateAnimBg="0"/>
      <p:bldP spid="47" grpId="0" animBg="1"/>
      <p:bldP spid="19" grpId="0" animBg="1"/>
      <p:bldP spid="42" grpId="0" animBg="1"/>
      <p:bldP spid="43" grpId="0" animBg="1"/>
      <p:bldP spid="44" grpId="0" animBg="1"/>
      <p:bldP spid="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22" name="رابط كسهم مستقيم 21"/>
          <p:cNvCxnSpPr/>
          <p:nvPr/>
        </p:nvCxnSpPr>
        <p:spPr>
          <a:xfrm rot="5400000" flipH="1" flipV="1">
            <a:off x="1553323" y="2947215"/>
            <a:ext cx="2087518" cy="765072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357422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>
            <a:off x="1714480" y="2928934"/>
            <a:ext cx="107157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42" idx="6"/>
          </p:cNvCxnSpPr>
          <p:nvPr/>
        </p:nvCxnSpPr>
        <p:spPr>
          <a:xfrm flipH="1">
            <a:off x="1785918" y="3125810"/>
            <a:ext cx="928694" cy="174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>
            <a:off x="1857356" y="3357562"/>
            <a:ext cx="714380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10800000">
            <a:off x="1928794" y="3571876"/>
            <a:ext cx="571504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2000232" y="3786190"/>
            <a:ext cx="428628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>
            <a:off x="2071670" y="4000504"/>
            <a:ext cx="285752" cy="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>
            <a:off x="1643042" y="2714620"/>
            <a:ext cx="121444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143108" y="43576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2" name="شكل بيضاوي 41"/>
          <p:cNvSpPr/>
          <p:nvPr/>
        </p:nvSpPr>
        <p:spPr>
          <a:xfrm>
            <a:off x="2606612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1" name="رابط كسهم مستقيم 50"/>
          <p:cNvCxnSpPr>
            <a:stCxn id="19" idx="0"/>
          </p:cNvCxnSpPr>
          <p:nvPr/>
        </p:nvCxnSpPr>
        <p:spPr>
          <a:xfrm rot="16200000" flipV="1">
            <a:off x="821505" y="2982090"/>
            <a:ext cx="2071702" cy="679505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1749356" y="307181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4" name="شكل بيضاوي 43"/>
          <p:cNvSpPr/>
          <p:nvPr/>
        </p:nvSpPr>
        <p:spPr>
          <a:xfrm>
            <a:off x="1963670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100" name="رابط مستقيم 99"/>
          <p:cNvCxnSpPr/>
          <p:nvPr/>
        </p:nvCxnSpPr>
        <p:spPr>
          <a:xfrm rot="10800000">
            <a:off x="1571604" y="2500306"/>
            <a:ext cx="1357322" cy="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6" descr="26911_116148059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0"/>
            <a:ext cx="2299907" cy="20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طير صباح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86578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6572264" y="20716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تأكد </a:t>
            </a:r>
            <a:endParaRPr lang="en-US" sz="2800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786314" y="2571744"/>
            <a:ext cx="4000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يبين التمثيل البياني أن النقطة </a:t>
            </a:r>
            <a:r>
              <a:rPr lang="en-US" sz="2800" dirty="0" smtClean="0">
                <a:cs typeface="Traditional Arabic" pitchFamily="2" charset="-78"/>
              </a:rPr>
              <a:t>(1,8) </a:t>
            </a:r>
            <a:r>
              <a:rPr lang="ar-SA" sz="2800" dirty="0" smtClean="0">
                <a:cs typeface="Traditional Arabic" pitchFamily="2" charset="-78"/>
              </a:rPr>
              <a:t>  تقع في منطقة الحل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2571736" y="2643182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3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x + 1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429124" y="435769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(1,8)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8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3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1 + 1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7072330" y="4071942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4643438" y="514351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8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 6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صحيح.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pic>
        <p:nvPicPr>
          <p:cNvPr id="63" name="صورة 62" descr="Symbol-Che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5072074"/>
            <a:ext cx="571504" cy="571504"/>
          </a:xfrm>
          <a:prstGeom prst="rect">
            <a:avLst/>
          </a:prstGeom>
        </p:spPr>
      </p:pic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4643438" y="585789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إذن الحل صحيح 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25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"/>
                            </p:stCondLst>
                            <p:childTnLst>
                              <p:par>
                                <p:cTn id="6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</p:childTnLst>
        </p:cTn>
      </p:par>
    </p:tnLst>
    <p:bldLst>
      <p:bldP spid="49" grpId="0"/>
      <p:bldP spid="50" grpId="0" autoUpdateAnimBg="0"/>
      <p:bldP spid="53" grpId="0" animBg="1"/>
      <p:bldP spid="56" grpId="0" autoUpdateAnimBg="0"/>
      <p:bldP spid="58" grpId="0" autoUpdateAnimBg="0"/>
      <p:bldP spid="61" grpId="0" autoUpdateAnimBg="0"/>
      <p:bldP spid="62" grpId="0" autoUpdateAnimBg="0"/>
      <p:bldP spid="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1650" y="571480"/>
            <a:ext cx="864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(1A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مثّلي المتباينة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3 x +     y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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 2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بيانيّاً .       </a:t>
            </a:r>
            <a:endParaRPr lang="en-US" sz="2800" u="sng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28604"/>
            <a:ext cx="214314" cy="762005"/>
          </a:xfrm>
          <a:prstGeom prst="rect">
            <a:avLst/>
          </a:prstGeom>
          <a:noFill/>
        </p:spPr>
      </p:pic>
      <p:grpSp>
        <p:nvGrpSpPr>
          <p:cNvPr id="12" name="مجموعة 11"/>
          <p:cNvGrpSpPr/>
          <p:nvPr/>
        </p:nvGrpSpPr>
        <p:grpSpPr>
          <a:xfrm>
            <a:off x="7788326" y="1000108"/>
            <a:ext cx="1355674" cy="523220"/>
            <a:chOff x="7788326" y="1000108"/>
            <a:chExt cx="1355674" cy="52322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3086" y="1500174"/>
            <a:ext cx="8928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الحد هو المستقيم </a:t>
            </a:r>
            <a:r>
              <a:rPr lang="en-US" sz="2800" dirty="0" smtClean="0">
                <a:cs typeface="Traditional Arabic" pitchFamily="2" charset="-78"/>
              </a:rPr>
              <a:t>3 x +    y = 2</a:t>
            </a:r>
            <a:r>
              <a:rPr lang="ar-SA" sz="2800" dirty="0" smtClean="0">
                <a:cs typeface="Traditional Arabic" pitchFamily="2" charset="-78"/>
              </a:rPr>
              <a:t>  ، وبما أن رمز المتباينة هو </a:t>
            </a:r>
            <a:r>
              <a:rPr lang="ar-SA" sz="2800" dirty="0" smtClean="0">
                <a:cs typeface="Traditional Arabic" pitchFamily="2" charset="-78"/>
                <a:sym typeface="Zawawi"/>
              </a:rPr>
              <a:t> فإن الحد سيكون متقطعاً . 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6286512" y="1309673"/>
            <a:ext cx="214314" cy="762005"/>
          </a:xfrm>
          <a:prstGeom prst="rect">
            <a:avLst/>
          </a:prstGeom>
          <a:noFill/>
        </p:spPr>
      </p:pic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643570" y="2071678"/>
          <a:ext cx="1404926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- 2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رابط كسهم مستقيم 21"/>
          <p:cNvCxnSpPr/>
          <p:nvPr/>
        </p:nvCxnSpPr>
        <p:spPr>
          <a:xfrm rot="16200000" flipH="1">
            <a:off x="464315" y="4036223"/>
            <a:ext cx="4214842" cy="71438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2357422" y="35004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0" name="شكل بيضاوي 19"/>
          <p:cNvSpPr/>
          <p:nvPr/>
        </p:nvSpPr>
        <p:spPr>
          <a:xfrm>
            <a:off x="2571736" y="478632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7788326" y="2762904"/>
            <a:ext cx="1355674" cy="523220"/>
            <a:chOff x="7788326" y="1000108"/>
            <a:chExt cx="1355674" cy="52322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34" name="صورة 33" descr="1.BMP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43438" y="3403587"/>
            <a:ext cx="4500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اختبري النقطة </a:t>
            </a:r>
            <a:r>
              <a:rPr lang="en-US" sz="2800" dirty="0" smtClean="0">
                <a:cs typeface="Traditional Arabic" pitchFamily="2" charset="-78"/>
              </a:rPr>
              <a:t> (0,0) </a:t>
            </a:r>
            <a:r>
              <a:rPr lang="ar-SA" sz="2800" dirty="0" smtClean="0">
                <a:cs typeface="Traditional Arabic" pitchFamily="2" charset="-78"/>
              </a:rPr>
              <a:t>والتي لا تقع على حد المتباينة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426310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x +    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 2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143380"/>
            <a:ext cx="208100" cy="642942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57654" y="490604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(0,0) </a:t>
            </a: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(0) +    (0)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2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857760"/>
            <a:ext cx="208100" cy="642942"/>
          </a:xfrm>
          <a:prstGeom prst="rect">
            <a:avLst/>
          </a:prstGeom>
          <a:noFill/>
        </p:spPr>
      </p:pic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429652" y="4620292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54898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 2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07220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ظلّلي المنطقة التي تحوي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(0,0) 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 flipV="1">
            <a:off x="285720" y="2571744"/>
            <a:ext cx="2000264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 flipV="1">
            <a:off x="285720" y="2857496"/>
            <a:ext cx="2000264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 flipV="1">
            <a:off x="285720" y="3071810"/>
            <a:ext cx="2071702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10800000" flipV="1">
            <a:off x="285720" y="3357562"/>
            <a:ext cx="2152664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 flipV="1">
            <a:off x="285720" y="3643314"/>
            <a:ext cx="2143140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 flipV="1">
            <a:off x="285720" y="3929066"/>
            <a:ext cx="2143140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0800000" flipV="1">
            <a:off x="285720" y="4143380"/>
            <a:ext cx="2214578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 flipV="1">
            <a:off x="285720" y="4429132"/>
            <a:ext cx="2295540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10800000" flipV="1">
            <a:off x="285720" y="4714884"/>
            <a:ext cx="2286016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10800000" flipV="1">
            <a:off x="285720" y="5000636"/>
            <a:ext cx="2286016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10800000" flipV="1">
            <a:off x="357158" y="5214950"/>
            <a:ext cx="2286016" cy="1143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10800000" flipV="1">
            <a:off x="428596" y="5500702"/>
            <a:ext cx="2295540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rot="10800000" flipV="1">
            <a:off x="1000100" y="5822148"/>
            <a:ext cx="1785950" cy="75012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1500166" y="6107900"/>
            <a:ext cx="1357322" cy="53580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 rot="10800000" flipV="1">
            <a:off x="2214546" y="6322214"/>
            <a:ext cx="642942" cy="25005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 flipV="1">
            <a:off x="285720" y="2357430"/>
            <a:ext cx="186691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صورة 84" descr="Symbol-Chec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9388" y="5500702"/>
            <a:ext cx="571504" cy="571504"/>
          </a:xfrm>
          <a:prstGeom prst="rect">
            <a:avLst/>
          </a:prstGeom>
        </p:spPr>
      </p:pic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5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25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75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75"/>
                            </p:stCondLst>
                            <p:childTnLst>
                              <p:par>
                                <p:cTn id="1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"/>
                            </p:stCondLst>
                            <p:childTnLst>
                              <p:par>
                                <p:cTn id="1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0" grpId="0" autoUpdateAnimBg="0"/>
      <p:bldP spid="17" grpId="0" autoUpdateAnimBg="0"/>
      <p:bldP spid="19" grpId="0" animBg="1"/>
      <p:bldP spid="20" grpId="0" animBg="1"/>
      <p:bldP spid="35" grpId="0" autoUpdateAnimBg="0"/>
      <p:bldP spid="36" grpId="0" autoUpdateAnimBg="0"/>
      <p:bldP spid="39" grpId="0" autoUpdateAnimBg="0"/>
      <p:bldP spid="41" grpId="0" autoUpdateAnimBg="0"/>
      <p:bldP spid="45" grpId="0" autoUpdateAnimBg="0"/>
      <p:bldP spid="46" grpId="0" autoUpdateAnimBg="0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22" name="رابط كسهم مستقيم 21"/>
          <p:cNvCxnSpPr/>
          <p:nvPr/>
        </p:nvCxnSpPr>
        <p:spPr>
          <a:xfrm rot="16200000" flipH="1">
            <a:off x="464315" y="4036223"/>
            <a:ext cx="4214842" cy="71438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2357422" y="35004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0" name="شكل بيضاوي 19"/>
          <p:cNvSpPr/>
          <p:nvPr/>
        </p:nvSpPr>
        <p:spPr>
          <a:xfrm>
            <a:off x="2571736" y="478632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x +    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 2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4286256"/>
            <a:ext cx="208100" cy="642942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429124" y="435769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(-1,4)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 (-1) +    (4)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2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643314"/>
            <a:ext cx="208100" cy="642942"/>
          </a:xfrm>
          <a:prstGeom prst="rect">
            <a:avLst/>
          </a:prstGeom>
          <a:noFill/>
        </p:spPr>
      </p:pic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21495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-1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 2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صحيح.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000768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إذن الحل صحيح 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 flipV="1">
            <a:off x="285720" y="2571744"/>
            <a:ext cx="2000264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 flipV="1">
            <a:off x="285720" y="2857496"/>
            <a:ext cx="2000264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 flipV="1">
            <a:off x="285720" y="3071810"/>
            <a:ext cx="2071702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10800000" flipV="1">
            <a:off x="285720" y="3357562"/>
            <a:ext cx="2152664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 flipV="1">
            <a:off x="285720" y="3643314"/>
            <a:ext cx="2143140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0800000" flipV="1">
            <a:off x="285720" y="3929066"/>
            <a:ext cx="2143140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0800000" flipV="1">
            <a:off x="285720" y="4143380"/>
            <a:ext cx="2214578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0800000" flipV="1">
            <a:off x="285720" y="4429132"/>
            <a:ext cx="2295540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10800000" flipV="1">
            <a:off x="285720" y="4714884"/>
            <a:ext cx="2286016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10800000" flipV="1">
            <a:off x="285720" y="5000636"/>
            <a:ext cx="2286016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10800000" flipV="1">
            <a:off x="357158" y="5214950"/>
            <a:ext cx="2286016" cy="1143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10800000" flipV="1">
            <a:off x="428596" y="5500702"/>
            <a:ext cx="2295540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rot="10800000" flipV="1">
            <a:off x="1000100" y="5822148"/>
            <a:ext cx="1785950" cy="75012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1428728" y="6107900"/>
            <a:ext cx="1357322" cy="53580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 rot="10800000" flipV="1">
            <a:off x="2214546" y="6322214"/>
            <a:ext cx="642942" cy="25005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 flipV="1">
            <a:off x="285720" y="2357430"/>
            <a:ext cx="1866912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6" descr="26911_116148059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2299907" cy="20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طير صباح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786578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572264" y="20716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تأكد </a:t>
            </a:r>
            <a:endParaRPr lang="en-US" sz="2800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786314" y="2571744"/>
            <a:ext cx="4000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يبين التمثيل البياني أن النقطة </a:t>
            </a:r>
            <a:r>
              <a:rPr lang="en-US" sz="2800" dirty="0" smtClean="0">
                <a:cs typeface="Traditional Arabic" pitchFamily="2" charset="-78"/>
              </a:rPr>
              <a:t>(-1,4) </a:t>
            </a:r>
            <a:r>
              <a:rPr lang="ar-SA" sz="2800" dirty="0" smtClean="0">
                <a:cs typeface="Traditional Arabic" pitchFamily="2" charset="-78"/>
              </a:rPr>
              <a:t> تقع في منطقة الحل .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37" name="صورة 36" descr="Symbol-Check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00826" y="5214950"/>
            <a:ext cx="571504" cy="571504"/>
          </a:xfrm>
          <a:prstGeom prst="rect">
            <a:avLst/>
          </a:prstGeom>
        </p:spPr>
      </p:pic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572528" y="4048788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2177984" y="353531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9" fill="hold"/>
                                        <p:tgtEl>
                                          <p:spTgt spid="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25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25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25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"/>
                </p:tgtEl>
              </p:cMediaNode>
            </p:audio>
          </p:childTnLst>
        </p:cTn>
      </p:par>
    </p:tnLst>
    <p:bldLst>
      <p:bldP spid="36" grpId="0" autoUpdateAnimBg="0"/>
      <p:bldP spid="39" grpId="0" autoUpdateAnimBg="0"/>
      <p:bldP spid="45" grpId="0" autoUpdateAnimBg="0"/>
      <p:bldP spid="46" grpId="0" autoUpdateAnimBg="0"/>
      <p:bldP spid="92" grpId="0"/>
      <p:bldP spid="93" grpId="0" autoUpdateAnimBg="0"/>
      <p:bldP spid="38" grpId="0" autoUpdateAnimBg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1650" y="571480"/>
            <a:ext cx="864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(1B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مثّلي المتباينة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- x +  2 y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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 4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بيانيّاً .       </a:t>
            </a:r>
            <a:endParaRPr lang="en-US" sz="2800" u="sng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grpSp>
        <p:nvGrpSpPr>
          <p:cNvPr id="2" name="مجموعة 11"/>
          <p:cNvGrpSpPr/>
          <p:nvPr/>
        </p:nvGrpSpPr>
        <p:grpSpPr>
          <a:xfrm>
            <a:off x="7788326" y="1000108"/>
            <a:ext cx="1355674" cy="523220"/>
            <a:chOff x="7788326" y="1000108"/>
            <a:chExt cx="1355674" cy="52322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3086" y="1500174"/>
            <a:ext cx="8928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الحد هو المستقيم </a:t>
            </a:r>
            <a:r>
              <a:rPr lang="en-US" sz="2800" dirty="0" smtClean="0">
                <a:cs typeface="Traditional Arabic" pitchFamily="2" charset="-78"/>
              </a:rPr>
              <a:t>- x + 2 y = 4</a:t>
            </a:r>
            <a:r>
              <a:rPr lang="ar-SA" sz="2800" dirty="0" smtClean="0">
                <a:cs typeface="Traditional Arabic" pitchFamily="2" charset="-78"/>
              </a:rPr>
              <a:t>  ، وبما أن رمز المتباينة هو </a:t>
            </a:r>
            <a:r>
              <a:rPr lang="ar-SA" sz="2800" dirty="0" smtClean="0">
                <a:cs typeface="Traditional Arabic" pitchFamily="2" charset="-78"/>
                <a:sym typeface="Zawawi"/>
              </a:rPr>
              <a:t> فإن الحد سيكون متقطعاً . 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643570" y="2071678"/>
          <a:ext cx="1404926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رابط كسهم مستقيم 21"/>
          <p:cNvCxnSpPr/>
          <p:nvPr/>
        </p:nvCxnSpPr>
        <p:spPr>
          <a:xfrm flipV="1">
            <a:off x="285720" y="2857496"/>
            <a:ext cx="4357718" cy="2214578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2392298" y="392906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0" name="شكل بيضاوي 19"/>
          <p:cNvSpPr/>
          <p:nvPr/>
        </p:nvSpPr>
        <p:spPr>
          <a:xfrm>
            <a:off x="2820926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3" name="مجموعة 31"/>
          <p:cNvGrpSpPr/>
          <p:nvPr/>
        </p:nvGrpSpPr>
        <p:grpSpPr>
          <a:xfrm>
            <a:off x="7788326" y="2762904"/>
            <a:ext cx="1355674" cy="523220"/>
            <a:chOff x="7788326" y="1000108"/>
            <a:chExt cx="1355674" cy="52322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34" name="صورة 33" descr="1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43438" y="3403587"/>
            <a:ext cx="4500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اختبري النقطة </a:t>
            </a:r>
            <a:r>
              <a:rPr lang="en-US" sz="2800" dirty="0" smtClean="0">
                <a:cs typeface="Traditional Arabic" pitchFamily="2" charset="-78"/>
              </a:rPr>
              <a:t> (0,0) </a:t>
            </a:r>
            <a:r>
              <a:rPr lang="ar-SA" sz="2800" dirty="0" smtClean="0">
                <a:cs typeface="Traditional Arabic" pitchFamily="2" charset="-78"/>
              </a:rPr>
              <a:t>والتي لا تقع على حد المتباينة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426310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- x +  2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 4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57654" y="490604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(0,0) </a:t>
            </a: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- (0) +   2 (0)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4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429652" y="4620292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54898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 4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خطأ.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07220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ظلّلي المنطقة التي 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لا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تحوي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(0,0) 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6200000" flipH="1">
            <a:off x="250001" y="3536157"/>
            <a:ext cx="1071570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>
            <a:off x="285720" y="3071810"/>
            <a:ext cx="1357322" cy="128588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285720" y="2714620"/>
            <a:ext cx="1643074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285720" y="2285992"/>
            <a:ext cx="1928826" cy="171451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857224" y="2285992"/>
            <a:ext cx="1714512" cy="164307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16200000" flipH="1">
            <a:off x="1464447" y="2321711"/>
            <a:ext cx="1428760" cy="135732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2035951" y="2393149"/>
            <a:ext cx="1285884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6200000" flipH="1">
            <a:off x="2500298" y="2428868"/>
            <a:ext cx="1143008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16200000" flipH="1">
            <a:off x="250001" y="4679165"/>
            <a:ext cx="285752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16200000" flipH="1">
            <a:off x="2928926" y="2428868"/>
            <a:ext cx="1000132" cy="71438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16200000" flipH="1">
            <a:off x="3286116" y="2428868"/>
            <a:ext cx="857256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16200000" flipH="1">
            <a:off x="3536149" y="2393149"/>
            <a:ext cx="785818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rot="16200000" flipH="1">
            <a:off x="3804030" y="2411020"/>
            <a:ext cx="678685" cy="4286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6200000" flipH="1">
            <a:off x="4036214" y="2393149"/>
            <a:ext cx="571507" cy="35718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6200000" flipH="1">
            <a:off x="250001" y="4036223"/>
            <a:ext cx="714380" cy="64294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صورة 84" descr="Symbol-Che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5500702"/>
            <a:ext cx="571504" cy="571504"/>
          </a:xfrm>
          <a:prstGeom prst="rect">
            <a:avLst/>
          </a:prstGeom>
        </p:spPr>
      </p:pic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"/>
                            </p:stCondLst>
                            <p:childTnLst>
                              <p:par>
                                <p:cTn id="1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25"/>
                            </p:stCondLst>
                            <p:childTnLst>
                              <p:par>
                                <p:cTn id="1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0" grpId="0" autoUpdateAnimBg="0"/>
      <p:bldP spid="17" grpId="0" autoUpdateAnimBg="0"/>
      <p:bldP spid="19" grpId="0" animBg="1"/>
      <p:bldP spid="20" grpId="0" animBg="1"/>
      <p:bldP spid="35" grpId="0" autoUpdateAnimBg="0"/>
      <p:bldP spid="36" grpId="0" autoUpdateAnimBg="0"/>
      <p:bldP spid="39" grpId="0" autoUpdateAnimBg="0"/>
      <p:bldP spid="41" grpId="0" autoUpdateAnimBg="0"/>
      <p:bldP spid="45" grpId="0" autoUpdateAnimBg="0"/>
      <p:bldP spid="46" grpId="0" autoUpdateAnimBg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- x + 2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 4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429124" y="435769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(2,6)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- (2) + 2 (6)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4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21495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10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 4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صحيح.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000768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إذن الحل صحيح 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pic>
        <p:nvPicPr>
          <p:cNvPr id="88" name="Picture 6" descr="26911_116148059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0"/>
            <a:ext cx="2299907" cy="20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طير صباح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86578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572264" y="20716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تأكد </a:t>
            </a:r>
            <a:endParaRPr lang="en-US" sz="2800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786314" y="2571744"/>
            <a:ext cx="4000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يبين التمثيل البياني أن النقطة </a:t>
            </a:r>
            <a:r>
              <a:rPr lang="en-US" sz="2800" dirty="0" smtClean="0">
                <a:cs typeface="Traditional Arabic" pitchFamily="2" charset="-78"/>
              </a:rPr>
              <a:t>(2,6) </a:t>
            </a:r>
            <a:r>
              <a:rPr lang="ar-SA" sz="2800" dirty="0" smtClean="0">
                <a:cs typeface="Traditional Arabic" pitchFamily="2" charset="-78"/>
              </a:rPr>
              <a:t>  تقع في منطقة الحل .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37" name="صورة 36" descr="Symbol-Che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5214950"/>
            <a:ext cx="571504" cy="571504"/>
          </a:xfrm>
          <a:prstGeom prst="rect">
            <a:avLst/>
          </a:prstGeom>
        </p:spPr>
      </p:pic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572528" y="4048788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cxnSp>
        <p:nvCxnSpPr>
          <p:cNvPr id="43" name="رابط كسهم مستقيم 42"/>
          <p:cNvCxnSpPr/>
          <p:nvPr/>
        </p:nvCxnSpPr>
        <p:spPr>
          <a:xfrm flipV="1">
            <a:off x="285720" y="2857496"/>
            <a:ext cx="4357718" cy="2214578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16200000" flipH="1">
            <a:off x="250001" y="3536157"/>
            <a:ext cx="1071570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285720" y="3071810"/>
            <a:ext cx="1357322" cy="128588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>
            <a:off x="285720" y="2714620"/>
            <a:ext cx="1643074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285720" y="2285992"/>
            <a:ext cx="1928826" cy="171451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857224" y="2285992"/>
            <a:ext cx="1714512" cy="164307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16200000" flipH="1">
            <a:off x="1464447" y="2321711"/>
            <a:ext cx="1428760" cy="135732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16200000" flipH="1">
            <a:off x="2035951" y="2393149"/>
            <a:ext cx="1285884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rot="16200000" flipH="1">
            <a:off x="2500298" y="2428868"/>
            <a:ext cx="1143008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16200000" flipH="1">
            <a:off x="250001" y="4679165"/>
            <a:ext cx="285752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16200000" flipH="1">
            <a:off x="2928926" y="2428868"/>
            <a:ext cx="1000132" cy="71438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6200000" flipH="1">
            <a:off x="3286116" y="2428868"/>
            <a:ext cx="857256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16200000" flipH="1">
            <a:off x="3536149" y="2393149"/>
            <a:ext cx="785818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16200000" flipH="1">
            <a:off x="3804030" y="2411020"/>
            <a:ext cx="678685" cy="42862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16200000" flipH="1">
            <a:off x="4036214" y="2393149"/>
            <a:ext cx="571507" cy="35718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16200000" flipH="1">
            <a:off x="250001" y="4036223"/>
            <a:ext cx="714380" cy="64294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شكل بيضاوي 73"/>
          <p:cNvSpPr/>
          <p:nvPr/>
        </p:nvSpPr>
        <p:spPr>
          <a:xfrm>
            <a:off x="2392298" y="392906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5" name="شكل بيضاوي 74"/>
          <p:cNvSpPr/>
          <p:nvPr/>
        </p:nvSpPr>
        <p:spPr>
          <a:xfrm>
            <a:off x="2820926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0" name="شكل بيضاوي 79"/>
          <p:cNvSpPr/>
          <p:nvPr/>
        </p:nvSpPr>
        <p:spPr>
          <a:xfrm>
            <a:off x="2820926" y="3071810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9" fill="hold"/>
                                        <p:tgtEl>
                                          <p:spTgt spid="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5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"/>
                            </p:stCondLst>
                            <p:childTnLst>
                              <p:par>
                                <p:cTn id="6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"/>
                </p:tgtEl>
              </p:cMediaNode>
            </p:audio>
          </p:childTnLst>
        </p:cTn>
      </p:par>
    </p:tnLst>
    <p:bldLst>
      <p:bldP spid="36" grpId="0" autoUpdateAnimBg="0"/>
      <p:bldP spid="39" grpId="0" autoUpdateAnimBg="0"/>
      <p:bldP spid="45" grpId="0" autoUpdateAnimBg="0"/>
      <p:bldP spid="46" grpId="0" autoUpdateAnimBg="0"/>
      <p:bldP spid="92" grpId="0"/>
      <p:bldP spid="93" grpId="0" autoUpdateAnimBg="0"/>
      <p:bldP spid="38" grpId="0" autoUpdateAnimBg="0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1650" y="500042"/>
            <a:ext cx="86423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(2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مع صالح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60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ريال يستطيع إنفاقها في مدينة الألعاب . فإذا كان ثمن تذكرة الألعاب الإلكترونية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5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ريالات ، وثمن تذكرة كل لعبةٍ عادية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6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ريالات . فاكتبي متباينة تصف هذا الموقف ، ثم مثّليها بيانيّاً .  </a:t>
            </a:r>
            <a:endParaRPr lang="en-US" sz="2800" u="sng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grpSp>
        <p:nvGrpSpPr>
          <p:cNvPr id="2" name="مجموعة 11"/>
          <p:cNvGrpSpPr/>
          <p:nvPr/>
        </p:nvGrpSpPr>
        <p:grpSpPr>
          <a:xfrm>
            <a:off x="7788326" y="4000504"/>
            <a:ext cx="1355674" cy="523220"/>
            <a:chOff x="7788326" y="928670"/>
            <a:chExt cx="1355674" cy="52322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928670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643438" y="1643050"/>
            <a:ext cx="45005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لتكن </a:t>
            </a:r>
            <a:r>
              <a:rPr lang="en-US" sz="2800" dirty="0" smtClean="0">
                <a:cs typeface="Traditional Arabic" pitchFamily="2" charset="-78"/>
              </a:rPr>
              <a:t>x</a:t>
            </a:r>
            <a:r>
              <a:rPr lang="ar-SA" sz="2800" dirty="0" smtClean="0">
                <a:cs typeface="Traditional Arabic" pitchFamily="2" charset="-78"/>
              </a:rPr>
              <a:t> عدد الألعاب الإلكترونية التي سوف يلعب بها صالح  ، و </a:t>
            </a:r>
            <a:r>
              <a:rPr lang="en-US" sz="2800" dirty="0" smtClean="0">
                <a:cs typeface="Traditional Arabic" pitchFamily="2" charset="-78"/>
              </a:rPr>
              <a:t>y</a:t>
            </a:r>
            <a:r>
              <a:rPr lang="ar-SA" sz="2800" dirty="0" smtClean="0">
                <a:cs typeface="Traditional Arabic" pitchFamily="2" charset="-78"/>
              </a:rPr>
              <a:t> عدد الألعاب العادية التي سوف يلعب بها صالح . وبما أن من الممكن أن صالح  ينفق الـ </a:t>
            </a:r>
            <a:r>
              <a:rPr lang="en-US" sz="2800" dirty="0" smtClean="0">
                <a:cs typeface="Traditional Arabic" pitchFamily="2" charset="-78"/>
              </a:rPr>
              <a:t>60</a:t>
            </a:r>
            <a:r>
              <a:rPr lang="ar-SA" sz="2800" dirty="0" smtClean="0">
                <a:cs typeface="Traditional Arabic" pitchFamily="2" charset="-78"/>
              </a:rPr>
              <a:t> ريال كاملة ، فإن المتباينة تحتوي على الرمز </a:t>
            </a:r>
            <a:r>
              <a:rPr lang="ar-SA" sz="2800" dirty="0" smtClean="0">
                <a:cs typeface="Traditional Arabic" pitchFamily="2" charset="-78"/>
                <a:sym typeface="Zawawi"/>
              </a:rPr>
              <a:t>  وهي كالتالي :         </a:t>
            </a:r>
            <a:r>
              <a:rPr lang="en-US" sz="2800" dirty="0" smtClean="0">
                <a:cs typeface="Traditional Arabic" pitchFamily="2" charset="-78"/>
                <a:sym typeface="Zawawi"/>
              </a:rPr>
              <a:t>5 x + 6 y  60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6072198" y="5643578"/>
          <a:ext cx="1404926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رابط كسهم مستقيم 21"/>
          <p:cNvCxnSpPr/>
          <p:nvPr/>
        </p:nvCxnSpPr>
        <p:spPr>
          <a:xfrm>
            <a:off x="2285984" y="2143116"/>
            <a:ext cx="2286016" cy="1928826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2392298" y="22494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0" name="شكل بيضاوي 19"/>
          <p:cNvSpPr/>
          <p:nvPr/>
        </p:nvSpPr>
        <p:spPr>
          <a:xfrm>
            <a:off x="3643306" y="32861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786314" y="4543206"/>
            <a:ext cx="43576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الحد هو المستقيم </a:t>
            </a:r>
            <a:r>
              <a:rPr lang="en-US" sz="2800" dirty="0" smtClean="0">
                <a:cs typeface="Traditional Arabic" pitchFamily="2" charset="-78"/>
              </a:rPr>
              <a:t>5 x + 6 y = 60</a:t>
            </a:r>
            <a:r>
              <a:rPr lang="ar-SA" sz="2800" dirty="0" smtClean="0">
                <a:cs typeface="Traditional Arabic" pitchFamily="2" charset="-78"/>
              </a:rPr>
              <a:t>  ، </a:t>
            </a:r>
          </a:p>
          <a:p>
            <a:pPr algn="ctr">
              <a:spcBef>
                <a:spcPct val="50000"/>
              </a:spcBef>
            </a:pPr>
            <a:r>
              <a:rPr lang="ar-SA" sz="2400" dirty="0" smtClean="0">
                <a:cs typeface="Traditional Arabic" pitchFamily="2" charset="-78"/>
              </a:rPr>
              <a:t>وبما أن رمز المتباينة هو </a:t>
            </a:r>
            <a:r>
              <a:rPr lang="ar-SA" sz="2400" dirty="0" smtClean="0">
                <a:cs typeface="Traditional Arabic" pitchFamily="2" charset="-78"/>
                <a:sym typeface="Zawawi"/>
              </a:rPr>
              <a:t> فإن الحد سيكون متصلاً . </a:t>
            </a:r>
            <a:endParaRPr lang="en-US" sz="24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0" grpId="0" autoUpdateAnimBg="0"/>
      <p:bldP spid="17" grpId="0" autoUpdateAnimBg="0"/>
      <p:bldP spid="19" grpId="0" animBg="1"/>
      <p:bldP spid="20" grpId="0" animBg="1"/>
      <p:bldP spid="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صورة 41" descr="25-10-1432 11-13-50 م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43" name="رابط كسهم مستقيم 42"/>
          <p:cNvCxnSpPr/>
          <p:nvPr/>
        </p:nvCxnSpPr>
        <p:spPr>
          <a:xfrm>
            <a:off x="2285984" y="2143116"/>
            <a:ext cx="2286016" cy="1928826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شكل بيضاوي 43"/>
          <p:cNvSpPr/>
          <p:nvPr/>
        </p:nvSpPr>
        <p:spPr>
          <a:xfrm>
            <a:off x="2392298" y="22494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8" name="شكل بيضاوي 47"/>
          <p:cNvSpPr/>
          <p:nvPr/>
        </p:nvSpPr>
        <p:spPr>
          <a:xfrm>
            <a:off x="3643306" y="32861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grpSp>
        <p:nvGrpSpPr>
          <p:cNvPr id="3" name="مجموعة 31"/>
          <p:cNvGrpSpPr/>
          <p:nvPr/>
        </p:nvGrpSpPr>
        <p:grpSpPr>
          <a:xfrm>
            <a:off x="7788326" y="0"/>
            <a:ext cx="1355674" cy="523220"/>
            <a:chOff x="7788326" y="1000108"/>
            <a:chExt cx="1355674" cy="52322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34" name="صورة 33" descr="1.BMP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43438" y="500042"/>
            <a:ext cx="4500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اختبري النقطة </a:t>
            </a:r>
            <a:r>
              <a:rPr lang="en-US" sz="2800" dirty="0" smtClean="0">
                <a:cs typeface="Traditional Arabic" pitchFamily="2" charset="-78"/>
              </a:rPr>
              <a:t> (0,0) </a:t>
            </a:r>
            <a:r>
              <a:rPr lang="ar-SA" sz="2800" dirty="0" smtClean="0">
                <a:cs typeface="Traditional Arabic" pitchFamily="2" charset="-78"/>
              </a:rPr>
              <a:t>والتي لا تقع على حد المتباينة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140558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5 x +  6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60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572000" y="2334276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(0,0) </a:t>
            </a: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5 (0) +6 (0)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60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8358214" y="2000240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321468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60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392906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ظلّلي المنطقة التي تحوي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(0,0) 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5400000" flipH="1" flipV="1">
            <a:off x="3428992" y="3714752"/>
            <a:ext cx="714380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5400000" flipH="1" flipV="1">
            <a:off x="3000364" y="3571876"/>
            <a:ext cx="928694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 flipH="1" flipV="1">
            <a:off x="2536017" y="3393281"/>
            <a:ext cx="1143008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 flipH="1" flipV="1">
            <a:off x="2357422" y="3143248"/>
            <a:ext cx="100013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 flipH="1" flipV="1">
            <a:off x="2357422" y="2857496"/>
            <a:ext cx="714380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 flipH="1" flipV="1">
            <a:off x="2393141" y="2607463"/>
            <a:ext cx="428628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 flipH="1" flipV="1">
            <a:off x="2428860" y="2428868"/>
            <a:ext cx="142876" cy="14287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 flipH="1" flipV="1">
            <a:off x="4214810" y="4143380"/>
            <a:ext cx="357190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5400000" flipH="1" flipV="1">
            <a:off x="3821901" y="3964785"/>
            <a:ext cx="571504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pic>
        <p:nvPicPr>
          <p:cNvPr id="49" name="صورة 48" descr="Symbol-Che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3143248"/>
            <a:ext cx="571504" cy="571504"/>
          </a:xfrm>
          <a:prstGeom prst="rect">
            <a:avLst/>
          </a:prstGeom>
        </p:spPr>
      </p:pic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4643470" y="4714884"/>
            <a:ext cx="45005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800080"/>
                </a:solidFill>
                <a:cs typeface="Traditional Arabic" pitchFamily="2" charset="-78"/>
              </a:rPr>
              <a:t>عدد الألعاب الإلكترونية </a:t>
            </a:r>
            <a:r>
              <a:rPr lang="en-US" sz="2800" dirty="0" smtClean="0">
                <a:solidFill>
                  <a:srgbClr val="800080"/>
                </a:solidFill>
                <a:cs typeface="Traditional Arabic" pitchFamily="2" charset="-78"/>
              </a:rPr>
              <a:t> x</a:t>
            </a:r>
            <a:r>
              <a:rPr lang="ar-SA" sz="2800" dirty="0" smtClean="0">
                <a:solidFill>
                  <a:srgbClr val="800080"/>
                </a:solidFill>
                <a:cs typeface="Traditional Arabic" pitchFamily="2" charset="-78"/>
              </a:rPr>
              <a:t>و عدد الألعاب العادية </a:t>
            </a:r>
            <a:r>
              <a:rPr lang="en-US" sz="2800" dirty="0" smtClean="0">
                <a:solidFill>
                  <a:srgbClr val="800080"/>
                </a:solidFill>
                <a:cs typeface="Traditional Arabic" pitchFamily="2" charset="-78"/>
              </a:rPr>
              <a:t>y</a:t>
            </a:r>
            <a:r>
              <a:rPr lang="ar-SA" sz="2800" dirty="0" smtClean="0">
                <a:solidFill>
                  <a:srgbClr val="800080"/>
                </a:solidFill>
                <a:cs typeface="Traditional Arabic" pitchFamily="2" charset="-78"/>
              </a:rPr>
              <a:t>  لا يمكن أن يكونا بالسالب ، لذا نظلل منطقة الحل التي في الربع الأول فقط . </a:t>
            </a:r>
            <a:endParaRPr lang="en-US" sz="2800" dirty="0">
              <a:solidFill>
                <a:srgbClr val="80008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5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  <p:bldP spid="39" grpId="0" autoUpdateAnimBg="0"/>
      <p:bldP spid="41" grpId="0" autoUpdateAnimBg="0"/>
      <p:bldP spid="45" grpId="0" autoUpdateAnimBg="0"/>
      <p:bldP spid="46" grpId="0" autoUpdateAnimBg="0"/>
      <p:bldP spid="47" grpId="0" animBg="1"/>
      <p:bldP spid="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صورة 41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cxnSp>
        <p:nvCxnSpPr>
          <p:cNvPr id="43" name="رابط كسهم مستقيم 42"/>
          <p:cNvCxnSpPr/>
          <p:nvPr/>
        </p:nvCxnSpPr>
        <p:spPr>
          <a:xfrm>
            <a:off x="2285984" y="2143116"/>
            <a:ext cx="2286016" cy="1928826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شكل بيضاوي 43"/>
          <p:cNvSpPr/>
          <p:nvPr/>
        </p:nvSpPr>
        <p:spPr>
          <a:xfrm>
            <a:off x="2392298" y="224943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8" name="شكل بيضاوي 47"/>
          <p:cNvSpPr/>
          <p:nvPr/>
        </p:nvSpPr>
        <p:spPr>
          <a:xfrm>
            <a:off x="3643306" y="32861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5400000" flipH="1" flipV="1">
            <a:off x="3428992" y="3714752"/>
            <a:ext cx="714380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5400000" flipH="1" flipV="1">
            <a:off x="3000364" y="3571876"/>
            <a:ext cx="928694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 flipH="1" flipV="1">
            <a:off x="2536017" y="3393281"/>
            <a:ext cx="1143008" cy="92869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 flipH="1" flipV="1">
            <a:off x="2357422" y="3143248"/>
            <a:ext cx="100013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 flipH="1" flipV="1">
            <a:off x="2357422" y="2857496"/>
            <a:ext cx="714380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 flipH="1" flipV="1">
            <a:off x="2393141" y="2607463"/>
            <a:ext cx="428628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 flipH="1" flipV="1">
            <a:off x="2428860" y="2428868"/>
            <a:ext cx="142876" cy="14287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 flipH="1" flipV="1">
            <a:off x="4214810" y="4143380"/>
            <a:ext cx="357190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5400000" flipH="1" flipV="1">
            <a:off x="3821901" y="3964785"/>
            <a:ext cx="571504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2820926" y="3500438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pic>
        <p:nvPicPr>
          <p:cNvPr id="31" name="Picture 6" descr="26911_116148059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0"/>
            <a:ext cx="2299907" cy="20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طير صباح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86578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572264" y="20716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تأكد </a:t>
            </a:r>
            <a:endParaRPr lang="en-US" sz="2800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786314" y="2571744"/>
            <a:ext cx="4000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يبين التمثيل البياني أن النقطة </a:t>
            </a:r>
            <a:r>
              <a:rPr lang="en-US" sz="2800" dirty="0" smtClean="0">
                <a:cs typeface="Traditional Arabic" pitchFamily="2" charset="-78"/>
              </a:rPr>
              <a:t>(2,4) </a:t>
            </a:r>
            <a:r>
              <a:rPr lang="ar-SA" sz="2800" dirty="0" smtClean="0">
                <a:cs typeface="Traditional Arabic" pitchFamily="2" charset="-78"/>
              </a:rPr>
              <a:t>  تقع في منطقة الحل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4429124" y="4357694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(2,4)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5 (2) + 6 (4)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60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5 x + 6 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60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643438" y="521495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34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60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صحيح.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4643438" y="6000768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إذن الحل صحيح 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pic>
        <p:nvPicPr>
          <p:cNvPr id="56" name="صورة 55" descr="Symbol-Che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5214950"/>
            <a:ext cx="571504" cy="571504"/>
          </a:xfrm>
          <a:prstGeom prst="rect">
            <a:avLst/>
          </a:prstGeom>
        </p:spPr>
      </p:pic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572528" y="4048788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169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25"/>
                            </p:stCondLst>
                            <p:childTnLst>
                              <p:par>
                                <p:cTn id="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30" grpId="0" animBg="1"/>
      <p:bldP spid="37" grpId="0"/>
      <p:bldP spid="38" grpId="0" autoUpdateAnimBg="0"/>
      <p:bldP spid="40" grpId="0" autoUpdateAnimBg="0"/>
      <p:bldP spid="50" grpId="0" autoUpdateAnimBg="0"/>
      <p:bldP spid="51" grpId="0" autoUpdateAnimBg="0"/>
      <p:bldP spid="53" grpId="0" autoUpdateAnimBg="0"/>
      <p:bldP spid="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6500826" y="0"/>
            <a:ext cx="2470148" cy="64291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ar-SA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cs typeface="DecoType Naskh Special"/>
              </a:rPr>
              <a:t>تحــــــــ من فهمك ــــــــــــــقق : </a:t>
            </a:r>
            <a:endParaRPr lang="ar-SA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50000" t="50000" r="50000" b="50000"/>
                </a:path>
              </a:gradFill>
              <a:cs typeface="DecoType Naskh Specia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14480" y="0"/>
            <a:ext cx="464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(3A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مثّلي المتباينة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  <a:sym typeface="Zawawi"/>
              </a:rPr>
              <a:t>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 2 </a:t>
            </a:r>
            <a:r>
              <a:rPr lang="en-US" sz="2800" dirty="0" smtClean="0">
                <a:solidFill>
                  <a:srgbClr val="FF0000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x </a:t>
            </a:r>
            <a:r>
              <a:rPr lang="en-US" sz="2800" dirty="0" smtClean="0">
                <a:solidFill>
                  <a:srgbClr val="FF0000"/>
                </a:solidFill>
                <a:latin typeface="ZA-SYMBOLS"/>
                <a:cs typeface="ZA-SYMBOLS"/>
              </a:rPr>
              <a:t>| </a:t>
            </a: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+ 3</a:t>
            </a:r>
            <a:r>
              <a:rPr lang="ar-SA" sz="2800" dirty="0" smtClean="0">
                <a:solidFill>
                  <a:srgbClr val="FF0000"/>
                </a:solidFill>
                <a:cs typeface="Traditional Arabic" pitchFamily="2" charset="-78"/>
              </a:rPr>
              <a:t> بيانيّاً .       </a:t>
            </a:r>
            <a:endParaRPr lang="en-US" sz="2800" u="sng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grpSp>
        <p:nvGrpSpPr>
          <p:cNvPr id="2" name="مجموعة 11"/>
          <p:cNvGrpSpPr/>
          <p:nvPr/>
        </p:nvGrpSpPr>
        <p:grpSpPr>
          <a:xfrm>
            <a:off x="7788326" y="571480"/>
            <a:ext cx="1355674" cy="523220"/>
            <a:chOff x="7788326" y="1000108"/>
            <a:chExt cx="1355674" cy="52322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14" name="صورة 13" descr="1.BMP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15930" y="928670"/>
            <a:ext cx="8928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الحد هو المستقيم </a:t>
            </a:r>
            <a:r>
              <a:rPr lang="en-US" sz="2800" dirty="0" smtClean="0">
                <a:cs typeface="Traditional Arabic" pitchFamily="2" charset="-78"/>
              </a:rPr>
              <a:t>y </a:t>
            </a:r>
            <a:r>
              <a:rPr lang="en-US" sz="2800" dirty="0" smtClean="0">
                <a:cs typeface="Traditional Arabic" pitchFamily="2" charset="-78"/>
                <a:sym typeface="Zawawi"/>
              </a:rPr>
              <a:t>=</a:t>
            </a:r>
            <a:r>
              <a:rPr lang="en-US" sz="2800" dirty="0" smtClean="0">
                <a:cs typeface="Traditional Arabic" pitchFamily="2" charset="-78"/>
              </a:rPr>
              <a:t> 2 </a:t>
            </a:r>
            <a:r>
              <a:rPr lang="en-US" sz="2800" dirty="0" smtClean="0">
                <a:latin typeface="ZA-SYMBOLS"/>
                <a:cs typeface="ZA-SYMBOLS"/>
              </a:rPr>
              <a:t>|  </a:t>
            </a:r>
            <a:r>
              <a:rPr lang="en-US" sz="2800" dirty="0" smtClean="0">
                <a:cs typeface="Traditional Arabic" pitchFamily="2" charset="-78"/>
              </a:rPr>
              <a:t>x </a:t>
            </a:r>
            <a:r>
              <a:rPr lang="en-US" sz="2800" dirty="0" smtClean="0">
                <a:latin typeface="ZA-SYMBOLS"/>
                <a:cs typeface="ZA-SYMBOLS"/>
              </a:rPr>
              <a:t>| </a:t>
            </a:r>
            <a:r>
              <a:rPr lang="en-US" sz="2800" dirty="0" smtClean="0">
                <a:cs typeface="Traditional Arabic" pitchFamily="2" charset="-78"/>
              </a:rPr>
              <a:t>+ 3</a:t>
            </a:r>
            <a:r>
              <a:rPr lang="ar-SA" sz="2800" dirty="0" smtClean="0">
                <a:cs typeface="Traditional Arabic" pitchFamily="2" charset="-78"/>
              </a:rPr>
              <a:t> ، وبما أن رمز المتباينة هو </a:t>
            </a:r>
            <a:r>
              <a:rPr lang="ar-SA" sz="2800" dirty="0" smtClean="0">
                <a:cs typeface="Traditional Arabic" pitchFamily="2" charset="-78"/>
                <a:sym typeface="Zawawi"/>
              </a:rPr>
              <a:t> فإن الحد سيكون متصلاً . </a:t>
            </a:r>
            <a:endParaRPr lang="en-US" sz="2800" dirty="0">
              <a:cs typeface="Traditional Arabic" pitchFamily="2" charset="-78"/>
            </a:endParaRPr>
          </a:p>
        </p:txBody>
      </p:sp>
      <p:pic>
        <p:nvPicPr>
          <p:cNvPr id="15" name="صورة 14" descr="25-10-1432 11-13-50 م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214554"/>
            <a:ext cx="4409524" cy="4390476"/>
          </a:xfrm>
          <a:prstGeom prst="rect">
            <a:avLst/>
          </a:prstGeom>
        </p:spPr>
      </p:pic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643570" y="1500174"/>
          <a:ext cx="1404926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رابط كسهم مستقيم 21"/>
          <p:cNvCxnSpPr>
            <a:stCxn id="19" idx="3"/>
          </p:cNvCxnSpPr>
          <p:nvPr/>
        </p:nvCxnSpPr>
        <p:spPr>
          <a:xfrm rot="5400000" flipH="1" flipV="1">
            <a:off x="2050924" y="2643182"/>
            <a:ext cx="1520944" cy="806564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606612" y="33210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3" name="مجموعة 31"/>
          <p:cNvGrpSpPr/>
          <p:nvPr/>
        </p:nvGrpSpPr>
        <p:grpSpPr>
          <a:xfrm>
            <a:off x="7788326" y="3191532"/>
            <a:ext cx="1355674" cy="523220"/>
            <a:chOff x="7788326" y="1000108"/>
            <a:chExt cx="1355674" cy="523220"/>
          </a:xfrm>
        </p:grpSpPr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788326" y="1000108"/>
              <a:ext cx="135567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800" dirty="0">
                  <a:solidFill>
                    <a:srgbClr val="FF0000"/>
                  </a:solidFill>
                  <a:cs typeface="Traditional Arabic" pitchFamily="2" charset="-78"/>
                </a:rPr>
                <a:t>الخطوة  </a:t>
              </a:r>
              <a:endParaRPr lang="en-US" sz="2800" dirty="0">
                <a:solidFill>
                  <a:srgbClr val="FF0000"/>
                </a:solidFill>
                <a:cs typeface="Traditional Arabic" pitchFamily="2" charset="-78"/>
              </a:endParaRPr>
            </a:p>
          </p:txBody>
        </p:sp>
        <p:pic>
          <p:nvPicPr>
            <p:cNvPr id="34" name="صورة 33" descr="1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4839" y="1095361"/>
              <a:ext cx="333375" cy="333375"/>
            </a:xfrm>
            <a:prstGeom prst="rect">
              <a:avLst/>
            </a:prstGeom>
          </p:spPr>
        </p:pic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643438" y="3714752"/>
            <a:ext cx="4500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cs typeface="Traditional Arabic" pitchFamily="2" charset="-78"/>
              </a:rPr>
              <a:t>اختبري النقطة </a:t>
            </a:r>
            <a:r>
              <a:rPr lang="en-US" sz="2800" dirty="0" smtClean="0">
                <a:cs typeface="Traditional Arabic" pitchFamily="2" charset="-78"/>
              </a:rPr>
              <a:t> (0,0) </a:t>
            </a:r>
            <a:r>
              <a:rPr lang="ar-SA" sz="2800" dirty="0" smtClean="0">
                <a:cs typeface="Traditional Arabic" pitchFamily="2" charset="-78"/>
              </a:rPr>
              <a:t>والتي لا تقع على حد المتباينة .</a:t>
            </a:r>
            <a:endParaRPr lang="en-US" sz="2800" dirty="0">
              <a:cs typeface="Traditional Arabic" pitchFamily="2" charset="-78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43438" y="4477416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y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2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x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+ 3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المتباينة الأصلية 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57654" y="5191796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(x,y) = (0,0)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(0)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 2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latin typeface="ZA-SYMBOLS"/>
                <a:cs typeface="ZA-SYMBOLS"/>
              </a:rPr>
              <a:t>|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+ 3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072330" y="4834606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cs typeface="Traditional Arabic" pitchFamily="2" charset="-78"/>
              </a:rPr>
              <a:t>?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643438" y="5763300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cs typeface="Traditional Arabic" pitchFamily="2" charset="-78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0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 3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  <a:sym typeface="Zawawi"/>
              </a:rPr>
              <a:t>          </a:t>
            </a:r>
            <a:r>
              <a:rPr lang="ar-SA" sz="2800" dirty="0" smtClean="0">
                <a:solidFill>
                  <a:srgbClr val="00B050"/>
                </a:solidFill>
                <a:cs typeface="Traditional Arabic" pitchFamily="2" charset="-78"/>
              </a:rPr>
              <a:t>صح.</a:t>
            </a:r>
            <a:r>
              <a:rPr lang="en-US" sz="2800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endParaRPr lang="en-US" sz="2800" dirty="0">
              <a:solidFill>
                <a:srgbClr val="00B050"/>
              </a:solidFill>
              <a:cs typeface="Traditional Arabic" pitchFamily="2" charset="-78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643438" y="6334804"/>
            <a:ext cx="4500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ظلّلي المنطقة التي تحوي </a:t>
            </a:r>
            <a:r>
              <a:rPr lang="en-US" sz="2800" dirty="0" smtClean="0">
                <a:solidFill>
                  <a:srgbClr val="0000FF"/>
                </a:solidFill>
                <a:cs typeface="Traditional Arabic" pitchFamily="2" charset="-78"/>
              </a:rPr>
              <a:t> (0,0) </a:t>
            </a:r>
            <a:r>
              <a:rPr lang="ar-SA" sz="2800" dirty="0" smtClean="0">
                <a:solidFill>
                  <a:srgbClr val="0000FF"/>
                </a:solidFill>
                <a:cs typeface="Traditional Arabic" pitchFamily="2" charset="-78"/>
              </a:rPr>
              <a:t>.</a:t>
            </a:r>
            <a:endParaRPr lang="en-US" sz="2800" dirty="0">
              <a:solidFill>
                <a:srgbClr val="0000FF"/>
              </a:solidFill>
              <a:cs typeface="Traditional Arabic" pitchFamily="2" charset="-78"/>
            </a:endParaRPr>
          </a:p>
        </p:txBody>
      </p:sp>
      <p:cxnSp>
        <p:nvCxnSpPr>
          <p:cNvPr id="52" name="رابط مستقيم 51"/>
          <p:cNvCxnSpPr/>
          <p:nvPr/>
        </p:nvCxnSpPr>
        <p:spPr>
          <a:xfrm rot="10800000" flipV="1">
            <a:off x="285720" y="2928934"/>
            <a:ext cx="1714512" cy="107157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 flipV="1">
            <a:off x="285720" y="3286124"/>
            <a:ext cx="1928826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10800000" flipV="1">
            <a:off x="285720" y="3571876"/>
            <a:ext cx="2071702" cy="200026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687" y="4036223"/>
            <a:ext cx="2643206" cy="214314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571472" y="4643446"/>
            <a:ext cx="2714644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>
            <a:endCxn id="15" idx="2"/>
          </p:cNvCxnSpPr>
          <p:nvPr/>
        </p:nvCxnSpPr>
        <p:spPr>
          <a:xfrm rot="5400000">
            <a:off x="978813" y="5154983"/>
            <a:ext cx="2890278" cy="981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464447" y="4679165"/>
            <a:ext cx="278608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16200000" flipH="1">
            <a:off x="2536017" y="3607595"/>
            <a:ext cx="2214578" cy="18573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10800000" flipV="1">
            <a:off x="285720" y="2428868"/>
            <a:ext cx="1500198" cy="57150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>
            <a:off x="2786050" y="3071810"/>
            <a:ext cx="1785950" cy="150019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928926" y="2786058"/>
            <a:ext cx="1643074" cy="121444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>
            <a:off x="3071802" y="2571744"/>
            <a:ext cx="1500198" cy="10001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>
            <a:off x="3214678" y="2357430"/>
            <a:ext cx="1357322" cy="8572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 rot="10800000" flipV="1">
            <a:off x="285720" y="2643182"/>
            <a:ext cx="1571636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شكل بيضاوي 46"/>
          <p:cNvSpPr/>
          <p:nvPr/>
        </p:nvSpPr>
        <p:spPr>
          <a:xfrm>
            <a:off x="2392298" y="4357694"/>
            <a:ext cx="108000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392298" y="3714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3" name="صورة 52" descr="Symbol-Che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5715016"/>
            <a:ext cx="571504" cy="571504"/>
          </a:xfrm>
          <a:prstGeom prst="rect">
            <a:avLst/>
          </a:prstGeom>
        </p:spPr>
      </p:pic>
      <p:sp>
        <p:nvSpPr>
          <p:cNvPr id="42" name="شكل بيضاوي 41"/>
          <p:cNvSpPr/>
          <p:nvPr/>
        </p:nvSpPr>
        <p:spPr>
          <a:xfrm>
            <a:off x="2820926" y="285749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51" name="رابط كسهم مستقيم 50"/>
          <p:cNvCxnSpPr>
            <a:stCxn id="19" idx="1"/>
          </p:cNvCxnSpPr>
          <p:nvPr/>
        </p:nvCxnSpPr>
        <p:spPr>
          <a:xfrm rot="16200000" flipV="1">
            <a:off x="1339009" y="2661463"/>
            <a:ext cx="1444576" cy="693634"/>
          </a:xfrm>
          <a:prstGeom prst="straightConnector1">
            <a:avLst/>
          </a:prstGeom>
          <a:ln w="25400" cmpd="sng">
            <a:solidFill>
              <a:srgbClr val="0000FF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1963670" y="285749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4" name="شكل بيضاوي 43"/>
          <p:cNvSpPr/>
          <p:nvPr/>
        </p:nvSpPr>
        <p:spPr>
          <a:xfrm>
            <a:off x="2177984" y="328612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0" name="رابط مستقيم 89"/>
          <p:cNvCxnSpPr/>
          <p:nvPr/>
        </p:nvCxnSpPr>
        <p:spPr>
          <a:xfrm rot="16200000" flipH="1">
            <a:off x="2071670" y="4071942"/>
            <a:ext cx="2928958" cy="192882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3286116" y="2285992"/>
            <a:ext cx="1285884" cy="21431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10800000" flipV="1">
            <a:off x="285720" y="2357430"/>
            <a:ext cx="1428760" cy="714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انفجار 1 101"/>
          <p:cNvSpPr/>
          <p:nvPr/>
        </p:nvSpPr>
        <p:spPr>
          <a:xfrm>
            <a:off x="7143768" y="1357298"/>
            <a:ext cx="2000232" cy="2000264"/>
          </a:xfrm>
          <a:prstGeom prst="irregularSeal1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  <a:cs typeface="Traditional Arabic" pitchFamily="2" charset="-78"/>
              </a:rPr>
              <a:t>لا بد من إعادة تعريف الدالة . </a:t>
            </a:r>
            <a:endParaRPr lang="ar-SA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75"/>
                            </p:stCondLst>
                            <p:childTnLst>
                              <p:par>
                                <p:cTn id="1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50"/>
                            </p:stCondLst>
                            <p:childTnLst>
                              <p:par>
                                <p:cTn id="1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0" grpId="0" autoUpdateAnimBg="0"/>
      <p:bldP spid="17" grpId="0" autoUpdateAnimBg="0"/>
      <p:bldP spid="20" grpId="0" animBg="1"/>
      <p:bldP spid="35" grpId="0" autoUpdateAnimBg="0"/>
      <p:bldP spid="36" grpId="0" autoUpdateAnimBg="0"/>
      <p:bldP spid="39" grpId="0" autoUpdateAnimBg="0"/>
      <p:bldP spid="41" grpId="0" autoUpdateAnimBg="0"/>
      <p:bldP spid="45" grpId="0" autoUpdateAnimBg="0"/>
      <p:bldP spid="46" grpId="0" autoUpdateAnimBg="0"/>
      <p:bldP spid="47" grpId="0" animBg="1"/>
      <p:bldP spid="19" grpId="0" animBg="1"/>
      <p:bldP spid="42" grpId="0" animBg="1"/>
      <p:bldP spid="43" grpId="0" animBg="1"/>
      <p:bldP spid="44" grpId="0" animBg="1"/>
      <p:bldP spid="10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_3041_slide">
  <a:themeElements>
    <a:clrScheme name="ind_3041_slide 2">
      <a:dk1>
        <a:srgbClr val="000000"/>
      </a:dk1>
      <a:lt1>
        <a:srgbClr val="FFD3FF"/>
      </a:lt1>
      <a:dk2>
        <a:srgbClr val="000000"/>
      </a:dk2>
      <a:lt2>
        <a:srgbClr val="B2B2B2"/>
      </a:lt2>
      <a:accent1>
        <a:srgbClr val="FF89B0"/>
      </a:accent1>
      <a:accent2>
        <a:srgbClr val="D78FFF"/>
      </a:accent2>
      <a:accent3>
        <a:srgbClr val="FFE6FF"/>
      </a:accent3>
      <a:accent4>
        <a:srgbClr val="000000"/>
      </a:accent4>
      <a:accent5>
        <a:srgbClr val="FFC4D4"/>
      </a:accent5>
      <a:accent6>
        <a:srgbClr val="C381E7"/>
      </a:accent6>
      <a:hlink>
        <a:srgbClr val="CF0036"/>
      </a:hlink>
      <a:folHlink>
        <a:srgbClr val="CF00CF"/>
      </a:folHlink>
    </a:clrScheme>
    <a:fontScheme name="ind_3041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3041_slide 1">
        <a:dk1>
          <a:srgbClr val="000000"/>
        </a:dk1>
        <a:lt1>
          <a:srgbClr val="FFD3FF"/>
        </a:lt1>
        <a:dk2>
          <a:srgbClr val="000000"/>
        </a:dk2>
        <a:lt2>
          <a:srgbClr val="B2B2B2"/>
        </a:lt2>
        <a:accent1>
          <a:srgbClr val="EDC9ED"/>
        </a:accent1>
        <a:accent2>
          <a:srgbClr val="FF6DFF"/>
        </a:accent2>
        <a:accent3>
          <a:srgbClr val="FFE6FF"/>
        </a:accent3>
        <a:accent4>
          <a:srgbClr val="000000"/>
        </a:accent4>
        <a:accent5>
          <a:srgbClr val="F4E1F4"/>
        </a:accent5>
        <a:accent6>
          <a:srgbClr val="E762E7"/>
        </a:accent6>
        <a:hlink>
          <a:srgbClr val="CE65CE"/>
        </a:hlink>
        <a:folHlink>
          <a:srgbClr val="6B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2">
        <a:dk1>
          <a:srgbClr val="000000"/>
        </a:dk1>
        <a:lt1>
          <a:srgbClr val="FFD3FF"/>
        </a:lt1>
        <a:dk2>
          <a:srgbClr val="000000"/>
        </a:dk2>
        <a:lt2>
          <a:srgbClr val="B2B2B2"/>
        </a:lt2>
        <a:accent1>
          <a:srgbClr val="FF89B0"/>
        </a:accent1>
        <a:accent2>
          <a:srgbClr val="D78FFF"/>
        </a:accent2>
        <a:accent3>
          <a:srgbClr val="FFE6FF"/>
        </a:accent3>
        <a:accent4>
          <a:srgbClr val="000000"/>
        </a:accent4>
        <a:accent5>
          <a:srgbClr val="FFC4D4"/>
        </a:accent5>
        <a:accent6>
          <a:srgbClr val="C381E7"/>
        </a:accent6>
        <a:hlink>
          <a:srgbClr val="CF0036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3">
        <a:dk1>
          <a:srgbClr val="000000"/>
        </a:dk1>
        <a:lt1>
          <a:srgbClr val="FFD3FF"/>
        </a:lt1>
        <a:dk2>
          <a:srgbClr val="000000"/>
        </a:dk2>
        <a:lt2>
          <a:srgbClr val="B2B2B2"/>
        </a:lt2>
        <a:accent1>
          <a:srgbClr val="FFFFA1"/>
        </a:accent1>
        <a:accent2>
          <a:srgbClr val="D3D300"/>
        </a:accent2>
        <a:accent3>
          <a:srgbClr val="FFE6FF"/>
        </a:accent3>
        <a:accent4>
          <a:srgbClr val="000000"/>
        </a:accent4>
        <a:accent5>
          <a:srgbClr val="FFFFCD"/>
        </a:accent5>
        <a:accent6>
          <a:srgbClr val="BFBF00"/>
        </a:accent6>
        <a:hlink>
          <a:srgbClr val="4DB900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4">
        <a:dk1>
          <a:srgbClr val="000000"/>
        </a:dk1>
        <a:lt1>
          <a:srgbClr val="FFD3FF"/>
        </a:lt1>
        <a:dk2>
          <a:srgbClr val="000000"/>
        </a:dk2>
        <a:lt2>
          <a:srgbClr val="B2B2B2"/>
        </a:lt2>
        <a:accent1>
          <a:srgbClr val="EC9100"/>
        </a:accent1>
        <a:accent2>
          <a:srgbClr val="D3D300"/>
        </a:accent2>
        <a:accent3>
          <a:srgbClr val="FFE6FF"/>
        </a:accent3>
        <a:accent4>
          <a:srgbClr val="000000"/>
        </a:accent4>
        <a:accent5>
          <a:srgbClr val="F4C7AA"/>
        </a:accent5>
        <a:accent6>
          <a:srgbClr val="BFBF00"/>
        </a:accent6>
        <a:hlink>
          <a:srgbClr val="0070D3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9ED"/>
        </a:accent1>
        <a:accent2>
          <a:srgbClr val="FF6DFF"/>
        </a:accent2>
        <a:accent3>
          <a:srgbClr val="FFFFFF"/>
        </a:accent3>
        <a:accent4>
          <a:srgbClr val="000000"/>
        </a:accent4>
        <a:accent5>
          <a:srgbClr val="F4E1F4"/>
        </a:accent5>
        <a:accent6>
          <a:srgbClr val="E762E7"/>
        </a:accent6>
        <a:hlink>
          <a:srgbClr val="CE65CE"/>
        </a:hlink>
        <a:folHlink>
          <a:srgbClr val="6B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89B0"/>
        </a:accent1>
        <a:accent2>
          <a:srgbClr val="D78FFF"/>
        </a:accent2>
        <a:accent3>
          <a:srgbClr val="FFFFFF"/>
        </a:accent3>
        <a:accent4>
          <a:srgbClr val="000000"/>
        </a:accent4>
        <a:accent5>
          <a:srgbClr val="FFC4D4"/>
        </a:accent5>
        <a:accent6>
          <a:srgbClr val="C381E7"/>
        </a:accent6>
        <a:hlink>
          <a:srgbClr val="CF0036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A1"/>
        </a:accent1>
        <a:accent2>
          <a:srgbClr val="D3D300"/>
        </a:accent2>
        <a:accent3>
          <a:srgbClr val="FFFFFF"/>
        </a:accent3>
        <a:accent4>
          <a:srgbClr val="000000"/>
        </a:accent4>
        <a:accent5>
          <a:srgbClr val="FFFFCD"/>
        </a:accent5>
        <a:accent6>
          <a:srgbClr val="BFBF00"/>
        </a:accent6>
        <a:hlink>
          <a:srgbClr val="4DB900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041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C9100"/>
        </a:accent1>
        <a:accent2>
          <a:srgbClr val="D3D300"/>
        </a:accent2>
        <a:accent3>
          <a:srgbClr val="FFFFFF"/>
        </a:accent3>
        <a:accent4>
          <a:srgbClr val="000000"/>
        </a:accent4>
        <a:accent5>
          <a:srgbClr val="F4C7AA"/>
        </a:accent5>
        <a:accent6>
          <a:srgbClr val="BFBF00"/>
        </a:accent6>
        <a:hlink>
          <a:srgbClr val="0070D3"/>
        </a:hlink>
        <a:folHlink>
          <a:srgbClr val="CF00C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955</Words>
  <Application>Microsoft PowerPoint</Application>
  <PresentationFormat>عرض على الشاشة (3:4)‏</PresentationFormat>
  <Paragraphs>143</Paragraphs>
  <Slides>12</Slides>
  <Notes>0</Notes>
  <HiddenSlides>0</HiddenSlides>
  <MMClips>6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تصميم افتراضي</vt:lpstr>
      <vt:lpstr>ind_3041_slide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46</cp:revision>
  <cp:lastPrinted>1601-01-01T00:00:00Z</cp:lastPrinted>
  <dcterms:created xsi:type="dcterms:W3CDTF">1601-01-01T00:00:00Z</dcterms:created>
  <dcterms:modified xsi:type="dcterms:W3CDTF">2011-09-29T10:00:35Z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