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ags/tag2.xml" ContentType="application/vnd.openxmlformats-officedocument.presentationml.tags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ppt/tags/tag1.xml" ContentType="application/vnd.openxmlformats-officedocument.presentationml.tags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theme/theme4.xml" ContentType="application/vnd.openxmlformats-officedocument.theme+xml"/>
  <Default Extension="png" ContentType="image/png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removePersonalInfoOnSave="1" saveSubsetFonts="1">
  <p:sldMasterIdLst>
    <p:sldMasterId id="2147483648" r:id="rId1"/>
    <p:sldMasterId id="2147483649" r:id="rId2"/>
  </p:sldMasterIdLst>
  <p:notesMasterIdLst>
    <p:notesMasterId r:id="rId15"/>
  </p:notesMasterIdLst>
  <p:handoutMasterIdLst>
    <p:handoutMasterId r:id="rId16"/>
  </p:handoutMasterIdLst>
  <p:sldIdLst>
    <p:sldId id="256" r:id="rId3"/>
    <p:sldId id="259" r:id="rId4"/>
    <p:sldId id="294" r:id="rId5"/>
    <p:sldId id="295" r:id="rId6"/>
    <p:sldId id="296" r:id="rId7"/>
    <p:sldId id="297" r:id="rId8"/>
    <p:sldId id="299" r:id="rId9"/>
    <p:sldId id="300" r:id="rId10"/>
    <p:sldId id="301" r:id="rId11"/>
    <p:sldId id="304" r:id="rId12"/>
    <p:sldId id="305" r:id="rId13"/>
    <p:sldId id="307" r:id="rId14"/>
  </p:sldIdLst>
  <p:sldSz cx="9144000" cy="6858000" type="screen4x3"/>
  <p:notesSz cx="6858000" cy="9144000"/>
  <p:defaultTextStyle>
    <a:defPPr>
      <a:defRPr lang="ar-SA"/>
    </a:defPPr>
    <a:lvl1pPr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1pPr>
    <a:lvl2pPr marL="4572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2pPr>
    <a:lvl3pPr marL="9144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3pPr>
    <a:lvl4pPr marL="13716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4pPr>
    <a:lvl5pPr marL="18288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5pPr>
    <a:lvl6pPr marL="2286000" algn="r" defTabSz="914400" rtl="1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6pPr>
    <a:lvl7pPr marL="2743200" algn="r" defTabSz="914400" rtl="1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7pPr>
    <a:lvl8pPr marL="3200400" algn="r" defTabSz="914400" rtl="1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8pPr>
    <a:lvl9pPr marL="3657600" algn="r" defTabSz="914400" rtl="1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encoding="windows-1256"/>
  <p:clrMru>
    <a:srgbClr val="FFFFCC"/>
    <a:srgbClr val="0000FF"/>
    <a:srgbClr val="006600"/>
    <a:srgbClr val="800080"/>
    <a:srgbClr val="FF0000"/>
    <a:srgbClr val="00800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نمط متوسط 2 - تميي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87328" autoAdjust="0"/>
    <p:restoredTop sz="94709" autoAdjust="0"/>
  </p:normalViewPr>
  <p:slideViewPr>
    <p:cSldViewPr>
      <p:cViewPr>
        <p:scale>
          <a:sx n="66" d="100"/>
          <a:sy n="66" d="100"/>
        </p:scale>
        <p:origin x="-726" y="-19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1588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17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388620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17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1588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 smtClean="0"/>
            </a:lvl1pPr>
          </a:lstStyle>
          <a:p>
            <a:pPr>
              <a:defRPr/>
            </a:pPr>
            <a:fld id="{DD593664-E41D-42F8-9031-CEE823A71ED1}" type="slidenum">
              <a:rPr lang="ar-SA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1588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27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ar-SA" noProof="0" smtClean="0"/>
              <a:t>انقر لتحرير أنماط النص الرئيسي</a:t>
            </a:r>
          </a:p>
          <a:p>
            <a:pPr lvl="1"/>
            <a:r>
              <a:rPr lang="ar-SA" noProof="0" smtClean="0"/>
              <a:t>المستوى الثاني</a:t>
            </a:r>
          </a:p>
          <a:p>
            <a:pPr lvl="2"/>
            <a:r>
              <a:rPr lang="ar-SA" noProof="0" smtClean="0"/>
              <a:t>المستوى الثالث</a:t>
            </a:r>
          </a:p>
          <a:p>
            <a:pPr lvl="3"/>
            <a:r>
              <a:rPr lang="ar-SA" noProof="0" smtClean="0"/>
              <a:t>المستوى الرابع</a:t>
            </a:r>
          </a:p>
          <a:p>
            <a:pPr lvl="4"/>
            <a:r>
              <a:rPr lang="ar-SA" noProof="0" smtClean="0"/>
              <a:t>المستوى الخامس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388620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1588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 smtClean="0"/>
            </a:lvl1pPr>
          </a:lstStyle>
          <a:p>
            <a:pPr>
              <a:defRPr/>
            </a:pPr>
            <a:fld id="{B9FD2C71-14CF-4BA6-9B8D-146C8A9AF67B}" type="slidenum">
              <a:rPr lang="ar-SA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1pPr>
    <a:lvl2pPr marL="4572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2pPr>
    <a:lvl3pPr marL="9144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3pPr>
    <a:lvl4pPr marL="13716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4pPr>
    <a:lvl5pPr marL="18288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31B9AD-1280-424D-AD3B-E72976B69A4A}" type="slidenum">
              <a:rPr lang="ar-SA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D2AF0B-D629-4E53-B0A8-A50313F55053}" type="slidenum">
              <a:rPr lang="ar-SA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AA44F1-0BE1-47E2-AF9D-AA0472C357CE}" type="slidenum">
              <a:rPr lang="ar-SA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701925" y="2130425"/>
            <a:ext cx="4800600" cy="1470025"/>
          </a:xfrm>
        </p:spPr>
        <p:txBody>
          <a:bodyPr anchor="ctr"/>
          <a:lstStyle>
            <a:lvl1pPr>
              <a:defRPr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701925" y="3886200"/>
            <a:ext cx="4114800" cy="1752600"/>
          </a:xfrm>
        </p:spPr>
        <p:txBody>
          <a:bodyPr/>
          <a:lstStyle>
            <a:lvl1pPr marL="0" indent="0">
              <a:buClr>
                <a:srgbClr val="FFFFFF"/>
              </a:buClr>
              <a:buFontTx/>
              <a:buNone/>
              <a:defRPr/>
            </a:lvl1pPr>
          </a:lstStyle>
          <a:p>
            <a:r>
              <a:rPr lang="ar-SA"/>
              <a:t>انقر لتحرير نمط العنوان الثانوي الرئيسي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2ABEDE8-3CBF-44D4-8AEE-ADDEC5CF0C19}" type="slidenum">
              <a:rPr lang="ar-SA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3EAE0E-34E3-46A6-B4E8-7BB785EE4188}" type="slidenum">
              <a:rPr lang="ar-SA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6AB5F6-86DA-4C90-9F11-A0EB7A89346C}" type="slidenum">
              <a:rPr lang="ar-SA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2693988" y="1600200"/>
            <a:ext cx="30861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5932488" y="1600200"/>
            <a:ext cx="3087687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330A8B-313F-4D4F-8665-DCFE0068BE79}" type="slidenum">
              <a:rPr lang="ar-SA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357CBE-E832-48AF-A5E2-D340120AFCAE}" type="slidenum">
              <a:rPr lang="ar-SA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907F60-0ACF-4442-853B-C28F75663FE8}" type="slidenum">
              <a:rPr lang="ar-SA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32CBD1-97D2-4F0F-9912-778A547304F9}" type="slidenum">
              <a:rPr lang="ar-SA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05AE82-E530-40C6-B5D5-24995E4DBA7A}" type="slidenum">
              <a:rPr lang="ar-SA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058477-BD5E-4D11-B969-567606BD5DBC}" type="slidenum">
              <a:rPr lang="ar-SA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ar-SA" noProof="0" dirty="0" smtClean="0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A34FA5-7BA9-4D37-8BA0-CE9E9189CD10}" type="slidenum">
              <a:rPr lang="ar-SA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CDDD25-C2A4-4F16-AFEC-D5D8F14F07A7}" type="slidenum">
              <a:rPr lang="ar-SA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7439025" y="274638"/>
            <a:ext cx="158115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2693988" y="274638"/>
            <a:ext cx="4592637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2801AF-2430-46D8-82C9-51B9DAE918F1}" type="slidenum">
              <a:rPr lang="ar-SA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7F906A-0DD4-416A-A1DA-727DF53F5DB6}" type="slidenum">
              <a:rPr lang="ar-SA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A902FA-2B7C-403A-8E3F-DF2FD5B76036}" type="slidenum">
              <a:rPr lang="ar-SA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0C8C5E-2EF2-4AD7-AF4D-DEF3CF5FA382}" type="slidenum">
              <a:rPr lang="ar-SA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F807E9-B1B0-48B3-B391-6CC8361FEE8E}" type="slidenum">
              <a:rPr lang="ar-SA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CF5DCE-D8C0-4EA2-B762-9CC23EA15D9C}" type="slidenum">
              <a:rPr lang="ar-SA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0A3091-5A0D-415E-813C-856D05D7AAA7}" type="slidenum">
              <a:rPr lang="ar-SA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ar-SA" noProof="0" dirty="0" smtClean="0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2B4E3F-FB54-4F31-A522-D85BFA394733}" type="slidenum">
              <a:rPr lang="ar-SA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ags" Target="../tags/tag1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tags" Target="../tags/tag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ar-SA" smtClean="0"/>
              <a:t>انقر لتحرير نمط العنوان الرئيسي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rtl="0">
              <a:defRPr sz="1400"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rtl="0">
              <a:defRPr sz="1400"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rtl="0">
              <a:defRPr sz="1400" smtClean="0"/>
            </a:lvl1pPr>
          </a:lstStyle>
          <a:p>
            <a:pPr>
              <a:defRPr/>
            </a:pPr>
            <a:fld id="{57F06FF4-8F7F-4BD1-8922-CE00A694B86C}" type="slidenum">
              <a:rPr lang="ar-SA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Arial" pitchFamily="34" charset="0"/>
        </a:defRPr>
      </a:lvl2pPr>
      <a:lvl3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Arial" pitchFamily="34" charset="0"/>
        </a:defRPr>
      </a:lvl3pPr>
      <a:lvl4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Arial" pitchFamily="34" charset="0"/>
        </a:defRPr>
      </a:lvl4pPr>
      <a:lvl5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Arial" pitchFamily="34" charset="0"/>
        </a:defRPr>
      </a:lvl5pPr>
      <a:lvl6pPr marL="457200"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Arial" pitchFamily="34" charset="0"/>
        </a:defRPr>
      </a:lvl6pPr>
      <a:lvl7pPr marL="914400"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Arial" pitchFamily="34" charset="0"/>
        </a:defRPr>
      </a:lvl7pPr>
      <a:lvl8pPr marL="1371600"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Arial" pitchFamily="34" charset="0"/>
        </a:defRPr>
      </a:lvl8pPr>
      <a:lvl9pPr marL="1828800"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Arial" pitchFamily="34" charset="0"/>
        </a:defRPr>
      </a:lvl9pPr>
    </p:titleStyle>
    <p:bodyStyle>
      <a:lvl1pPr marL="342900" indent="-342900" algn="r" rtl="1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rtl="1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r" rtl="1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r" rtl="1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r" rtl="1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r" rtl="1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r" rtl="1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r" rtl="1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r" rtl="1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5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  <p:custDataLst>
              <p:tags r:id="rId13"/>
            </p:custDataLst>
          </p:nvPr>
        </p:nvSpPr>
        <p:spPr bwMode="auto">
          <a:xfrm>
            <a:off x="2703513" y="274638"/>
            <a:ext cx="6316662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ar-SA" smtClean="0"/>
              <a:t>انقر لتحرير نمط العنوان الرئيسي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  <p:custDataLst>
              <p:tags r:id="rId14"/>
            </p:custDataLst>
          </p:nvPr>
        </p:nvSpPr>
        <p:spPr bwMode="auto">
          <a:xfrm>
            <a:off x="2693988" y="1600200"/>
            <a:ext cx="6326187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</a:p>
        </p:txBody>
      </p:sp>
      <p:sp>
        <p:nvSpPr>
          <p:cNvPr id="1126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rtl="0">
              <a:defRPr sz="1400" smtClean="0">
                <a:latin typeface="+mn-lt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126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rtl="0">
              <a:defRPr sz="1400" smtClean="0">
                <a:latin typeface="+mn-lt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rtl="0">
              <a:defRPr sz="1400" smtClean="0">
                <a:latin typeface="+mn-lt"/>
              </a:defRPr>
            </a:lvl1pPr>
          </a:lstStyle>
          <a:p>
            <a:pPr>
              <a:defRPr/>
            </a:pPr>
            <a:fld id="{4F4BD05B-E295-4EAE-86F2-8B290461B2BF}" type="slidenum">
              <a:rPr lang="ar-SA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4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  <p:sldLayoutId id="2147483692" r:id="rId10"/>
    <p:sldLayoutId id="2147483693" r:id="rId11"/>
  </p:sldLayoutIdLst>
  <p:txStyles>
    <p:titleStyle>
      <a:lvl1pPr algn="l" rtl="1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defRPr sz="3200">
          <a:solidFill>
            <a:srgbClr val="000000"/>
          </a:solidFill>
          <a:latin typeface="+mj-lt"/>
          <a:ea typeface="+mj-ea"/>
          <a:cs typeface="+mj-cs"/>
        </a:defRPr>
      </a:lvl1pPr>
      <a:lvl2pPr algn="l" rtl="1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defRPr sz="3200">
          <a:solidFill>
            <a:srgbClr val="000000"/>
          </a:solidFill>
          <a:latin typeface="Arial" pitchFamily="34" charset="0"/>
          <a:cs typeface="Arial" pitchFamily="34" charset="0"/>
        </a:defRPr>
      </a:lvl2pPr>
      <a:lvl3pPr algn="l" rtl="1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defRPr sz="3200">
          <a:solidFill>
            <a:srgbClr val="000000"/>
          </a:solidFill>
          <a:latin typeface="Arial" pitchFamily="34" charset="0"/>
          <a:cs typeface="Arial" pitchFamily="34" charset="0"/>
        </a:defRPr>
      </a:lvl3pPr>
      <a:lvl4pPr algn="l" rtl="1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defRPr sz="3200">
          <a:solidFill>
            <a:srgbClr val="000000"/>
          </a:solidFill>
          <a:latin typeface="Arial" pitchFamily="34" charset="0"/>
          <a:cs typeface="Arial" pitchFamily="34" charset="0"/>
        </a:defRPr>
      </a:lvl4pPr>
      <a:lvl5pPr algn="l" rtl="1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defRPr sz="3200">
          <a:solidFill>
            <a:srgbClr val="000000"/>
          </a:solidFill>
          <a:latin typeface="Arial" pitchFamily="34" charset="0"/>
          <a:cs typeface="Arial" pitchFamily="34" charset="0"/>
        </a:defRPr>
      </a:lvl5pPr>
      <a:lvl6pPr marL="457200" algn="l" rtl="1" fontAlgn="base">
        <a:spcBef>
          <a:spcPct val="0"/>
        </a:spcBef>
        <a:spcAft>
          <a:spcPct val="0"/>
        </a:spcAft>
        <a:buClr>
          <a:srgbClr val="000000"/>
        </a:buClr>
        <a:buSzPct val="100000"/>
        <a:defRPr sz="3200">
          <a:solidFill>
            <a:srgbClr val="000000"/>
          </a:solidFill>
          <a:latin typeface="Arial" pitchFamily="34" charset="0"/>
          <a:cs typeface="Arial" pitchFamily="34" charset="0"/>
        </a:defRPr>
      </a:lvl6pPr>
      <a:lvl7pPr marL="914400" algn="l" rtl="1" fontAlgn="base">
        <a:spcBef>
          <a:spcPct val="0"/>
        </a:spcBef>
        <a:spcAft>
          <a:spcPct val="0"/>
        </a:spcAft>
        <a:buClr>
          <a:srgbClr val="000000"/>
        </a:buClr>
        <a:buSzPct val="100000"/>
        <a:defRPr sz="3200">
          <a:solidFill>
            <a:srgbClr val="000000"/>
          </a:solidFill>
          <a:latin typeface="Arial" pitchFamily="34" charset="0"/>
          <a:cs typeface="Arial" pitchFamily="34" charset="0"/>
        </a:defRPr>
      </a:lvl7pPr>
      <a:lvl8pPr marL="1371600" algn="l" rtl="1" fontAlgn="base">
        <a:spcBef>
          <a:spcPct val="0"/>
        </a:spcBef>
        <a:spcAft>
          <a:spcPct val="0"/>
        </a:spcAft>
        <a:buClr>
          <a:srgbClr val="000000"/>
        </a:buClr>
        <a:buSzPct val="100000"/>
        <a:defRPr sz="3200">
          <a:solidFill>
            <a:srgbClr val="000000"/>
          </a:solidFill>
          <a:latin typeface="Arial" pitchFamily="34" charset="0"/>
          <a:cs typeface="Arial" pitchFamily="34" charset="0"/>
        </a:defRPr>
      </a:lvl8pPr>
      <a:lvl9pPr marL="1828800" algn="l" rtl="1" fontAlgn="base">
        <a:spcBef>
          <a:spcPct val="0"/>
        </a:spcBef>
        <a:spcAft>
          <a:spcPct val="0"/>
        </a:spcAft>
        <a:buClr>
          <a:srgbClr val="000000"/>
        </a:buClr>
        <a:buSzPct val="100000"/>
        <a:defRPr sz="3200">
          <a:solidFill>
            <a:srgbClr val="000000"/>
          </a:solidFill>
          <a:latin typeface="Arial" pitchFamily="34" charset="0"/>
          <a:cs typeface="Arial" pitchFamily="34" charset="0"/>
        </a:defRPr>
      </a:lvl9pPr>
    </p:titleStyle>
    <p:bodyStyle>
      <a:lvl1pPr marL="342900" indent="-342900" algn="r" rtl="1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100000"/>
        <a:buChar char="•"/>
        <a:defRPr sz="24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r" rtl="1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100000"/>
        <a:buChar char="–"/>
        <a:defRPr sz="2000">
          <a:solidFill>
            <a:srgbClr val="000000"/>
          </a:solidFill>
          <a:latin typeface="+mn-lt"/>
          <a:cs typeface="+mn-cs"/>
        </a:defRPr>
      </a:lvl2pPr>
      <a:lvl3pPr marL="1143000" indent="-228600" algn="r" rtl="1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100000"/>
        <a:buChar char="•"/>
        <a:defRPr sz="2000">
          <a:solidFill>
            <a:srgbClr val="000000"/>
          </a:solidFill>
          <a:latin typeface="+mn-lt"/>
          <a:cs typeface="+mn-cs"/>
        </a:defRPr>
      </a:lvl3pPr>
      <a:lvl4pPr marL="1600200" indent="-228600" algn="r" rtl="1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100000"/>
        <a:buChar char="–"/>
        <a:defRPr sz="2000">
          <a:solidFill>
            <a:srgbClr val="000000"/>
          </a:solidFill>
          <a:latin typeface="+mn-lt"/>
          <a:cs typeface="+mn-cs"/>
        </a:defRPr>
      </a:lvl4pPr>
      <a:lvl5pPr marL="2057400" indent="-228600" algn="r" rtl="1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100000"/>
        <a:buChar char="»"/>
        <a:defRPr sz="2000">
          <a:solidFill>
            <a:srgbClr val="000000"/>
          </a:solidFill>
          <a:latin typeface="+mn-lt"/>
          <a:cs typeface="+mn-cs"/>
        </a:defRPr>
      </a:lvl5pPr>
      <a:lvl6pPr marL="2514600" indent="-228600" algn="r" rtl="1" fontAlgn="base">
        <a:spcBef>
          <a:spcPct val="20000"/>
        </a:spcBef>
        <a:spcAft>
          <a:spcPct val="0"/>
        </a:spcAft>
        <a:buClr>
          <a:schemeClr val="tx1"/>
        </a:buClr>
        <a:buSzPct val="100000"/>
        <a:buChar char="»"/>
        <a:defRPr sz="2000">
          <a:solidFill>
            <a:srgbClr val="000000"/>
          </a:solidFill>
          <a:latin typeface="+mn-lt"/>
          <a:cs typeface="+mn-cs"/>
        </a:defRPr>
      </a:lvl6pPr>
      <a:lvl7pPr marL="2971800" indent="-228600" algn="r" rtl="1" fontAlgn="base">
        <a:spcBef>
          <a:spcPct val="20000"/>
        </a:spcBef>
        <a:spcAft>
          <a:spcPct val="0"/>
        </a:spcAft>
        <a:buClr>
          <a:schemeClr val="tx1"/>
        </a:buClr>
        <a:buSzPct val="100000"/>
        <a:buChar char="»"/>
        <a:defRPr sz="2000">
          <a:solidFill>
            <a:srgbClr val="000000"/>
          </a:solidFill>
          <a:latin typeface="+mn-lt"/>
          <a:cs typeface="+mn-cs"/>
        </a:defRPr>
      </a:lvl7pPr>
      <a:lvl8pPr marL="3429000" indent="-228600" algn="r" rtl="1" fontAlgn="base">
        <a:spcBef>
          <a:spcPct val="20000"/>
        </a:spcBef>
        <a:spcAft>
          <a:spcPct val="0"/>
        </a:spcAft>
        <a:buClr>
          <a:schemeClr val="tx1"/>
        </a:buClr>
        <a:buSzPct val="100000"/>
        <a:buChar char="»"/>
        <a:defRPr sz="2000">
          <a:solidFill>
            <a:srgbClr val="000000"/>
          </a:solidFill>
          <a:latin typeface="+mn-lt"/>
          <a:cs typeface="+mn-cs"/>
        </a:defRPr>
      </a:lvl8pPr>
      <a:lvl9pPr marL="3886200" indent="-228600" algn="r" rtl="1" fontAlgn="base">
        <a:spcBef>
          <a:spcPct val="20000"/>
        </a:spcBef>
        <a:spcAft>
          <a:spcPct val="0"/>
        </a:spcAft>
        <a:buClr>
          <a:schemeClr val="tx1"/>
        </a:buClr>
        <a:buSzPct val="100000"/>
        <a:buChar char="»"/>
        <a:defRPr sz="2000">
          <a:solidFill>
            <a:srgbClr val="000000"/>
          </a:solidFill>
          <a:latin typeface="+mn-lt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slideLayout" Target="../slideLayouts/slideLayout12.xml"/><Relationship Id="rId1" Type="http://schemas.openxmlformats.org/officeDocument/2006/relationships/audio" Target="file:///C:\Documents%20and%20Settings\Win%20Xp\My%20Documents\&#1605;&#1602;&#1575;&#1591;&#1593;%20&#1589;&#1608;&#1578;&#1610;&#1577;\&#1575;&#1604;&#1576;&#1587;&#1605;&#1604;&#1577;%20&#1576;&#1589;&#1608;&#1578;%20&#1575;&#1604;&#1591;&#1601;&#1604;%20&#1571;&#1581;&#1605;&#1583;%20&#1587;&#1593;&#1608;&#1583;.wav" TargetMode="External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slideLayout" Target="../slideLayouts/slideLayout13.xml"/><Relationship Id="rId1" Type="http://schemas.openxmlformats.org/officeDocument/2006/relationships/audio" Target="../media/audio1.wav"/><Relationship Id="rId6" Type="http://schemas.openxmlformats.org/officeDocument/2006/relationships/image" Target="../media/image10.png"/><Relationship Id="rId5" Type="http://schemas.openxmlformats.org/officeDocument/2006/relationships/image" Target="../media/image12.png"/><Relationship Id="rId4" Type="http://schemas.openxmlformats.org/officeDocument/2006/relationships/image" Target="../media/image11.gi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13.png"/><Relationship Id="rId4" Type="http://schemas.openxmlformats.org/officeDocument/2006/relationships/image" Target="../media/image8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slideLayout" Target="../slideLayouts/slideLayout13.xml"/><Relationship Id="rId1" Type="http://schemas.openxmlformats.org/officeDocument/2006/relationships/audio" Target="../media/audio1.wav"/><Relationship Id="rId6" Type="http://schemas.openxmlformats.org/officeDocument/2006/relationships/image" Target="../media/image10.png"/><Relationship Id="rId5" Type="http://schemas.openxmlformats.org/officeDocument/2006/relationships/image" Target="../media/image12.png"/><Relationship Id="rId4" Type="http://schemas.openxmlformats.org/officeDocument/2006/relationships/image" Target="../media/image11.gi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7" Type="http://schemas.openxmlformats.org/officeDocument/2006/relationships/image" Target="../media/image10.png"/><Relationship Id="rId2" Type="http://schemas.openxmlformats.org/officeDocument/2006/relationships/slideLayout" Target="../slideLayouts/slideLayout13.xml"/><Relationship Id="rId1" Type="http://schemas.openxmlformats.org/officeDocument/2006/relationships/audio" Target="../media/audio1.wav"/><Relationship Id="rId6" Type="http://schemas.openxmlformats.org/officeDocument/2006/relationships/image" Target="../media/image12.png"/><Relationship Id="rId5" Type="http://schemas.openxmlformats.org/officeDocument/2006/relationships/image" Target="../media/image11.gif"/><Relationship Id="rId4" Type="http://schemas.openxmlformats.org/officeDocument/2006/relationships/image" Target="../media/image9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13.png"/><Relationship Id="rId4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slideLayout" Target="../slideLayouts/slideLayout13.xml"/><Relationship Id="rId1" Type="http://schemas.openxmlformats.org/officeDocument/2006/relationships/audio" Target="../media/audio1.wav"/><Relationship Id="rId6" Type="http://schemas.openxmlformats.org/officeDocument/2006/relationships/image" Target="../media/image10.png"/><Relationship Id="rId5" Type="http://schemas.openxmlformats.org/officeDocument/2006/relationships/image" Target="../media/image12.png"/><Relationship Id="rId4" Type="http://schemas.openxmlformats.org/officeDocument/2006/relationships/image" Target="../media/image11.gi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10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slideLayout" Target="../slideLayouts/slideLayout13.xml"/><Relationship Id="rId1" Type="http://schemas.openxmlformats.org/officeDocument/2006/relationships/audio" Target="../media/audio1.wav"/><Relationship Id="rId6" Type="http://schemas.openxmlformats.org/officeDocument/2006/relationships/image" Target="../media/image10.png"/><Relationship Id="rId5" Type="http://schemas.openxmlformats.org/officeDocument/2006/relationships/image" Target="../media/image12.png"/><Relationship Id="rId4" Type="http://schemas.openxmlformats.org/officeDocument/2006/relationships/image" Target="../media/image11.gi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10.png"/><Relationship Id="rId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6" name="Picture 4" descr="بسملة 2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763713" y="188913"/>
            <a:ext cx="5715000" cy="952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317" name="WordArt 5"/>
          <p:cNvSpPr>
            <a:spLocks noChangeArrowheads="1" noChangeShapeType="1" noTextEdit="1"/>
          </p:cNvSpPr>
          <p:nvPr/>
        </p:nvSpPr>
        <p:spPr bwMode="auto">
          <a:xfrm>
            <a:off x="1509713" y="1341438"/>
            <a:ext cx="6591300" cy="2016125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32056"/>
              </a:avLst>
            </a:prstTxWarp>
          </a:bodyPr>
          <a:lstStyle/>
          <a:p>
            <a:pPr algn="ctr"/>
            <a:r>
              <a:rPr lang="ar-SA" sz="3600" kern="10" dirty="0" smtClean="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Arial"/>
                <a:cs typeface="Arial"/>
              </a:rPr>
              <a:t>تمثيل المتباينات الخطية و متباينات القيمة المطلقة بيانيّاً </a:t>
            </a:r>
          </a:p>
          <a:p>
            <a:pPr algn="ctr"/>
            <a:r>
              <a:rPr lang="en-US" sz="3600" kern="10" dirty="0" smtClean="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Arial"/>
                <a:cs typeface="Arial"/>
              </a:rPr>
              <a:t>Graphing Linear and Absolute Value Inequalities </a:t>
            </a:r>
            <a:endParaRPr lang="ar-SA" sz="3600" kern="10" dirty="0">
              <a:ln w="9525">
                <a:solidFill>
                  <a:srgbClr val="CC99FF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6600CC"/>
                  </a:gs>
                  <a:gs pos="100000">
                    <a:srgbClr val="CC00CC"/>
                  </a:gs>
                </a:gsLst>
                <a:lin ang="5400000" scaled="1"/>
              </a:gradFill>
              <a:effectLst>
                <a:outerShdw dist="53882" dir="2700000" algn="ctr" rotWithShape="0">
                  <a:srgbClr val="9999FF">
                    <a:alpha val="79999"/>
                  </a:srgbClr>
                </a:outerShdw>
              </a:effectLst>
              <a:latin typeface="Arial"/>
              <a:cs typeface="Arial"/>
            </a:endParaRPr>
          </a:p>
        </p:txBody>
      </p:sp>
      <p:sp>
        <p:nvSpPr>
          <p:cNvPr id="13318" name="WordArt 6"/>
          <p:cNvSpPr>
            <a:spLocks noChangeArrowheads="1" noChangeShapeType="1" noTextEdit="1"/>
          </p:cNvSpPr>
          <p:nvPr/>
        </p:nvSpPr>
        <p:spPr bwMode="auto">
          <a:xfrm>
            <a:off x="3059113" y="3716338"/>
            <a:ext cx="3238500" cy="1295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ar-SA" sz="3600" kern="10" dirty="0">
                <a:ln w="12700">
                  <a:solidFill>
                    <a:srgbClr val="3333CC"/>
                  </a:solidFill>
                  <a:round/>
                  <a:headEnd/>
                  <a:tailEnd/>
                </a:ln>
                <a:solidFill>
                  <a:srgbClr val="B2B2B2">
                    <a:alpha val="50195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Arial"/>
                <a:cs typeface="Arial"/>
              </a:rPr>
              <a:t>الصف الثاني ثانوي </a:t>
            </a:r>
          </a:p>
          <a:p>
            <a:pPr algn="ctr"/>
            <a:r>
              <a:rPr lang="ar-SA" sz="3600" kern="10" dirty="0">
                <a:ln w="12700">
                  <a:solidFill>
                    <a:srgbClr val="3333CC"/>
                  </a:solidFill>
                  <a:round/>
                  <a:headEnd/>
                  <a:tailEnd/>
                </a:ln>
                <a:solidFill>
                  <a:srgbClr val="B2B2B2">
                    <a:alpha val="50195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Arial"/>
                <a:cs typeface="Arial"/>
              </a:rPr>
              <a:t>الفصل الدراسي الأول </a:t>
            </a:r>
          </a:p>
        </p:txBody>
      </p:sp>
      <p:sp>
        <p:nvSpPr>
          <p:cNvPr id="13319" name="WordArt 7"/>
          <p:cNvSpPr>
            <a:spLocks noChangeArrowheads="1" noChangeShapeType="1" noTextEdit="1"/>
          </p:cNvSpPr>
          <p:nvPr/>
        </p:nvSpPr>
        <p:spPr bwMode="auto">
          <a:xfrm>
            <a:off x="3635375" y="5229225"/>
            <a:ext cx="2143125" cy="1397000"/>
          </a:xfrm>
          <a:prstGeom prst="rect">
            <a:avLst/>
          </a:prstGeom>
        </p:spPr>
        <p:txBody>
          <a:bodyPr wrap="none" fromWordArt="1">
            <a:prstTxWarp prst="textTriangle">
              <a:avLst>
                <a:gd name="adj" fmla="val 50000"/>
              </a:avLst>
            </a:prstTxWarp>
            <a:scene3d>
              <a:camera prst="legacyObliqueTopLeft"/>
              <a:lightRig rig="legacyNormal3" dir="r"/>
            </a:scene3d>
            <a:sp3d extrusionH="201600" prstMaterial="legacyMatte">
              <a:extrusionClr>
                <a:srgbClr val="0066CC"/>
              </a:extrusionClr>
            </a:sp3d>
          </a:bodyPr>
          <a:lstStyle/>
          <a:p>
            <a:pPr algn="ctr"/>
            <a:r>
              <a:rPr lang="ar-SA" sz="3600" kern="10" dirty="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FFCC"/>
                    </a:gs>
                    <a:gs pos="100000">
                      <a:srgbClr val="FF9999"/>
                    </a:gs>
                  </a:gsLst>
                  <a:lin ang="5400000" scaled="1"/>
                </a:gradFill>
                <a:latin typeface="Times New Roman"/>
                <a:cs typeface="Times New Roman"/>
              </a:rPr>
              <a:t>إعداد المعلمة :</a:t>
            </a:r>
          </a:p>
          <a:p>
            <a:pPr algn="ctr"/>
            <a:r>
              <a:rPr lang="ar-SA" sz="3600" kern="10" dirty="0" smtClean="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FFCC"/>
                    </a:gs>
                    <a:gs pos="100000">
                      <a:srgbClr val="FF9999"/>
                    </a:gs>
                  </a:gsLst>
                  <a:lin ang="5400000" scaled="1"/>
                </a:gradFill>
                <a:latin typeface="Times New Roman"/>
                <a:cs typeface="Times New Roman"/>
              </a:rPr>
              <a:t>سميرة </a:t>
            </a:r>
            <a:r>
              <a:rPr lang="ar-SA" sz="3600" kern="10" dirty="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FFCC"/>
                    </a:gs>
                    <a:gs pos="100000">
                      <a:srgbClr val="FF9999"/>
                    </a:gs>
                  </a:gsLst>
                  <a:lin ang="5400000" scaled="1"/>
                </a:gradFill>
                <a:latin typeface="Times New Roman"/>
                <a:cs typeface="Times New Roman"/>
              </a:rPr>
              <a:t>الحربي </a:t>
            </a:r>
          </a:p>
        </p:txBody>
      </p:sp>
      <p:pic>
        <p:nvPicPr>
          <p:cNvPr id="7" name="البسملة بصوت الطفل أحمد سعود.wav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/>
          <a:stretch>
            <a:fillRect/>
          </a:stretch>
        </p:blipFill>
        <p:spPr>
          <a:xfrm>
            <a:off x="4643438" y="642918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133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0" dur="6700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8700"/>
                            </p:stCondLst>
                            <p:childTnLst>
                              <p:par>
                                <p:cTn id="12" presetID="2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33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9700"/>
                            </p:stCondLst>
                            <p:childTnLst>
                              <p:par>
                                <p:cTn id="23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33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33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7" dur="1000"/>
                                        <p:tgtEl>
                                          <p:spTgt spid="133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0700"/>
                            </p:stCondLst>
                            <p:childTnLst>
                              <p:par>
                                <p:cTn id="29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33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33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33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33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showWhenStopped="0">
                <p:cTn id="35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  <p:bldLst>
      <p:bldP spid="13317" grpId="0" animBg="1"/>
      <p:bldP spid="13318" grpId="0" animBg="1"/>
      <p:bldP spid="13319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9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3" dist="53882" dir="13500000">
              <a:schemeClr val="bg2">
                <a:alpha val="50000"/>
              </a:schemeClr>
            </a:prstShdw>
          </a:effec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ar-SA" dirty="0"/>
          </a:p>
        </p:txBody>
      </p:sp>
      <p:pic>
        <p:nvPicPr>
          <p:cNvPr id="15" name="صورة 14" descr="25-10-1432 11-13-50 م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4282" y="2214554"/>
            <a:ext cx="4409524" cy="4390476"/>
          </a:xfrm>
          <a:prstGeom prst="rect">
            <a:avLst/>
          </a:prstGeom>
        </p:spPr>
      </p:pic>
      <p:cxnSp>
        <p:nvCxnSpPr>
          <p:cNvPr id="22" name="رابط كسهم مستقيم 21"/>
          <p:cNvCxnSpPr/>
          <p:nvPr/>
        </p:nvCxnSpPr>
        <p:spPr>
          <a:xfrm rot="5400000" flipH="1" flipV="1">
            <a:off x="2061297" y="2582117"/>
            <a:ext cx="1592382" cy="857256"/>
          </a:xfrm>
          <a:prstGeom prst="straightConnector1">
            <a:avLst/>
          </a:prstGeom>
          <a:ln w="25400" cmpd="sng">
            <a:solidFill>
              <a:srgbClr val="0000FF"/>
            </a:solidFill>
            <a:prstDash val="solid"/>
            <a:headEnd type="none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شكل بيضاوي 19"/>
          <p:cNvSpPr/>
          <p:nvPr/>
        </p:nvSpPr>
        <p:spPr>
          <a:xfrm>
            <a:off x="2606612" y="3321000"/>
            <a:ext cx="108000" cy="1080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ar-SA" dirty="0"/>
          </a:p>
        </p:txBody>
      </p:sp>
      <p:sp>
        <p:nvSpPr>
          <p:cNvPr id="7171" name="Rectangle 3"/>
          <p:cNvSpPr>
            <a:spLocks noChangeArrowheads="1"/>
          </p:cNvSpPr>
          <p:nvPr/>
        </p:nvSpPr>
        <p:spPr bwMode="auto">
          <a:xfrm>
            <a:off x="0" y="15621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ar-SA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52" name="رابط مستقيم 51"/>
          <p:cNvCxnSpPr/>
          <p:nvPr/>
        </p:nvCxnSpPr>
        <p:spPr>
          <a:xfrm rot="10800000" flipV="1">
            <a:off x="285720" y="2928934"/>
            <a:ext cx="1714512" cy="1071570"/>
          </a:xfrm>
          <a:prstGeom prst="line">
            <a:avLst/>
          </a:prstGeom>
          <a:ln w="38100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رابط مستقيم 53"/>
          <p:cNvCxnSpPr/>
          <p:nvPr/>
        </p:nvCxnSpPr>
        <p:spPr>
          <a:xfrm rot="10800000" flipV="1">
            <a:off x="285720" y="3286124"/>
            <a:ext cx="1928826" cy="1500198"/>
          </a:xfrm>
          <a:prstGeom prst="line">
            <a:avLst/>
          </a:prstGeom>
          <a:ln w="38100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رابط مستقيم 54"/>
          <p:cNvCxnSpPr/>
          <p:nvPr/>
        </p:nvCxnSpPr>
        <p:spPr>
          <a:xfrm rot="10800000" flipV="1">
            <a:off x="285720" y="3571876"/>
            <a:ext cx="2071702" cy="2000264"/>
          </a:xfrm>
          <a:prstGeom prst="line">
            <a:avLst/>
          </a:prstGeom>
          <a:ln w="38100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رابط مستقيم 56"/>
          <p:cNvCxnSpPr/>
          <p:nvPr/>
        </p:nvCxnSpPr>
        <p:spPr>
          <a:xfrm rot="5400000">
            <a:off x="35687" y="4036223"/>
            <a:ext cx="2643206" cy="2143140"/>
          </a:xfrm>
          <a:prstGeom prst="line">
            <a:avLst/>
          </a:prstGeom>
          <a:ln w="38100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رابط مستقيم 58"/>
          <p:cNvCxnSpPr/>
          <p:nvPr/>
        </p:nvCxnSpPr>
        <p:spPr>
          <a:xfrm rot="5400000">
            <a:off x="571472" y="4643446"/>
            <a:ext cx="2714644" cy="1000132"/>
          </a:xfrm>
          <a:prstGeom prst="line">
            <a:avLst/>
          </a:prstGeom>
          <a:ln w="38100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رابط مستقيم 59"/>
          <p:cNvCxnSpPr>
            <a:endCxn id="15" idx="2"/>
          </p:cNvCxnSpPr>
          <p:nvPr/>
        </p:nvCxnSpPr>
        <p:spPr>
          <a:xfrm rot="5400000">
            <a:off x="978813" y="5154983"/>
            <a:ext cx="2890278" cy="9816"/>
          </a:xfrm>
          <a:prstGeom prst="line">
            <a:avLst/>
          </a:prstGeom>
          <a:ln w="38100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رابط مستقيم 60"/>
          <p:cNvCxnSpPr/>
          <p:nvPr/>
        </p:nvCxnSpPr>
        <p:spPr>
          <a:xfrm rot="16200000" flipH="1">
            <a:off x="1464447" y="4679165"/>
            <a:ext cx="2786082" cy="857256"/>
          </a:xfrm>
          <a:prstGeom prst="line">
            <a:avLst/>
          </a:prstGeom>
          <a:ln w="38100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رابط مستقيم 61"/>
          <p:cNvCxnSpPr/>
          <p:nvPr/>
        </p:nvCxnSpPr>
        <p:spPr>
          <a:xfrm rot="16200000" flipH="1">
            <a:off x="2536017" y="3607595"/>
            <a:ext cx="2214578" cy="1857388"/>
          </a:xfrm>
          <a:prstGeom prst="line">
            <a:avLst/>
          </a:prstGeom>
          <a:ln w="38100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رابط مستقيم 68"/>
          <p:cNvCxnSpPr/>
          <p:nvPr/>
        </p:nvCxnSpPr>
        <p:spPr>
          <a:xfrm rot="10800000" flipV="1">
            <a:off x="285720" y="2428868"/>
            <a:ext cx="1500198" cy="571504"/>
          </a:xfrm>
          <a:prstGeom prst="line">
            <a:avLst/>
          </a:prstGeom>
          <a:ln w="38100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رابط مستقيم 69"/>
          <p:cNvCxnSpPr/>
          <p:nvPr/>
        </p:nvCxnSpPr>
        <p:spPr>
          <a:xfrm>
            <a:off x="2786050" y="3071810"/>
            <a:ext cx="1785950" cy="1500198"/>
          </a:xfrm>
          <a:prstGeom prst="line">
            <a:avLst/>
          </a:prstGeom>
          <a:ln w="38100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رابط مستقيم 70"/>
          <p:cNvCxnSpPr/>
          <p:nvPr/>
        </p:nvCxnSpPr>
        <p:spPr>
          <a:xfrm>
            <a:off x="2928926" y="2786058"/>
            <a:ext cx="1643074" cy="1214446"/>
          </a:xfrm>
          <a:prstGeom prst="line">
            <a:avLst/>
          </a:prstGeom>
          <a:ln w="38100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رابط مستقيم 71"/>
          <p:cNvCxnSpPr/>
          <p:nvPr/>
        </p:nvCxnSpPr>
        <p:spPr>
          <a:xfrm>
            <a:off x="3071802" y="2571744"/>
            <a:ext cx="1500198" cy="1000132"/>
          </a:xfrm>
          <a:prstGeom prst="line">
            <a:avLst/>
          </a:prstGeom>
          <a:ln w="38100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رابط مستقيم 75"/>
          <p:cNvCxnSpPr/>
          <p:nvPr/>
        </p:nvCxnSpPr>
        <p:spPr>
          <a:xfrm>
            <a:off x="3214678" y="2357430"/>
            <a:ext cx="1357322" cy="857256"/>
          </a:xfrm>
          <a:prstGeom prst="line">
            <a:avLst/>
          </a:prstGeom>
          <a:ln w="38100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رابط مستقيم 78"/>
          <p:cNvCxnSpPr/>
          <p:nvPr/>
        </p:nvCxnSpPr>
        <p:spPr>
          <a:xfrm rot="10800000" flipV="1">
            <a:off x="285720" y="2643182"/>
            <a:ext cx="1571636" cy="785818"/>
          </a:xfrm>
          <a:prstGeom prst="line">
            <a:avLst/>
          </a:prstGeom>
          <a:ln w="38100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شكل بيضاوي 46"/>
          <p:cNvSpPr/>
          <p:nvPr/>
        </p:nvSpPr>
        <p:spPr>
          <a:xfrm>
            <a:off x="2392298" y="4357694"/>
            <a:ext cx="108000" cy="108000"/>
          </a:xfrm>
          <a:prstGeom prst="ellipse">
            <a:avLst/>
          </a:prstGeom>
          <a:solidFill>
            <a:srgbClr val="0000FF"/>
          </a:solidFill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>
              <a:solidFill>
                <a:srgbClr val="0000FF"/>
              </a:solidFill>
            </a:endParaRPr>
          </a:p>
        </p:txBody>
      </p:sp>
      <p:sp>
        <p:nvSpPr>
          <p:cNvPr id="19" name="شكل بيضاوي 18"/>
          <p:cNvSpPr/>
          <p:nvPr/>
        </p:nvSpPr>
        <p:spPr>
          <a:xfrm>
            <a:off x="2392298" y="3714752"/>
            <a:ext cx="108000" cy="1080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42" name="شكل بيضاوي 41"/>
          <p:cNvSpPr/>
          <p:nvPr/>
        </p:nvSpPr>
        <p:spPr>
          <a:xfrm>
            <a:off x="2857488" y="2857496"/>
            <a:ext cx="108000" cy="1080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cxnSp>
        <p:nvCxnSpPr>
          <p:cNvPr id="51" name="رابط كسهم مستقيم 50"/>
          <p:cNvCxnSpPr>
            <a:stCxn id="19" idx="1"/>
          </p:cNvCxnSpPr>
          <p:nvPr/>
        </p:nvCxnSpPr>
        <p:spPr>
          <a:xfrm rot="16200000" flipV="1">
            <a:off x="1339009" y="2661463"/>
            <a:ext cx="1444576" cy="693634"/>
          </a:xfrm>
          <a:prstGeom prst="straightConnector1">
            <a:avLst/>
          </a:prstGeom>
          <a:ln w="25400" cmpd="sng">
            <a:solidFill>
              <a:srgbClr val="0000FF"/>
            </a:solidFill>
            <a:prstDash val="solid"/>
            <a:headEnd type="none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شكل بيضاوي 42"/>
          <p:cNvSpPr/>
          <p:nvPr/>
        </p:nvSpPr>
        <p:spPr>
          <a:xfrm>
            <a:off x="1963670" y="2857496"/>
            <a:ext cx="108000" cy="1080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44" name="شكل بيضاوي 43"/>
          <p:cNvSpPr/>
          <p:nvPr/>
        </p:nvSpPr>
        <p:spPr>
          <a:xfrm>
            <a:off x="2177984" y="3286124"/>
            <a:ext cx="108000" cy="1080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cxnSp>
        <p:nvCxnSpPr>
          <p:cNvPr id="90" name="رابط مستقيم 89"/>
          <p:cNvCxnSpPr/>
          <p:nvPr/>
        </p:nvCxnSpPr>
        <p:spPr>
          <a:xfrm rot="16200000" flipH="1">
            <a:off x="2071670" y="4071942"/>
            <a:ext cx="2928958" cy="1928826"/>
          </a:xfrm>
          <a:prstGeom prst="line">
            <a:avLst/>
          </a:prstGeom>
          <a:ln w="38100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رابط مستقيم 97"/>
          <p:cNvCxnSpPr/>
          <p:nvPr/>
        </p:nvCxnSpPr>
        <p:spPr>
          <a:xfrm>
            <a:off x="3286116" y="2285992"/>
            <a:ext cx="1285884" cy="214314"/>
          </a:xfrm>
          <a:prstGeom prst="line">
            <a:avLst/>
          </a:prstGeom>
          <a:ln w="38100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0" name="رابط مستقيم 99"/>
          <p:cNvCxnSpPr/>
          <p:nvPr/>
        </p:nvCxnSpPr>
        <p:spPr>
          <a:xfrm rot="10800000" flipV="1">
            <a:off x="285720" y="2357430"/>
            <a:ext cx="1428760" cy="71438"/>
          </a:xfrm>
          <a:prstGeom prst="line">
            <a:avLst/>
          </a:prstGeom>
          <a:ln w="38100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8" name="Picture 6" descr="26911_1161480599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000760" y="0"/>
            <a:ext cx="2299907" cy="20759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9" name="Picture 11">
            <a:hlinkClick r:id="" action="ppaction://media"/>
          </p:cNvPr>
          <p:cNvPicPr>
            <a:picLocks noRot="1" noChangeAspect="1" noChangeArrowheads="1"/>
          </p:cNvPicPr>
          <p:nvPr>
            <a:wavAudioFile r:embed="rId1" name="طير صباح.Wav"/>
          </p:nvPr>
        </p:nvPicPr>
        <p:blipFill>
          <a:blip r:embed="rId5"/>
          <a:srcRect/>
          <a:stretch>
            <a:fillRect/>
          </a:stretch>
        </p:blipFill>
        <p:spPr bwMode="auto">
          <a:xfrm>
            <a:off x="6786578" y="928670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0" name="Text Box 4"/>
          <p:cNvSpPr txBox="1">
            <a:spLocks noChangeArrowheads="1"/>
          </p:cNvSpPr>
          <p:nvPr/>
        </p:nvSpPr>
        <p:spPr bwMode="auto">
          <a:xfrm>
            <a:off x="6572264" y="2071678"/>
            <a:ext cx="71434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ar-SA" sz="2800" dirty="0" smtClean="0">
                <a:solidFill>
                  <a:srgbClr val="FF0000"/>
                </a:solidFill>
                <a:cs typeface="Traditional Arabic" pitchFamily="2" charset="-78"/>
              </a:rPr>
              <a:t>تأكد </a:t>
            </a:r>
            <a:endParaRPr lang="en-US" sz="2800" dirty="0">
              <a:solidFill>
                <a:srgbClr val="FF0000"/>
              </a:solidFill>
              <a:cs typeface="Traditional Arabic" pitchFamily="2" charset="-78"/>
            </a:endParaRPr>
          </a:p>
        </p:txBody>
      </p:sp>
      <p:sp>
        <p:nvSpPr>
          <p:cNvPr id="56" name="Text Box 4"/>
          <p:cNvSpPr txBox="1">
            <a:spLocks noChangeArrowheads="1"/>
          </p:cNvSpPr>
          <p:nvPr/>
        </p:nvSpPr>
        <p:spPr bwMode="auto">
          <a:xfrm>
            <a:off x="4786314" y="2571744"/>
            <a:ext cx="4000528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800" dirty="0" smtClean="0">
                <a:cs typeface="Traditional Arabic" pitchFamily="2" charset="-78"/>
              </a:rPr>
              <a:t>يبين التمثيل البياني أن النقطة </a:t>
            </a:r>
            <a:r>
              <a:rPr lang="en-US" sz="2800" dirty="0" smtClean="0">
                <a:cs typeface="Traditional Arabic" pitchFamily="2" charset="-78"/>
              </a:rPr>
              <a:t>(2,3) </a:t>
            </a:r>
            <a:r>
              <a:rPr lang="ar-SA" sz="2800" dirty="0" smtClean="0">
                <a:cs typeface="Traditional Arabic" pitchFamily="2" charset="-78"/>
              </a:rPr>
              <a:t>  تقع في منطقة الحل .</a:t>
            </a:r>
            <a:endParaRPr lang="en-US" sz="2800" dirty="0">
              <a:cs typeface="Traditional Arabic" pitchFamily="2" charset="-78"/>
            </a:endParaRPr>
          </a:p>
        </p:txBody>
      </p:sp>
      <p:sp>
        <p:nvSpPr>
          <p:cNvPr id="58" name="شكل بيضاوي 57"/>
          <p:cNvSpPr/>
          <p:nvPr/>
        </p:nvSpPr>
        <p:spPr>
          <a:xfrm>
            <a:off x="2820926" y="3714752"/>
            <a:ext cx="108000" cy="108000"/>
          </a:xfrm>
          <a:prstGeom prst="ellipse">
            <a:avLst/>
          </a:prstGeom>
          <a:solidFill>
            <a:srgbClr val="0000FF"/>
          </a:solidFill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>
              <a:solidFill>
                <a:srgbClr val="0000FF"/>
              </a:solidFill>
            </a:endParaRPr>
          </a:p>
        </p:txBody>
      </p:sp>
      <p:sp>
        <p:nvSpPr>
          <p:cNvPr id="63" name="Text Box 4"/>
          <p:cNvSpPr txBox="1">
            <a:spLocks noChangeArrowheads="1"/>
          </p:cNvSpPr>
          <p:nvPr/>
        </p:nvSpPr>
        <p:spPr bwMode="auto">
          <a:xfrm>
            <a:off x="4643438" y="3714752"/>
            <a:ext cx="450056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dirty="0" smtClean="0">
                <a:cs typeface="Traditional Arabic" pitchFamily="2" charset="-78"/>
              </a:rPr>
              <a:t>     </a:t>
            </a:r>
            <a:r>
              <a:rPr lang="en-US" sz="2800" dirty="0" smtClean="0">
                <a:solidFill>
                  <a:srgbClr val="0000FF"/>
                </a:solidFill>
                <a:cs typeface="Traditional Arabic" pitchFamily="2" charset="-78"/>
              </a:rPr>
              <a:t>y </a:t>
            </a:r>
            <a:r>
              <a:rPr lang="en-US" sz="2800" dirty="0" smtClean="0">
                <a:solidFill>
                  <a:srgbClr val="0000FF"/>
                </a:solidFill>
                <a:cs typeface="Traditional Arabic" pitchFamily="2" charset="-78"/>
                <a:sym typeface="Zawawi"/>
              </a:rPr>
              <a:t></a:t>
            </a:r>
            <a:r>
              <a:rPr lang="en-US" sz="2800" dirty="0" smtClean="0">
                <a:solidFill>
                  <a:srgbClr val="0000FF"/>
                </a:solidFill>
                <a:cs typeface="Traditional Arabic" pitchFamily="2" charset="-78"/>
              </a:rPr>
              <a:t> 2 </a:t>
            </a:r>
            <a:r>
              <a:rPr lang="en-US" sz="2800" dirty="0" smtClean="0">
                <a:solidFill>
                  <a:srgbClr val="0000FF"/>
                </a:solidFill>
                <a:latin typeface="ZA-SYMBOLS"/>
                <a:cs typeface="ZA-SYMBOLS"/>
              </a:rPr>
              <a:t>|  </a:t>
            </a:r>
            <a:r>
              <a:rPr lang="en-US" sz="2800" dirty="0" smtClean="0">
                <a:solidFill>
                  <a:srgbClr val="0000FF"/>
                </a:solidFill>
                <a:cs typeface="Traditional Arabic" pitchFamily="2" charset="-78"/>
              </a:rPr>
              <a:t>x </a:t>
            </a:r>
            <a:r>
              <a:rPr lang="en-US" sz="2800" dirty="0" smtClean="0">
                <a:solidFill>
                  <a:srgbClr val="0000FF"/>
                </a:solidFill>
                <a:latin typeface="ZA-SYMBOLS"/>
                <a:cs typeface="ZA-SYMBOLS"/>
              </a:rPr>
              <a:t>| </a:t>
            </a:r>
            <a:r>
              <a:rPr lang="en-US" sz="2800" dirty="0" smtClean="0">
                <a:solidFill>
                  <a:srgbClr val="0000FF"/>
                </a:solidFill>
                <a:cs typeface="Traditional Arabic" pitchFamily="2" charset="-78"/>
              </a:rPr>
              <a:t>+ 3</a:t>
            </a:r>
            <a:r>
              <a:rPr lang="ar-SA" sz="2800" dirty="0" smtClean="0">
                <a:solidFill>
                  <a:srgbClr val="0000FF"/>
                </a:solidFill>
                <a:cs typeface="Traditional Arabic" pitchFamily="2" charset="-78"/>
              </a:rPr>
              <a:t> </a:t>
            </a:r>
            <a:r>
              <a:rPr lang="ar-SA" sz="2800" dirty="0" smtClean="0">
                <a:solidFill>
                  <a:srgbClr val="00B050"/>
                </a:solidFill>
                <a:cs typeface="Traditional Arabic" pitchFamily="2" charset="-78"/>
              </a:rPr>
              <a:t>المتباينة الأصلية .</a:t>
            </a:r>
            <a:r>
              <a:rPr lang="en-US" sz="2800" dirty="0" smtClean="0">
                <a:solidFill>
                  <a:srgbClr val="00B050"/>
                </a:solidFill>
                <a:cs typeface="Traditional Arabic" pitchFamily="2" charset="-78"/>
              </a:rPr>
              <a:t> </a:t>
            </a:r>
            <a:endParaRPr lang="en-US" sz="2800" dirty="0">
              <a:solidFill>
                <a:srgbClr val="00B050"/>
              </a:solidFill>
              <a:cs typeface="Traditional Arabic" pitchFamily="2" charset="-78"/>
            </a:endParaRPr>
          </a:p>
        </p:txBody>
      </p:sp>
      <p:sp>
        <p:nvSpPr>
          <p:cNvPr id="64" name="Text Box 4"/>
          <p:cNvSpPr txBox="1">
            <a:spLocks noChangeArrowheads="1"/>
          </p:cNvSpPr>
          <p:nvPr/>
        </p:nvSpPr>
        <p:spPr bwMode="auto">
          <a:xfrm>
            <a:off x="4429124" y="4357694"/>
            <a:ext cx="4786346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dirty="0" smtClean="0">
                <a:cs typeface="Traditional Arabic" pitchFamily="2" charset="-78"/>
              </a:rPr>
              <a:t> </a:t>
            </a:r>
            <a:r>
              <a:rPr lang="en-US" sz="2800" dirty="0" smtClean="0">
                <a:solidFill>
                  <a:srgbClr val="00B050"/>
                </a:solidFill>
                <a:cs typeface="Traditional Arabic" pitchFamily="2" charset="-78"/>
              </a:rPr>
              <a:t>(x,y) = (2,3) </a:t>
            </a:r>
            <a:r>
              <a:rPr lang="en-US" sz="2800" dirty="0" smtClean="0">
                <a:solidFill>
                  <a:srgbClr val="0000FF"/>
                </a:solidFill>
                <a:cs typeface="Traditional Arabic" pitchFamily="2" charset="-78"/>
              </a:rPr>
              <a:t>3 </a:t>
            </a:r>
            <a:r>
              <a:rPr lang="en-US" sz="2800" dirty="0" smtClean="0">
                <a:solidFill>
                  <a:srgbClr val="0000FF"/>
                </a:solidFill>
                <a:cs typeface="Traditional Arabic" pitchFamily="2" charset="-78"/>
                <a:sym typeface="Zawawi"/>
              </a:rPr>
              <a:t></a:t>
            </a:r>
            <a:r>
              <a:rPr lang="en-US" sz="2800" dirty="0" smtClean="0">
                <a:solidFill>
                  <a:srgbClr val="0000FF"/>
                </a:solidFill>
                <a:cs typeface="Traditional Arabic" pitchFamily="2" charset="-78"/>
              </a:rPr>
              <a:t> 2 </a:t>
            </a:r>
            <a:r>
              <a:rPr lang="en-US" sz="2800" dirty="0" smtClean="0">
                <a:solidFill>
                  <a:srgbClr val="0000FF"/>
                </a:solidFill>
                <a:latin typeface="ZA-SYMBOLS"/>
                <a:cs typeface="ZA-SYMBOLS"/>
              </a:rPr>
              <a:t>|  </a:t>
            </a:r>
            <a:r>
              <a:rPr lang="en-US" sz="2800" dirty="0" smtClean="0">
                <a:solidFill>
                  <a:srgbClr val="0000FF"/>
                </a:solidFill>
                <a:cs typeface="Traditional Arabic" pitchFamily="2" charset="-78"/>
              </a:rPr>
              <a:t>2 </a:t>
            </a:r>
            <a:r>
              <a:rPr lang="en-US" sz="2800" dirty="0" smtClean="0">
                <a:solidFill>
                  <a:srgbClr val="0000FF"/>
                </a:solidFill>
                <a:latin typeface="ZA-SYMBOLS"/>
                <a:cs typeface="ZA-SYMBOLS"/>
              </a:rPr>
              <a:t>| </a:t>
            </a:r>
            <a:r>
              <a:rPr lang="en-US" sz="2800" dirty="0" smtClean="0">
                <a:solidFill>
                  <a:srgbClr val="0000FF"/>
                </a:solidFill>
                <a:cs typeface="Traditional Arabic" pitchFamily="2" charset="-78"/>
              </a:rPr>
              <a:t>+ 3</a:t>
            </a:r>
            <a:r>
              <a:rPr lang="ar-SA" sz="2800" dirty="0" smtClean="0">
                <a:solidFill>
                  <a:srgbClr val="0000FF"/>
                </a:solidFill>
                <a:cs typeface="Traditional Arabic" pitchFamily="2" charset="-78"/>
              </a:rPr>
              <a:t> </a:t>
            </a:r>
            <a:endParaRPr lang="en-US" sz="2800" dirty="0">
              <a:solidFill>
                <a:srgbClr val="00B050"/>
              </a:solidFill>
              <a:cs typeface="Traditional Arabic" pitchFamily="2" charset="-78"/>
            </a:endParaRPr>
          </a:p>
        </p:txBody>
      </p:sp>
      <p:sp>
        <p:nvSpPr>
          <p:cNvPr id="65" name="Text Box 4"/>
          <p:cNvSpPr txBox="1">
            <a:spLocks noChangeArrowheads="1"/>
          </p:cNvSpPr>
          <p:nvPr/>
        </p:nvSpPr>
        <p:spPr bwMode="auto">
          <a:xfrm>
            <a:off x="7072330" y="4000504"/>
            <a:ext cx="428596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dirty="0" smtClean="0">
                <a:solidFill>
                  <a:srgbClr val="FF0000"/>
                </a:solidFill>
                <a:cs typeface="Traditional Arabic" pitchFamily="2" charset="-78"/>
              </a:rPr>
              <a:t>?</a:t>
            </a:r>
            <a:r>
              <a:rPr lang="en-US" sz="2800" dirty="0" smtClean="0">
                <a:solidFill>
                  <a:srgbClr val="00B050"/>
                </a:solidFill>
                <a:cs typeface="Traditional Arabic" pitchFamily="2" charset="-78"/>
              </a:rPr>
              <a:t> </a:t>
            </a:r>
            <a:endParaRPr lang="en-US" sz="2800" dirty="0">
              <a:solidFill>
                <a:srgbClr val="00B050"/>
              </a:solidFill>
              <a:cs typeface="Traditional Arabic" pitchFamily="2" charset="-78"/>
            </a:endParaRPr>
          </a:p>
        </p:txBody>
      </p:sp>
      <p:sp>
        <p:nvSpPr>
          <p:cNvPr id="66" name="Text Box 4"/>
          <p:cNvSpPr txBox="1">
            <a:spLocks noChangeArrowheads="1"/>
          </p:cNvSpPr>
          <p:nvPr/>
        </p:nvSpPr>
        <p:spPr bwMode="auto">
          <a:xfrm>
            <a:off x="4643438" y="5214950"/>
            <a:ext cx="450056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dirty="0" smtClean="0">
                <a:cs typeface="Traditional Arabic" pitchFamily="2" charset="-78"/>
              </a:rPr>
              <a:t>    </a:t>
            </a:r>
            <a:r>
              <a:rPr lang="en-US" sz="2800" dirty="0" smtClean="0">
                <a:solidFill>
                  <a:srgbClr val="0000FF"/>
                </a:solidFill>
                <a:cs typeface="Traditional Arabic" pitchFamily="2" charset="-78"/>
              </a:rPr>
              <a:t>3 </a:t>
            </a:r>
            <a:r>
              <a:rPr lang="en-US" sz="2800" dirty="0" smtClean="0">
                <a:solidFill>
                  <a:srgbClr val="0000FF"/>
                </a:solidFill>
                <a:cs typeface="Traditional Arabic" pitchFamily="2" charset="-78"/>
                <a:sym typeface="Zawawi"/>
              </a:rPr>
              <a:t> 7</a:t>
            </a:r>
            <a:r>
              <a:rPr lang="ar-SA" sz="2800" dirty="0" smtClean="0">
                <a:solidFill>
                  <a:srgbClr val="0000FF"/>
                </a:solidFill>
                <a:cs typeface="Traditional Arabic" pitchFamily="2" charset="-78"/>
                <a:sym typeface="Zawawi"/>
              </a:rPr>
              <a:t>      </a:t>
            </a:r>
            <a:r>
              <a:rPr lang="ar-SA" sz="2800" dirty="0" smtClean="0">
                <a:solidFill>
                  <a:srgbClr val="00B050"/>
                </a:solidFill>
                <a:cs typeface="Traditional Arabic" pitchFamily="2" charset="-78"/>
              </a:rPr>
              <a:t>صحيح.</a:t>
            </a:r>
            <a:r>
              <a:rPr lang="en-US" sz="2800" dirty="0" smtClean="0">
                <a:solidFill>
                  <a:srgbClr val="00B050"/>
                </a:solidFill>
                <a:cs typeface="Traditional Arabic" pitchFamily="2" charset="-78"/>
              </a:rPr>
              <a:t> </a:t>
            </a:r>
            <a:endParaRPr lang="en-US" sz="2800" dirty="0">
              <a:solidFill>
                <a:srgbClr val="00B050"/>
              </a:solidFill>
              <a:cs typeface="Traditional Arabic" pitchFamily="2" charset="-78"/>
            </a:endParaRPr>
          </a:p>
        </p:txBody>
      </p:sp>
      <p:pic>
        <p:nvPicPr>
          <p:cNvPr id="67" name="صورة 66" descr="Symbol-Check.pn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6500826" y="5214950"/>
            <a:ext cx="571504" cy="571504"/>
          </a:xfrm>
          <a:prstGeom prst="rect">
            <a:avLst/>
          </a:prstGeom>
        </p:spPr>
      </p:pic>
      <p:sp>
        <p:nvSpPr>
          <p:cNvPr id="68" name="Text Box 4"/>
          <p:cNvSpPr txBox="1">
            <a:spLocks noChangeArrowheads="1"/>
          </p:cNvSpPr>
          <p:nvPr/>
        </p:nvSpPr>
        <p:spPr bwMode="auto">
          <a:xfrm>
            <a:off x="4643438" y="6000768"/>
            <a:ext cx="450056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800" dirty="0" smtClean="0">
                <a:solidFill>
                  <a:srgbClr val="0000FF"/>
                </a:solidFill>
                <a:cs typeface="Traditional Arabic" pitchFamily="2" charset="-78"/>
              </a:rPr>
              <a:t>إذن الحل صحيح .</a:t>
            </a:r>
            <a:endParaRPr lang="en-US" sz="2800" dirty="0">
              <a:solidFill>
                <a:srgbClr val="0000FF"/>
              </a:solidFill>
              <a:cs typeface="Traditional Arabic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3" dur="2169" fill="hold"/>
                                        <p:tgtEl>
                                          <p:spTgt spid="4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75"/>
                                  </p:iterate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74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770" decel="100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1" dur="770" decel="100000"/>
                                        <p:tgtEl>
                                          <p:spTgt spid="58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4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43" dur="77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4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45" dur="77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4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2000"/>
                            </p:stCondLst>
                            <p:childTnLst>
                              <p:par>
                                <p:cTn id="4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75"/>
                                  </p:iterate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74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75"/>
                                  </p:iterate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74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1425"/>
                            </p:stCondLst>
                            <p:childTnLst>
                              <p:par>
                                <p:cTn id="55" presetID="50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75"/>
                                  </p:iterate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74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600"/>
                            </p:stCondLst>
                            <p:childTnLst>
                              <p:par>
                                <p:cTn id="65" presetID="3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75"/>
                                  </p:iterate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74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showWhenStopped="0">
                <p:cTn id="75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9"/>
                </p:tgtEl>
              </p:cMediaNode>
            </p:audio>
          </p:childTnLst>
        </p:cTn>
      </p:par>
    </p:tnLst>
    <p:bldLst>
      <p:bldP spid="50" grpId="0"/>
      <p:bldP spid="56" grpId="0" autoUpdateAnimBg="0"/>
      <p:bldP spid="58" grpId="0" animBg="1"/>
      <p:bldP spid="63" grpId="0" autoUpdateAnimBg="0"/>
      <p:bldP spid="64" grpId="0" autoUpdateAnimBg="0"/>
      <p:bldP spid="65" grpId="0" autoUpdateAnimBg="0"/>
      <p:bldP spid="66" grpId="0" autoUpdateAnimBg="0"/>
      <p:bldP spid="68" grpId="0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92" name="WordArt 8"/>
          <p:cNvSpPr>
            <a:spLocks noChangeArrowheads="1" noChangeShapeType="1" noTextEdit="1"/>
          </p:cNvSpPr>
          <p:nvPr/>
        </p:nvSpPr>
        <p:spPr bwMode="auto">
          <a:xfrm>
            <a:off x="6500826" y="0"/>
            <a:ext cx="2470148" cy="642918"/>
          </a:xfrm>
          <a:prstGeom prst="rect">
            <a:avLst/>
          </a:prstGeom>
        </p:spPr>
        <p:txBody>
          <a:bodyPr wrap="none" fromWordArt="1">
            <a:prstTxWarp prst="textChevron">
              <a:avLst>
                <a:gd name="adj" fmla="val 0"/>
              </a:avLst>
            </a:prstTxWarp>
          </a:bodyPr>
          <a:lstStyle/>
          <a:p>
            <a:pPr algn="ctr"/>
            <a:r>
              <a:rPr lang="ar-SA" sz="3600" kern="10" dirty="0" smtClean="0">
                <a:ln w="28575">
                  <a:solidFill>
                    <a:srgbClr val="000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FFF200"/>
                    </a:gs>
                    <a:gs pos="45000">
                      <a:srgbClr val="FF7A00"/>
                    </a:gs>
                    <a:gs pos="70000">
                      <a:srgbClr val="FF0300"/>
                    </a:gs>
                    <a:gs pos="100000">
                      <a:srgbClr val="4D0808"/>
                    </a:gs>
                  </a:gsLst>
                  <a:path path="rect">
                    <a:fillToRect l="50000" t="50000" r="50000" b="50000"/>
                  </a:path>
                </a:gradFill>
                <a:cs typeface="DecoType Naskh Special"/>
              </a:rPr>
              <a:t>تحــــــــ من فهمك ــــــــــــــقق : </a:t>
            </a:r>
            <a:endParaRPr lang="ar-SA" sz="3600" kern="10" dirty="0">
              <a:ln w="28575">
                <a:solidFill>
                  <a:srgbClr val="000000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FFF200"/>
                  </a:gs>
                  <a:gs pos="45000">
                    <a:srgbClr val="FF7A00"/>
                  </a:gs>
                  <a:gs pos="70000">
                    <a:srgbClr val="FF0300"/>
                  </a:gs>
                  <a:gs pos="100000">
                    <a:srgbClr val="4D0808"/>
                  </a:gs>
                </a:gsLst>
                <a:path path="rect">
                  <a:fillToRect l="50000" t="50000" r="50000" b="50000"/>
                </a:path>
              </a:gradFill>
              <a:cs typeface="DecoType Naskh Special"/>
            </a:endParaRPr>
          </a:p>
        </p:txBody>
      </p:sp>
      <p:sp>
        <p:nvSpPr>
          <p:cNvPr id="10" name="Text Box 4"/>
          <p:cNvSpPr txBox="1">
            <a:spLocks noChangeArrowheads="1"/>
          </p:cNvSpPr>
          <p:nvPr/>
        </p:nvSpPr>
        <p:spPr bwMode="auto">
          <a:xfrm>
            <a:off x="1714480" y="0"/>
            <a:ext cx="464343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 smtClean="0">
                <a:solidFill>
                  <a:srgbClr val="FF0000"/>
                </a:solidFill>
                <a:cs typeface="Traditional Arabic" pitchFamily="2" charset="-78"/>
              </a:rPr>
              <a:t>(3B</a:t>
            </a:r>
            <a:r>
              <a:rPr lang="ar-SA" sz="2800" dirty="0" smtClean="0">
                <a:solidFill>
                  <a:srgbClr val="FF0000"/>
                </a:solidFill>
                <a:cs typeface="Traditional Arabic" pitchFamily="2" charset="-78"/>
              </a:rPr>
              <a:t> مثّلي المتباينة  </a:t>
            </a:r>
            <a:r>
              <a:rPr lang="en-US" sz="2800" dirty="0" smtClean="0">
                <a:solidFill>
                  <a:srgbClr val="FF0000"/>
                </a:solidFill>
                <a:cs typeface="Traditional Arabic" pitchFamily="2" charset="-78"/>
              </a:rPr>
              <a:t>y </a:t>
            </a:r>
            <a:r>
              <a:rPr lang="en-US" sz="2800" dirty="0" smtClean="0">
                <a:solidFill>
                  <a:srgbClr val="FF0000"/>
                </a:solidFill>
                <a:cs typeface="Traditional Arabic" pitchFamily="2" charset="-78"/>
                <a:sym typeface="Zawawi"/>
              </a:rPr>
              <a:t></a:t>
            </a:r>
            <a:r>
              <a:rPr lang="en-US" sz="2800" dirty="0" smtClean="0">
                <a:solidFill>
                  <a:srgbClr val="FF0000"/>
                </a:solidFill>
                <a:cs typeface="Traditional Arabic" pitchFamily="2" charset="-78"/>
              </a:rPr>
              <a:t> 3 </a:t>
            </a:r>
            <a:r>
              <a:rPr lang="en-US" sz="2800" dirty="0" smtClean="0">
                <a:solidFill>
                  <a:srgbClr val="FF0000"/>
                </a:solidFill>
                <a:latin typeface="ZA-SYMBOLS"/>
                <a:cs typeface="ZA-SYMBOLS"/>
              </a:rPr>
              <a:t>|  </a:t>
            </a:r>
            <a:r>
              <a:rPr lang="en-US" sz="2800" dirty="0" smtClean="0">
                <a:solidFill>
                  <a:srgbClr val="FF0000"/>
                </a:solidFill>
                <a:cs typeface="Traditional Arabic" pitchFamily="2" charset="-78"/>
              </a:rPr>
              <a:t>x + 1 </a:t>
            </a:r>
            <a:r>
              <a:rPr lang="en-US" sz="2800" dirty="0" smtClean="0">
                <a:solidFill>
                  <a:srgbClr val="FF0000"/>
                </a:solidFill>
                <a:latin typeface="ZA-SYMBOLS"/>
                <a:cs typeface="ZA-SYMBOLS"/>
              </a:rPr>
              <a:t>| </a:t>
            </a:r>
            <a:r>
              <a:rPr lang="ar-SA" sz="2800" dirty="0" smtClean="0">
                <a:solidFill>
                  <a:srgbClr val="FF0000"/>
                </a:solidFill>
                <a:cs typeface="Traditional Arabic" pitchFamily="2" charset="-78"/>
              </a:rPr>
              <a:t>بيانيّاً .       </a:t>
            </a:r>
            <a:endParaRPr lang="en-US" sz="2800" u="sng" dirty="0">
              <a:solidFill>
                <a:srgbClr val="FF0000"/>
              </a:solidFill>
              <a:cs typeface="Traditional Arabic" pitchFamily="2" charset="-78"/>
            </a:endParaRPr>
          </a:p>
        </p:txBody>
      </p:sp>
      <p:sp>
        <p:nvSpPr>
          <p:cNvPr id="7179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3" dist="53882" dir="13500000">
              <a:schemeClr val="bg2">
                <a:alpha val="50000"/>
              </a:schemeClr>
            </a:prstShdw>
          </a:effec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ar-SA" dirty="0"/>
          </a:p>
        </p:txBody>
      </p:sp>
      <p:grpSp>
        <p:nvGrpSpPr>
          <p:cNvPr id="2" name="مجموعة 11"/>
          <p:cNvGrpSpPr/>
          <p:nvPr/>
        </p:nvGrpSpPr>
        <p:grpSpPr>
          <a:xfrm>
            <a:off x="7788326" y="571480"/>
            <a:ext cx="1355674" cy="523220"/>
            <a:chOff x="7788326" y="1000108"/>
            <a:chExt cx="1355674" cy="523220"/>
          </a:xfrm>
        </p:grpSpPr>
        <p:sp>
          <p:nvSpPr>
            <p:cNvPr id="13" name="Text Box 4"/>
            <p:cNvSpPr txBox="1">
              <a:spLocks noChangeArrowheads="1"/>
            </p:cNvSpPr>
            <p:nvPr/>
          </p:nvSpPr>
          <p:spPr bwMode="auto">
            <a:xfrm>
              <a:off x="7788326" y="1000108"/>
              <a:ext cx="1355674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ar-SA" sz="2800" dirty="0">
                  <a:solidFill>
                    <a:srgbClr val="FF0000"/>
                  </a:solidFill>
                  <a:cs typeface="Traditional Arabic" pitchFamily="2" charset="-78"/>
                </a:rPr>
                <a:t>الخطوة  </a:t>
              </a:r>
              <a:endParaRPr lang="en-US" sz="2800" dirty="0">
                <a:solidFill>
                  <a:srgbClr val="FF0000"/>
                </a:solidFill>
                <a:cs typeface="Traditional Arabic" pitchFamily="2" charset="-78"/>
              </a:endParaRPr>
            </a:p>
          </p:txBody>
        </p:sp>
        <p:pic>
          <p:nvPicPr>
            <p:cNvPr id="14" name="صورة 13" descr="1.BMP"/>
            <p:cNvPicPr>
              <a:picLocks noChangeAspect="1"/>
            </p:cNvPicPr>
            <p:nvPr/>
          </p:nvPicPr>
          <p:blipFill>
            <a:blip r:embed="rId2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8024839" y="1095361"/>
              <a:ext cx="333375" cy="333375"/>
            </a:xfrm>
            <a:prstGeom prst="rect">
              <a:avLst/>
            </a:prstGeom>
          </p:spPr>
        </p:pic>
      </p:grpSp>
      <p:sp>
        <p:nvSpPr>
          <p:cNvPr id="17" name="Text Box 4"/>
          <p:cNvSpPr txBox="1">
            <a:spLocks noChangeArrowheads="1"/>
          </p:cNvSpPr>
          <p:nvPr/>
        </p:nvSpPr>
        <p:spPr bwMode="auto">
          <a:xfrm>
            <a:off x="215930" y="928670"/>
            <a:ext cx="892807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ar-SA" sz="2800" dirty="0" smtClean="0">
                <a:cs typeface="Traditional Arabic" pitchFamily="2" charset="-78"/>
              </a:rPr>
              <a:t>الحد هو المستقيم </a:t>
            </a:r>
            <a:r>
              <a:rPr lang="en-US" sz="2800" dirty="0" smtClean="0">
                <a:cs typeface="Traditional Arabic" pitchFamily="2" charset="-78"/>
              </a:rPr>
              <a:t>y </a:t>
            </a:r>
            <a:r>
              <a:rPr lang="en-US" sz="2800" dirty="0" smtClean="0">
                <a:cs typeface="Traditional Arabic" pitchFamily="2" charset="-78"/>
                <a:sym typeface="Zawawi"/>
              </a:rPr>
              <a:t>=</a:t>
            </a:r>
            <a:r>
              <a:rPr lang="en-US" sz="2800" dirty="0" smtClean="0">
                <a:cs typeface="Traditional Arabic" pitchFamily="2" charset="-78"/>
              </a:rPr>
              <a:t> 3 </a:t>
            </a:r>
            <a:r>
              <a:rPr lang="en-US" sz="2800" dirty="0" smtClean="0">
                <a:latin typeface="ZA-SYMBOLS"/>
                <a:cs typeface="ZA-SYMBOLS"/>
              </a:rPr>
              <a:t>|  </a:t>
            </a:r>
            <a:r>
              <a:rPr lang="en-US" sz="2800" dirty="0" smtClean="0">
                <a:cs typeface="Traditional Arabic" pitchFamily="2" charset="-78"/>
              </a:rPr>
              <a:t>x + 1 </a:t>
            </a:r>
            <a:r>
              <a:rPr lang="en-US" sz="2800" dirty="0" smtClean="0">
                <a:latin typeface="ZA-SYMBOLS"/>
                <a:cs typeface="ZA-SYMBOLS"/>
              </a:rPr>
              <a:t>| </a:t>
            </a:r>
            <a:r>
              <a:rPr lang="ar-SA" sz="2800" dirty="0" smtClean="0">
                <a:cs typeface="Traditional Arabic" pitchFamily="2" charset="-78"/>
              </a:rPr>
              <a:t>، وبما أن رمز المتباينة هو </a:t>
            </a:r>
            <a:r>
              <a:rPr lang="ar-SA" sz="2800" dirty="0" smtClean="0">
                <a:cs typeface="Traditional Arabic" pitchFamily="2" charset="-78"/>
                <a:sym typeface="Zawawi"/>
              </a:rPr>
              <a:t> فإن الحد سيكون متصلاً . </a:t>
            </a:r>
            <a:endParaRPr lang="en-US" sz="2800" dirty="0">
              <a:cs typeface="Traditional Arabic" pitchFamily="2" charset="-78"/>
            </a:endParaRPr>
          </a:p>
        </p:txBody>
      </p:sp>
      <p:pic>
        <p:nvPicPr>
          <p:cNvPr id="15" name="صورة 14" descr="25-10-1432 11-13-50 م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4282" y="2214554"/>
            <a:ext cx="4409524" cy="4390476"/>
          </a:xfrm>
          <a:prstGeom prst="rect">
            <a:avLst/>
          </a:prstGeom>
        </p:spPr>
      </p:pic>
      <p:graphicFrame>
        <p:nvGraphicFramePr>
          <p:cNvPr id="16" name="جدول 15"/>
          <p:cNvGraphicFramePr>
            <a:graphicFrameLocks noGrp="1"/>
          </p:cNvGraphicFramePr>
          <p:nvPr/>
        </p:nvGraphicFramePr>
        <p:xfrm>
          <a:off x="5643570" y="1500174"/>
          <a:ext cx="1404926" cy="222504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702463"/>
                <a:gridCol w="702463"/>
              </a:tblGrid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en-US" dirty="0" smtClean="0"/>
                        <a:t>y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 smtClean="0"/>
                        <a:t>x</a:t>
                      </a:r>
                      <a:endParaRPr lang="ar-SA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en-US" dirty="0" smtClean="0"/>
                        <a:t>6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 smtClean="0"/>
                        <a:t>1</a:t>
                      </a:r>
                      <a:endParaRPr lang="ar-SA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en-US" dirty="0" smtClean="0"/>
                        <a:t>3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 smtClean="0"/>
                        <a:t>0</a:t>
                      </a:r>
                      <a:endParaRPr lang="ar-SA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en-US" dirty="0" smtClean="0"/>
                        <a:t>0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 smtClean="0"/>
                        <a:t>-1</a:t>
                      </a:r>
                      <a:endParaRPr lang="ar-SA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en-US" dirty="0" smtClean="0"/>
                        <a:t>3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 smtClean="0"/>
                        <a:t>-2</a:t>
                      </a:r>
                      <a:endParaRPr lang="ar-SA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en-US" dirty="0" smtClean="0"/>
                        <a:t>6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 smtClean="0"/>
                        <a:t>-3</a:t>
                      </a:r>
                      <a:endParaRPr lang="ar-SA" dirty="0"/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22" name="رابط كسهم مستقيم 21"/>
          <p:cNvCxnSpPr/>
          <p:nvPr/>
        </p:nvCxnSpPr>
        <p:spPr>
          <a:xfrm rot="5400000" flipH="1" flipV="1">
            <a:off x="1553323" y="2947215"/>
            <a:ext cx="2087518" cy="765072"/>
          </a:xfrm>
          <a:prstGeom prst="straightConnector1">
            <a:avLst/>
          </a:prstGeom>
          <a:ln w="25400" cmpd="sng">
            <a:solidFill>
              <a:srgbClr val="0000FF"/>
            </a:solidFill>
            <a:prstDash val="solid"/>
            <a:headEnd type="none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شكل بيضاوي 19"/>
          <p:cNvSpPr/>
          <p:nvPr/>
        </p:nvSpPr>
        <p:spPr>
          <a:xfrm>
            <a:off x="2357422" y="3714752"/>
            <a:ext cx="108000" cy="1080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grpSp>
        <p:nvGrpSpPr>
          <p:cNvPr id="3" name="مجموعة 31"/>
          <p:cNvGrpSpPr/>
          <p:nvPr/>
        </p:nvGrpSpPr>
        <p:grpSpPr>
          <a:xfrm>
            <a:off x="7788326" y="3191532"/>
            <a:ext cx="1355674" cy="523220"/>
            <a:chOff x="7788326" y="1000108"/>
            <a:chExt cx="1355674" cy="523220"/>
          </a:xfrm>
        </p:grpSpPr>
        <p:sp>
          <p:nvSpPr>
            <p:cNvPr id="33" name="Text Box 4"/>
            <p:cNvSpPr txBox="1">
              <a:spLocks noChangeArrowheads="1"/>
            </p:cNvSpPr>
            <p:nvPr/>
          </p:nvSpPr>
          <p:spPr bwMode="auto">
            <a:xfrm>
              <a:off x="7788326" y="1000108"/>
              <a:ext cx="1355674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ar-SA" sz="2800" dirty="0">
                  <a:solidFill>
                    <a:srgbClr val="FF0000"/>
                  </a:solidFill>
                  <a:cs typeface="Traditional Arabic" pitchFamily="2" charset="-78"/>
                </a:rPr>
                <a:t>الخطوة  </a:t>
              </a:r>
              <a:endParaRPr lang="en-US" sz="2800" dirty="0">
                <a:solidFill>
                  <a:srgbClr val="FF0000"/>
                </a:solidFill>
                <a:cs typeface="Traditional Arabic" pitchFamily="2" charset="-78"/>
              </a:endParaRPr>
            </a:p>
          </p:txBody>
        </p:sp>
        <p:pic>
          <p:nvPicPr>
            <p:cNvPr id="34" name="صورة 33" descr="1.BMP"/>
            <p:cNvPicPr>
              <a:picLocks noChangeAspect="1"/>
            </p:cNvPicPr>
            <p:nvPr/>
          </p:nvPicPr>
          <p:blipFill>
            <a:blip r:embed="rId4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8024839" y="1095361"/>
              <a:ext cx="333375" cy="333375"/>
            </a:xfrm>
            <a:prstGeom prst="rect">
              <a:avLst/>
            </a:prstGeom>
          </p:spPr>
        </p:pic>
      </p:grpSp>
      <p:sp>
        <p:nvSpPr>
          <p:cNvPr id="35" name="Text Box 4"/>
          <p:cNvSpPr txBox="1">
            <a:spLocks noChangeArrowheads="1"/>
          </p:cNvSpPr>
          <p:nvPr/>
        </p:nvSpPr>
        <p:spPr bwMode="auto">
          <a:xfrm>
            <a:off x="4643438" y="3714752"/>
            <a:ext cx="4500562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800" dirty="0" smtClean="0">
                <a:cs typeface="Traditional Arabic" pitchFamily="2" charset="-78"/>
              </a:rPr>
              <a:t>اختبري النقطة </a:t>
            </a:r>
            <a:r>
              <a:rPr lang="en-US" sz="2800" dirty="0" smtClean="0">
                <a:cs typeface="Traditional Arabic" pitchFamily="2" charset="-78"/>
              </a:rPr>
              <a:t> (0,0) </a:t>
            </a:r>
            <a:r>
              <a:rPr lang="ar-SA" sz="2800" dirty="0" smtClean="0">
                <a:cs typeface="Traditional Arabic" pitchFamily="2" charset="-78"/>
              </a:rPr>
              <a:t>والتي لا تقع على حد المتباينة .</a:t>
            </a:r>
            <a:endParaRPr lang="en-US" sz="2800" dirty="0">
              <a:cs typeface="Traditional Arabic" pitchFamily="2" charset="-78"/>
            </a:endParaRPr>
          </a:p>
        </p:txBody>
      </p:sp>
      <p:sp>
        <p:nvSpPr>
          <p:cNvPr id="36" name="Text Box 4"/>
          <p:cNvSpPr txBox="1">
            <a:spLocks noChangeArrowheads="1"/>
          </p:cNvSpPr>
          <p:nvPr/>
        </p:nvSpPr>
        <p:spPr bwMode="auto">
          <a:xfrm>
            <a:off x="4643438" y="4477416"/>
            <a:ext cx="450056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dirty="0" smtClean="0">
                <a:cs typeface="Traditional Arabic" pitchFamily="2" charset="-78"/>
              </a:rPr>
              <a:t> </a:t>
            </a:r>
            <a:r>
              <a:rPr lang="en-US" sz="2800" dirty="0" smtClean="0">
                <a:solidFill>
                  <a:srgbClr val="0000FF"/>
                </a:solidFill>
                <a:cs typeface="Traditional Arabic" pitchFamily="2" charset="-78"/>
              </a:rPr>
              <a:t>y </a:t>
            </a:r>
            <a:r>
              <a:rPr lang="en-US" sz="2800" dirty="0" smtClean="0">
                <a:solidFill>
                  <a:srgbClr val="0000FF"/>
                </a:solidFill>
                <a:cs typeface="Traditional Arabic" pitchFamily="2" charset="-78"/>
                <a:sym typeface="Zawawi"/>
              </a:rPr>
              <a:t></a:t>
            </a:r>
            <a:r>
              <a:rPr lang="en-US" sz="2800" dirty="0" smtClean="0">
                <a:solidFill>
                  <a:srgbClr val="0000FF"/>
                </a:solidFill>
                <a:cs typeface="Traditional Arabic" pitchFamily="2" charset="-78"/>
              </a:rPr>
              <a:t> 3 </a:t>
            </a:r>
            <a:r>
              <a:rPr lang="en-US" sz="2800" dirty="0" smtClean="0">
                <a:solidFill>
                  <a:srgbClr val="0000FF"/>
                </a:solidFill>
                <a:latin typeface="ZA-SYMBOLS"/>
                <a:cs typeface="ZA-SYMBOLS"/>
              </a:rPr>
              <a:t>|  </a:t>
            </a:r>
            <a:r>
              <a:rPr lang="en-US" sz="2800" dirty="0" smtClean="0">
                <a:solidFill>
                  <a:srgbClr val="0000FF"/>
                </a:solidFill>
                <a:cs typeface="Traditional Arabic" pitchFamily="2" charset="-78"/>
              </a:rPr>
              <a:t>x + 1</a:t>
            </a:r>
            <a:r>
              <a:rPr lang="en-US" sz="2800" dirty="0" smtClean="0">
                <a:solidFill>
                  <a:srgbClr val="0000FF"/>
                </a:solidFill>
                <a:latin typeface="ZA-SYMBOLS"/>
                <a:cs typeface="ZA-SYMBOLS"/>
              </a:rPr>
              <a:t>| </a:t>
            </a:r>
            <a:r>
              <a:rPr lang="ar-SA" sz="2800" dirty="0" smtClean="0">
                <a:solidFill>
                  <a:srgbClr val="00B050"/>
                </a:solidFill>
                <a:cs typeface="Traditional Arabic" pitchFamily="2" charset="-78"/>
              </a:rPr>
              <a:t>المتباينة الأصلية .</a:t>
            </a:r>
            <a:r>
              <a:rPr lang="en-US" sz="2800" dirty="0" smtClean="0">
                <a:solidFill>
                  <a:srgbClr val="00B050"/>
                </a:solidFill>
                <a:cs typeface="Traditional Arabic" pitchFamily="2" charset="-78"/>
              </a:rPr>
              <a:t> </a:t>
            </a:r>
            <a:endParaRPr lang="en-US" sz="2800" dirty="0">
              <a:solidFill>
                <a:srgbClr val="00B050"/>
              </a:solidFill>
              <a:cs typeface="Traditional Arabic" pitchFamily="2" charset="-78"/>
            </a:endParaRPr>
          </a:p>
        </p:txBody>
      </p:sp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ar-SA" dirty="0"/>
          </a:p>
        </p:txBody>
      </p:sp>
      <p:sp>
        <p:nvSpPr>
          <p:cNvPr id="7171" name="Rectangle 3"/>
          <p:cNvSpPr>
            <a:spLocks noChangeArrowheads="1"/>
          </p:cNvSpPr>
          <p:nvPr/>
        </p:nvSpPr>
        <p:spPr bwMode="auto">
          <a:xfrm>
            <a:off x="0" y="15621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ar-SA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9" name="Text Box 4"/>
          <p:cNvSpPr txBox="1">
            <a:spLocks noChangeArrowheads="1"/>
          </p:cNvSpPr>
          <p:nvPr/>
        </p:nvSpPr>
        <p:spPr bwMode="auto">
          <a:xfrm>
            <a:off x="4357654" y="5143512"/>
            <a:ext cx="4786346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dirty="0" smtClean="0">
                <a:cs typeface="Traditional Arabic" pitchFamily="2" charset="-78"/>
              </a:rPr>
              <a:t> </a:t>
            </a:r>
            <a:r>
              <a:rPr lang="en-US" sz="2800" dirty="0" smtClean="0">
                <a:solidFill>
                  <a:srgbClr val="00B050"/>
                </a:solidFill>
                <a:cs typeface="Traditional Arabic" pitchFamily="2" charset="-78"/>
              </a:rPr>
              <a:t>(x,y) = (0,0) </a:t>
            </a:r>
            <a:r>
              <a:rPr lang="en-US" sz="2800" dirty="0" smtClean="0">
                <a:solidFill>
                  <a:srgbClr val="0000FF"/>
                </a:solidFill>
                <a:cs typeface="Traditional Arabic" pitchFamily="2" charset="-78"/>
              </a:rPr>
              <a:t>(0) </a:t>
            </a:r>
            <a:r>
              <a:rPr lang="en-US" sz="2800" dirty="0" smtClean="0">
                <a:solidFill>
                  <a:srgbClr val="0000FF"/>
                </a:solidFill>
                <a:cs typeface="Traditional Arabic" pitchFamily="2" charset="-78"/>
                <a:sym typeface="Zawawi"/>
              </a:rPr>
              <a:t></a:t>
            </a:r>
            <a:r>
              <a:rPr lang="en-US" sz="2800" dirty="0" smtClean="0">
                <a:solidFill>
                  <a:srgbClr val="0000FF"/>
                </a:solidFill>
                <a:cs typeface="Traditional Arabic" pitchFamily="2" charset="-78"/>
              </a:rPr>
              <a:t>  3 </a:t>
            </a:r>
            <a:r>
              <a:rPr lang="en-US" sz="2800" dirty="0" smtClean="0">
                <a:solidFill>
                  <a:srgbClr val="0000FF"/>
                </a:solidFill>
                <a:latin typeface="ZA-SYMBOLS"/>
                <a:cs typeface="ZA-SYMBOLS"/>
              </a:rPr>
              <a:t>|  </a:t>
            </a:r>
            <a:r>
              <a:rPr lang="en-US" sz="2800" dirty="0" smtClean="0">
                <a:solidFill>
                  <a:srgbClr val="0000FF"/>
                </a:solidFill>
                <a:cs typeface="Traditional Arabic" pitchFamily="2" charset="-78"/>
              </a:rPr>
              <a:t>0 + 1 </a:t>
            </a:r>
            <a:r>
              <a:rPr lang="en-US" sz="2800" dirty="0" smtClean="0">
                <a:solidFill>
                  <a:srgbClr val="0000FF"/>
                </a:solidFill>
                <a:latin typeface="ZA-SYMBOLS"/>
                <a:cs typeface="ZA-SYMBOLS"/>
              </a:rPr>
              <a:t>|</a:t>
            </a:r>
            <a:endParaRPr lang="en-US" sz="2800" dirty="0">
              <a:solidFill>
                <a:srgbClr val="00B050"/>
              </a:solidFill>
              <a:cs typeface="Traditional Arabic" pitchFamily="2" charset="-78"/>
            </a:endParaRPr>
          </a:p>
        </p:txBody>
      </p:sp>
      <p:sp>
        <p:nvSpPr>
          <p:cNvPr id="41" name="Text Box 4"/>
          <p:cNvSpPr txBox="1">
            <a:spLocks noChangeArrowheads="1"/>
          </p:cNvSpPr>
          <p:nvPr/>
        </p:nvSpPr>
        <p:spPr bwMode="auto">
          <a:xfrm>
            <a:off x="7072330" y="4834606"/>
            <a:ext cx="428596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dirty="0" smtClean="0">
                <a:solidFill>
                  <a:srgbClr val="FF0000"/>
                </a:solidFill>
                <a:cs typeface="Traditional Arabic" pitchFamily="2" charset="-78"/>
              </a:rPr>
              <a:t>?</a:t>
            </a:r>
            <a:r>
              <a:rPr lang="en-US" sz="2800" dirty="0" smtClean="0">
                <a:solidFill>
                  <a:srgbClr val="00B050"/>
                </a:solidFill>
                <a:cs typeface="Traditional Arabic" pitchFamily="2" charset="-78"/>
              </a:rPr>
              <a:t> </a:t>
            </a:r>
            <a:endParaRPr lang="en-US" sz="2800" dirty="0">
              <a:solidFill>
                <a:srgbClr val="00B050"/>
              </a:solidFill>
              <a:cs typeface="Traditional Arabic" pitchFamily="2" charset="-78"/>
            </a:endParaRPr>
          </a:p>
        </p:txBody>
      </p:sp>
      <p:sp>
        <p:nvSpPr>
          <p:cNvPr id="45" name="Text Box 4"/>
          <p:cNvSpPr txBox="1">
            <a:spLocks noChangeArrowheads="1"/>
          </p:cNvSpPr>
          <p:nvPr/>
        </p:nvSpPr>
        <p:spPr bwMode="auto">
          <a:xfrm>
            <a:off x="4643438" y="5763300"/>
            <a:ext cx="450056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dirty="0" smtClean="0">
                <a:cs typeface="Traditional Arabic" pitchFamily="2" charset="-78"/>
              </a:rPr>
              <a:t>    </a:t>
            </a:r>
            <a:r>
              <a:rPr lang="en-US" sz="2800" dirty="0" smtClean="0">
                <a:solidFill>
                  <a:srgbClr val="0000FF"/>
                </a:solidFill>
                <a:cs typeface="Traditional Arabic" pitchFamily="2" charset="-78"/>
              </a:rPr>
              <a:t>0 </a:t>
            </a:r>
            <a:r>
              <a:rPr lang="en-US" sz="2800" dirty="0" smtClean="0">
                <a:solidFill>
                  <a:srgbClr val="0000FF"/>
                </a:solidFill>
                <a:cs typeface="Traditional Arabic" pitchFamily="2" charset="-78"/>
                <a:sym typeface="Zawawi"/>
              </a:rPr>
              <a:t> 3</a:t>
            </a:r>
            <a:r>
              <a:rPr lang="ar-SA" sz="2800" dirty="0" smtClean="0">
                <a:solidFill>
                  <a:srgbClr val="0000FF"/>
                </a:solidFill>
                <a:cs typeface="Traditional Arabic" pitchFamily="2" charset="-78"/>
                <a:sym typeface="Zawawi"/>
              </a:rPr>
              <a:t>          </a:t>
            </a:r>
            <a:r>
              <a:rPr lang="ar-SA" sz="2800" dirty="0" smtClean="0">
                <a:solidFill>
                  <a:srgbClr val="00B050"/>
                </a:solidFill>
                <a:cs typeface="Traditional Arabic" pitchFamily="2" charset="-78"/>
              </a:rPr>
              <a:t>خطأ.</a:t>
            </a:r>
            <a:r>
              <a:rPr lang="en-US" sz="2800" dirty="0" smtClean="0">
                <a:solidFill>
                  <a:srgbClr val="00B050"/>
                </a:solidFill>
                <a:cs typeface="Traditional Arabic" pitchFamily="2" charset="-78"/>
              </a:rPr>
              <a:t> </a:t>
            </a:r>
            <a:endParaRPr lang="en-US" sz="2800" dirty="0">
              <a:solidFill>
                <a:srgbClr val="00B050"/>
              </a:solidFill>
              <a:cs typeface="Traditional Arabic" pitchFamily="2" charset="-78"/>
            </a:endParaRPr>
          </a:p>
        </p:txBody>
      </p:sp>
      <p:sp>
        <p:nvSpPr>
          <p:cNvPr id="46" name="Text Box 4"/>
          <p:cNvSpPr txBox="1">
            <a:spLocks noChangeArrowheads="1"/>
          </p:cNvSpPr>
          <p:nvPr/>
        </p:nvSpPr>
        <p:spPr bwMode="auto">
          <a:xfrm>
            <a:off x="4643438" y="6334804"/>
            <a:ext cx="450056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800" dirty="0" smtClean="0">
                <a:solidFill>
                  <a:srgbClr val="0000FF"/>
                </a:solidFill>
                <a:cs typeface="Traditional Arabic" pitchFamily="2" charset="-78"/>
              </a:rPr>
              <a:t>ظلّلي المنطقة التي </a:t>
            </a:r>
            <a:r>
              <a:rPr lang="ar-SA" sz="2800" dirty="0" smtClean="0">
                <a:solidFill>
                  <a:srgbClr val="FF0000"/>
                </a:solidFill>
                <a:cs typeface="Traditional Arabic" pitchFamily="2" charset="-78"/>
              </a:rPr>
              <a:t>لا</a:t>
            </a:r>
            <a:r>
              <a:rPr lang="ar-SA" sz="2800" dirty="0" smtClean="0">
                <a:solidFill>
                  <a:srgbClr val="0000FF"/>
                </a:solidFill>
                <a:cs typeface="Traditional Arabic" pitchFamily="2" charset="-78"/>
              </a:rPr>
              <a:t> تحوي </a:t>
            </a:r>
            <a:r>
              <a:rPr lang="en-US" sz="2800" dirty="0" smtClean="0">
                <a:solidFill>
                  <a:srgbClr val="0000FF"/>
                </a:solidFill>
                <a:cs typeface="Traditional Arabic" pitchFamily="2" charset="-78"/>
              </a:rPr>
              <a:t> (0,0) </a:t>
            </a:r>
            <a:r>
              <a:rPr lang="ar-SA" sz="2800" dirty="0" smtClean="0">
                <a:solidFill>
                  <a:srgbClr val="0000FF"/>
                </a:solidFill>
                <a:cs typeface="Traditional Arabic" pitchFamily="2" charset="-78"/>
              </a:rPr>
              <a:t>.</a:t>
            </a:r>
            <a:endParaRPr lang="en-US" sz="2800" dirty="0">
              <a:solidFill>
                <a:srgbClr val="0000FF"/>
              </a:solidFill>
              <a:cs typeface="Traditional Arabic" pitchFamily="2" charset="-78"/>
            </a:endParaRPr>
          </a:p>
        </p:txBody>
      </p:sp>
      <p:cxnSp>
        <p:nvCxnSpPr>
          <p:cNvPr id="52" name="رابط مستقيم 51"/>
          <p:cNvCxnSpPr/>
          <p:nvPr/>
        </p:nvCxnSpPr>
        <p:spPr>
          <a:xfrm rot="10800000">
            <a:off x="1714480" y="2928934"/>
            <a:ext cx="1071570" cy="1588"/>
          </a:xfrm>
          <a:prstGeom prst="line">
            <a:avLst/>
          </a:prstGeom>
          <a:ln w="38100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رابط مستقيم 53"/>
          <p:cNvCxnSpPr>
            <a:stCxn id="42" idx="6"/>
          </p:cNvCxnSpPr>
          <p:nvPr/>
        </p:nvCxnSpPr>
        <p:spPr>
          <a:xfrm flipH="1">
            <a:off x="1785918" y="3125810"/>
            <a:ext cx="928694" cy="17438"/>
          </a:xfrm>
          <a:prstGeom prst="line">
            <a:avLst/>
          </a:prstGeom>
          <a:ln w="38100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رابط مستقيم 54"/>
          <p:cNvCxnSpPr/>
          <p:nvPr/>
        </p:nvCxnSpPr>
        <p:spPr>
          <a:xfrm rot="10800000">
            <a:off x="1857356" y="3357562"/>
            <a:ext cx="714380" cy="1588"/>
          </a:xfrm>
          <a:prstGeom prst="line">
            <a:avLst/>
          </a:prstGeom>
          <a:ln w="38100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رابط مستقيم 56"/>
          <p:cNvCxnSpPr/>
          <p:nvPr/>
        </p:nvCxnSpPr>
        <p:spPr>
          <a:xfrm rot="10800000">
            <a:off x="1928794" y="3571876"/>
            <a:ext cx="571504" cy="1588"/>
          </a:xfrm>
          <a:prstGeom prst="line">
            <a:avLst/>
          </a:prstGeom>
          <a:ln w="38100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رابط مستقيم 58"/>
          <p:cNvCxnSpPr/>
          <p:nvPr/>
        </p:nvCxnSpPr>
        <p:spPr>
          <a:xfrm rot="10800000">
            <a:off x="2000232" y="3786190"/>
            <a:ext cx="428628" cy="1588"/>
          </a:xfrm>
          <a:prstGeom prst="line">
            <a:avLst/>
          </a:prstGeom>
          <a:ln w="38100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رابط مستقيم 59"/>
          <p:cNvCxnSpPr/>
          <p:nvPr/>
        </p:nvCxnSpPr>
        <p:spPr>
          <a:xfrm rot="10800000">
            <a:off x="2071670" y="4000504"/>
            <a:ext cx="285752" cy="1"/>
          </a:xfrm>
          <a:prstGeom prst="line">
            <a:avLst/>
          </a:prstGeom>
          <a:ln w="38100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رابط مستقيم 78"/>
          <p:cNvCxnSpPr/>
          <p:nvPr/>
        </p:nvCxnSpPr>
        <p:spPr>
          <a:xfrm rot="10800000">
            <a:off x="1643042" y="2714620"/>
            <a:ext cx="1214446" cy="1588"/>
          </a:xfrm>
          <a:prstGeom prst="line">
            <a:avLst/>
          </a:prstGeom>
          <a:ln w="38100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شكل بيضاوي 46"/>
          <p:cNvSpPr/>
          <p:nvPr/>
        </p:nvSpPr>
        <p:spPr>
          <a:xfrm>
            <a:off x="2392298" y="4357694"/>
            <a:ext cx="108000" cy="108000"/>
          </a:xfrm>
          <a:prstGeom prst="ellipse">
            <a:avLst/>
          </a:prstGeom>
          <a:solidFill>
            <a:srgbClr val="0000FF"/>
          </a:solidFill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>
              <a:solidFill>
                <a:srgbClr val="0000FF"/>
              </a:solidFill>
            </a:endParaRPr>
          </a:p>
        </p:txBody>
      </p:sp>
      <p:sp>
        <p:nvSpPr>
          <p:cNvPr id="19" name="شكل بيضاوي 18"/>
          <p:cNvSpPr/>
          <p:nvPr/>
        </p:nvSpPr>
        <p:spPr>
          <a:xfrm>
            <a:off x="2143108" y="4357694"/>
            <a:ext cx="108000" cy="1080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42" name="شكل بيضاوي 41"/>
          <p:cNvSpPr/>
          <p:nvPr/>
        </p:nvSpPr>
        <p:spPr>
          <a:xfrm>
            <a:off x="2606612" y="3071810"/>
            <a:ext cx="108000" cy="1080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cxnSp>
        <p:nvCxnSpPr>
          <p:cNvPr id="51" name="رابط كسهم مستقيم 50"/>
          <p:cNvCxnSpPr>
            <a:stCxn id="19" idx="0"/>
          </p:cNvCxnSpPr>
          <p:nvPr/>
        </p:nvCxnSpPr>
        <p:spPr>
          <a:xfrm rot="16200000" flipV="1">
            <a:off x="821505" y="2982090"/>
            <a:ext cx="2071702" cy="679505"/>
          </a:xfrm>
          <a:prstGeom prst="straightConnector1">
            <a:avLst/>
          </a:prstGeom>
          <a:ln w="25400" cmpd="sng">
            <a:solidFill>
              <a:srgbClr val="0000FF"/>
            </a:solidFill>
            <a:prstDash val="solid"/>
            <a:headEnd type="none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شكل بيضاوي 42"/>
          <p:cNvSpPr/>
          <p:nvPr/>
        </p:nvSpPr>
        <p:spPr>
          <a:xfrm>
            <a:off x="1749356" y="3071810"/>
            <a:ext cx="108000" cy="1080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44" name="شكل بيضاوي 43"/>
          <p:cNvSpPr/>
          <p:nvPr/>
        </p:nvSpPr>
        <p:spPr>
          <a:xfrm>
            <a:off x="1963670" y="3714752"/>
            <a:ext cx="108000" cy="1080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cxnSp>
        <p:nvCxnSpPr>
          <p:cNvPr id="100" name="رابط مستقيم 99"/>
          <p:cNvCxnSpPr/>
          <p:nvPr/>
        </p:nvCxnSpPr>
        <p:spPr>
          <a:xfrm rot="10800000">
            <a:off x="1571604" y="2500306"/>
            <a:ext cx="1357322" cy="2"/>
          </a:xfrm>
          <a:prstGeom prst="line">
            <a:avLst/>
          </a:prstGeom>
          <a:ln w="38100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2" name="انفجار 1 101"/>
          <p:cNvSpPr/>
          <p:nvPr/>
        </p:nvSpPr>
        <p:spPr>
          <a:xfrm>
            <a:off x="7143768" y="1357298"/>
            <a:ext cx="2000232" cy="2000264"/>
          </a:xfrm>
          <a:prstGeom prst="irregularSeal1">
            <a:avLst/>
          </a:prstGeom>
          <a:solidFill>
            <a:srgbClr val="FFFFCC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b="1" dirty="0" smtClean="0">
                <a:solidFill>
                  <a:schemeClr val="tx1"/>
                </a:solidFill>
                <a:cs typeface="Traditional Arabic" pitchFamily="2" charset="-78"/>
              </a:rPr>
              <a:t>لا بد من إعادة تعريف الدالة . </a:t>
            </a:r>
            <a:endParaRPr lang="ar-SA" b="1" dirty="0">
              <a:solidFill>
                <a:schemeClr val="tx1"/>
              </a:solidFill>
              <a:cs typeface="Traditional Arabic" pitchFamily="2" charset="-78"/>
            </a:endParaRPr>
          </a:p>
        </p:txBody>
      </p:sp>
      <p:pic>
        <p:nvPicPr>
          <p:cNvPr id="74" name="صورة 73" descr="Symbol-Check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6429388" y="5715016"/>
            <a:ext cx="571504" cy="57150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500"/>
                                        <p:tgtEl>
                                          <p:spTgt spid="163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75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7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75"/>
                                  </p:iterate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74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49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50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5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5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3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1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9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7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2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5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0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3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2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2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2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2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3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>
                      <p:stCondLst>
                        <p:cond delay="indefinite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75"/>
                                  </p:iterate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74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>
                      <p:stCondLst>
                        <p:cond delay="indefinite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0" dur="770" decel="100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41" dur="770" decel="100000"/>
                                        <p:tgtEl>
                                          <p:spTgt spid="47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4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43" dur="77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4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45" dur="77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4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75"/>
                                  </p:iterate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74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>
                      <p:stCondLst>
                        <p:cond delay="indefinite"/>
                      </p:stCondLst>
                      <p:childTnLst>
                        <p:par>
                          <p:cTn id="152" fill="hold">
                            <p:stCondLst>
                              <p:cond delay="0"/>
                            </p:stCondLst>
                            <p:childTnLst>
                              <p:par>
                                <p:cTn id="1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75"/>
                                  </p:iterate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74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5" fill="hold">
                            <p:stCondLst>
                              <p:cond delay="1575"/>
                            </p:stCondLst>
                            <p:childTnLst>
                              <p:par>
                                <p:cTn id="156" presetID="50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8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9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0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1" fill="hold">
                      <p:stCondLst>
                        <p:cond delay="indefinite"/>
                      </p:stCondLst>
                      <p:childTnLst>
                        <p:par>
                          <p:cTn id="162" fill="hold">
                            <p:stCondLst>
                              <p:cond delay="0"/>
                            </p:stCondLst>
                            <p:childTnLst>
                              <p:par>
                                <p:cTn id="1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75"/>
                                  </p:iterate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74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5" fill="hold">
                            <p:stCondLst>
                              <p:cond delay="525"/>
                            </p:stCondLst>
                            <p:childTnLst>
                              <p:par>
                                <p:cTn id="166" presetID="3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8" dur="10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9" dur="10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0" dur="10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1" dur="10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2" fill="hold">
                      <p:stCondLst>
                        <p:cond delay="indefinite"/>
                      </p:stCondLst>
                      <p:childTnLst>
                        <p:par>
                          <p:cTn id="173" fill="hold">
                            <p:stCondLst>
                              <p:cond delay="0"/>
                            </p:stCondLst>
                            <p:childTnLst>
                              <p:par>
                                <p:cTn id="17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75"/>
                                  </p:iterate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74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6" fill="hold">
                      <p:stCondLst>
                        <p:cond delay="indefinite"/>
                      </p:stCondLst>
                      <p:childTnLst>
                        <p:par>
                          <p:cTn id="177" fill="hold">
                            <p:stCondLst>
                              <p:cond delay="0"/>
                            </p:stCondLst>
                            <p:childTnLst>
                              <p:par>
                                <p:cTn id="178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2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3" dur="10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6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7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8" fill="hold">
                      <p:stCondLst>
                        <p:cond delay="indefinite"/>
                      </p:stCondLst>
                      <p:childTnLst>
                        <p:par>
                          <p:cTn id="189" fill="hold">
                            <p:stCondLst>
                              <p:cond delay="0"/>
                            </p:stCondLst>
                            <p:childTnLst>
                              <p:par>
                                <p:cTn id="190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5" dur="10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9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0" fill="hold">
                      <p:stCondLst>
                        <p:cond delay="indefinite"/>
                      </p:stCondLst>
                      <p:childTnLst>
                        <p:par>
                          <p:cTn id="201" fill="hold">
                            <p:stCondLst>
                              <p:cond delay="0"/>
                            </p:stCondLst>
                            <p:childTnLst>
                              <p:par>
                                <p:cTn id="202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6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7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0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1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2" fill="hold">
                      <p:stCondLst>
                        <p:cond delay="indefinite"/>
                      </p:stCondLst>
                      <p:childTnLst>
                        <p:par>
                          <p:cTn id="213" fill="hold">
                            <p:stCondLst>
                              <p:cond delay="0"/>
                            </p:stCondLst>
                            <p:childTnLst>
                              <p:par>
                                <p:cTn id="214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9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2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3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4" fill="hold">
                      <p:stCondLst>
                        <p:cond delay="indefinite"/>
                      </p:stCondLst>
                      <p:childTnLst>
                        <p:par>
                          <p:cTn id="225" fill="hold">
                            <p:stCondLst>
                              <p:cond delay="0"/>
                            </p:stCondLst>
                            <p:childTnLst>
                              <p:par>
                                <p:cTn id="226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0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1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5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6" fill="hold">
                      <p:stCondLst>
                        <p:cond delay="indefinite"/>
                      </p:stCondLst>
                      <p:childTnLst>
                        <p:par>
                          <p:cTn id="237" fill="hold">
                            <p:stCondLst>
                              <p:cond delay="0"/>
                            </p:stCondLst>
                            <p:childTnLst>
                              <p:par>
                                <p:cTn id="238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2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3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6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7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8" fill="hold">
                      <p:stCondLst>
                        <p:cond delay="indefinite"/>
                      </p:stCondLst>
                      <p:childTnLst>
                        <p:par>
                          <p:cTn id="249" fill="hold">
                            <p:stCondLst>
                              <p:cond delay="0"/>
                            </p:stCondLst>
                            <p:childTnLst>
                              <p:par>
                                <p:cTn id="250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5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9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0" fill="hold">
                      <p:stCondLst>
                        <p:cond delay="indefinite"/>
                      </p:stCondLst>
                      <p:childTnLst>
                        <p:par>
                          <p:cTn id="261" fill="hold">
                            <p:stCondLst>
                              <p:cond delay="0"/>
                            </p:stCondLst>
                            <p:childTnLst>
                              <p:par>
                                <p:cTn id="262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6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7" dur="1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0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1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92" grpId="0" autoUpdateAnimBg="0"/>
      <p:bldP spid="10" grpId="0" autoUpdateAnimBg="0"/>
      <p:bldP spid="17" grpId="0" autoUpdateAnimBg="0"/>
      <p:bldP spid="20" grpId="0" animBg="1"/>
      <p:bldP spid="35" grpId="0" autoUpdateAnimBg="0"/>
      <p:bldP spid="36" grpId="0" autoUpdateAnimBg="0"/>
      <p:bldP spid="39" grpId="0" autoUpdateAnimBg="0"/>
      <p:bldP spid="41" grpId="0" autoUpdateAnimBg="0"/>
      <p:bldP spid="45" grpId="0" autoUpdateAnimBg="0"/>
      <p:bldP spid="46" grpId="0" autoUpdateAnimBg="0"/>
      <p:bldP spid="47" grpId="0" animBg="1"/>
      <p:bldP spid="19" grpId="0" animBg="1"/>
      <p:bldP spid="42" grpId="0" animBg="1"/>
      <p:bldP spid="43" grpId="0" animBg="1"/>
      <p:bldP spid="44" grpId="0" animBg="1"/>
      <p:bldP spid="102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9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3" dist="53882" dir="13500000">
              <a:schemeClr val="bg2">
                <a:alpha val="50000"/>
              </a:schemeClr>
            </a:prstShdw>
          </a:effec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ar-SA" dirty="0"/>
          </a:p>
        </p:txBody>
      </p:sp>
      <p:pic>
        <p:nvPicPr>
          <p:cNvPr id="15" name="صورة 14" descr="25-10-1432 11-13-50 م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4282" y="2214554"/>
            <a:ext cx="4409524" cy="4390476"/>
          </a:xfrm>
          <a:prstGeom prst="rect">
            <a:avLst/>
          </a:prstGeom>
        </p:spPr>
      </p:pic>
      <p:cxnSp>
        <p:nvCxnSpPr>
          <p:cNvPr id="22" name="رابط كسهم مستقيم 21"/>
          <p:cNvCxnSpPr/>
          <p:nvPr/>
        </p:nvCxnSpPr>
        <p:spPr>
          <a:xfrm rot="5400000" flipH="1" flipV="1">
            <a:off x="1553323" y="2947215"/>
            <a:ext cx="2087518" cy="765072"/>
          </a:xfrm>
          <a:prstGeom prst="straightConnector1">
            <a:avLst/>
          </a:prstGeom>
          <a:ln w="25400" cmpd="sng">
            <a:solidFill>
              <a:srgbClr val="0000FF"/>
            </a:solidFill>
            <a:prstDash val="solid"/>
            <a:headEnd type="none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شكل بيضاوي 19"/>
          <p:cNvSpPr/>
          <p:nvPr/>
        </p:nvSpPr>
        <p:spPr>
          <a:xfrm>
            <a:off x="2357422" y="3714752"/>
            <a:ext cx="108000" cy="1080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ar-SA" dirty="0"/>
          </a:p>
        </p:txBody>
      </p:sp>
      <p:sp>
        <p:nvSpPr>
          <p:cNvPr id="7171" name="Rectangle 3"/>
          <p:cNvSpPr>
            <a:spLocks noChangeArrowheads="1"/>
          </p:cNvSpPr>
          <p:nvPr/>
        </p:nvSpPr>
        <p:spPr bwMode="auto">
          <a:xfrm>
            <a:off x="0" y="15621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ar-SA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52" name="رابط مستقيم 51"/>
          <p:cNvCxnSpPr/>
          <p:nvPr/>
        </p:nvCxnSpPr>
        <p:spPr>
          <a:xfrm rot="10800000">
            <a:off x="1714480" y="2928934"/>
            <a:ext cx="1071570" cy="1588"/>
          </a:xfrm>
          <a:prstGeom prst="line">
            <a:avLst/>
          </a:prstGeom>
          <a:ln w="38100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رابط مستقيم 53"/>
          <p:cNvCxnSpPr>
            <a:stCxn id="42" idx="6"/>
          </p:cNvCxnSpPr>
          <p:nvPr/>
        </p:nvCxnSpPr>
        <p:spPr>
          <a:xfrm flipH="1">
            <a:off x="1785918" y="3125810"/>
            <a:ext cx="928694" cy="17438"/>
          </a:xfrm>
          <a:prstGeom prst="line">
            <a:avLst/>
          </a:prstGeom>
          <a:ln w="38100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رابط مستقيم 54"/>
          <p:cNvCxnSpPr/>
          <p:nvPr/>
        </p:nvCxnSpPr>
        <p:spPr>
          <a:xfrm rot="10800000">
            <a:off x="1857356" y="3357562"/>
            <a:ext cx="714380" cy="1588"/>
          </a:xfrm>
          <a:prstGeom prst="line">
            <a:avLst/>
          </a:prstGeom>
          <a:ln w="38100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رابط مستقيم 56"/>
          <p:cNvCxnSpPr/>
          <p:nvPr/>
        </p:nvCxnSpPr>
        <p:spPr>
          <a:xfrm rot="10800000">
            <a:off x="1928794" y="3571876"/>
            <a:ext cx="571504" cy="1588"/>
          </a:xfrm>
          <a:prstGeom prst="line">
            <a:avLst/>
          </a:prstGeom>
          <a:ln w="38100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رابط مستقيم 58"/>
          <p:cNvCxnSpPr/>
          <p:nvPr/>
        </p:nvCxnSpPr>
        <p:spPr>
          <a:xfrm rot="10800000">
            <a:off x="2000232" y="3786190"/>
            <a:ext cx="428628" cy="1588"/>
          </a:xfrm>
          <a:prstGeom prst="line">
            <a:avLst/>
          </a:prstGeom>
          <a:ln w="38100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رابط مستقيم 59"/>
          <p:cNvCxnSpPr/>
          <p:nvPr/>
        </p:nvCxnSpPr>
        <p:spPr>
          <a:xfrm rot="10800000">
            <a:off x="2071670" y="4000504"/>
            <a:ext cx="285752" cy="1"/>
          </a:xfrm>
          <a:prstGeom prst="line">
            <a:avLst/>
          </a:prstGeom>
          <a:ln w="38100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رابط مستقيم 78"/>
          <p:cNvCxnSpPr/>
          <p:nvPr/>
        </p:nvCxnSpPr>
        <p:spPr>
          <a:xfrm rot="10800000">
            <a:off x="1643042" y="2714620"/>
            <a:ext cx="1214446" cy="1588"/>
          </a:xfrm>
          <a:prstGeom prst="line">
            <a:avLst/>
          </a:prstGeom>
          <a:ln w="38100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شكل بيضاوي 46"/>
          <p:cNvSpPr/>
          <p:nvPr/>
        </p:nvSpPr>
        <p:spPr>
          <a:xfrm>
            <a:off x="2392298" y="4357694"/>
            <a:ext cx="108000" cy="108000"/>
          </a:xfrm>
          <a:prstGeom prst="ellipse">
            <a:avLst/>
          </a:prstGeom>
          <a:solidFill>
            <a:srgbClr val="0000FF"/>
          </a:solidFill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>
              <a:solidFill>
                <a:srgbClr val="0000FF"/>
              </a:solidFill>
            </a:endParaRPr>
          </a:p>
        </p:txBody>
      </p:sp>
      <p:sp>
        <p:nvSpPr>
          <p:cNvPr id="19" name="شكل بيضاوي 18"/>
          <p:cNvSpPr/>
          <p:nvPr/>
        </p:nvSpPr>
        <p:spPr>
          <a:xfrm>
            <a:off x="2143108" y="4357694"/>
            <a:ext cx="108000" cy="1080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42" name="شكل بيضاوي 41"/>
          <p:cNvSpPr/>
          <p:nvPr/>
        </p:nvSpPr>
        <p:spPr>
          <a:xfrm>
            <a:off x="2606612" y="3071810"/>
            <a:ext cx="108000" cy="1080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cxnSp>
        <p:nvCxnSpPr>
          <p:cNvPr id="51" name="رابط كسهم مستقيم 50"/>
          <p:cNvCxnSpPr>
            <a:stCxn id="19" idx="0"/>
          </p:cNvCxnSpPr>
          <p:nvPr/>
        </p:nvCxnSpPr>
        <p:spPr>
          <a:xfrm rot="16200000" flipV="1">
            <a:off x="821505" y="2982090"/>
            <a:ext cx="2071702" cy="679505"/>
          </a:xfrm>
          <a:prstGeom prst="straightConnector1">
            <a:avLst/>
          </a:prstGeom>
          <a:ln w="25400" cmpd="sng">
            <a:solidFill>
              <a:srgbClr val="0000FF"/>
            </a:solidFill>
            <a:prstDash val="solid"/>
            <a:headEnd type="none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شكل بيضاوي 42"/>
          <p:cNvSpPr/>
          <p:nvPr/>
        </p:nvSpPr>
        <p:spPr>
          <a:xfrm>
            <a:off x="1749356" y="3071810"/>
            <a:ext cx="108000" cy="1080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44" name="شكل بيضاوي 43"/>
          <p:cNvSpPr/>
          <p:nvPr/>
        </p:nvSpPr>
        <p:spPr>
          <a:xfrm>
            <a:off x="1963670" y="3714752"/>
            <a:ext cx="108000" cy="1080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cxnSp>
        <p:nvCxnSpPr>
          <p:cNvPr id="100" name="رابط مستقيم 99"/>
          <p:cNvCxnSpPr/>
          <p:nvPr/>
        </p:nvCxnSpPr>
        <p:spPr>
          <a:xfrm rot="10800000">
            <a:off x="1571604" y="2500306"/>
            <a:ext cx="1357322" cy="2"/>
          </a:xfrm>
          <a:prstGeom prst="line">
            <a:avLst/>
          </a:prstGeom>
          <a:ln w="38100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0" name="Picture 6" descr="26911_1161480599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000760" y="0"/>
            <a:ext cx="2299907" cy="20759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8" name="Picture 11">
            <a:hlinkClick r:id="" action="ppaction://media"/>
          </p:cNvPr>
          <p:cNvPicPr>
            <a:picLocks noRot="1" noChangeAspect="1" noChangeArrowheads="1"/>
          </p:cNvPicPr>
          <p:nvPr>
            <a:wavAudioFile r:embed="rId1" name="طير صباح.Wav"/>
          </p:nvPr>
        </p:nvPicPr>
        <p:blipFill>
          <a:blip r:embed="rId5"/>
          <a:srcRect/>
          <a:stretch>
            <a:fillRect/>
          </a:stretch>
        </p:blipFill>
        <p:spPr bwMode="auto">
          <a:xfrm>
            <a:off x="6786578" y="928670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9" name="Text Box 4"/>
          <p:cNvSpPr txBox="1">
            <a:spLocks noChangeArrowheads="1"/>
          </p:cNvSpPr>
          <p:nvPr/>
        </p:nvSpPr>
        <p:spPr bwMode="auto">
          <a:xfrm>
            <a:off x="6572264" y="2071678"/>
            <a:ext cx="71434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ar-SA" sz="2800" dirty="0" smtClean="0">
                <a:solidFill>
                  <a:srgbClr val="FF0000"/>
                </a:solidFill>
                <a:cs typeface="Traditional Arabic" pitchFamily="2" charset="-78"/>
              </a:rPr>
              <a:t>تأكد </a:t>
            </a:r>
            <a:endParaRPr lang="en-US" sz="2800" dirty="0">
              <a:solidFill>
                <a:srgbClr val="FF0000"/>
              </a:solidFill>
              <a:cs typeface="Traditional Arabic" pitchFamily="2" charset="-78"/>
            </a:endParaRPr>
          </a:p>
        </p:txBody>
      </p:sp>
      <p:sp>
        <p:nvSpPr>
          <p:cNvPr id="50" name="Text Box 4"/>
          <p:cNvSpPr txBox="1">
            <a:spLocks noChangeArrowheads="1"/>
          </p:cNvSpPr>
          <p:nvPr/>
        </p:nvSpPr>
        <p:spPr bwMode="auto">
          <a:xfrm>
            <a:off x="4786314" y="2571744"/>
            <a:ext cx="4000528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800" dirty="0" smtClean="0">
                <a:cs typeface="Traditional Arabic" pitchFamily="2" charset="-78"/>
              </a:rPr>
              <a:t>يبين التمثيل البياني أن النقطة </a:t>
            </a:r>
            <a:r>
              <a:rPr lang="en-US" sz="2800" dirty="0" smtClean="0">
                <a:cs typeface="Traditional Arabic" pitchFamily="2" charset="-78"/>
              </a:rPr>
              <a:t>(1,8) </a:t>
            </a:r>
            <a:r>
              <a:rPr lang="ar-SA" sz="2800" dirty="0" smtClean="0">
                <a:cs typeface="Traditional Arabic" pitchFamily="2" charset="-78"/>
              </a:rPr>
              <a:t>  تقع في منطقة الحل .</a:t>
            </a:r>
            <a:endParaRPr lang="en-US" sz="2800" dirty="0">
              <a:cs typeface="Traditional Arabic" pitchFamily="2" charset="-78"/>
            </a:endParaRPr>
          </a:p>
        </p:txBody>
      </p:sp>
      <p:sp>
        <p:nvSpPr>
          <p:cNvPr id="53" name="شكل بيضاوي 52"/>
          <p:cNvSpPr/>
          <p:nvPr/>
        </p:nvSpPr>
        <p:spPr>
          <a:xfrm>
            <a:off x="2571736" y="2643182"/>
            <a:ext cx="108000" cy="108000"/>
          </a:xfrm>
          <a:prstGeom prst="ellipse">
            <a:avLst/>
          </a:prstGeom>
          <a:solidFill>
            <a:srgbClr val="0000FF"/>
          </a:solidFill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>
              <a:solidFill>
                <a:srgbClr val="0000FF"/>
              </a:solidFill>
            </a:endParaRPr>
          </a:p>
        </p:txBody>
      </p:sp>
      <p:sp>
        <p:nvSpPr>
          <p:cNvPr id="56" name="Text Box 4"/>
          <p:cNvSpPr txBox="1">
            <a:spLocks noChangeArrowheads="1"/>
          </p:cNvSpPr>
          <p:nvPr/>
        </p:nvSpPr>
        <p:spPr bwMode="auto">
          <a:xfrm>
            <a:off x="4643438" y="3714752"/>
            <a:ext cx="450056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dirty="0" smtClean="0">
                <a:cs typeface="Traditional Arabic" pitchFamily="2" charset="-78"/>
              </a:rPr>
              <a:t>     </a:t>
            </a:r>
            <a:r>
              <a:rPr lang="en-US" sz="2800" dirty="0" smtClean="0">
                <a:solidFill>
                  <a:srgbClr val="0000FF"/>
                </a:solidFill>
                <a:cs typeface="Traditional Arabic" pitchFamily="2" charset="-78"/>
              </a:rPr>
              <a:t>y </a:t>
            </a:r>
            <a:r>
              <a:rPr lang="en-US" sz="2800" dirty="0" smtClean="0">
                <a:solidFill>
                  <a:srgbClr val="0000FF"/>
                </a:solidFill>
                <a:cs typeface="Traditional Arabic" pitchFamily="2" charset="-78"/>
                <a:sym typeface="Zawawi"/>
              </a:rPr>
              <a:t></a:t>
            </a:r>
            <a:r>
              <a:rPr lang="en-US" sz="2800" dirty="0" smtClean="0">
                <a:solidFill>
                  <a:srgbClr val="0000FF"/>
                </a:solidFill>
                <a:cs typeface="Traditional Arabic" pitchFamily="2" charset="-78"/>
              </a:rPr>
              <a:t> 3 </a:t>
            </a:r>
            <a:r>
              <a:rPr lang="en-US" sz="2800" dirty="0" smtClean="0">
                <a:solidFill>
                  <a:srgbClr val="0000FF"/>
                </a:solidFill>
                <a:latin typeface="ZA-SYMBOLS"/>
                <a:cs typeface="ZA-SYMBOLS"/>
              </a:rPr>
              <a:t>|  </a:t>
            </a:r>
            <a:r>
              <a:rPr lang="en-US" sz="2800" dirty="0" smtClean="0">
                <a:solidFill>
                  <a:srgbClr val="0000FF"/>
                </a:solidFill>
                <a:cs typeface="Traditional Arabic" pitchFamily="2" charset="-78"/>
              </a:rPr>
              <a:t>x + 1 </a:t>
            </a:r>
            <a:r>
              <a:rPr lang="en-US" sz="2800" dirty="0" smtClean="0">
                <a:solidFill>
                  <a:srgbClr val="0000FF"/>
                </a:solidFill>
                <a:latin typeface="ZA-SYMBOLS"/>
                <a:cs typeface="ZA-SYMBOLS"/>
              </a:rPr>
              <a:t>| </a:t>
            </a:r>
            <a:r>
              <a:rPr lang="ar-SA" sz="2800" dirty="0" smtClean="0">
                <a:solidFill>
                  <a:srgbClr val="00B050"/>
                </a:solidFill>
                <a:cs typeface="Traditional Arabic" pitchFamily="2" charset="-78"/>
              </a:rPr>
              <a:t>المتباينة الأصلية .</a:t>
            </a:r>
            <a:r>
              <a:rPr lang="en-US" sz="2800" dirty="0" smtClean="0">
                <a:solidFill>
                  <a:srgbClr val="00B050"/>
                </a:solidFill>
                <a:cs typeface="Traditional Arabic" pitchFamily="2" charset="-78"/>
              </a:rPr>
              <a:t> </a:t>
            </a:r>
            <a:endParaRPr lang="en-US" sz="2800" dirty="0">
              <a:solidFill>
                <a:srgbClr val="00B050"/>
              </a:solidFill>
              <a:cs typeface="Traditional Arabic" pitchFamily="2" charset="-78"/>
            </a:endParaRPr>
          </a:p>
        </p:txBody>
      </p:sp>
      <p:sp>
        <p:nvSpPr>
          <p:cNvPr id="58" name="Text Box 4"/>
          <p:cNvSpPr txBox="1">
            <a:spLocks noChangeArrowheads="1"/>
          </p:cNvSpPr>
          <p:nvPr/>
        </p:nvSpPr>
        <p:spPr bwMode="auto">
          <a:xfrm>
            <a:off x="4429124" y="4357694"/>
            <a:ext cx="4786346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dirty="0" smtClean="0">
                <a:cs typeface="Traditional Arabic" pitchFamily="2" charset="-78"/>
              </a:rPr>
              <a:t> </a:t>
            </a:r>
            <a:r>
              <a:rPr lang="en-US" sz="2800" dirty="0" smtClean="0">
                <a:solidFill>
                  <a:srgbClr val="00B050"/>
                </a:solidFill>
                <a:cs typeface="Traditional Arabic" pitchFamily="2" charset="-78"/>
              </a:rPr>
              <a:t>(x,y) = (1,8)  </a:t>
            </a:r>
            <a:r>
              <a:rPr lang="en-US" sz="2800" dirty="0" smtClean="0">
                <a:solidFill>
                  <a:srgbClr val="0000FF"/>
                </a:solidFill>
                <a:cs typeface="Traditional Arabic" pitchFamily="2" charset="-78"/>
              </a:rPr>
              <a:t>8 </a:t>
            </a:r>
            <a:r>
              <a:rPr lang="en-US" sz="2800" dirty="0" smtClean="0">
                <a:solidFill>
                  <a:srgbClr val="0000FF"/>
                </a:solidFill>
                <a:cs typeface="Traditional Arabic" pitchFamily="2" charset="-78"/>
                <a:sym typeface="Zawawi"/>
              </a:rPr>
              <a:t></a:t>
            </a:r>
            <a:r>
              <a:rPr lang="en-US" sz="2800" dirty="0" smtClean="0">
                <a:solidFill>
                  <a:srgbClr val="0000FF"/>
                </a:solidFill>
                <a:cs typeface="Traditional Arabic" pitchFamily="2" charset="-78"/>
              </a:rPr>
              <a:t> 3 </a:t>
            </a:r>
            <a:r>
              <a:rPr lang="en-US" sz="2800" dirty="0" smtClean="0">
                <a:solidFill>
                  <a:srgbClr val="0000FF"/>
                </a:solidFill>
                <a:latin typeface="ZA-SYMBOLS"/>
                <a:cs typeface="ZA-SYMBOLS"/>
              </a:rPr>
              <a:t>|  </a:t>
            </a:r>
            <a:r>
              <a:rPr lang="en-US" sz="2800" dirty="0" smtClean="0">
                <a:solidFill>
                  <a:srgbClr val="0000FF"/>
                </a:solidFill>
                <a:cs typeface="Traditional Arabic" pitchFamily="2" charset="-78"/>
              </a:rPr>
              <a:t>1 + 1 </a:t>
            </a:r>
            <a:r>
              <a:rPr lang="en-US" sz="2800" dirty="0" smtClean="0">
                <a:solidFill>
                  <a:srgbClr val="0000FF"/>
                </a:solidFill>
                <a:latin typeface="ZA-SYMBOLS"/>
                <a:cs typeface="ZA-SYMBOLS"/>
              </a:rPr>
              <a:t>|</a:t>
            </a:r>
            <a:endParaRPr lang="en-US" sz="2800" dirty="0">
              <a:solidFill>
                <a:srgbClr val="00B050"/>
              </a:solidFill>
              <a:cs typeface="Traditional Arabic" pitchFamily="2" charset="-78"/>
            </a:endParaRPr>
          </a:p>
        </p:txBody>
      </p:sp>
      <p:sp>
        <p:nvSpPr>
          <p:cNvPr id="61" name="Text Box 4"/>
          <p:cNvSpPr txBox="1">
            <a:spLocks noChangeArrowheads="1"/>
          </p:cNvSpPr>
          <p:nvPr/>
        </p:nvSpPr>
        <p:spPr bwMode="auto">
          <a:xfrm>
            <a:off x="7072330" y="4071942"/>
            <a:ext cx="428596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dirty="0" smtClean="0">
                <a:solidFill>
                  <a:srgbClr val="FF0000"/>
                </a:solidFill>
                <a:cs typeface="Traditional Arabic" pitchFamily="2" charset="-78"/>
              </a:rPr>
              <a:t>?</a:t>
            </a:r>
            <a:r>
              <a:rPr lang="en-US" sz="2800" dirty="0" smtClean="0">
                <a:solidFill>
                  <a:srgbClr val="00B050"/>
                </a:solidFill>
                <a:cs typeface="Traditional Arabic" pitchFamily="2" charset="-78"/>
              </a:rPr>
              <a:t> </a:t>
            </a:r>
            <a:endParaRPr lang="en-US" sz="2800" dirty="0">
              <a:solidFill>
                <a:srgbClr val="00B050"/>
              </a:solidFill>
              <a:cs typeface="Traditional Arabic" pitchFamily="2" charset="-78"/>
            </a:endParaRPr>
          </a:p>
        </p:txBody>
      </p:sp>
      <p:sp>
        <p:nvSpPr>
          <p:cNvPr id="62" name="Text Box 4"/>
          <p:cNvSpPr txBox="1">
            <a:spLocks noChangeArrowheads="1"/>
          </p:cNvSpPr>
          <p:nvPr/>
        </p:nvSpPr>
        <p:spPr bwMode="auto">
          <a:xfrm>
            <a:off x="4643438" y="5143512"/>
            <a:ext cx="450056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dirty="0" smtClean="0">
                <a:cs typeface="Traditional Arabic" pitchFamily="2" charset="-78"/>
              </a:rPr>
              <a:t>    </a:t>
            </a:r>
            <a:r>
              <a:rPr lang="en-US" sz="2800" dirty="0" smtClean="0">
                <a:solidFill>
                  <a:srgbClr val="0000FF"/>
                </a:solidFill>
                <a:cs typeface="Traditional Arabic" pitchFamily="2" charset="-78"/>
              </a:rPr>
              <a:t>8 </a:t>
            </a:r>
            <a:r>
              <a:rPr lang="en-US" sz="2800" dirty="0" smtClean="0">
                <a:solidFill>
                  <a:srgbClr val="0000FF"/>
                </a:solidFill>
                <a:cs typeface="Traditional Arabic" pitchFamily="2" charset="-78"/>
                <a:sym typeface="Zawawi"/>
              </a:rPr>
              <a:t> 6</a:t>
            </a:r>
            <a:r>
              <a:rPr lang="ar-SA" sz="2800" dirty="0" smtClean="0">
                <a:solidFill>
                  <a:srgbClr val="0000FF"/>
                </a:solidFill>
                <a:cs typeface="Traditional Arabic" pitchFamily="2" charset="-78"/>
                <a:sym typeface="Zawawi"/>
              </a:rPr>
              <a:t>      </a:t>
            </a:r>
            <a:r>
              <a:rPr lang="ar-SA" sz="2800" dirty="0" smtClean="0">
                <a:solidFill>
                  <a:srgbClr val="00B050"/>
                </a:solidFill>
                <a:cs typeface="Traditional Arabic" pitchFamily="2" charset="-78"/>
              </a:rPr>
              <a:t>صحيح.</a:t>
            </a:r>
            <a:r>
              <a:rPr lang="en-US" sz="2800" dirty="0" smtClean="0">
                <a:solidFill>
                  <a:srgbClr val="00B050"/>
                </a:solidFill>
                <a:cs typeface="Traditional Arabic" pitchFamily="2" charset="-78"/>
              </a:rPr>
              <a:t> </a:t>
            </a:r>
            <a:endParaRPr lang="en-US" sz="2800" dirty="0">
              <a:solidFill>
                <a:srgbClr val="00B050"/>
              </a:solidFill>
              <a:cs typeface="Traditional Arabic" pitchFamily="2" charset="-78"/>
            </a:endParaRPr>
          </a:p>
        </p:txBody>
      </p:sp>
      <p:pic>
        <p:nvPicPr>
          <p:cNvPr id="63" name="صورة 62" descr="Symbol-Check.pn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6572264" y="5072074"/>
            <a:ext cx="571504" cy="571504"/>
          </a:xfrm>
          <a:prstGeom prst="rect">
            <a:avLst/>
          </a:prstGeom>
        </p:spPr>
      </p:pic>
      <p:sp>
        <p:nvSpPr>
          <p:cNvPr id="64" name="Text Box 4"/>
          <p:cNvSpPr txBox="1">
            <a:spLocks noChangeArrowheads="1"/>
          </p:cNvSpPr>
          <p:nvPr/>
        </p:nvSpPr>
        <p:spPr bwMode="auto">
          <a:xfrm>
            <a:off x="4643438" y="5857892"/>
            <a:ext cx="450056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800" dirty="0" smtClean="0">
                <a:solidFill>
                  <a:srgbClr val="0000FF"/>
                </a:solidFill>
                <a:cs typeface="Traditional Arabic" pitchFamily="2" charset="-78"/>
              </a:rPr>
              <a:t>إذن الحل صحيح .</a:t>
            </a:r>
            <a:endParaRPr lang="en-US" sz="2800" dirty="0">
              <a:solidFill>
                <a:srgbClr val="0000FF"/>
              </a:solidFill>
              <a:cs typeface="Traditional Arabic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3" dur="2169" fill="hold"/>
                                        <p:tgtEl>
                                          <p:spTgt spid="4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75"/>
                                  </p:iterate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74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770" decel="100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1" dur="770" decel="100000"/>
                                        <p:tgtEl>
                                          <p:spTgt spid="53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4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43" dur="77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4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45" dur="77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4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2000"/>
                            </p:stCondLst>
                            <p:childTnLst>
                              <p:par>
                                <p:cTn id="4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75"/>
                                  </p:iterate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74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75"/>
                                  </p:iterate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74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1425"/>
                            </p:stCondLst>
                            <p:childTnLst>
                              <p:par>
                                <p:cTn id="55" presetID="50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75"/>
                                  </p:iterate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74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600"/>
                            </p:stCondLst>
                            <p:childTnLst>
                              <p:par>
                                <p:cTn id="65" presetID="3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75"/>
                                  </p:iterate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74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showWhenStopped="0">
                <p:cTn id="75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8"/>
                </p:tgtEl>
              </p:cMediaNode>
            </p:audio>
          </p:childTnLst>
        </p:cTn>
      </p:par>
    </p:tnLst>
    <p:bldLst>
      <p:bldP spid="49" grpId="0"/>
      <p:bldP spid="50" grpId="0" autoUpdateAnimBg="0"/>
      <p:bldP spid="53" grpId="0" animBg="1"/>
      <p:bldP spid="56" grpId="0" autoUpdateAnimBg="0"/>
      <p:bldP spid="58" grpId="0" autoUpdateAnimBg="0"/>
      <p:bldP spid="61" grpId="0" autoUpdateAnimBg="0"/>
      <p:bldP spid="62" grpId="0" autoUpdateAnimBg="0"/>
      <p:bldP spid="64" grpId="0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92" name="WordArt 8"/>
          <p:cNvSpPr>
            <a:spLocks noChangeArrowheads="1" noChangeShapeType="1" noTextEdit="1"/>
          </p:cNvSpPr>
          <p:nvPr/>
        </p:nvSpPr>
        <p:spPr bwMode="auto">
          <a:xfrm>
            <a:off x="6500826" y="0"/>
            <a:ext cx="2470148" cy="642918"/>
          </a:xfrm>
          <a:prstGeom prst="rect">
            <a:avLst/>
          </a:prstGeom>
        </p:spPr>
        <p:txBody>
          <a:bodyPr wrap="none" fromWordArt="1">
            <a:prstTxWarp prst="textChevron">
              <a:avLst>
                <a:gd name="adj" fmla="val 0"/>
              </a:avLst>
            </a:prstTxWarp>
          </a:bodyPr>
          <a:lstStyle/>
          <a:p>
            <a:pPr algn="ctr"/>
            <a:r>
              <a:rPr lang="ar-SA" sz="3600" kern="10" dirty="0" smtClean="0">
                <a:ln w="28575">
                  <a:solidFill>
                    <a:srgbClr val="000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FFF200"/>
                    </a:gs>
                    <a:gs pos="45000">
                      <a:srgbClr val="FF7A00"/>
                    </a:gs>
                    <a:gs pos="70000">
                      <a:srgbClr val="FF0300"/>
                    </a:gs>
                    <a:gs pos="100000">
                      <a:srgbClr val="4D0808"/>
                    </a:gs>
                  </a:gsLst>
                  <a:path path="rect">
                    <a:fillToRect l="50000" t="50000" r="50000" b="50000"/>
                  </a:path>
                </a:gradFill>
                <a:cs typeface="DecoType Naskh Special"/>
              </a:rPr>
              <a:t>تحــــــــ من فهمك ــــــــــــــقق : </a:t>
            </a:r>
            <a:endParaRPr lang="ar-SA" sz="3600" kern="10" dirty="0">
              <a:ln w="28575">
                <a:solidFill>
                  <a:srgbClr val="000000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FFF200"/>
                  </a:gs>
                  <a:gs pos="45000">
                    <a:srgbClr val="FF7A00"/>
                  </a:gs>
                  <a:gs pos="70000">
                    <a:srgbClr val="FF0300"/>
                  </a:gs>
                  <a:gs pos="100000">
                    <a:srgbClr val="4D0808"/>
                  </a:gs>
                </a:gsLst>
                <a:path path="rect">
                  <a:fillToRect l="50000" t="50000" r="50000" b="50000"/>
                </a:path>
              </a:gradFill>
              <a:cs typeface="DecoType Naskh Special"/>
            </a:endParaRPr>
          </a:p>
        </p:txBody>
      </p:sp>
      <p:sp>
        <p:nvSpPr>
          <p:cNvPr id="10" name="Text Box 4"/>
          <p:cNvSpPr txBox="1">
            <a:spLocks noChangeArrowheads="1"/>
          </p:cNvSpPr>
          <p:nvPr/>
        </p:nvSpPr>
        <p:spPr bwMode="auto">
          <a:xfrm>
            <a:off x="501650" y="571480"/>
            <a:ext cx="864235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 smtClean="0">
                <a:solidFill>
                  <a:srgbClr val="FF0000"/>
                </a:solidFill>
                <a:cs typeface="Traditional Arabic" pitchFamily="2" charset="-78"/>
              </a:rPr>
              <a:t>(1A</a:t>
            </a:r>
            <a:r>
              <a:rPr lang="ar-SA" sz="2800" dirty="0" smtClean="0">
                <a:solidFill>
                  <a:srgbClr val="FF0000"/>
                </a:solidFill>
                <a:cs typeface="Traditional Arabic" pitchFamily="2" charset="-78"/>
              </a:rPr>
              <a:t> مثّلي المتباينة  </a:t>
            </a:r>
            <a:r>
              <a:rPr lang="en-US" sz="2800" dirty="0" smtClean="0">
                <a:solidFill>
                  <a:srgbClr val="FF0000"/>
                </a:solidFill>
                <a:cs typeface="Traditional Arabic" pitchFamily="2" charset="-78"/>
              </a:rPr>
              <a:t>3 x +     y </a:t>
            </a:r>
            <a:r>
              <a:rPr lang="en-US" sz="2800" dirty="0" smtClean="0">
                <a:solidFill>
                  <a:srgbClr val="FF0000"/>
                </a:solidFill>
                <a:cs typeface="Traditional Arabic" pitchFamily="2" charset="-78"/>
                <a:sym typeface="Zawawi"/>
              </a:rPr>
              <a:t></a:t>
            </a:r>
            <a:r>
              <a:rPr lang="en-US" sz="2800" dirty="0" smtClean="0">
                <a:solidFill>
                  <a:srgbClr val="FF0000"/>
                </a:solidFill>
                <a:cs typeface="Traditional Arabic" pitchFamily="2" charset="-78"/>
              </a:rPr>
              <a:t> 2</a:t>
            </a:r>
            <a:r>
              <a:rPr lang="ar-SA" sz="2800" dirty="0" smtClean="0">
                <a:solidFill>
                  <a:srgbClr val="FF0000"/>
                </a:solidFill>
                <a:cs typeface="Traditional Arabic" pitchFamily="2" charset="-78"/>
              </a:rPr>
              <a:t> بيانيّاً .       </a:t>
            </a:r>
            <a:endParaRPr lang="en-US" sz="2800" u="sng" dirty="0">
              <a:solidFill>
                <a:srgbClr val="FF0000"/>
              </a:solidFill>
              <a:cs typeface="Traditional Arabic" pitchFamily="2" charset="-78"/>
            </a:endParaRPr>
          </a:p>
        </p:txBody>
      </p:sp>
      <p:sp>
        <p:nvSpPr>
          <p:cNvPr id="7179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3" dist="53882" dir="13500000">
              <a:schemeClr val="bg2">
                <a:alpha val="50000"/>
              </a:schemeClr>
            </a:prstShdw>
          </a:effec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ar-SA" dirty="0"/>
          </a:p>
        </p:txBody>
      </p:sp>
      <p:pic>
        <p:nvPicPr>
          <p:cNvPr id="7178" name="Picture 10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000760" y="428604"/>
            <a:ext cx="214314" cy="762005"/>
          </a:xfrm>
          <a:prstGeom prst="rect">
            <a:avLst/>
          </a:prstGeom>
          <a:noFill/>
        </p:spPr>
      </p:pic>
      <p:grpSp>
        <p:nvGrpSpPr>
          <p:cNvPr id="12" name="مجموعة 11"/>
          <p:cNvGrpSpPr/>
          <p:nvPr/>
        </p:nvGrpSpPr>
        <p:grpSpPr>
          <a:xfrm>
            <a:off x="7788326" y="1000108"/>
            <a:ext cx="1355674" cy="523220"/>
            <a:chOff x="7788326" y="1000108"/>
            <a:chExt cx="1355674" cy="523220"/>
          </a:xfrm>
        </p:grpSpPr>
        <p:sp>
          <p:nvSpPr>
            <p:cNvPr id="13" name="Text Box 4"/>
            <p:cNvSpPr txBox="1">
              <a:spLocks noChangeArrowheads="1"/>
            </p:cNvSpPr>
            <p:nvPr/>
          </p:nvSpPr>
          <p:spPr bwMode="auto">
            <a:xfrm>
              <a:off x="7788326" y="1000108"/>
              <a:ext cx="1355674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ar-SA" sz="2800" dirty="0">
                  <a:solidFill>
                    <a:srgbClr val="FF0000"/>
                  </a:solidFill>
                  <a:cs typeface="Traditional Arabic" pitchFamily="2" charset="-78"/>
                </a:rPr>
                <a:t>الخطوة  </a:t>
              </a:r>
              <a:endParaRPr lang="en-US" sz="2800" dirty="0">
                <a:solidFill>
                  <a:srgbClr val="FF0000"/>
                </a:solidFill>
                <a:cs typeface="Traditional Arabic" pitchFamily="2" charset="-78"/>
              </a:endParaRPr>
            </a:p>
          </p:txBody>
        </p:sp>
        <p:pic>
          <p:nvPicPr>
            <p:cNvPr id="14" name="صورة 13" descr="1.BMP"/>
            <p:cNvPicPr>
              <a:picLocks noChangeAspect="1"/>
            </p:cNvPicPr>
            <p:nvPr/>
          </p:nvPicPr>
          <p:blipFill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8024839" y="1095361"/>
              <a:ext cx="333375" cy="333375"/>
            </a:xfrm>
            <a:prstGeom prst="rect">
              <a:avLst/>
            </a:prstGeom>
          </p:spPr>
        </p:pic>
      </p:grpSp>
      <p:sp>
        <p:nvSpPr>
          <p:cNvPr id="17" name="Text Box 4"/>
          <p:cNvSpPr txBox="1">
            <a:spLocks noChangeArrowheads="1"/>
          </p:cNvSpPr>
          <p:nvPr/>
        </p:nvSpPr>
        <p:spPr bwMode="auto">
          <a:xfrm>
            <a:off x="73086" y="1500174"/>
            <a:ext cx="892807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ar-SA" sz="2800" dirty="0" smtClean="0">
                <a:cs typeface="Traditional Arabic" pitchFamily="2" charset="-78"/>
              </a:rPr>
              <a:t>الحد هو المستقيم </a:t>
            </a:r>
            <a:r>
              <a:rPr lang="en-US" sz="2800" dirty="0" smtClean="0">
                <a:cs typeface="Traditional Arabic" pitchFamily="2" charset="-78"/>
              </a:rPr>
              <a:t>3 x +    y = 2</a:t>
            </a:r>
            <a:r>
              <a:rPr lang="ar-SA" sz="2800" dirty="0" smtClean="0">
                <a:cs typeface="Traditional Arabic" pitchFamily="2" charset="-78"/>
              </a:rPr>
              <a:t>  ، وبما أن رمز المتباينة هو </a:t>
            </a:r>
            <a:r>
              <a:rPr lang="ar-SA" sz="2800" dirty="0" smtClean="0">
                <a:cs typeface="Traditional Arabic" pitchFamily="2" charset="-78"/>
                <a:sym typeface="Zawawi"/>
              </a:rPr>
              <a:t> فإن الحد سيكون متقطعاً . </a:t>
            </a:r>
            <a:endParaRPr lang="en-US" sz="2800" dirty="0">
              <a:cs typeface="Traditional Arabic" pitchFamily="2" charset="-78"/>
            </a:endParaRPr>
          </a:p>
        </p:txBody>
      </p:sp>
      <p:pic>
        <p:nvPicPr>
          <p:cNvPr id="18" name="Picture 10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biLevel thresh="50000"/>
          </a:blip>
          <a:srcRect/>
          <a:stretch>
            <a:fillRect/>
          </a:stretch>
        </p:blipFill>
        <p:spPr bwMode="auto">
          <a:xfrm>
            <a:off x="6286512" y="1309673"/>
            <a:ext cx="214314" cy="762005"/>
          </a:xfrm>
          <a:prstGeom prst="rect">
            <a:avLst/>
          </a:prstGeom>
          <a:noFill/>
        </p:spPr>
      </p:pic>
      <p:pic>
        <p:nvPicPr>
          <p:cNvPr id="15" name="صورة 14" descr="25-10-1432 11-13-50 م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4282" y="2214554"/>
            <a:ext cx="4409524" cy="4390476"/>
          </a:xfrm>
          <a:prstGeom prst="rect">
            <a:avLst/>
          </a:prstGeom>
        </p:spPr>
      </p:pic>
      <p:graphicFrame>
        <p:nvGraphicFramePr>
          <p:cNvPr id="16" name="جدول 15"/>
          <p:cNvGraphicFramePr>
            <a:graphicFrameLocks noGrp="1"/>
          </p:cNvGraphicFramePr>
          <p:nvPr/>
        </p:nvGraphicFramePr>
        <p:xfrm>
          <a:off x="5643570" y="2071678"/>
          <a:ext cx="1404926" cy="111252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702463"/>
                <a:gridCol w="702463"/>
              </a:tblGrid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en-US" dirty="0" smtClean="0"/>
                        <a:t>y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 smtClean="0"/>
                        <a:t>x</a:t>
                      </a:r>
                      <a:endParaRPr lang="ar-SA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en-US" dirty="0" smtClean="0"/>
                        <a:t>4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 smtClean="0"/>
                        <a:t>0</a:t>
                      </a:r>
                      <a:endParaRPr lang="ar-SA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en-US" dirty="0" smtClean="0"/>
                        <a:t>- 2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 smtClean="0"/>
                        <a:t>1</a:t>
                      </a:r>
                      <a:endParaRPr lang="ar-SA" dirty="0"/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22" name="رابط كسهم مستقيم 21"/>
          <p:cNvCxnSpPr/>
          <p:nvPr/>
        </p:nvCxnSpPr>
        <p:spPr>
          <a:xfrm rot="16200000" flipH="1">
            <a:off x="464315" y="4036223"/>
            <a:ext cx="4214842" cy="714380"/>
          </a:xfrm>
          <a:prstGeom prst="straightConnector1">
            <a:avLst/>
          </a:prstGeom>
          <a:ln w="25400">
            <a:solidFill>
              <a:srgbClr val="0000FF"/>
            </a:solidFill>
            <a:prstDash val="dash"/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شكل بيضاوي 18"/>
          <p:cNvSpPr/>
          <p:nvPr/>
        </p:nvSpPr>
        <p:spPr>
          <a:xfrm>
            <a:off x="2357422" y="3500438"/>
            <a:ext cx="108000" cy="1080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20" name="شكل بيضاوي 19"/>
          <p:cNvSpPr/>
          <p:nvPr/>
        </p:nvSpPr>
        <p:spPr>
          <a:xfrm>
            <a:off x="2571736" y="4786322"/>
            <a:ext cx="108000" cy="1080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grpSp>
        <p:nvGrpSpPr>
          <p:cNvPr id="32" name="مجموعة 31"/>
          <p:cNvGrpSpPr/>
          <p:nvPr/>
        </p:nvGrpSpPr>
        <p:grpSpPr>
          <a:xfrm>
            <a:off x="7788326" y="2762904"/>
            <a:ext cx="1355674" cy="523220"/>
            <a:chOff x="7788326" y="1000108"/>
            <a:chExt cx="1355674" cy="523220"/>
          </a:xfrm>
        </p:grpSpPr>
        <p:sp>
          <p:nvSpPr>
            <p:cNvPr id="33" name="Text Box 4"/>
            <p:cNvSpPr txBox="1">
              <a:spLocks noChangeArrowheads="1"/>
            </p:cNvSpPr>
            <p:nvPr/>
          </p:nvSpPr>
          <p:spPr bwMode="auto">
            <a:xfrm>
              <a:off x="7788326" y="1000108"/>
              <a:ext cx="1355674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ar-SA" sz="2800" dirty="0">
                  <a:solidFill>
                    <a:srgbClr val="FF0000"/>
                  </a:solidFill>
                  <a:cs typeface="Traditional Arabic" pitchFamily="2" charset="-78"/>
                </a:rPr>
                <a:t>الخطوة  </a:t>
              </a:r>
              <a:endParaRPr lang="en-US" sz="2800" dirty="0">
                <a:solidFill>
                  <a:srgbClr val="FF0000"/>
                </a:solidFill>
                <a:cs typeface="Traditional Arabic" pitchFamily="2" charset="-78"/>
              </a:endParaRPr>
            </a:p>
          </p:txBody>
        </p:sp>
        <p:pic>
          <p:nvPicPr>
            <p:cNvPr id="34" name="صورة 33" descr="1.BMP"/>
            <p:cNvPicPr>
              <a:picLocks noChangeAspect="1"/>
            </p:cNvPicPr>
            <p:nvPr/>
          </p:nvPicPr>
          <p:blipFill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8024839" y="1095361"/>
              <a:ext cx="333375" cy="333375"/>
            </a:xfrm>
            <a:prstGeom prst="rect">
              <a:avLst/>
            </a:prstGeom>
          </p:spPr>
        </p:pic>
      </p:grpSp>
      <p:sp>
        <p:nvSpPr>
          <p:cNvPr id="35" name="Text Box 4"/>
          <p:cNvSpPr txBox="1">
            <a:spLocks noChangeArrowheads="1"/>
          </p:cNvSpPr>
          <p:nvPr/>
        </p:nvSpPr>
        <p:spPr bwMode="auto">
          <a:xfrm>
            <a:off x="4643438" y="3403587"/>
            <a:ext cx="4500562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800" dirty="0" smtClean="0">
                <a:cs typeface="Traditional Arabic" pitchFamily="2" charset="-78"/>
              </a:rPr>
              <a:t>اختبري النقطة </a:t>
            </a:r>
            <a:r>
              <a:rPr lang="en-US" sz="2800" dirty="0" smtClean="0">
                <a:cs typeface="Traditional Arabic" pitchFamily="2" charset="-78"/>
              </a:rPr>
              <a:t> (0,0) </a:t>
            </a:r>
            <a:r>
              <a:rPr lang="ar-SA" sz="2800" dirty="0" smtClean="0">
                <a:cs typeface="Traditional Arabic" pitchFamily="2" charset="-78"/>
              </a:rPr>
              <a:t>والتي لا تقع على حد المتباينة .</a:t>
            </a:r>
            <a:endParaRPr lang="en-US" sz="2800" dirty="0">
              <a:cs typeface="Traditional Arabic" pitchFamily="2" charset="-78"/>
            </a:endParaRPr>
          </a:p>
        </p:txBody>
      </p:sp>
      <p:sp>
        <p:nvSpPr>
          <p:cNvPr id="36" name="Text Box 4"/>
          <p:cNvSpPr txBox="1">
            <a:spLocks noChangeArrowheads="1"/>
          </p:cNvSpPr>
          <p:nvPr/>
        </p:nvSpPr>
        <p:spPr bwMode="auto">
          <a:xfrm>
            <a:off x="4643438" y="4263102"/>
            <a:ext cx="450056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dirty="0" smtClean="0">
                <a:cs typeface="Traditional Arabic" pitchFamily="2" charset="-78"/>
              </a:rPr>
              <a:t>    </a:t>
            </a:r>
            <a:r>
              <a:rPr lang="en-US" sz="2800" dirty="0" smtClean="0">
                <a:solidFill>
                  <a:srgbClr val="0000FF"/>
                </a:solidFill>
                <a:cs typeface="Traditional Arabic" pitchFamily="2" charset="-78"/>
              </a:rPr>
              <a:t>3 x +     y </a:t>
            </a:r>
            <a:r>
              <a:rPr lang="en-US" sz="2800" dirty="0" smtClean="0">
                <a:solidFill>
                  <a:srgbClr val="0000FF"/>
                </a:solidFill>
                <a:cs typeface="Traditional Arabic" pitchFamily="2" charset="-78"/>
                <a:sym typeface="Zawawi"/>
              </a:rPr>
              <a:t> 2</a:t>
            </a:r>
            <a:r>
              <a:rPr lang="ar-SA" sz="2800" dirty="0" smtClean="0">
                <a:solidFill>
                  <a:srgbClr val="00B050"/>
                </a:solidFill>
                <a:cs typeface="Traditional Arabic" pitchFamily="2" charset="-78"/>
              </a:rPr>
              <a:t>المتباينة الأصلية .</a:t>
            </a:r>
            <a:r>
              <a:rPr lang="en-US" sz="2800" dirty="0" smtClean="0">
                <a:solidFill>
                  <a:srgbClr val="00B050"/>
                </a:solidFill>
                <a:cs typeface="Traditional Arabic" pitchFamily="2" charset="-78"/>
              </a:rPr>
              <a:t> </a:t>
            </a:r>
            <a:endParaRPr lang="en-US" sz="2800" dirty="0">
              <a:solidFill>
                <a:srgbClr val="00B050"/>
              </a:solidFill>
              <a:cs typeface="Traditional Arabic" pitchFamily="2" charset="-78"/>
            </a:endParaRPr>
          </a:p>
        </p:txBody>
      </p:sp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ar-SA" dirty="0"/>
          </a:p>
        </p:txBody>
      </p:sp>
      <p:pic>
        <p:nvPicPr>
          <p:cNvPr id="7169" name="Picture 1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715272" y="4143380"/>
            <a:ext cx="208100" cy="642942"/>
          </a:xfrm>
          <a:prstGeom prst="rect">
            <a:avLst/>
          </a:prstGeom>
          <a:noFill/>
        </p:spPr>
      </p:pic>
      <p:sp>
        <p:nvSpPr>
          <p:cNvPr id="7171" name="Rectangle 3"/>
          <p:cNvSpPr>
            <a:spLocks noChangeArrowheads="1"/>
          </p:cNvSpPr>
          <p:nvPr/>
        </p:nvSpPr>
        <p:spPr bwMode="auto">
          <a:xfrm>
            <a:off x="0" y="15621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ar-SA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9" name="Text Box 4"/>
          <p:cNvSpPr txBox="1">
            <a:spLocks noChangeArrowheads="1"/>
          </p:cNvSpPr>
          <p:nvPr/>
        </p:nvSpPr>
        <p:spPr bwMode="auto">
          <a:xfrm>
            <a:off x="4357654" y="4906044"/>
            <a:ext cx="4786346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dirty="0" smtClean="0">
                <a:cs typeface="Traditional Arabic" pitchFamily="2" charset="-78"/>
              </a:rPr>
              <a:t> </a:t>
            </a:r>
            <a:r>
              <a:rPr lang="en-US" sz="2800" dirty="0" smtClean="0">
                <a:solidFill>
                  <a:srgbClr val="00B050"/>
                </a:solidFill>
                <a:cs typeface="Traditional Arabic" pitchFamily="2" charset="-78"/>
              </a:rPr>
              <a:t>(x,y) = (0,0) </a:t>
            </a:r>
            <a:r>
              <a:rPr lang="en-US" sz="2800" dirty="0" smtClean="0">
                <a:cs typeface="Traditional Arabic" pitchFamily="2" charset="-78"/>
              </a:rPr>
              <a:t> </a:t>
            </a:r>
            <a:r>
              <a:rPr lang="en-US" sz="2800" dirty="0" smtClean="0">
                <a:solidFill>
                  <a:srgbClr val="0000FF"/>
                </a:solidFill>
                <a:cs typeface="Traditional Arabic" pitchFamily="2" charset="-78"/>
              </a:rPr>
              <a:t>3 (0) +    (0) </a:t>
            </a:r>
            <a:r>
              <a:rPr lang="en-US" sz="2800" dirty="0" smtClean="0">
                <a:solidFill>
                  <a:srgbClr val="0000FF"/>
                </a:solidFill>
                <a:cs typeface="Traditional Arabic" pitchFamily="2" charset="-78"/>
                <a:sym typeface="Zawawi"/>
              </a:rPr>
              <a:t>2</a:t>
            </a:r>
            <a:endParaRPr lang="en-US" sz="2800" dirty="0">
              <a:solidFill>
                <a:srgbClr val="00B050"/>
              </a:solidFill>
              <a:cs typeface="Traditional Arabic" pitchFamily="2" charset="-78"/>
            </a:endParaRPr>
          </a:p>
        </p:txBody>
      </p:sp>
      <p:pic>
        <p:nvPicPr>
          <p:cNvPr id="40" name="Picture 1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643834" y="4857760"/>
            <a:ext cx="208100" cy="642942"/>
          </a:xfrm>
          <a:prstGeom prst="rect">
            <a:avLst/>
          </a:prstGeom>
          <a:noFill/>
        </p:spPr>
      </p:pic>
      <p:sp>
        <p:nvSpPr>
          <p:cNvPr id="41" name="Text Box 4"/>
          <p:cNvSpPr txBox="1">
            <a:spLocks noChangeArrowheads="1"/>
          </p:cNvSpPr>
          <p:nvPr/>
        </p:nvSpPr>
        <p:spPr bwMode="auto">
          <a:xfrm>
            <a:off x="8429652" y="4620292"/>
            <a:ext cx="428596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dirty="0" smtClean="0">
                <a:solidFill>
                  <a:srgbClr val="FF0000"/>
                </a:solidFill>
                <a:cs typeface="Traditional Arabic" pitchFamily="2" charset="-78"/>
              </a:rPr>
              <a:t>?</a:t>
            </a:r>
            <a:r>
              <a:rPr lang="en-US" sz="2800" dirty="0" smtClean="0">
                <a:solidFill>
                  <a:srgbClr val="00B050"/>
                </a:solidFill>
                <a:cs typeface="Traditional Arabic" pitchFamily="2" charset="-78"/>
              </a:rPr>
              <a:t> </a:t>
            </a:r>
            <a:endParaRPr lang="en-US" sz="2800" dirty="0">
              <a:solidFill>
                <a:srgbClr val="00B050"/>
              </a:solidFill>
              <a:cs typeface="Traditional Arabic" pitchFamily="2" charset="-78"/>
            </a:endParaRPr>
          </a:p>
        </p:txBody>
      </p:sp>
      <p:sp>
        <p:nvSpPr>
          <p:cNvPr id="45" name="Text Box 4"/>
          <p:cNvSpPr txBox="1">
            <a:spLocks noChangeArrowheads="1"/>
          </p:cNvSpPr>
          <p:nvPr/>
        </p:nvSpPr>
        <p:spPr bwMode="auto">
          <a:xfrm>
            <a:off x="4643438" y="5548986"/>
            <a:ext cx="450056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dirty="0" smtClean="0">
                <a:cs typeface="Traditional Arabic" pitchFamily="2" charset="-78"/>
              </a:rPr>
              <a:t>    </a:t>
            </a:r>
            <a:r>
              <a:rPr lang="en-US" sz="2800" dirty="0" smtClean="0">
                <a:solidFill>
                  <a:srgbClr val="0000FF"/>
                </a:solidFill>
                <a:cs typeface="Traditional Arabic" pitchFamily="2" charset="-78"/>
              </a:rPr>
              <a:t>0 </a:t>
            </a:r>
            <a:r>
              <a:rPr lang="en-US" sz="2800" dirty="0" smtClean="0">
                <a:solidFill>
                  <a:srgbClr val="0000FF"/>
                </a:solidFill>
                <a:cs typeface="Traditional Arabic" pitchFamily="2" charset="-78"/>
                <a:sym typeface="Zawawi"/>
              </a:rPr>
              <a:t> 2</a:t>
            </a:r>
            <a:r>
              <a:rPr lang="ar-SA" sz="2800" dirty="0" smtClean="0">
                <a:solidFill>
                  <a:srgbClr val="0000FF"/>
                </a:solidFill>
                <a:cs typeface="Traditional Arabic" pitchFamily="2" charset="-78"/>
                <a:sym typeface="Zawawi"/>
              </a:rPr>
              <a:t>      </a:t>
            </a:r>
            <a:r>
              <a:rPr lang="ar-SA" sz="2800" dirty="0" smtClean="0">
                <a:solidFill>
                  <a:srgbClr val="00B050"/>
                </a:solidFill>
                <a:cs typeface="Traditional Arabic" pitchFamily="2" charset="-78"/>
              </a:rPr>
              <a:t>صح.</a:t>
            </a:r>
            <a:r>
              <a:rPr lang="en-US" sz="2800" dirty="0" smtClean="0">
                <a:solidFill>
                  <a:srgbClr val="00B050"/>
                </a:solidFill>
                <a:cs typeface="Traditional Arabic" pitchFamily="2" charset="-78"/>
              </a:rPr>
              <a:t> </a:t>
            </a:r>
            <a:endParaRPr lang="en-US" sz="2800" dirty="0">
              <a:solidFill>
                <a:srgbClr val="00B050"/>
              </a:solidFill>
              <a:cs typeface="Traditional Arabic" pitchFamily="2" charset="-78"/>
            </a:endParaRPr>
          </a:p>
        </p:txBody>
      </p:sp>
      <p:sp>
        <p:nvSpPr>
          <p:cNvPr id="46" name="Text Box 4"/>
          <p:cNvSpPr txBox="1">
            <a:spLocks noChangeArrowheads="1"/>
          </p:cNvSpPr>
          <p:nvPr/>
        </p:nvSpPr>
        <p:spPr bwMode="auto">
          <a:xfrm>
            <a:off x="4643438" y="6072206"/>
            <a:ext cx="450056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800" dirty="0" smtClean="0">
                <a:solidFill>
                  <a:srgbClr val="0000FF"/>
                </a:solidFill>
                <a:cs typeface="Traditional Arabic" pitchFamily="2" charset="-78"/>
              </a:rPr>
              <a:t>ظلّلي المنطقة التي تحوي </a:t>
            </a:r>
            <a:r>
              <a:rPr lang="en-US" sz="2800" dirty="0" smtClean="0">
                <a:solidFill>
                  <a:srgbClr val="0000FF"/>
                </a:solidFill>
                <a:cs typeface="Traditional Arabic" pitchFamily="2" charset="-78"/>
              </a:rPr>
              <a:t> (0,0) </a:t>
            </a:r>
            <a:r>
              <a:rPr lang="ar-SA" sz="2800" dirty="0" smtClean="0">
                <a:solidFill>
                  <a:srgbClr val="0000FF"/>
                </a:solidFill>
                <a:cs typeface="Traditional Arabic" pitchFamily="2" charset="-78"/>
              </a:rPr>
              <a:t>.</a:t>
            </a:r>
            <a:endParaRPr lang="en-US" sz="2800" dirty="0">
              <a:solidFill>
                <a:srgbClr val="0000FF"/>
              </a:solidFill>
              <a:cs typeface="Traditional Arabic" pitchFamily="2" charset="-78"/>
            </a:endParaRPr>
          </a:p>
        </p:txBody>
      </p:sp>
      <p:cxnSp>
        <p:nvCxnSpPr>
          <p:cNvPr id="52" name="رابط مستقيم 51"/>
          <p:cNvCxnSpPr/>
          <p:nvPr/>
        </p:nvCxnSpPr>
        <p:spPr>
          <a:xfrm rot="10800000" flipV="1">
            <a:off x="285720" y="2571744"/>
            <a:ext cx="2000264" cy="857256"/>
          </a:xfrm>
          <a:prstGeom prst="line">
            <a:avLst/>
          </a:prstGeom>
          <a:ln w="38100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رابط مستقيم 53"/>
          <p:cNvCxnSpPr/>
          <p:nvPr/>
        </p:nvCxnSpPr>
        <p:spPr>
          <a:xfrm rot="10800000" flipV="1">
            <a:off x="285720" y="2857496"/>
            <a:ext cx="2000264" cy="857256"/>
          </a:xfrm>
          <a:prstGeom prst="line">
            <a:avLst/>
          </a:prstGeom>
          <a:ln w="38100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رابط مستقيم 54"/>
          <p:cNvCxnSpPr/>
          <p:nvPr/>
        </p:nvCxnSpPr>
        <p:spPr>
          <a:xfrm rot="10800000" flipV="1">
            <a:off x="285720" y="3071810"/>
            <a:ext cx="2071702" cy="928694"/>
          </a:xfrm>
          <a:prstGeom prst="line">
            <a:avLst/>
          </a:prstGeom>
          <a:ln w="38100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رابط مستقيم 56"/>
          <p:cNvCxnSpPr/>
          <p:nvPr/>
        </p:nvCxnSpPr>
        <p:spPr>
          <a:xfrm rot="10800000" flipV="1">
            <a:off x="285720" y="3357562"/>
            <a:ext cx="2152664" cy="928694"/>
          </a:xfrm>
          <a:prstGeom prst="line">
            <a:avLst/>
          </a:prstGeom>
          <a:ln w="38100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رابط مستقيم 58"/>
          <p:cNvCxnSpPr/>
          <p:nvPr/>
        </p:nvCxnSpPr>
        <p:spPr>
          <a:xfrm rot="10800000" flipV="1">
            <a:off x="285720" y="3643314"/>
            <a:ext cx="2143140" cy="1000132"/>
          </a:xfrm>
          <a:prstGeom prst="line">
            <a:avLst/>
          </a:prstGeom>
          <a:ln w="38100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رابط مستقيم 59"/>
          <p:cNvCxnSpPr/>
          <p:nvPr/>
        </p:nvCxnSpPr>
        <p:spPr>
          <a:xfrm rot="10800000" flipV="1">
            <a:off x="285720" y="3929066"/>
            <a:ext cx="2143140" cy="928694"/>
          </a:xfrm>
          <a:prstGeom prst="line">
            <a:avLst/>
          </a:prstGeom>
          <a:ln w="38100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رابط مستقيم 60"/>
          <p:cNvCxnSpPr/>
          <p:nvPr/>
        </p:nvCxnSpPr>
        <p:spPr>
          <a:xfrm rot="10800000" flipV="1">
            <a:off x="285720" y="4143380"/>
            <a:ext cx="2214578" cy="1071570"/>
          </a:xfrm>
          <a:prstGeom prst="line">
            <a:avLst/>
          </a:prstGeom>
          <a:ln w="38100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رابط مستقيم 61"/>
          <p:cNvCxnSpPr/>
          <p:nvPr/>
        </p:nvCxnSpPr>
        <p:spPr>
          <a:xfrm rot="10800000" flipV="1">
            <a:off x="285720" y="4429132"/>
            <a:ext cx="2295540" cy="1071570"/>
          </a:xfrm>
          <a:prstGeom prst="line">
            <a:avLst/>
          </a:prstGeom>
          <a:ln w="38100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رابط مستقيم 68"/>
          <p:cNvCxnSpPr/>
          <p:nvPr/>
        </p:nvCxnSpPr>
        <p:spPr>
          <a:xfrm rot="10800000" flipV="1">
            <a:off x="285720" y="4714884"/>
            <a:ext cx="2286016" cy="1071570"/>
          </a:xfrm>
          <a:prstGeom prst="line">
            <a:avLst/>
          </a:prstGeom>
          <a:ln w="38100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رابط مستقيم 69"/>
          <p:cNvCxnSpPr/>
          <p:nvPr/>
        </p:nvCxnSpPr>
        <p:spPr>
          <a:xfrm rot="10800000" flipV="1">
            <a:off x="285720" y="5000636"/>
            <a:ext cx="2286016" cy="1071570"/>
          </a:xfrm>
          <a:prstGeom prst="line">
            <a:avLst/>
          </a:prstGeom>
          <a:ln w="38100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رابط مستقيم 70"/>
          <p:cNvCxnSpPr/>
          <p:nvPr/>
        </p:nvCxnSpPr>
        <p:spPr>
          <a:xfrm rot="10800000" flipV="1">
            <a:off x="357158" y="5214950"/>
            <a:ext cx="2286016" cy="1143008"/>
          </a:xfrm>
          <a:prstGeom prst="line">
            <a:avLst/>
          </a:prstGeom>
          <a:ln w="38100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رابط مستقيم 71"/>
          <p:cNvCxnSpPr/>
          <p:nvPr/>
        </p:nvCxnSpPr>
        <p:spPr>
          <a:xfrm rot="10800000" flipV="1">
            <a:off x="428596" y="5500702"/>
            <a:ext cx="2295540" cy="1071570"/>
          </a:xfrm>
          <a:prstGeom prst="line">
            <a:avLst/>
          </a:prstGeom>
          <a:ln w="38100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رابط مستقيم 75"/>
          <p:cNvCxnSpPr/>
          <p:nvPr/>
        </p:nvCxnSpPr>
        <p:spPr>
          <a:xfrm rot="10800000" flipV="1">
            <a:off x="1000100" y="5822148"/>
            <a:ext cx="1785950" cy="750123"/>
          </a:xfrm>
          <a:prstGeom prst="line">
            <a:avLst/>
          </a:prstGeom>
          <a:ln w="38100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رابط مستقيم 76"/>
          <p:cNvCxnSpPr/>
          <p:nvPr/>
        </p:nvCxnSpPr>
        <p:spPr>
          <a:xfrm rot="10800000" flipV="1">
            <a:off x="1500166" y="6107900"/>
            <a:ext cx="1357322" cy="535809"/>
          </a:xfrm>
          <a:prstGeom prst="line">
            <a:avLst/>
          </a:prstGeom>
          <a:ln w="38100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رابط مستقيم 77"/>
          <p:cNvCxnSpPr/>
          <p:nvPr/>
        </p:nvCxnSpPr>
        <p:spPr>
          <a:xfrm rot="10800000" flipV="1">
            <a:off x="2214546" y="6322214"/>
            <a:ext cx="642942" cy="250057"/>
          </a:xfrm>
          <a:prstGeom prst="line">
            <a:avLst/>
          </a:prstGeom>
          <a:ln w="38100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رابط مستقيم 78"/>
          <p:cNvCxnSpPr/>
          <p:nvPr/>
        </p:nvCxnSpPr>
        <p:spPr>
          <a:xfrm rot="10800000" flipV="1">
            <a:off x="285720" y="2357430"/>
            <a:ext cx="1866912" cy="857256"/>
          </a:xfrm>
          <a:prstGeom prst="line">
            <a:avLst/>
          </a:prstGeom>
          <a:ln w="38100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5" name="صورة 84" descr="Symbol-Check.pn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6429388" y="5500702"/>
            <a:ext cx="571504" cy="571504"/>
          </a:xfrm>
          <a:prstGeom prst="rect">
            <a:avLst/>
          </a:prstGeom>
        </p:spPr>
      </p:pic>
      <p:sp>
        <p:nvSpPr>
          <p:cNvPr id="47" name="شكل بيضاوي 46"/>
          <p:cNvSpPr/>
          <p:nvPr/>
        </p:nvSpPr>
        <p:spPr>
          <a:xfrm>
            <a:off x="2392298" y="4357694"/>
            <a:ext cx="108000" cy="108000"/>
          </a:xfrm>
          <a:prstGeom prst="ellipse">
            <a:avLst/>
          </a:prstGeom>
          <a:solidFill>
            <a:srgbClr val="0000FF"/>
          </a:solidFill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>
              <a:solidFill>
                <a:srgbClr val="0000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500"/>
                                        <p:tgtEl>
                                          <p:spTgt spid="163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75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7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900"/>
                            </p:stCondLst>
                            <p:childTnLst>
                              <p:par>
                                <p:cTn id="12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75"/>
                                  </p:iterate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74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4650"/>
                            </p:stCondLst>
                            <p:childTnLst>
                              <p:par>
                                <p:cTn id="37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43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44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4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4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5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75"/>
                                  </p:iterate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74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770" decel="100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03" dur="770" decel="100000"/>
                                        <p:tgtEl>
                                          <p:spTgt spid="47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0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5" dur="77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0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07" dur="77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0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75"/>
                                  </p:iterate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74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3" fill="hold">
                            <p:stCondLst>
                              <p:cond delay="1725"/>
                            </p:stCondLst>
                            <p:childTnLst>
                              <p:par>
                                <p:cTn id="11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75"/>
                                  </p:iterate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74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0" fill="hold">
                            <p:stCondLst>
                              <p:cond delay="1575"/>
                            </p:stCondLst>
                            <p:childTnLst>
                              <p:par>
                                <p:cTn id="12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3" fill="hold">
                            <p:stCondLst>
                              <p:cond delay="1575"/>
                            </p:stCondLst>
                            <p:childTnLst>
                              <p:par>
                                <p:cTn id="124" presetID="50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6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8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75"/>
                                  </p:iterate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74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3" fill="hold">
                            <p:stCondLst>
                              <p:cond delay="450"/>
                            </p:stCondLst>
                            <p:childTnLst>
                              <p:par>
                                <p:cTn id="134" presetID="3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6" dur="10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7" dur="10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10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9" dur="10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>
                      <p:stCondLst>
                        <p:cond delay="indefinite"/>
                      </p:stCondLst>
                      <p:childTnLst>
                        <p:par>
                          <p:cTn id="141" fill="hold">
                            <p:stCondLst>
                              <p:cond delay="0"/>
                            </p:stCondLst>
                            <p:childTnLst>
                              <p:par>
                                <p:cTn id="14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75"/>
                                  </p:iterate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74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4" fill="hold">
                      <p:stCondLst>
                        <p:cond delay="indefinite"/>
                      </p:stCondLst>
                      <p:childTnLst>
                        <p:par>
                          <p:cTn id="145" fill="hold">
                            <p:stCondLst>
                              <p:cond delay="0"/>
                            </p:stCondLst>
                            <p:childTnLst>
                              <p:par>
                                <p:cTn id="146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0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1" dur="10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5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6" fill="hold">
                      <p:stCondLst>
                        <p:cond delay="indefinite"/>
                      </p:stCondLst>
                      <p:childTnLst>
                        <p:par>
                          <p:cTn id="157" fill="hold">
                            <p:stCondLst>
                              <p:cond delay="0"/>
                            </p:stCondLst>
                            <p:childTnLst>
                              <p:par>
                                <p:cTn id="158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2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3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6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7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8" fill="hold">
                      <p:stCondLst>
                        <p:cond delay="indefinite"/>
                      </p:stCondLst>
                      <p:childTnLst>
                        <p:par>
                          <p:cTn id="169" fill="hold">
                            <p:stCondLst>
                              <p:cond delay="0"/>
                            </p:stCondLst>
                            <p:childTnLst>
                              <p:par>
                                <p:cTn id="170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5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9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0" fill="hold">
                      <p:stCondLst>
                        <p:cond delay="indefinite"/>
                      </p:stCondLst>
                      <p:childTnLst>
                        <p:par>
                          <p:cTn id="181" fill="hold">
                            <p:stCondLst>
                              <p:cond delay="0"/>
                            </p:stCondLst>
                            <p:childTnLst>
                              <p:par>
                                <p:cTn id="182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6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7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0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1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2" fill="hold">
                      <p:stCondLst>
                        <p:cond delay="indefinite"/>
                      </p:stCondLst>
                      <p:childTnLst>
                        <p:par>
                          <p:cTn id="193" fill="hold">
                            <p:stCondLst>
                              <p:cond delay="0"/>
                            </p:stCondLst>
                            <p:childTnLst>
                              <p:par>
                                <p:cTn id="194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9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2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3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4" fill="hold">
                      <p:stCondLst>
                        <p:cond delay="indefinite"/>
                      </p:stCondLst>
                      <p:childTnLst>
                        <p:par>
                          <p:cTn id="205" fill="hold">
                            <p:stCondLst>
                              <p:cond delay="0"/>
                            </p:stCondLst>
                            <p:childTnLst>
                              <p:par>
                                <p:cTn id="206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0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1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5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6" fill="hold">
                      <p:stCondLst>
                        <p:cond delay="indefinite"/>
                      </p:stCondLst>
                      <p:childTnLst>
                        <p:par>
                          <p:cTn id="217" fill="hold">
                            <p:stCondLst>
                              <p:cond delay="0"/>
                            </p:stCondLst>
                            <p:childTnLst>
                              <p:par>
                                <p:cTn id="218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2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3" dur="1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6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7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8" fill="hold">
                      <p:stCondLst>
                        <p:cond delay="indefinite"/>
                      </p:stCondLst>
                      <p:childTnLst>
                        <p:par>
                          <p:cTn id="229" fill="hold">
                            <p:stCondLst>
                              <p:cond delay="0"/>
                            </p:stCondLst>
                            <p:childTnLst>
                              <p:par>
                                <p:cTn id="230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5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9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0" fill="hold">
                      <p:stCondLst>
                        <p:cond delay="indefinite"/>
                      </p:stCondLst>
                      <p:childTnLst>
                        <p:par>
                          <p:cTn id="241" fill="hold">
                            <p:stCondLst>
                              <p:cond delay="0"/>
                            </p:stCondLst>
                            <p:childTnLst>
                              <p:par>
                                <p:cTn id="242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6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7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0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1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2" fill="hold">
                      <p:stCondLst>
                        <p:cond delay="indefinite"/>
                      </p:stCondLst>
                      <p:childTnLst>
                        <p:par>
                          <p:cTn id="253" fill="hold">
                            <p:stCondLst>
                              <p:cond delay="0"/>
                            </p:stCondLst>
                            <p:childTnLst>
                              <p:par>
                                <p:cTn id="254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9" dur="1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2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3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4" fill="hold">
                      <p:stCondLst>
                        <p:cond delay="indefinite"/>
                      </p:stCondLst>
                      <p:childTnLst>
                        <p:par>
                          <p:cTn id="265" fill="hold">
                            <p:stCondLst>
                              <p:cond delay="0"/>
                            </p:stCondLst>
                            <p:childTnLst>
                              <p:par>
                                <p:cTn id="266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0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1" dur="1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5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6" fill="hold">
                      <p:stCondLst>
                        <p:cond delay="indefinite"/>
                      </p:stCondLst>
                      <p:childTnLst>
                        <p:par>
                          <p:cTn id="277" fill="hold">
                            <p:stCondLst>
                              <p:cond delay="0"/>
                            </p:stCondLst>
                            <p:childTnLst>
                              <p:par>
                                <p:cTn id="278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2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3" dur="1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6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7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8" fill="hold">
                      <p:stCondLst>
                        <p:cond delay="indefinite"/>
                      </p:stCondLst>
                      <p:childTnLst>
                        <p:par>
                          <p:cTn id="289" fill="hold">
                            <p:stCondLst>
                              <p:cond delay="0"/>
                            </p:stCondLst>
                            <p:childTnLst>
                              <p:par>
                                <p:cTn id="290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5" dur="1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9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0" fill="hold">
                      <p:stCondLst>
                        <p:cond delay="indefinite"/>
                      </p:stCondLst>
                      <p:childTnLst>
                        <p:par>
                          <p:cTn id="301" fill="hold">
                            <p:stCondLst>
                              <p:cond delay="0"/>
                            </p:stCondLst>
                            <p:childTnLst>
                              <p:par>
                                <p:cTn id="302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6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7" dur="10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0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1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2" fill="hold">
                      <p:stCondLst>
                        <p:cond delay="indefinite"/>
                      </p:stCondLst>
                      <p:childTnLst>
                        <p:par>
                          <p:cTn id="313" fill="hold">
                            <p:stCondLst>
                              <p:cond delay="0"/>
                            </p:stCondLst>
                            <p:childTnLst>
                              <p:par>
                                <p:cTn id="314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9" dur="10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2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3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4" fill="hold">
                      <p:stCondLst>
                        <p:cond delay="indefinite"/>
                      </p:stCondLst>
                      <p:childTnLst>
                        <p:par>
                          <p:cTn id="325" fill="hold">
                            <p:stCondLst>
                              <p:cond delay="0"/>
                            </p:stCondLst>
                            <p:childTnLst>
                              <p:par>
                                <p:cTn id="326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0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1" dur="10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5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92" grpId="0" autoUpdateAnimBg="0"/>
      <p:bldP spid="10" grpId="0" autoUpdateAnimBg="0"/>
      <p:bldP spid="17" grpId="0" autoUpdateAnimBg="0"/>
      <p:bldP spid="19" grpId="0" animBg="1"/>
      <p:bldP spid="20" grpId="0" animBg="1"/>
      <p:bldP spid="35" grpId="0" autoUpdateAnimBg="0"/>
      <p:bldP spid="36" grpId="0" autoUpdateAnimBg="0"/>
      <p:bldP spid="39" grpId="0" autoUpdateAnimBg="0"/>
      <p:bldP spid="41" grpId="0" autoUpdateAnimBg="0"/>
      <p:bldP spid="45" grpId="0" autoUpdateAnimBg="0"/>
      <p:bldP spid="46" grpId="0" autoUpdateAnimBg="0"/>
      <p:bldP spid="4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9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3" dist="53882" dir="13500000">
              <a:schemeClr val="bg2">
                <a:alpha val="50000"/>
              </a:schemeClr>
            </a:prstShdw>
          </a:effec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ar-SA" dirty="0"/>
          </a:p>
        </p:txBody>
      </p:sp>
      <p:pic>
        <p:nvPicPr>
          <p:cNvPr id="15" name="صورة 14" descr="25-10-1432 11-13-50 م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4282" y="2214554"/>
            <a:ext cx="4409524" cy="4390476"/>
          </a:xfrm>
          <a:prstGeom prst="rect">
            <a:avLst/>
          </a:prstGeom>
        </p:spPr>
      </p:pic>
      <p:cxnSp>
        <p:nvCxnSpPr>
          <p:cNvPr id="22" name="رابط كسهم مستقيم 21"/>
          <p:cNvCxnSpPr/>
          <p:nvPr/>
        </p:nvCxnSpPr>
        <p:spPr>
          <a:xfrm rot="16200000" flipH="1">
            <a:off x="464315" y="4036223"/>
            <a:ext cx="4214842" cy="714380"/>
          </a:xfrm>
          <a:prstGeom prst="straightConnector1">
            <a:avLst/>
          </a:prstGeom>
          <a:ln w="25400">
            <a:solidFill>
              <a:srgbClr val="0000FF"/>
            </a:solidFill>
            <a:prstDash val="dash"/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شكل بيضاوي 18"/>
          <p:cNvSpPr/>
          <p:nvPr/>
        </p:nvSpPr>
        <p:spPr>
          <a:xfrm>
            <a:off x="2357422" y="3500438"/>
            <a:ext cx="108000" cy="1080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20" name="شكل بيضاوي 19"/>
          <p:cNvSpPr/>
          <p:nvPr/>
        </p:nvSpPr>
        <p:spPr>
          <a:xfrm>
            <a:off x="2571736" y="4786322"/>
            <a:ext cx="108000" cy="1080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36" name="Text Box 4"/>
          <p:cNvSpPr txBox="1">
            <a:spLocks noChangeArrowheads="1"/>
          </p:cNvSpPr>
          <p:nvPr/>
        </p:nvSpPr>
        <p:spPr bwMode="auto">
          <a:xfrm>
            <a:off x="4643438" y="3714752"/>
            <a:ext cx="450056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dirty="0" smtClean="0">
                <a:cs typeface="Traditional Arabic" pitchFamily="2" charset="-78"/>
              </a:rPr>
              <a:t>    </a:t>
            </a:r>
            <a:r>
              <a:rPr lang="en-US" sz="2800" dirty="0" smtClean="0">
                <a:solidFill>
                  <a:srgbClr val="0000FF"/>
                </a:solidFill>
                <a:cs typeface="Traditional Arabic" pitchFamily="2" charset="-78"/>
              </a:rPr>
              <a:t>3 x +     y </a:t>
            </a:r>
            <a:r>
              <a:rPr lang="en-US" sz="2800" dirty="0" smtClean="0">
                <a:solidFill>
                  <a:srgbClr val="0000FF"/>
                </a:solidFill>
                <a:cs typeface="Traditional Arabic" pitchFamily="2" charset="-78"/>
                <a:sym typeface="Zawawi"/>
              </a:rPr>
              <a:t> 2</a:t>
            </a:r>
            <a:r>
              <a:rPr lang="ar-SA" sz="2800" dirty="0" smtClean="0">
                <a:solidFill>
                  <a:srgbClr val="00B050"/>
                </a:solidFill>
                <a:cs typeface="Traditional Arabic" pitchFamily="2" charset="-78"/>
              </a:rPr>
              <a:t>المتباينة الأصلية .</a:t>
            </a:r>
            <a:r>
              <a:rPr lang="en-US" sz="2800" dirty="0" smtClean="0">
                <a:solidFill>
                  <a:srgbClr val="00B050"/>
                </a:solidFill>
                <a:cs typeface="Traditional Arabic" pitchFamily="2" charset="-78"/>
              </a:rPr>
              <a:t> </a:t>
            </a:r>
            <a:endParaRPr lang="en-US" sz="2800" dirty="0">
              <a:solidFill>
                <a:srgbClr val="00B050"/>
              </a:solidFill>
              <a:cs typeface="Traditional Arabic" pitchFamily="2" charset="-78"/>
            </a:endParaRPr>
          </a:p>
        </p:txBody>
      </p:sp>
      <p:pic>
        <p:nvPicPr>
          <p:cNvPr id="7169" name="Picture 1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786710" y="4286256"/>
            <a:ext cx="208100" cy="642942"/>
          </a:xfrm>
          <a:prstGeom prst="rect">
            <a:avLst/>
          </a:prstGeom>
          <a:noFill/>
        </p:spPr>
      </p:pic>
      <p:sp>
        <p:nvSpPr>
          <p:cNvPr id="7171" name="Rectangle 3"/>
          <p:cNvSpPr>
            <a:spLocks noChangeArrowheads="1"/>
          </p:cNvSpPr>
          <p:nvPr/>
        </p:nvSpPr>
        <p:spPr bwMode="auto">
          <a:xfrm>
            <a:off x="0" y="15621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ar-SA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9" name="Text Box 4"/>
          <p:cNvSpPr txBox="1">
            <a:spLocks noChangeArrowheads="1"/>
          </p:cNvSpPr>
          <p:nvPr/>
        </p:nvSpPr>
        <p:spPr bwMode="auto">
          <a:xfrm>
            <a:off x="4429124" y="4357694"/>
            <a:ext cx="4786346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dirty="0" smtClean="0">
                <a:cs typeface="Traditional Arabic" pitchFamily="2" charset="-78"/>
              </a:rPr>
              <a:t> </a:t>
            </a:r>
            <a:r>
              <a:rPr lang="en-US" sz="2800" dirty="0" smtClean="0">
                <a:solidFill>
                  <a:srgbClr val="00B050"/>
                </a:solidFill>
                <a:cs typeface="Traditional Arabic" pitchFamily="2" charset="-78"/>
              </a:rPr>
              <a:t>(x,y) = (-1,4) </a:t>
            </a:r>
            <a:r>
              <a:rPr lang="en-US" sz="2800" dirty="0" smtClean="0">
                <a:solidFill>
                  <a:srgbClr val="0000FF"/>
                </a:solidFill>
                <a:cs typeface="Traditional Arabic" pitchFamily="2" charset="-78"/>
              </a:rPr>
              <a:t>3 (-1) +    (4) </a:t>
            </a:r>
            <a:r>
              <a:rPr lang="en-US" sz="2800" dirty="0" smtClean="0">
                <a:solidFill>
                  <a:srgbClr val="0000FF"/>
                </a:solidFill>
                <a:cs typeface="Traditional Arabic" pitchFamily="2" charset="-78"/>
                <a:sym typeface="Zawawi"/>
              </a:rPr>
              <a:t>2</a:t>
            </a:r>
            <a:endParaRPr lang="en-US" sz="2800" dirty="0">
              <a:solidFill>
                <a:srgbClr val="00B050"/>
              </a:solidFill>
              <a:cs typeface="Traditional Arabic" pitchFamily="2" charset="-78"/>
            </a:endParaRPr>
          </a:p>
        </p:txBody>
      </p:sp>
      <p:pic>
        <p:nvPicPr>
          <p:cNvPr id="40" name="Picture 1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715272" y="3643314"/>
            <a:ext cx="208100" cy="642942"/>
          </a:xfrm>
          <a:prstGeom prst="rect">
            <a:avLst/>
          </a:prstGeom>
          <a:noFill/>
        </p:spPr>
      </p:pic>
      <p:sp>
        <p:nvSpPr>
          <p:cNvPr id="45" name="Text Box 4"/>
          <p:cNvSpPr txBox="1">
            <a:spLocks noChangeArrowheads="1"/>
          </p:cNvSpPr>
          <p:nvPr/>
        </p:nvSpPr>
        <p:spPr bwMode="auto">
          <a:xfrm>
            <a:off x="4643438" y="5214950"/>
            <a:ext cx="450056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dirty="0" smtClean="0">
                <a:cs typeface="Traditional Arabic" pitchFamily="2" charset="-78"/>
              </a:rPr>
              <a:t>    </a:t>
            </a:r>
            <a:r>
              <a:rPr lang="en-US" sz="2800" dirty="0" smtClean="0">
                <a:solidFill>
                  <a:srgbClr val="0000FF"/>
                </a:solidFill>
                <a:cs typeface="Traditional Arabic" pitchFamily="2" charset="-78"/>
              </a:rPr>
              <a:t>-1 </a:t>
            </a:r>
            <a:r>
              <a:rPr lang="en-US" sz="2800" dirty="0" smtClean="0">
                <a:solidFill>
                  <a:srgbClr val="0000FF"/>
                </a:solidFill>
                <a:cs typeface="Traditional Arabic" pitchFamily="2" charset="-78"/>
                <a:sym typeface="Zawawi"/>
              </a:rPr>
              <a:t> 2</a:t>
            </a:r>
            <a:r>
              <a:rPr lang="ar-SA" sz="2800" dirty="0" smtClean="0">
                <a:solidFill>
                  <a:srgbClr val="0000FF"/>
                </a:solidFill>
                <a:cs typeface="Traditional Arabic" pitchFamily="2" charset="-78"/>
                <a:sym typeface="Zawawi"/>
              </a:rPr>
              <a:t>      </a:t>
            </a:r>
            <a:r>
              <a:rPr lang="ar-SA" sz="2800" dirty="0" smtClean="0">
                <a:solidFill>
                  <a:srgbClr val="00B050"/>
                </a:solidFill>
                <a:cs typeface="Traditional Arabic" pitchFamily="2" charset="-78"/>
              </a:rPr>
              <a:t>صحيح.</a:t>
            </a:r>
            <a:r>
              <a:rPr lang="en-US" sz="2800" dirty="0" smtClean="0">
                <a:solidFill>
                  <a:srgbClr val="00B050"/>
                </a:solidFill>
                <a:cs typeface="Traditional Arabic" pitchFamily="2" charset="-78"/>
              </a:rPr>
              <a:t> </a:t>
            </a:r>
            <a:endParaRPr lang="en-US" sz="2800" dirty="0">
              <a:solidFill>
                <a:srgbClr val="00B050"/>
              </a:solidFill>
              <a:cs typeface="Traditional Arabic" pitchFamily="2" charset="-78"/>
            </a:endParaRPr>
          </a:p>
        </p:txBody>
      </p:sp>
      <p:sp>
        <p:nvSpPr>
          <p:cNvPr id="46" name="Text Box 4"/>
          <p:cNvSpPr txBox="1">
            <a:spLocks noChangeArrowheads="1"/>
          </p:cNvSpPr>
          <p:nvPr/>
        </p:nvSpPr>
        <p:spPr bwMode="auto">
          <a:xfrm>
            <a:off x="4643438" y="6000768"/>
            <a:ext cx="450056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800" dirty="0" smtClean="0">
                <a:solidFill>
                  <a:srgbClr val="0000FF"/>
                </a:solidFill>
                <a:cs typeface="Traditional Arabic" pitchFamily="2" charset="-78"/>
              </a:rPr>
              <a:t>إذن الحل صحيح .</a:t>
            </a:r>
            <a:endParaRPr lang="en-US" sz="2800" dirty="0">
              <a:solidFill>
                <a:srgbClr val="0000FF"/>
              </a:solidFill>
              <a:cs typeface="Traditional Arabic" pitchFamily="2" charset="-78"/>
            </a:endParaRPr>
          </a:p>
        </p:txBody>
      </p:sp>
      <p:cxnSp>
        <p:nvCxnSpPr>
          <p:cNvPr id="52" name="رابط مستقيم 51"/>
          <p:cNvCxnSpPr/>
          <p:nvPr/>
        </p:nvCxnSpPr>
        <p:spPr>
          <a:xfrm rot="10800000" flipV="1">
            <a:off x="285720" y="2571744"/>
            <a:ext cx="2000264" cy="857256"/>
          </a:xfrm>
          <a:prstGeom prst="line">
            <a:avLst/>
          </a:prstGeom>
          <a:ln w="38100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رابط مستقيم 53"/>
          <p:cNvCxnSpPr/>
          <p:nvPr/>
        </p:nvCxnSpPr>
        <p:spPr>
          <a:xfrm rot="10800000" flipV="1">
            <a:off x="285720" y="2857496"/>
            <a:ext cx="2000264" cy="857256"/>
          </a:xfrm>
          <a:prstGeom prst="line">
            <a:avLst/>
          </a:prstGeom>
          <a:ln w="38100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رابط مستقيم 54"/>
          <p:cNvCxnSpPr/>
          <p:nvPr/>
        </p:nvCxnSpPr>
        <p:spPr>
          <a:xfrm rot="10800000" flipV="1">
            <a:off x="285720" y="3071810"/>
            <a:ext cx="2071702" cy="928694"/>
          </a:xfrm>
          <a:prstGeom prst="line">
            <a:avLst/>
          </a:prstGeom>
          <a:ln w="38100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رابط مستقيم 56"/>
          <p:cNvCxnSpPr/>
          <p:nvPr/>
        </p:nvCxnSpPr>
        <p:spPr>
          <a:xfrm rot="10800000" flipV="1">
            <a:off x="285720" y="3357562"/>
            <a:ext cx="2152664" cy="928694"/>
          </a:xfrm>
          <a:prstGeom prst="line">
            <a:avLst/>
          </a:prstGeom>
          <a:ln w="38100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رابط مستقيم 58"/>
          <p:cNvCxnSpPr/>
          <p:nvPr/>
        </p:nvCxnSpPr>
        <p:spPr>
          <a:xfrm rot="10800000" flipV="1">
            <a:off x="285720" y="3643314"/>
            <a:ext cx="2143140" cy="1000132"/>
          </a:xfrm>
          <a:prstGeom prst="line">
            <a:avLst/>
          </a:prstGeom>
          <a:ln w="38100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رابط مستقيم 59"/>
          <p:cNvCxnSpPr/>
          <p:nvPr/>
        </p:nvCxnSpPr>
        <p:spPr>
          <a:xfrm rot="10800000" flipV="1">
            <a:off x="285720" y="3929066"/>
            <a:ext cx="2143140" cy="928694"/>
          </a:xfrm>
          <a:prstGeom prst="line">
            <a:avLst/>
          </a:prstGeom>
          <a:ln w="38100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رابط مستقيم 60"/>
          <p:cNvCxnSpPr/>
          <p:nvPr/>
        </p:nvCxnSpPr>
        <p:spPr>
          <a:xfrm rot="10800000" flipV="1">
            <a:off x="285720" y="4143380"/>
            <a:ext cx="2214578" cy="1071570"/>
          </a:xfrm>
          <a:prstGeom prst="line">
            <a:avLst/>
          </a:prstGeom>
          <a:ln w="38100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رابط مستقيم 61"/>
          <p:cNvCxnSpPr/>
          <p:nvPr/>
        </p:nvCxnSpPr>
        <p:spPr>
          <a:xfrm rot="10800000" flipV="1">
            <a:off x="285720" y="4429132"/>
            <a:ext cx="2295540" cy="1071570"/>
          </a:xfrm>
          <a:prstGeom prst="line">
            <a:avLst/>
          </a:prstGeom>
          <a:ln w="38100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رابط مستقيم 68"/>
          <p:cNvCxnSpPr/>
          <p:nvPr/>
        </p:nvCxnSpPr>
        <p:spPr>
          <a:xfrm rot="10800000" flipV="1">
            <a:off x="285720" y="4714884"/>
            <a:ext cx="2286016" cy="1071570"/>
          </a:xfrm>
          <a:prstGeom prst="line">
            <a:avLst/>
          </a:prstGeom>
          <a:ln w="38100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رابط مستقيم 69"/>
          <p:cNvCxnSpPr/>
          <p:nvPr/>
        </p:nvCxnSpPr>
        <p:spPr>
          <a:xfrm rot="10800000" flipV="1">
            <a:off x="285720" y="5000636"/>
            <a:ext cx="2286016" cy="1071570"/>
          </a:xfrm>
          <a:prstGeom prst="line">
            <a:avLst/>
          </a:prstGeom>
          <a:ln w="38100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رابط مستقيم 70"/>
          <p:cNvCxnSpPr/>
          <p:nvPr/>
        </p:nvCxnSpPr>
        <p:spPr>
          <a:xfrm rot="10800000" flipV="1">
            <a:off x="357158" y="5214950"/>
            <a:ext cx="2286016" cy="1143008"/>
          </a:xfrm>
          <a:prstGeom prst="line">
            <a:avLst/>
          </a:prstGeom>
          <a:ln w="38100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رابط مستقيم 71"/>
          <p:cNvCxnSpPr/>
          <p:nvPr/>
        </p:nvCxnSpPr>
        <p:spPr>
          <a:xfrm rot="10800000" flipV="1">
            <a:off x="428596" y="5500702"/>
            <a:ext cx="2295540" cy="1071570"/>
          </a:xfrm>
          <a:prstGeom prst="line">
            <a:avLst/>
          </a:prstGeom>
          <a:ln w="38100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رابط مستقيم 75"/>
          <p:cNvCxnSpPr/>
          <p:nvPr/>
        </p:nvCxnSpPr>
        <p:spPr>
          <a:xfrm rot="10800000" flipV="1">
            <a:off x="1000100" y="5822148"/>
            <a:ext cx="1785950" cy="750123"/>
          </a:xfrm>
          <a:prstGeom prst="line">
            <a:avLst/>
          </a:prstGeom>
          <a:ln w="38100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رابط مستقيم 76"/>
          <p:cNvCxnSpPr/>
          <p:nvPr/>
        </p:nvCxnSpPr>
        <p:spPr>
          <a:xfrm rot="10800000" flipV="1">
            <a:off x="1428728" y="6107900"/>
            <a:ext cx="1357322" cy="535809"/>
          </a:xfrm>
          <a:prstGeom prst="line">
            <a:avLst/>
          </a:prstGeom>
          <a:ln w="38100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رابط مستقيم 77"/>
          <p:cNvCxnSpPr/>
          <p:nvPr/>
        </p:nvCxnSpPr>
        <p:spPr>
          <a:xfrm rot="10800000" flipV="1">
            <a:off x="2214546" y="6322214"/>
            <a:ext cx="642942" cy="250057"/>
          </a:xfrm>
          <a:prstGeom prst="line">
            <a:avLst/>
          </a:prstGeom>
          <a:ln w="38100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رابط مستقيم 78"/>
          <p:cNvCxnSpPr/>
          <p:nvPr/>
        </p:nvCxnSpPr>
        <p:spPr>
          <a:xfrm rot="10800000" flipV="1">
            <a:off x="285720" y="2357430"/>
            <a:ext cx="1866912" cy="785818"/>
          </a:xfrm>
          <a:prstGeom prst="line">
            <a:avLst/>
          </a:prstGeom>
          <a:ln w="38100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8" name="Picture 6" descr="26911_1161480599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000760" y="0"/>
            <a:ext cx="2299907" cy="20759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0" name="Picture 11">
            <a:hlinkClick r:id="" action="ppaction://media"/>
          </p:cNvPr>
          <p:cNvPicPr>
            <a:picLocks noRot="1" noChangeAspect="1" noChangeArrowheads="1"/>
          </p:cNvPicPr>
          <p:nvPr>
            <a:wavAudioFile r:embed="rId1" name="طير صباح.Wav"/>
          </p:nvPr>
        </p:nvPicPr>
        <p:blipFill>
          <a:blip r:embed="rId6"/>
          <a:srcRect/>
          <a:stretch>
            <a:fillRect/>
          </a:stretch>
        </p:blipFill>
        <p:spPr bwMode="auto">
          <a:xfrm>
            <a:off x="6786578" y="928670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2" name="Text Box 4"/>
          <p:cNvSpPr txBox="1">
            <a:spLocks noChangeArrowheads="1"/>
          </p:cNvSpPr>
          <p:nvPr/>
        </p:nvSpPr>
        <p:spPr bwMode="auto">
          <a:xfrm>
            <a:off x="6572264" y="2071678"/>
            <a:ext cx="71434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ar-SA" sz="2800" dirty="0" smtClean="0">
                <a:solidFill>
                  <a:srgbClr val="FF0000"/>
                </a:solidFill>
                <a:cs typeface="Traditional Arabic" pitchFamily="2" charset="-78"/>
              </a:rPr>
              <a:t>تأكد </a:t>
            </a:r>
            <a:endParaRPr lang="en-US" sz="2800" dirty="0">
              <a:solidFill>
                <a:srgbClr val="FF0000"/>
              </a:solidFill>
              <a:cs typeface="Traditional Arabic" pitchFamily="2" charset="-78"/>
            </a:endParaRPr>
          </a:p>
        </p:txBody>
      </p:sp>
      <p:sp>
        <p:nvSpPr>
          <p:cNvPr id="93" name="Text Box 4"/>
          <p:cNvSpPr txBox="1">
            <a:spLocks noChangeArrowheads="1"/>
          </p:cNvSpPr>
          <p:nvPr/>
        </p:nvSpPr>
        <p:spPr bwMode="auto">
          <a:xfrm>
            <a:off x="4786314" y="2571744"/>
            <a:ext cx="4000528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800" dirty="0" smtClean="0">
                <a:cs typeface="Traditional Arabic" pitchFamily="2" charset="-78"/>
              </a:rPr>
              <a:t>يبين التمثيل البياني أن النقطة </a:t>
            </a:r>
            <a:r>
              <a:rPr lang="en-US" sz="2800" dirty="0" smtClean="0">
                <a:cs typeface="Traditional Arabic" pitchFamily="2" charset="-78"/>
              </a:rPr>
              <a:t>(-1,4) </a:t>
            </a:r>
            <a:r>
              <a:rPr lang="ar-SA" sz="2800" dirty="0" smtClean="0">
                <a:cs typeface="Traditional Arabic" pitchFamily="2" charset="-78"/>
              </a:rPr>
              <a:t> تقع في منطقة الحل .</a:t>
            </a:r>
            <a:endParaRPr lang="en-US" sz="2800" dirty="0">
              <a:cs typeface="Traditional Arabic" pitchFamily="2" charset="-78"/>
            </a:endParaRPr>
          </a:p>
        </p:txBody>
      </p:sp>
      <p:pic>
        <p:nvPicPr>
          <p:cNvPr id="37" name="صورة 36" descr="Symbol-Check.pn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6500826" y="5214950"/>
            <a:ext cx="571504" cy="571504"/>
          </a:xfrm>
          <a:prstGeom prst="rect">
            <a:avLst/>
          </a:prstGeom>
        </p:spPr>
      </p:pic>
      <p:sp>
        <p:nvSpPr>
          <p:cNvPr id="38" name="Text Box 4"/>
          <p:cNvSpPr txBox="1">
            <a:spLocks noChangeArrowheads="1"/>
          </p:cNvSpPr>
          <p:nvPr/>
        </p:nvSpPr>
        <p:spPr bwMode="auto">
          <a:xfrm>
            <a:off x="8572528" y="4048788"/>
            <a:ext cx="428596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dirty="0" smtClean="0">
                <a:solidFill>
                  <a:srgbClr val="FF0000"/>
                </a:solidFill>
                <a:cs typeface="Traditional Arabic" pitchFamily="2" charset="-78"/>
              </a:rPr>
              <a:t>?</a:t>
            </a:r>
            <a:r>
              <a:rPr lang="en-US" sz="2800" dirty="0" smtClean="0">
                <a:solidFill>
                  <a:srgbClr val="00B050"/>
                </a:solidFill>
                <a:cs typeface="Traditional Arabic" pitchFamily="2" charset="-78"/>
              </a:rPr>
              <a:t> </a:t>
            </a:r>
            <a:endParaRPr lang="en-US" sz="2800" dirty="0">
              <a:solidFill>
                <a:srgbClr val="00B050"/>
              </a:solidFill>
              <a:cs typeface="Traditional Arabic" pitchFamily="2" charset="-78"/>
            </a:endParaRPr>
          </a:p>
        </p:txBody>
      </p:sp>
      <p:sp>
        <p:nvSpPr>
          <p:cNvPr id="42" name="شكل بيضاوي 41"/>
          <p:cNvSpPr/>
          <p:nvPr/>
        </p:nvSpPr>
        <p:spPr>
          <a:xfrm>
            <a:off x="2177984" y="3535314"/>
            <a:ext cx="108000" cy="108000"/>
          </a:xfrm>
          <a:prstGeom prst="ellipse">
            <a:avLst/>
          </a:prstGeom>
          <a:solidFill>
            <a:srgbClr val="0000FF"/>
          </a:solidFill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>
              <a:solidFill>
                <a:srgbClr val="0000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3" dur="2169" fill="hold"/>
                                        <p:tgtEl>
                                          <p:spTgt spid="90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75"/>
                                  </p:iterate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74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770" decel="100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1" dur="770" decel="100000"/>
                                        <p:tgtEl>
                                          <p:spTgt spid="42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4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43" dur="77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4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45" dur="77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4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2000"/>
                            </p:stCondLst>
                            <p:childTnLst>
                              <p:par>
                                <p:cTn id="4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75"/>
                                  </p:iterate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74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3725"/>
                            </p:stCondLst>
                            <p:childTnLst>
                              <p:par>
                                <p:cTn id="5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75"/>
                                  </p:iterate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74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1725"/>
                            </p:stCondLst>
                            <p:childTnLst>
                              <p:par>
                                <p:cTn id="5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1725"/>
                            </p:stCondLst>
                            <p:childTnLst>
                              <p:par>
                                <p:cTn id="61" presetID="50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75"/>
                                  </p:iterate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74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675"/>
                            </p:stCondLst>
                            <p:childTnLst>
                              <p:par>
                                <p:cTn id="71" presetID="3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6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75"/>
                                  </p:iterate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74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showWhenStopped="0">
                <p:cTn id="81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90"/>
                </p:tgtEl>
              </p:cMediaNode>
            </p:audio>
          </p:childTnLst>
        </p:cTn>
      </p:par>
    </p:tnLst>
    <p:bldLst>
      <p:bldP spid="36" grpId="0" autoUpdateAnimBg="0"/>
      <p:bldP spid="39" grpId="0" autoUpdateAnimBg="0"/>
      <p:bldP spid="45" grpId="0" autoUpdateAnimBg="0"/>
      <p:bldP spid="46" grpId="0" autoUpdateAnimBg="0"/>
      <p:bldP spid="92" grpId="0"/>
      <p:bldP spid="93" grpId="0" autoUpdateAnimBg="0"/>
      <p:bldP spid="38" grpId="0" autoUpdateAnimBg="0"/>
      <p:bldP spid="4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92" name="WordArt 8"/>
          <p:cNvSpPr>
            <a:spLocks noChangeArrowheads="1" noChangeShapeType="1" noTextEdit="1"/>
          </p:cNvSpPr>
          <p:nvPr/>
        </p:nvSpPr>
        <p:spPr bwMode="auto">
          <a:xfrm>
            <a:off x="6500826" y="0"/>
            <a:ext cx="2470148" cy="642918"/>
          </a:xfrm>
          <a:prstGeom prst="rect">
            <a:avLst/>
          </a:prstGeom>
        </p:spPr>
        <p:txBody>
          <a:bodyPr wrap="none" fromWordArt="1">
            <a:prstTxWarp prst="textChevron">
              <a:avLst>
                <a:gd name="adj" fmla="val 0"/>
              </a:avLst>
            </a:prstTxWarp>
          </a:bodyPr>
          <a:lstStyle/>
          <a:p>
            <a:pPr algn="ctr"/>
            <a:r>
              <a:rPr lang="ar-SA" sz="3600" kern="10" dirty="0" smtClean="0">
                <a:ln w="28575">
                  <a:solidFill>
                    <a:srgbClr val="000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FFF200"/>
                    </a:gs>
                    <a:gs pos="45000">
                      <a:srgbClr val="FF7A00"/>
                    </a:gs>
                    <a:gs pos="70000">
                      <a:srgbClr val="FF0300"/>
                    </a:gs>
                    <a:gs pos="100000">
                      <a:srgbClr val="4D0808"/>
                    </a:gs>
                  </a:gsLst>
                  <a:path path="rect">
                    <a:fillToRect l="50000" t="50000" r="50000" b="50000"/>
                  </a:path>
                </a:gradFill>
                <a:cs typeface="DecoType Naskh Special"/>
              </a:rPr>
              <a:t>تحــــــــ من فهمك ــــــــــــــقق : </a:t>
            </a:r>
            <a:endParaRPr lang="ar-SA" sz="3600" kern="10" dirty="0">
              <a:ln w="28575">
                <a:solidFill>
                  <a:srgbClr val="000000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FFF200"/>
                  </a:gs>
                  <a:gs pos="45000">
                    <a:srgbClr val="FF7A00"/>
                  </a:gs>
                  <a:gs pos="70000">
                    <a:srgbClr val="FF0300"/>
                  </a:gs>
                  <a:gs pos="100000">
                    <a:srgbClr val="4D0808"/>
                  </a:gs>
                </a:gsLst>
                <a:path path="rect">
                  <a:fillToRect l="50000" t="50000" r="50000" b="50000"/>
                </a:path>
              </a:gradFill>
              <a:cs typeface="DecoType Naskh Special"/>
            </a:endParaRPr>
          </a:p>
        </p:txBody>
      </p:sp>
      <p:sp>
        <p:nvSpPr>
          <p:cNvPr id="10" name="Text Box 4"/>
          <p:cNvSpPr txBox="1">
            <a:spLocks noChangeArrowheads="1"/>
          </p:cNvSpPr>
          <p:nvPr/>
        </p:nvSpPr>
        <p:spPr bwMode="auto">
          <a:xfrm>
            <a:off x="501650" y="571480"/>
            <a:ext cx="864235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 smtClean="0">
                <a:solidFill>
                  <a:srgbClr val="FF0000"/>
                </a:solidFill>
                <a:cs typeface="Traditional Arabic" pitchFamily="2" charset="-78"/>
              </a:rPr>
              <a:t>(1B</a:t>
            </a:r>
            <a:r>
              <a:rPr lang="ar-SA" sz="2800" dirty="0" smtClean="0">
                <a:solidFill>
                  <a:srgbClr val="FF0000"/>
                </a:solidFill>
                <a:cs typeface="Traditional Arabic" pitchFamily="2" charset="-78"/>
              </a:rPr>
              <a:t> مثّلي المتباينة  </a:t>
            </a:r>
            <a:r>
              <a:rPr lang="en-US" sz="2800" dirty="0" smtClean="0">
                <a:solidFill>
                  <a:srgbClr val="FF0000"/>
                </a:solidFill>
                <a:cs typeface="Traditional Arabic" pitchFamily="2" charset="-78"/>
              </a:rPr>
              <a:t>- x +  2 y </a:t>
            </a:r>
            <a:r>
              <a:rPr lang="en-US" sz="2800" dirty="0" smtClean="0">
                <a:solidFill>
                  <a:srgbClr val="FF0000"/>
                </a:solidFill>
                <a:cs typeface="Traditional Arabic" pitchFamily="2" charset="-78"/>
                <a:sym typeface="Zawawi"/>
              </a:rPr>
              <a:t></a:t>
            </a:r>
            <a:r>
              <a:rPr lang="en-US" sz="2800" dirty="0" smtClean="0">
                <a:solidFill>
                  <a:srgbClr val="FF0000"/>
                </a:solidFill>
                <a:cs typeface="Traditional Arabic" pitchFamily="2" charset="-78"/>
              </a:rPr>
              <a:t> 4</a:t>
            </a:r>
            <a:r>
              <a:rPr lang="ar-SA" sz="2800" dirty="0" smtClean="0">
                <a:solidFill>
                  <a:srgbClr val="FF0000"/>
                </a:solidFill>
                <a:cs typeface="Traditional Arabic" pitchFamily="2" charset="-78"/>
              </a:rPr>
              <a:t> بيانيّاً .       </a:t>
            </a:r>
            <a:endParaRPr lang="en-US" sz="2800" u="sng" dirty="0">
              <a:solidFill>
                <a:srgbClr val="FF0000"/>
              </a:solidFill>
              <a:cs typeface="Traditional Arabic" pitchFamily="2" charset="-78"/>
            </a:endParaRPr>
          </a:p>
        </p:txBody>
      </p:sp>
      <p:sp>
        <p:nvSpPr>
          <p:cNvPr id="7179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3" dist="53882" dir="13500000">
              <a:schemeClr val="bg2">
                <a:alpha val="50000"/>
              </a:schemeClr>
            </a:prstShdw>
          </a:effec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ar-SA" dirty="0"/>
          </a:p>
        </p:txBody>
      </p:sp>
      <p:grpSp>
        <p:nvGrpSpPr>
          <p:cNvPr id="2" name="مجموعة 11"/>
          <p:cNvGrpSpPr/>
          <p:nvPr/>
        </p:nvGrpSpPr>
        <p:grpSpPr>
          <a:xfrm>
            <a:off x="7788326" y="1000108"/>
            <a:ext cx="1355674" cy="523220"/>
            <a:chOff x="7788326" y="1000108"/>
            <a:chExt cx="1355674" cy="523220"/>
          </a:xfrm>
        </p:grpSpPr>
        <p:sp>
          <p:nvSpPr>
            <p:cNvPr id="13" name="Text Box 4"/>
            <p:cNvSpPr txBox="1">
              <a:spLocks noChangeArrowheads="1"/>
            </p:cNvSpPr>
            <p:nvPr/>
          </p:nvSpPr>
          <p:spPr bwMode="auto">
            <a:xfrm>
              <a:off x="7788326" y="1000108"/>
              <a:ext cx="1355674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ar-SA" sz="2800" dirty="0">
                  <a:solidFill>
                    <a:srgbClr val="FF0000"/>
                  </a:solidFill>
                  <a:cs typeface="Traditional Arabic" pitchFamily="2" charset="-78"/>
                </a:rPr>
                <a:t>الخطوة  </a:t>
              </a:r>
              <a:endParaRPr lang="en-US" sz="2800" dirty="0">
                <a:solidFill>
                  <a:srgbClr val="FF0000"/>
                </a:solidFill>
                <a:cs typeface="Traditional Arabic" pitchFamily="2" charset="-78"/>
              </a:endParaRPr>
            </a:p>
          </p:txBody>
        </p:sp>
        <p:pic>
          <p:nvPicPr>
            <p:cNvPr id="14" name="صورة 13" descr="1.BMP"/>
            <p:cNvPicPr>
              <a:picLocks noChangeAspect="1"/>
            </p:cNvPicPr>
            <p:nvPr/>
          </p:nvPicPr>
          <p:blipFill>
            <a:blip r:embed="rId2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8024839" y="1095361"/>
              <a:ext cx="333375" cy="333375"/>
            </a:xfrm>
            <a:prstGeom prst="rect">
              <a:avLst/>
            </a:prstGeom>
          </p:spPr>
        </p:pic>
      </p:grpSp>
      <p:sp>
        <p:nvSpPr>
          <p:cNvPr id="17" name="Text Box 4"/>
          <p:cNvSpPr txBox="1">
            <a:spLocks noChangeArrowheads="1"/>
          </p:cNvSpPr>
          <p:nvPr/>
        </p:nvSpPr>
        <p:spPr bwMode="auto">
          <a:xfrm>
            <a:off x="73086" y="1500174"/>
            <a:ext cx="892807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ar-SA" sz="2800" dirty="0" smtClean="0">
                <a:cs typeface="Traditional Arabic" pitchFamily="2" charset="-78"/>
              </a:rPr>
              <a:t>الحد هو المستقيم </a:t>
            </a:r>
            <a:r>
              <a:rPr lang="en-US" sz="2800" dirty="0" smtClean="0">
                <a:cs typeface="Traditional Arabic" pitchFamily="2" charset="-78"/>
              </a:rPr>
              <a:t>- x + 2 y = 4</a:t>
            </a:r>
            <a:r>
              <a:rPr lang="ar-SA" sz="2800" dirty="0" smtClean="0">
                <a:cs typeface="Traditional Arabic" pitchFamily="2" charset="-78"/>
              </a:rPr>
              <a:t>  ، وبما أن رمز المتباينة هو </a:t>
            </a:r>
            <a:r>
              <a:rPr lang="ar-SA" sz="2800" dirty="0" smtClean="0">
                <a:cs typeface="Traditional Arabic" pitchFamily="2" charset="-78"/>
                <a:sym typeface="Zawawi"/>
              </a:rPr>
              <a:t> فإن الحد سيكون متقطعاً . </a:t>
            </a:r>
            <a:endParaRPr lang="en-US" sz="2800" dirty="0">
              <a:cs typeface="Traditional Arabic" pitchFamily="2" charset="-78"/>
            </a:endParaRPr>
          </a:p>
        </p:txBody>
      </p:sp>
      <p:pic>
        <p:nvPicPr>
          <p:cNvPr id="15" name="صورة 14" descr="25-10-1432 11-13-50 م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4282" y="2214554"/>
            <a:ext cx="4409524" cy="4390476"/>
          </a:xfrm>
          <a:prstGeom prst="rect">
            <a:avLst/>
          </a:prstGeom>
        </p:spPr>
      </p:pic>
      <p:graphicFrame>
        <p:nvGraphicFramePr>
          <p:cNvPr id="16" name="جدول 15"/>
          <p:cNvGraphicFramePr>
            <a:graphicFrameLocks noGrp="1"/>
          </p:cNvGraphicFramePr>
          <p:nvPr/>
        </p:nvGraphicFramePr>
        <p:xfrm>
          <a:off x="5643570" y="2071678"/>
          <a:ext cx="1404926" cy="111252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702463"/>
                <a:gridCol w="702463"/>
              </a:tblGrid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en-US" dirty="0" smtClean="0"/>
                        <a:t>y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 smtClean="0"/>
                        <a:t>x</a:t>
                      </a:r>
                      <a:endParaRPr lang="ar-SA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en-US" dirty="0" smtClean="0"/>
                        <a:t>2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 smtClean="0"/>
                        <a:t>0</a:t>
                      </a:r>
                      <a:endParaRPr lang="ar-SA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en-US" dirty="0" smtClean="0"/>
                        <a:t>3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 smtClean="0"/>
                        <a:t>2</a:t>
                      </a:r>
                      <a:endParaRPr lang="ar-SA" dirty="0"/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22" name="رابط كسهم مستقيم 21"/>
          <p:cNvCxnSpPr/>
          <p:nvPr/>
        </p:nvCxnSpPr>
        <p:spPr>
          <a:xfrm flipV="1">
            <a:off x="285720" y="2857496"/>
            <a:ext cx="4357718" cy="2214578"/>
          </a:xfrm>
          <a:prstGeom prst="straightConnector1">
            <a:avLst/>
          </a:prstGeom>
          <a:ln w="25400">
            <a:solidFill>
              <a:srgbClr val="0000FF"/>
            </a:solidFill>
            <a:prstDash val="dash"/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شكل بيضاوي 18"/>
          <p:cNvSpPr/>
          <p:nvPr/>
        </p:nvSpPr>
        <p:spPr>
          <a:xfrm>
            <a:off x="2392298" y="3929066"/>
            <a:ext cx="108000" cy="1080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20" name="شكل بيضاوي 19"/>
          <p:cNvSpPr/>
          <p:nvPr/>
        </p:nvSpPr>
        <p:spPr>
          <a:xfrm>
            <a:off x="2820926" y="3714752"/>
            <a:ext cx="108000" cy="1080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grpSp>
        <p:nvGrpSpPr>
          <p:cNvPr id="3" name="مجموعة 31"/>
          <p:cNvGrpSpPr/>
          <p:nvPr/>
        </p:nvGrpSpPr>
        <p:grpSpPr>
          <a:xfrm>
            <a:off x="7788326" y="2762904"/>
            <a:ext cx="1355674" cy="523220"/>
            <a:chOff x="7788326" y="1000108"/>
            <a:chExt cx="1355674" cy="523220"/>
          </a:xfrm>
        </p:grpSpPr>
        <p:sp>
          <p:nvSpPr>
            <p:cNvPr id="33" name="Text Box 4"/>
            <p:cNvSpPr txBox="1">
              <a:spLocks noChangeArrowheads="1"/>
            </p:cNvSpPr>
            <p:nvPr/>
          </p:nvSpPr>
          <p:spPr bwMode="auto">
            <a:xfrm>
              <a:off x="7788326" y="1000108"/>
              <a:ext cx="1355674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ar-SA" sz="2800" dirty="0">
                  <a:solidFill>
                    <a:srgbClr val="FF0000"/>
                  </a:solidFill>
                  <a:cs typeface="Traditional Arabic" pitchFamily="2" charset="-78"/>
                </a:rPr>
                <a:t>الخطوة  </a:t>
              </a:r>
              <a:endParaRPr lang="en-US" sz="2800" dirty="0">
                <a:solidFill>
                  <a:srgbClr val="FF0000"/>
                </a:solidFill>
                <a:cs typeface="Traditional Arabic" pitchFamily="2" charset="-78"/>
              </a:endParaRPr>
            </a:p>
          </p:txBody>
        </p:sp>
        <p:pic>
          <p:nvPicPr>
            <p:cNvPr id="34" name="صورة 33" descr="1.BMP"/>
            <p:cNvPicPr>
              <a:picLocks noChangeAspect="1"/>
            </p:cNvPicPr>
            <p:nvPr/>
          </p:nvPicPr>
          <p:blipFill>
            <a:blip r:embed="rId4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8024839" y="1095361"/>
              <a:ext cx="333375" cy="333375"/>
            </a:xfrm>
            <a:prstGeom prst="rect">
              <a:avLst/>
            </a:prstGeom>
          </p:spPr>
        </p:pic>
      </p:grpSp>
      <p:sp>
        <p:nvSpPr>
          <p:cNvPr id="35" name="Text Box 4"/>
          <p:cNvSpPr txBox="1">
            <a:spLocks noChangeArrowheads="1"/>
          </p:cNvSpPr>
          <p:nvPr/>
        </p:nvSpPr>
        <p:spPr bwMode="auto">
          <a:xfrm>
            <a:off x="4643438" y="3403587"/>
            <a:ext cx="4500562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800" dirty="0" smtClean="0">
                <a:cs typeface="Traditional Arabic" pitchFamily="2" charset="-78"/>
              </a:rPr>
              <a:t>اختبري النقطة </a:t>
            </a:r>
            <a:r>
              <a:rPr lang="en-US" sz="2800" dirty="0" smtClean="0">
                <a:cs typeface="Traditional Arabic" pitchFamily="2" charset="-78"/>
              </a:rPr>
              <a:t> (0,0) </a:t>
            </a:r>
            <a:r>
              <a:rPr lang="ar-SA" sz="2800" dirty="0" smtClean="0">
                <a:cs typeface="Traditional Arabic" pitchFamily="2" charset="-78"/>
              </a:rPr>
              <a:t>والتي لا تقع على حد المتباينة .</a:t>
            </a:r>
            <a:endParaRPr lang="en-US" sz="2800" dirty="0">
              <a:cs typeface="Traditional Arabic" pitchFamily="2" charset="-78"/>
            </a:endParaRPr>
          </a:p>
        </p:txBody>
      </p:sp>
      <p:sp>
        <p:nvSpPr>
          <p:cNvPr id="36" name="Text Box 4"/>
          <p:cNvSpPr txBox="1">
            <a:spLocks noChangeArrowheads="1"/>
          </p:cNvSpPr>
          <p:nvPr/>
        </p:nvSpPr>
        <p:spPr bwMode="auto">
          <a:xfrm>
            <a:off x="4643438" y="4263102"/>
            <a:ext cx="450056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dirty="0" smtClean="0">
                <a:cs typeface="Traditional Arabic" pitchFamily="2" charset="-78"/>
              </a:rPr>
              <a:t>    </a:t>
            </a:r>
            <a:r>
              <a:rPr lang="en-US" sz="2800" dirty="0" smtClean="0">
                <a:solidFill>
                  <a:srgbClr val="0000FF"/>
                </a:solidFill>
                <a:cs typeface="Traditional Arabic" pitchFamily="2" charset="-78"/>
              </a:rPr>
              <a:t>- x +  2 y </a:t>
            </a:r>
            <a:r>
              <a:rPr lang="en-US" sz="2800" dirty="0" smtClean="0">
                <a:solidFill>
                  <a:srgbClr val="0000FF"/>
                </a:solidFill>
                <a:cs typeface="Traditional Arabic" pitchFamily="2" charset="-78"/>
                <a:sym typeface="Zawawi"/>
              </a:rPr>
              <a:t> 4</a:t>
            </a:r>
            <a:r>
              <a:rPr lang="ar-SA" sz="2800" dirty="0" smtClean="0">
                <a:solidFill>
                  <a:srgbClr val="00B050"/>
                </a:solidFill>
                <a:cs typeface="Traditional Arabic" pitchFamily="2" charset="-78"/>
              </a:rPr>
              <a:t>المتباينة الأصلية .</a:t>
            </a:r>
            <a:r>
              <a:rPr lang="en-US" sz="2800" dirty="0" smtClean="0">
                <a:solidFill>
                  <a:srgbClr val="00B050"/>
                </a:solidFill>
                <a:cs typeface="Traditional Arabic" pitchFamily="2" charset="-78"/>
              </a:rPr>
              <a:t> </a:t>
            </a:r>
            <a:endParaRPr lang="en-US" sz="2800" dirty="0">
              <a:solidFill>
                <a:srgbClr val="00B050"/>
              </a:solidFill>
              <a:cs typeface="Traditional Arabic" pitchFamily="2" charset="-78"/>
            </a:endParaRPr>
          </a:p>
        </p:txBody>
      </p:sp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ar-SA" dirty="0"/>
          </a:p>
        </p:txBody>
      </p:sp>
      <p:sp>
        <p:nvSpPr>
          <p:cNvPr id="7171" name="Rectangle 3"/>
          <p:cNvSpPr>
            <a:spLocks noChangeArrowheads="1"/>
          </p:cNvSpPr>
          <p:nvPr/>
        </p:nvSpPr>
        <p:spPr bwMode="auto">
          <a:xfrm>
            <a:off x="0" y="15621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ar-SA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9" name="Text Box 4"/>
          <p:cNvSpPr txBox="1">
            <a:spLocks noChangeArrowheads="1"/>
          </p:cNvSpPr>
          <p:nvPr/>
        </p:nvSpPr>
        <p:spPr bwMode="auto">
          <a:xfrm>
            <a:off x="4357654" y="4906044"/>
            <a:ext cx="4786346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dirty="0" smtClean="0">
                <a:cs typeface="Traditional Arabic" pitchFamily="2" charset="-78"/>
              </a:rPr>
              <a:t> </a:t>
            </a:r>
            <a:r>
              <a:rPr lang="en-US" sz="2800" dirty="0" smtClean="0">
                <a:solidFill>
                  <a:srgbClr val="00B050"/>
                </a:solidFill>
                <a:cs typeface="Traditional Arabic" pitchFamily="2" charset="-78"/>
              </a:rPr>
              <a:t>(x,y) = (0,0) </a:t>
            </a:r>
            <a:r>
              <a:rPr lang="en-US" sz="2800" dirty="0" smtClean="0">
                <a:cs typeface="Traditional Arabic" pitchFamily="2" charset="-78"/>
              </a:rPr>
              <a:t> </a:t>
            </a:r>
            <a:r>
              <a:rPr lang="en-US" sz="2800" dirty="0" smtClean="0">
                <a:solidFill>
                  <a:srgbClr val="0000FF"/>
                </a:solidFill>
                <a:cs typeface="Traditional Arabic" pitchFamily="2" charset="-78"/>
              </a:rPr>
              <a:t>- (0) +   2 (0) </a:t>
            </a:r>
            <a:r>
              <a:rPr lang="en-US" sz="2800" dirty="0" smtClean="0">
                <a:solidFill>
                  <a:srgbClr val="0000FF"/>
                </a:solidFill>
                <a:cs typeface="Traditional Arabic" pitchFamily="2" charset="-78"/>
                <a:sym typeface="Zawawi"/>
              </a:rPr>
              <a:t>4</a:t>
            </a:r>
            <a:endParaRPr lang="en-US" sz="2800" dirty="0">
              <a:solidFill>
                <a:srgbClr val="00B050"/>
              </a:solidFill>
              <a:cs typeface="Traditional Arabic" pitchFamily="2" charset="-78"/>
            </a:endParaRPr>
          </a:p>
        </p:txBody>
      </p:sp>
      <p:sp>
        <p:nvSpPr>
          <p:cNvPr id="41" name="Text Box 4"/>
          <p:cNvSpPr txBox="1">
            <a:spLocks noChangeArrowheads="1"/>
          </p:cNvSpPr>
          <p:nvPr/>
        </p:nvSpPr>
        <p:spPr bwMode="auto">
          <a:xfrm>
            <a:off x="8429652" y="4620292"/>
            <a:ext cx="428596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dirty="0" smtClean="0">
                <a:solidFill>
                  <a:srgbClr val="FF0000"/>
                </a:solidFill>
                <a:cs typeface="Traditional Arabic" pitchFamily="2" charset="-78"/>
              </a:rPr>
              <a:t>?</a:t>
            </a:r>
            <a:r>
              <a:rPr lang="en-US" sz="2800" dirty="0" smtClean="0">
                <a:solidFill>
                  <a:srgbClr val="00B050"/>
                </a:solidFill>
                <a:cs typeface="Traditional Arabic" pitchFamily="2" charset="-78"/>
              </a:rPr>
              <a:t> </a:t>
            </a:r>
            <a:endParaRPr lang="en-US" sz="2800" dirty="0">
              <a:solidFill>
                <a:srgbClr val="00B050"/>
              </a:solidFill>
              <a:cs typeface="Traditional Arabic" pitchFamily="2" charset="-78"/>
            </a:endParaRPr>
          </a:p>
        </p:txBody>
      </p:sp>
      <p:sp>
        <p:nvSpPr>
          <p:cNvPr id="45" name="Text Box 4"/>
          <p:cNvSpPr txBox="1">
            <a:spLocks noChangeArrowheads="1"/>
          </p:cNvSpPr>
          <p:nvPr/>
        </p:nvSpPr>
        <p:spPr bwMode="auto">
          <a:xfrm>
            <a:off x="4643438" y="5548986"/>
            <a:ext cx="450056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dirty="0" smtClean="0">
                <a:cs typeface="Traditional Arabic" pitchFamily="2" charset="-78"/>
              </a:rPr>
              <a:t>    </a:t>
            </a:r>
            <a:r>
              <a:rPr lang="en-US" sz="2800" dirty="0" smtClean="0">
                <a:solidFill>
                  <a:srgbClr val="0000FF"/>
                </a:solidFill>
                <a:cs typeface="Traditional Arabic" pitchFamily="2" charset="-78"/>
              </a:rPr>
              <a:t>0 </a:t>
            </a:r>
            <a:r>
              <a:rPr lang="en-US" sz="2800" dirty="0" smtClean="0">
                <a:solidFill>
                  <a:srgbClr val="0000FF"/>
                </a:solidFill>
                <a:cs typeface="Traditional Arabic" pitchFamily="2" charset="-78"/>
                <a:sym typeface="Zawawi"/>
              </a:rPr>
              <a:t> 4</a:t>
            </a:r>
            <a:r>
              <a:rPr lang="ar-SA" sz="2800" dirty="0" smtClean="0">
                <a:solidFill>
                  <a:srgbClr val="0000FF"/>
                </a:solidFill>
                <a:cs typeface="Traditional Arabic" pitchFamily="2" charset="-78"/>
                <a:sym typeface="Zawawi"/>
              </a:rPr>
              <a:t>      </a:t>
            </a:r>
            <a:r>
              <a:rPr lang="ar-SA" sz="2800" dirty="0" smtClean="0">
                <a:solidFill>
                  <a:srgbClr val="00B050"/>
                </a:solidFill>
                <a:cs typeface="Traditional Arabic" pitchFamily="2" charset="-78"/>
              </a:rPr>
              <a:t>خطأ.</a:t>
            </a:r>
            <a:r>
              <a:rPr lang="en-US" sz="2800" dirty="0" smtClean="0">
                <a:solidFill>
                  <a:srgbClr val="00B050"/>
                </a:solidFill>
                <a:cs typeface="Traditional Arabic" pitchFamily="2" charset="-78"/>
              </a:rPr>
              <a:t> </a:t>
            </a:r>
            <a:endParaRPr lang="en-US" sz="2800" dirty="0">
              <a:solidFill>
                <a:srgbClr val="00B050"/>
              </a:solidFill>
              <a:cs typeface="Traditional Arabic" pitchFamily="2" charset="-78"/>
            </a:endParaRPr>
          </a:p>
        </p:txBody>
      </p:sp>
      <p:sp>
        <p:nvSpPr>
          <p:cNvPr id="46" name="Text Box 4"/>
          <p:cNvSpPr txBox="1">
            <a:spLocks noChangeArrowheads="1"/>
          </p:cNvSpPr>
          <p:nvPr/>
        </p:nvSpPr>
        <p:spPr bwMode="auto">
          <a:xfrm>
            <a:off x="4643438" y="6072206"/>
            <a:ext cx="450056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800" dirty="0" smtClean="0">
                <a:solidFill>
                  <a:srgbClr val="0000FF"/>
                </a:solidFill>
                <a:cs typeface="Traditional Arabic" pitchFamily="2" charset="-78"/>
              </a:rPr>
              <a:t>ظلّلي المنطقة التي </a:t>
            </a:r>
            <a:r>
              <a:rPr lang="ar-SA" sz="2800" dirty="0" smtClean="0">
                <a:solidFill>
                  <a:srgbClr val="FF0000"/>
                </a:solidFill>
                <a:cs typeface="Traditional Arabic" pitchFamily="2" charset="-78"/>
              </a:rPr>
              <a:t>لا</a:t>
            </a:r>
            <a:r>
              <a:rPr lang="ar-SA" sz="2800" dirty="0" smtClean="0">
                <a:solidFill>
                  <a:srgbClr val="0000FF"/>
                </a:solidFill>
                <a:cs typeface="Traditional Arabic" pitchFamily="2" charset="-78"/>
              </a:rPr>
              <a:t> تحوي </a:t>
            </a:r>
            <a:r>
              <a:rPr lang="en-US" sz="2800" dirty="0" smtClean="0">
                <a:solidFill>
                  <a:srgbClr val="0000FF"/>
                </a:solidFill>
                <a:cs typeface="Traditional Arabic" pitchFamily="2" charset="-78"/>
              </a:rPr>
              <a:t> (0,0) </a:t>
            </a:r>
            <a:r>
              <a:rPr lang="ar-SA" sz="2800" dirty="0" smtClean="0">
                <a:solidFill>
                  <a:srgbClr val="0000FF"/>
                </a:solidFill>
                <a:cs typeface="Traditional Arabic" pitchFamily="2" charset="-78"/>
              </a:rPr>
              <a:t>.</a:t>
            </a:r>
            <a:endParaRPr lang="en-US" sz="2800" dirty="0">
              <a:solidFill>
                <a:srgbClr val="0000FF"/>
              </a:solidFill>
              <a:cs typeface="Traditional Arabic" pitchFamily="2" charset="-78"/>
            </a:endParaRPr>
          </a:p>
        </p:txBody>
      </p:sp>
      <p:cxnSp>
        <p:nvCxnSpPr>
          <p:cNvPr id="52" name="رابط مستقيم 51"/>
          <p:cNvCxnSpPr/>
          <p:nvPr/>
        </p:nvCxnSpPr>
        <p:spPr>
          <a:xfrm rot="16200000" flipH="1">
            <a:off x="250001" y="3536157"/>
            <a:ext cx="1071570" cy="1000132"/>
          </a:xfrm>
          <a:prstGeom prst="line">
            <a:avLst/>
          </a:prstGeom>
          <a:ln w="38100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رابط مستقيم 53"/>
          <p:cNvCxnSpPr/>
          <p:nvPr/>
        </p:nvCxnSpPr>
        <p:spPr>
          <a:xfrm>
            <a:off x="285720" y="3071810"/>
            <a:ext cx="1357322" cy="1285884"/>
          </a:xfrm>
          <a:prstGeom prst="line">
            <a:avLst/>
          </a:prstGeom>
          <a:ln w="38100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رابط مستقيم 54"/>
          <p:cNvCxnSpPr/>
          <p:nvPr/>
        </p:nvCxnSpPr>
        <p:spPr>
          <a:xfrm>
            <a:off x="285720" y="2714620"/>
            <a:ext cx="1643074" cy="1500198"/>
          </a:xfrm>
          <a:prstGeom prst="line">
            <a:avLst/>
          </a:prstGeom>
          <a:ln w="38100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رابط مستقيم 56"/>
          <p:cNvCxnSpPr/>
          <p:nvPr/>
        </p:nvCxnSpPr>
        <p:spPr>
          <a:xfrm>
            <a:off x="285720" y="2285992"/>
            <a:ext cx="1928826" cy="1714512"/>
          </a:xfrm>
          <a:prstGeom prst="line">
            <a:avLst/>
          </a:prstGeom>
          <a:ln w="38100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رابط مستقيم 58"/>
          <p:cNvCxnSpPr/>
          <p:nvPr/>
        </p:nvCxnSpPr>
        <p:spPr>
          <a:xfrm>
            <a:off x="857224" y="2285992"/>
            <a:ext cx="1714512" cy="1643074"/>
          </a:xfrm>
          <a:prstGeom prst="line">
            <a:avLst/>
          </a:prstGeom>
          <a:ln w="38100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رابط مستقيم 59"/>
          <p:cNvCxnSpPr/>
          <p:nvPr/>
        </p:nvCxnSpPr>
        <p:spPr>
          <a:xfrm rot="16200000" flipH="1">
            <a:off x="1464447" y="2321711"/>
            <a:ext cx="1428760" cy="1357322"/>
          </a:xfrm>
          <a:prstGeom prst="line">
            <a:avLst/>
          </a:prstGeom>
          <a:ln w="38100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رابط مستقيم 60"/>
          <p:cNvCxnSpPr/>
          <p:nvPr/>
        </p:nvCxnSpPr>
        <p:spPr>
          <a:xfrm rot="16200000" flipH="1">
            <a:off x="2035951" y="2393149"/>
            <a:ext cx="1285884" cy="1071570"/>
          </a:xfrm>
          <a:prstGeom prst="line">
            <a:avLst/>
          </a:prstGeom>
          <a:ln w="38100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رابط مستقيم 61"/>
          <p:cNvCxnSpPr/>
          <p:nvPr/>
        </p:nvCxnSpPr>
        <p:spPr>
          <a:xfrm rot="16200000" flipH="1">
            <a:off x="2500298" y="2428868"/>
            <a:ext cx="1143008" cy="857256"/>
          </a:xfrm>
          <a:prstGeom prst="line">
            <a:avLst/>
          </a:prstGeom>
          <a:ln w="38100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رابط مستقيم 68"/>
          <p:cNvCxnSpPr/>
          <p:nvPr/>
        </p:nvCxnSpPr>
        <p:spPr>
          <a:xfrm rot="16200000" flipH="1">
            <a:off x="250001" y="4679165"/>
            <a:ext cx="285752" cy="214314"/>
          </a:xfrm>
          <a:prstGeom prst="line">
            <a:avLst/>
          </a:prstGeom>
          <a:ln w="38100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رابط مستقيم 69"/>
          <p:cNvCxnSpPr/>
          <p:nvPr/>
        </p:nvCxnSpPr>
        <p:spPr>
          <a:xfrm rot="16200000" flipH="1">
            <a:off x="2928926" y="2428868"/>
            <a:ext cx="1000132" cy="714380"/>
          </a:xfrm>
          <a:prstGeom prst="line">
            <a:avLst/>
          </a:prstGeom>
          <a:ln w="38100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رابط مستقيم 70"/>
          <p:cNvCxnSpPr/>
          <p:nvPr/>
        </p:nvCxnSpPr>
        <p:spPr>
          <a:xfrm rot="16200000" flipH="1">
            <a:off x="3286116" y="2428868"/>
            <a:ext cx="857256" cy="571504"/>
          </a:xfrm>
          <a:prstGeom prst="line">
            <a:avLst/>
          </a:prstGeom>
          <a:ln w="38100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رابط مستقيم 71"/>
          <p:cNvCxnSpPr/>
          <p:nvPr/>
        </p:nvCxnSpPr>
        <p:spPr>
          <a:xfrm rot="16200000" flipH="1">
            <a:off x="3536149" y="2393149"/>
            <a:ext cx="785818" cy="571504"/>
          </a:xfrm>
          <a:prstGeom prst="line">
            <a:avLst/>
          </a:prstGeom>
          <a:ln w="38100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رابط مستقيم 75"/>
          <p:cNvCxnSpPr/>
          <p:nvPr/>
        </p:nvCxnSpPr>
        <p:spPr>
          <a:xfrm rot="16200000" flipH="1">
            <a:off x="3804030" y="2411020"/>
            <a:ext cx="678685" cy="428628"/>
          </a:xfrm>
          <a:prstGeom prst="line">
            <a:avLst/>
          </a:prstGeom>
          <a:ln w="38100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رابط مستقيم 76"/>
          <p:cNvCxnSpPr/>
          <p:nvPr/>
        </p:nvCxnSpPr>
        <p:spPr>
          <a:xfrm rot="16200000" flipH="1">
            <a:off x="4036214" y="2393149"/>
            <a:ext cx="571507" cy="357189"/>
          </a:xfrm>
          <a:prstGeom prst="line">
            <a:avLst/>
          </a:prstGeom>
          <a:ln w="38100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رابط مستقيم 78"/>
          <p:cNvCxnSpPr/>
          <p:nvPr/>
        </p:nvCxnSpPr>
        <p:spPr>
          <a:xfrm rot="16200000" flipH="1">
            <a:off x="250001" y="4036223"/>
            <a:ext cx="714380" cy="642942"/>
          </a:xfrm>
          <a:prstGeom prst="line">
            <a:avLst/>
          </a:prstGeom>
          <a:ln w="38100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5" name="صورة 84" descr="Symbol-Check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6429388" y="5500702"/>
            <a:ext cx="571504" cy="571504"/>
          </a:xfrm>
          <a:prstGeom prst="rect">
            <a:avLst/>
          </a:prstGeom>
        </p:spPr>
      </p:pic>
      <p:sp>
        <p:nvSpPr>
          <p:cNvPr id="47" name="شكل بيضاوي 46"/>
          <p:cNvSpPr/>
          <p:nvPr/>
        </p:nvSpPr>
        <p:spPr>
          <a:xfrm>
            <a:off x="2392298" y="4357694"/>
            <a:ext cx="108000" cy="108000"/>
          </a:xfrm>
          <a:prstGeom prst="ellipse">
            <a:avLst/>
          </a:prstGeom>
          <a:solidFill>
            <a:srgbClr val="0000FF"/>
          </a:solidFill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>
              <a:solidFill>
                <a:srgbClr val="0000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500"/>
                                        <p:tgtEl>
                                          <p:spTgt spid="163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75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7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75"/>
                                  </p:iterate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74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3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3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3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4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75"/>
                                  </p:iterate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74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770" decel="100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97" dur="770" decel="100000"/>
                                        <p:tgtEl>
                                          <p:spTgt spid="47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99" dur="77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0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01" dur="77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0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75"/>
                                  </p:iterate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74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75"/>
                                  </p:iterate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74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1" fill="hold">
                            <p:stCondLst>
                              <p:cond delay="1650"/>
                            </p:stCondLst>
                            <p:childTnLst>
                              <p:par>
                                <p:cTn id="112" presetID="50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4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6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75"/>
                                  </p:iterate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74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1" fill="hold">
                            <p:stCondLst>
                              <p:cond delay="525"/>
                            </p:stCondLst>
                            <p:childTnLst>
                              <p:par>
                                <p:cTn id="122" presetID="3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4" dur="10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10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10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7" dur="10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75"/>
                                  </p:iterate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74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>
                      <p:stCondLst>
                        <p:cond delay="indefinite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9" dur="1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2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3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4" fill="hold">
                      <p:stCondLst>
                        <p:cond delay="indefinite"/>
                      </p:stCondLst>
                      <p:childTnLst>
                        <p:par>
                          <p:cTn id="145" fill="hold">
                            <p:stCondLst>
                              <p:cond delay="0"/>
                            </p:stCondLst>
                            <p:childTnLst>
                              <p:par>
                                <p:cTn id="146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0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1" dur="10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5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6" fill="hold">
                      <p:stCondLst>
                        <p:cond delay="indefinite"/>
                      </p:stCondLst>
                      <p:childTnLst>
                        <p:par>
                          <p:cTn id="157" fill="hold">
                            <p:stCondLst>
                              <p:cond delay="0"/>
                            </p:stCondLst>
                            <p:childTnLst>
                              <p:par>
                                <p:cTn id="158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2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3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6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7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8" fill="hold">
                      <p:stCondLst>
                        <p:cond delay="indefinite"/>
                      </p:stCondLst>
                      <p:childTnLst>
                        <p:par>
                          <p:cTn id="169" fill="hold">
                            <p:stCondLst>
                              <p:cond delay="0"/>
                            </p:stCondLst>
                            <p:childTnLst>
                              <p:par>
                                <p:cTn id="170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5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9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0" fill="hold">
                      <p:stCondLst>
                        <p:cond delay="indefinite"/>
                      </p:stCondLst>
                      <p:childTnLst>
                        <p:par>
                          <p:cTn id="181" fill="hold">
                            <p:stCondLst>
                              <p:cond delay="0"/>
                            </p:stCondLst>
                            <p:childTnLst>
                              <p:par>
                                <p:cTn id="182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6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7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0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1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2" fill="hold">
                      <p:stCondLst>
                        <p:cond delay="indefinite"/>
                      </p:stCondLst>
                      <p:childTnLst>
                        <p:par>
                          <p:cTn id="193" fill="hold">
                            <p:stCondLst>
                              <p:cond delay="0"/>
                            </p:stCondLst>
                            <p:childTnLst>
                              <p:par>
                                <p:cTn id="194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9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2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3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4" fill="hold">
                      <p:stCondLst>
                        <p:cond delay="indefinite"/>
                      </p:stCondLst>
                      <p:childTnLst>
                        <p:par>
                          <p:cTn id="205" fill="hold">
                            <p:stCondLst>
                              <p:cond delay="0"/>
                            </p:stCondLst>
                            <p:childTnLst>
                              <p:par>
                                <p:cTn id="206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0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1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5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6" fill="hold">
                      <p:stCondLst>
                        <p:cond delay="indefinite"/>
                      </p:stCondLst>
                      <p:childTnLst>
                        <p:par>
                          <p:cTn id="217" fill="hold">
                            <p:stCondLst>
                              <p:cond delay="0"/>
                            </p:stCondLst>
                            <p:childTnLst>
                              <p:par>
                                <p:cTn id="218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2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3" dur="1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6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7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8" fill="hold">
                      <p:stCondLst>
                        <p:cond delay="indefinite"/>
                      </p:stCondLst>
                      <p:childTnLst>
                        <p:par>
                          <p:cTn id="229" fill="hold">
                            <p:stCondLst>
                              <p:cond delay="0"/>
                            </p:stCondLst>
                            <p:childTnLst>
                              <p:par>
                                <p:cTn id="230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5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9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0" fill="hold">
                      <p:stCondLst>
                        <p:cond delay="indefinite"/>
                      </p:stCondLst>
                      <p:childTnLst>
                        <p:par>
                          <p:cTn id="241" fill="hold">
                            <p:stCondLst>
                              <p:cond delay="0"/>
                            </p:stCondLst>
                            <p:childTnLst>
                              <p:par>
                                <p:cTn id="242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6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7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0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1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2" fill="hold">
                      <p:stCondLst>
                        <p:cond delay="indefinite"/>
                      </p:stCondLst>
                      <p:childTnLst>
                        <p:par>
                          <p:cTn id="253" fill="hold">
                            <p:stCondLst>
                              <p:cond delay="0"/>
                            </p:stCondLst>
                            <p:childTnLst>
                              <p:par>
                                <p:cTn id="254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9" dur="1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2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3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4" fill="hold">
                      <p:stCondLst>
                        <p:cond delay="indefinite"/>
                      </p:stCondLst>
                      <p:childTnLst>
                        <p:par>
                          <p:cTn id="265" fill="hold">
                            <p:stCondLst>
                              <p:cond delay="0"/>
                            </p:stCondLst>
                            <p:childTnLst>
                              <p:par>
                                <p:cTn id="266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0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1" dur="1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5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6" fill="hold">
                      <p:stCondLst>
                        <p:cond delay="indefinite"/>
                      </p:stCondLst>
                      <p:childTnLst>
                        <p:par>
                          <p:cTn id="277" fill="hold">
                            <p:stCondLst>
                              <p:cond delay="0"/>
                            </p:stCondLst>
                            <p:childTnLst>
                              <p:par>
                                <p:cTn id="278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2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3" dur="1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6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7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8" fill="hold">
                      <p:stCondLst>
                        <p:cond delay="indefinite"/>
                      </p:stCondLst>
                      <p:childTnLst>
                        <p:par>
                          <p:cTn id="289" fill="hold">
                            <p:stCondLst>
                              <p:cond delay="0"/>
                            </p:stCondLst>
                            <p:childTnLst>
                              <p:par>
                                <p:cTn id="290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5" dur="10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9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0" fill="hold">
                      <p:stCondLst>
                        <p:cond delay="indefinite"/>
                      </p:stCondLst>
                      <p:childTnLst>
                        <p:par>
                          <p:cTn id="301" fill="hold">
                            <p:stCondLst>
                              <p:cond delay="0"/>
                            </p:stCondLst>
                            <p:childTnLst>
                              <p:par>
                                <p:cTn id="302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6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7" dur="10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0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1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92" grpId="0" autoUpdateAnimBg="0"/>
      <p:bldP spid="10" grpId="0" autoUpdateAnimBg="0"/>
      <p:bldP spid="17" grpId="0" autoUpdateAnimBg="0"/>
      <p:bldP spid="19" grpId="0" animBg="1"/>
      <p:bldP spid="20" grpId="0" animBg="1"/>
      <p:bldP spid="35" grpId="0" autoUpdateAnimBg="0"/>
      <p:bldP spid="36" grpId="0" autoUpdateAnimBg="0"/>
      <p:bldP spid="39" grpId="0" autoUpdateAnimBg="0"/>
      <p:bldP spid="41" grpId="0" autoUpdateAnimBg="0"/>
      <p:bldP spid="45" grpId="0" autoUpdateAnimBg="0"/>
      <p:bldP spid="46" grpId="0" autoUpdateAnimBg="0"/>
      <p:bldP spid="4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9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3" dist="53882" dir="13500000">
              <a:schemeClr val="bg2">
                <a:alpha val="50000"/>
              </a:schemeClr>
            </a:prstShdw>
          </a:effec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ar-SA" dirty="0"/>
          </a:p>
        </p:txBody>
      </p:sp>
      <p:pic>
        <p:nvPicPr>
          <p:cNvPr id="15" name="صورة 14" descr="25-10-1432 11-13-50 م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4282" y="2214554"/>
            <a:ext cx="4409524" cy="4390476"/>
          </a:xfrm>
          <a:prstGeom prst="rect">
            <a:avLst/>
          </a:prstGeom>
        </p:spPr>
      </p:pic>
      <p:sp>
        <p:nvSpPr>
          <p:cNvPr id="36" name="Text Box 4"/>
          <p:cNvSpPr txBox="1">
            <a:spLocks noChangeArrowheads="1"/>
          </p:cNvSpPr>
          <p:nvPr/>
        </p:nvSpPr>
        <p:spPr bwMode="auto">
          <a:xfrm>
            <a:off x="4643438" y="3714752"/>
            <a:ext cx="450056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dirty="0" smtClean="0">
                <a:cs typeface="Traditional Arabic" pitchFamily="2" charset="-78"/>
              </a:rPr>
              <a:t>    </a:t>
            </a:r>
            <a:r>
              <a:rPr lang="en-US" sz="2800" dirty="0" smtClean="0">
                <a:solidFill>
                  <a:srgbClr val="0000FF"/>
                </a:solidFill>
                <a:cs typeface="Traditional Arabic" pitchFamily="2" charset="-78"/>
              </a:rPr>
              <a:t>- x + 2 y </a:t>
            </a:r>
            <a:r>
              <a:rPr lang="en-US" sz="2800" dirty="0" smtClean="0">
                <a:solidFill>
                  <a:srgbClr val="0000FF"/>
                </a:solidFill>
                <a:cs typeface="Traditional Arabic" pitchFamily="2" charset="-78"/>
                <a:sym typeface="Zawawi"/>
              </a:rPr>
              <a:t> 4</a:t>
            </a:r>
            <a:r>
              <a:rPr lang="ar-SA" sz="2800" dirty="0" smtClean="0">
                <a:solidFill>
                  <a:srgbClr val="00B050"/>
                </a:solidFill>
                <a:cs typeface="Traditional Arabic" pitchFamily="2" charset="-78"/>
              </a:rPr>
              <a:t>المتباينة الأصلية .</a:t>
            </a:r>
            <a:r>
              <a:rPr lang="en-US" sz="2800" dirty="0" smtClean="0">
                <a:solidFill>
                  <a:srgbClr val="00B050"/>
                </a:solidFill>
                <a:cs typeface="Traditional Arabic" pitchFamily="2" charset="-78"/>
              </a:rPr>
              <a:t> </a:t>
            </a:r>
            <a:endParaRPr lang="en-US" sz="2800" dirty="0">
              <a:solidFill>
                <a:srgbClr val="00B050"/>
              </a:solidFill>
              <a:cs typeface="Traditional Arabic" pitchFamily="2" charset="-78"/>
            </a:endParaRPr>
          </a:p>
        </p:txBody>
      </p:sp>
      <p:sp>
        <p:nvSpPr>
          <p:cNvPr id="7171" name="Rectangle 3"/>
          <p:cNvSpPr>
            <a:spLocks noChangeArrowheads="1"/>
          </p:cNvSpPr>
          <p:nvPr/>
        </p:nvSpPr>
        <p:spPr bwMode="auto">
          <a:xfrm>
            <a:off x="0" y="15621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ar-SA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9" name="Text Box 4"/>
          <p:cNvSpPr txBox="1">
            <a:spLocks noChangeArrowheads="1"/>
          </p:cNvSpPr>
          <p:nvPr/>
        </p:nvSpPr>
        <p:spPr bwMode="auto">
          <a:xfrm>
            <a:off x="4429124" y="4357694"/>
            <a:ext cx="4786346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dirty="0" smtClean="0">
                <a:cs typeface="Traditional Arabic" pitchFamily="2" charset="-78"/>
              </a:rPr>
              <a:t> </a:t>
            </a:r>
            <a:r>
              <a:rPr lang="en-US" sz="2800" dirty="0" smtClean="0">
                <a:solidFill>
                  <a:srgbClr val="00B050"/>
                </a:solidFill>
                <a:cs typeface="Traditional Arabic" pitchFamily="2" charset="-78"/>
              </a:rPr>
              <a:t>(x,y) = (2,6) </a:t>
            </a:r>
            <a:r>
              <a:rPr lang="en-US" sz="2800" dirty="0" smtClean="0">
                <a:solidFill>
                  <a:srgbClr val="0000FF"/>
                </a:solidFill>
                <a:cs typeface="Traditional Arabic" pitchFamily="2" charset="-78"/>
              </a:rPr>
              <a:t>- (2) + 2 (6) </a:t>
            </a:r>
            <a:r>
              <a:rPr lang="en-US" sz="2800" dirty="0" smtClean="0">
                <a:solidFill>
                  <a:srgbClr val="0000FF"/>
                </a:solidFill>
                <a:cs typeface="Traditional Arabic" pitchFamily="2" charset="-78"/>
                <a:sym typeface="Zawawi"/>
              </a:rPr>
              <a:t>4</a:t>
            </a:r>
            <a:endParaRPr lang="en-US" sz="2800" dirty="0">
              <a:solidFill>
                <a:srgbClr val="00B050"/>
              </a:solidFill>
              <a:cs typeface="Traditional Arabic" pitchFamily="2" charset="-78"/>
            </a:endParaRPr>
          </a:p>
        </p:txBody>
      </p:sp>
      <p:sp>
        <p:nvSpPr>
          <p:cNvPr id="45" name="Text Box 4"/>
          <p:cNvSpPr txBox="1">
            <a:spLocks noChangeArrowheads="1"/>
          </p:cNvSpPr>
          <p:nvPr/>
        </p:nvSpPr>
        <p:spPr bwMode="auto">
          <a:xfrm>
            <a:off x="4643438" y="5214950"/>
            <a:ext cx="450056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dirty="0" smtClean="0">
                <a:cs typeface="Traditional Arabic" pitchFamily="2" charset="-78"/>
              </a:rPr>
              <a:t>    </a:t>
            </a:r>
            <a:r>
              <a:rPr lang="en-US" sz="2800" dirty="0" smtClean="0">
                <a:solidFill>
                  <a:srgbClr val="0000FF"/>
                </a:solidFill>
                <a:cs typeface="Traditional Arabic" pitchFamily="2" charset="-78"/>
              </a:rPr>
              <a:t>10 </a:t>
            </a:r>
            <a:r>
              <a:rPr lang="en-US" sz="2800" dirty="0" smtClean="0">
                <a:solidFill>
                  <a:srgbClr val="0000FF"/>
                </a:solidFill>
                <a:cs typeface="Traditional Arabic" pitchFamily="2" charset="-78"/>
                <a:sym typeface="Zawawi"/>
              </a:rPr>
              <a:t> 4</a:t>
            </a:r>
            <a:r>
              <a:rPr lang="ar-SA" sz="2800" dirty="0" smtClean="0">
                <a:solidFill>
                  <a:srgbClr val="0000FF"/>
                </a:solidFill>
                <a:cs typeface="Traditional Arabic" pitchFamily="2" charset="-78"/>
                <a:sym typeface="Zawawi"/>
              </a:rPr>
              <a:t>      </a:t>
            </a:r>
            <a:r>
              <a:rPr lang="ar-SA" sz="2800" dirty="0" smtClean="0">
                <a:solidFill>
                  <a:srgbClr val="00B050"/>
                </a:solidFill>
                <a:cs typeface="Traditional Arabic" pitchFamily="2" charset="-78"/>
              </a:rPr>
              <a:t>صحيح.</a:t>
            </a:r>
            <a:r>
              <a:rPr lang="en-US" sz="2800" dirty="0" smtClean="0">
                <a:solidFill>
                  <a:srgbClr val="00B050"/>
                </a:solidFill>
                <a:cs typeface="Traditional Arabic" pitchFamily="2" charset="-78"/>
              </a:rPr>
              <a:t> </a:t>
            </a:r>
            <a:endParaRPr lang="en-US" sz="2800" dirty="0">
              <a:solidFill>
                <a:srgbClr val="00B050"/>
              </a:solidFill>
              <a:cs typeface="Traditional Arabic" pitchFamily="2" charset="-78"/>
            </a:endParaRPr>
          </a:p>
        </p:txBody>
      </p:sp>
      <p:sp>
        <p:nvSpPr>
          <p:cNvPr id="46" name="Text Box 4"/>
          <p:cNvSpPr txBox="1">
            <a:spLocks noChangeArrowheads="1"/>
          </p:cNvSpPr>
          <p:nvPr/>
        </p:nvSpPr>
        <p:spPr bwMode="auto">
          <a:xfrm>
            <a:off x="4643438" y="6000768"/>
            <a:ext cx="450056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800" dirty="0" smtClean="0">
                <a:solidFill>
                  <a:srgbClr val="0000FF"/>
                </a:solidFill>
                <a:cs typeface="Traditional Arabic" pitchFamily="2" charset="-78"/>
              </a:rPr>
              <a:t>إذن الحل صحيح .</a:t>
            </a:r>
            <a:endParaRPr lang="en-US" sz="2800" dirty="0">
              <a:solidFill>
                <a:srgbClr val="0000FF"/>
              </a:solidFill>
              <a:cs typeface="Traditional Arabic" pitchFamily="2" charset="-78"/>
            </a:endParaRPr>
          </a:p>
        </p:txBody>
      </p:sp>
      <p:pic>
        <p:nvPicPr>
          <p:cNvPr id="88" name="Picture 6" descr="26911_1161480599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000760" y="0"/>
            <a:ext cx="2299907" cy="20759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0" name="Picture 11">
            <a:hlinkClick r:id="" action="ppaction://media"/>
          </p:cNvPr>
          <p:cNvPicPr>
            <a:picLocks noRot="1" noChangeAspect="1" noChangeArrowheads="1"/>
          </p:cNvPicPr>
          <p:nvPr>
            <a:wavAudioFile r:embed="rId1" name="طير صباح.Wav"/>
          </p:nvPr>
        </p:nvPicPr>
        <p:blipFill>
          <a:blip r:embed="rId5"/>
          <a:srcRect/>
          <a:stretch>
            <a:fillRect/>
          </a:stretch>
        </p:blipFill>
        <p:spPr bwMode="auto">
          <a:xfrm>
            <a:off x="6786578" y="928670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2" name="Text Box 4"/>
          <p:cNvSpPr txBox="1">
            <a:spLocks noChangeArrowheads="1"/>
          </p:cNvSpPr>
          <p:nvPr/>
        </p:nvSpPr>
        <p:spPr bwMode="auto">
          <a:xfrm>
            <a:off x="6572264" y="2071678"/>
            <a:ext cx="71434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ar-SA" sz="2800" dirty="0" smtClean="0">
                <a:solidFill>
                  <a:srgbClr val="FF0000"/>
                </a:solidFill>
                <a:cs typeface="Traditional Arabic" pitchFamily="2" charset="-78"/>
              </a:rPr>
              <a:t>تأكد </a:t>
            </a:r>
            <a:endParaRPr lang="en-US" sz="2800" dirty="0">
              <a:solidFill>
                <a:srgbClr val="FF0000"/>
              </a:solidFill>
              <a:cs typeface="Traditional Arabic" pitchFamily="2" charset="-78"/>
            </a:endParaRPr>
          </a:p>
        </p:txBody>
      </p:sp>
      <p:sp>
        <p:nvSpPr>
          <p:cNvPr id="93" name="Text Box 4"/>
          <p:cNvSpPr txBox="1">
            <a:spLocks noChangeArrowheads="1"/>
          </p:cNvSpPr>
          <p:nvPr/>
        </p:nvSpPr>
        <p:spPr bwMode="auto">
          <a:xfrm>
            <a:off x="4786314" y="2571744"/>
            <a:ext cx="4000528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800" dirty="0" smtClean="0">
                <a:cs typeface="Traditional Arabic" pitchFamily="2" charset="-78"/>
              </a:rPr>
              <a:t>يبين التمثيل البياني أن النقطة </a:t>
            </a:r>
            <a:r>
              <a:rPr lang="en-US" sz="2800" dirty="0" smtClean="0">
                <a:cs typeface="Traditional Arabic" pitchFamily="2" charset="-78"/>
              </a:rPr>
              <a:t>(2,6) </a:t>
            </a:r>
            <a:r>
              <a:rPr lang="ar-SA" sz="2800" dirty="0" smtClean="0">
                <a:cs typeface="Traditional Arabic" pitchFamily="2" charset="-78"/>
              </a:rPr>
              <a:t>  تقع في منطقة الحل .</a:t>
            </a:r>
            <a:endParaRPr lang="en-US" sz="2800" dirty="0">
              <a:cs typeface="Traditional Arabic" pitchFamily="2" charset="-78"/>
            </a:endParaRPr>
          </a:p>
        </p:txBody>
      </p:sp>
      <p:pic>
        <p:nvPicPr>
          <p:cNvPr id="37" name="صورة 36" descr="Symbol-Check.pn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6500826" y="5214950"/>
            <a:ext cx="571504" cy="571504"/>
          </a:xfrm>
          <a:prstGeom prst="rect">
            <a:avLst/>
          </a:prstGeom>
        </p:spPr>
      </p:pic>
      <p:sp>
        <p:nvSpPr>
          <p:cNvPr id="38" name="Text Box 4"/>
          <p:cNvSpPr txBox="1">
            <a:spLocks noChangeArrowheads="1"/>
          </p:cNvSpPr>
          <p:nvPr/>
        </p:nvSpPr>
        <p:spPr bwMode="auto">
          <a:xfrm>
            <a:off x="8572528" y="4048788"/>
            <a:ext cx="428596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dirty="0" smtClean="0">
                <a:solidFill>
                  <a:srgbClr val="FF0000"/>
                </a:solidFill>
                <a:cs typeface="Traditional Arabic" pitchFamily="2" charset="-78"/>
              </a:rPr>
              <a:t>?</a:t>
            </a:r>
            <a:r>
              <a:rPr lang="en-US" sz="2800" dirty="0" smtClean="0">
                <a:solidFill>
                  <a:srgbClr val="00B050"/>
                </a:solidFill>
                <a:cs typeface="Traditional Arabic" pitchFamily="2" charset="-78"/>
              </a:rPr>
              <a:t> </a:t>
            </a:r>
            <a:endParaRPr lang="en-US" sz="2800" dirty="0">
              <a:solidFill>
                <a:srgbClr val="00B050"/>
              </a:solidFill>
              <a:cs typeface="Traditional Arabic" pitchFamily="2" charset="-78"/>
            </a:endParaRPr>
          </a:p>
        </p:txBody>
      </p:sp>
      <p:cxnSp>
        <p:nvCxnSpPr>
          <p:cNvPr id="43" name="رابط كسهم مستقيم 42"/>
          <p:cNvCxnSpPr/>
          <p:nvPr/>
        </p:nvCxnSpPr>
        <p:spPr>
          <a:xfrm flipV="1">
            <a:off x="285720" y="2857496"/>
            <a:ext cx="4357718" cy="2214578"/>
          </a:xfrm>
          <a:prstGeom prst="straightConnector1">
            <a:avLst/>
          </a:prstGeom>
          <a:ln w="25400">
            <a:solidFill>
              <a:srgbClr val="0000FF"/>
            </a:solidFill>
            <a:prstDash val="dash"/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رابط مستقيم 43"/>
          <p:cNvCxnSpPr/>
          <p:nvPr/>
        </p:nvCxnSpPr>
        <p:spPr>
          <a:xfrm rot="16200000" flipH="1">
            <a:off x="250001" y="3536157"/>
            <a:ext cx="1071570" cy="1000132"/>
          </a:xfrm>
          <a:prstGeom prst="line">
            <a:avLst/>
          </a:prstGeom>
          <a:ln w="38100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رابط مستقيم 46"/>
          <p:cNvCxnSpPr/>
          <p:nvPr/>
        </p:nvCxnSpPr>
        <p:spPr>
          <a:xfrm>
            <a:off x="285720" y="3071810"/>
            <a:ext cx="1357322" cy="1285884"/>
          </a:xfrm>
          <a:prstGeom prst="line">
            <a:avLst/>
          </a:prstGeom>
          <a:ln w="38100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رابط مستقيم 47"/>
          <p:cNvCxnSpPr/>
          <p:nvPr/>
        </p:nvCxnSpPr>
        <p:spPr>
          <a:xfrm>
            <a:off x="285720" y="2714620"/>
            <a:ext cx="1643074" cy="1500198"/>
          </a:xfrm>
          <a:prstGeom prst="line">
            <a:avLst/>
          </a:prstGeom>
          <a:ln w="38100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رابط مستقيم 48"/>
          <p:cNvCxnSpPr/>
          <p:nvPr/>
        </p:nvCxnSpPr>
        <p:spPr>
          <a:xfrm>
            <a:off x="285720" y="2285992"/>
            <a:ext cx="1928826" cy="1714512"/>
          </a:xfrm>
          <a:prstGeom prst="line">
            <a:avLst/>
          </a:prstGeom>
          <a:ln w="38100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رابط مستقيم 49"/>
          <p:cNvCxnSpPr/>
          <p:nvPr/>
        </p:nvCxnSpPr>
        <p:spPr>
          <a:xfrm>
            <a:off x="857224" y="2285992"/>
            <a:ext cx="1714512" cy="1643074"/>
          </a:xfrm>
          <a:prstGeom prst="line">
            <a:avLst/>
          </a:prstGeom>
          <a:ln w="38100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رابط مستقيم 50"/>
          <p:cNvCxnSpPr/>
          <p:nvPr/>
        </p:nvCxnSpPr>
        <p:spPr>
          <a:xfrm rot="16200000" flipH="1">
            <a:off x="1464447" y="2321711"/>
            <a:ext cx="1428760" cy="1357322"/>
          </a:xfrm>
          <a:prstGeom prst="line">
            <a:avLst/>
          </a:prstGeom>
          <a:ln w="38100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رابط مستقيم 52"/>
          <p:cNvCxnSpPr/>
          <p:nvPr/>
        </p:nvCxnSpPr>
        <p:spPr>
          <a:xfrm rot="16200000" flipH="1">
            <a:off x="2035951" y="2393149"/>
            <a:ext cx="1285884" cy="1071570"/>
          </a:xfrm>
          <a:prstGeom prst="line">
            <a:avLst/>
          </a:prstGeom>
          <a:ln w="38100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رابط مستقيم 55"/>
          <p:cNvCxnSpPr/>
          <p:nvPr/>
        </p:nvCxnSpPr>
        <p:spPr>
          <a:xfrm rot="16200000" flipH="1">
            <a:off x="2500298" y="2428868"/>
            <a:ext cx="1143008" cy="857256"/>
          </a:xfrm>
          <a:prstGeom prst="line">
            <a:avLst/>
          </a:prstGeom>
          <a:ln w="38100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رابط مستقيم 57"/>
          <p:cNvCxnSpPr/>
          <p:nvPr/>
        </p:nvCxnSpPr>
        <p:spPr>
          <a:xfrm rot="16200000" flipH="1">
            <a:off x="250001" y="4679165"/>
            <a:ext cx="285752" cy="214314"/>
          </a:xfrm>
          <a:prstGeom prst="line">
            <a:avLst/>
          </a:prstGeom>
          <a:ln w="38100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رابط مستقيم 62"/>
          <p:cNvCxnSpPr/>
          <p:nvPr/>
        </p:nvCxnSpPr>
        <p:spPr>
          <a:xfrm rot="16200000" flipH="1">
            <a:off x="2928926" y="2428868"/>
            <a:ext cx="1000132" cy="714380"/>
          </a:xfrm>
          <a:prstGeom prst="line">
            <a:avLst/>
          </a:prstGeom>
          <a:ln w="38100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رابط مستقيم 63"/>
          <p:cNvCxnSpPr/>
          <p:nvPr/>
        </p:nvCxnSpPr>
        <p:spPr>
          <a:xfrm rot="16200000" flipH="1">
            <a:off x="3286116" y="2428868"/>
            <a:ext cx="857256" cy="571504"/>
          </a:xfrm>
          <a:prstGeom prst="line">
            <a:avLst/>
          </a:prstGeom>
          <a:ln w="38100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رابط مستقيم 64"/>
          <p:cNvCxnSpPr/>
          <p:nvPr/>
        </p:nvCxnSpPr>
        <p:spPr>
          <a:xfrm rot="16200000" flipH="1">
            <a:off x="3536149" y="2393149"/>
            <a:ext cx="785818" cy="571504"/>
          </a:xfrm>
          <a:prstGeom prst="line">
            <a:avLst/>
          </a:prstGeom>
          <a:ln w="38100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رابط مستقيم 65"/>
          <p:cNvCxnSpPr/>
          <p:nvPr/>
        </p:nvCxnSpPr>
        <p:spPr>
          <a:xfrm rot="16200000" flipH="1">
            <a:off x="3804030" y="2411020"/>
            <a:ext cx="678685" cy="428628"/>
          </a:xfrm>
          <a:prstGeom prst="line">
            <a:avLst/>
          </a:prstGeom>
          <a:ln w="38100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رابط مستقيم 66"/>
          <p:cNvCxnSpPr/>
          <p:nvPr/>
        </p:nvCxnSpPr>
        <p:spPr>
          <a:xfrm rot="16200000" flipH="1">
            <a:off x="4036214" y="2393149"/>
            <a:ext cx="571507" cy="357189"/>
          </a:xfrm>
          <a:prstGeom prst="line">
            <a:avLst/>
          </a:prstGeom>
          <a:ln w="38100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رابط مستقيم 67"/>
          <p:cNvCxnSpPr/>
          <p:nvPr/>
        </p:nvCxnSpPr>
        <p:spPr>
          <a:xfrm rot="16200000" flipH="1">
            <a:off x="250001" y="4036223"/>
            <a:ext cx="714380" cy="642942"/>
          </a:xfrm>
          <a:prstGeom prst="line">
            <a:avLst/>
          </a:prstGeom>
          <a:ln w="38100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4" name="شكل بيضاوي 73"/>
          <p:cNvSpPr/>
          <p:nvPr/>
        </p:nvSpPr>
        <p:spPr>
          <a:xfrm>
            <a:off x="2392298" y="3929066"/>
            <a:ext cx="108000" cy="1080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75" name="شكل بيضاوي 74"/>
          <p:cNvSpPr/>
          <p:nvPr/>
        </p:nvSpPr>
        <p:spPr>
          <a:xfrm>
            <a:off x="2820926" y="3714752"/>
            <a:ext cx="108000" cy="1080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80" name="شكل بيضاوي 79"/>
          <p:cNvSpPr/>
          <p:nvPr/>
        </p:nvSpPr>
        <p:spPr>
          <a:xfrm>
            <a:off x="2820926" y="3071810"/>
            <a:ext cx="108000" cy="108000"/>
          </a:xfrm>
          <a:prstGeom prst="ellipse">
            <a:avLst/>
          </a:prstGeom>
          <a:solidFill>
            <a:srgbClr val="0000FF"/>
          </a:solidFill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>
              <a:solidFill>
                <a:srgbClr val="0000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3" dur="2169" fill="hold"/>
                                        <p:tgtEl>
                                          <p:spTgt spid="90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75"/>
                                  </p:iterate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74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770" decel="1000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1" dur="770" decel="100000"/>
                                        <p:tgtEl>
                                          <p:spTgt spid="80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4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43" dur="77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4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45" dur="77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4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2000"/>
                            </p:stCondLst>
                            <p:childTnLst>
                              <p:par>
                                <p:cTn id="4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75"/>
                                  </p:iterate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74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75"/>
                                  </p:iterate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74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1650"/>
                            </p:stCondLst>
                            <p:childTnLst>
                              <p:par>
                                <p:cTn id="55" presetID="50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75"/>
                                  </p:iterate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74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675"/>
                            </p:stCondLst>
                            <p:childTnLst>
                              <p:par>
                                <p:cTn id="65" presetID="3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75"/>
                                  </p:iterate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74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showWhenStopped="0">
                <p:cTn id="75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90"/>
                </p:tgtEl>
              </p:cMediaNode>
            </p:audio>
          </p:childTnLst>
        </p:cTn>
      </p:par>
    </p:tnLst>
    <p:bldLst>
      <p:bldP spid="36" grpId="0" autoUpdateAnimBg="0"/>
      <p:bldP spid="39" grpId="0" autoUpdateAnimBg="0"/>
      <p:bldP spid="45" grpId="0" autoUpdateAnimBg="0"/>
      <p:bldP spid="46" grpId="0" autoUpdateAnimBg="0"/>
      <p:bldP spid="92" grpId="0"/>
      <p:bldP spid="93" grpId="0" autoUpdateAnimBg="0"/>
      <p:bldP spid="38" grpId="0" autoUpdateAnimBg="0"/>
      <p:bldP spid="80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92" name="WordArt 8"/>
          <p:cNvSpPr>
            <a:spLocks noChangeArrowheads="1" noChangeShapeType="1" noTextEdit="1"/>
          </p:cNvSpPr>
          <p:nvPr/>
        </p:nvSpPr>
        <p:spPr bwMode="auto">
          <a:xfrm>
            <a:off x="6500826" y="0"/>
            <a:ext cx="2470148" cy="642918"/>
          </a:xfrm>
          <a:prstGeom prst="rect">
            <a:avLst/>
          </a:prstGeom>
        </p:spPr>
        <p:txBody>
          <a:bodyPr wrap="none" fromWordArt="1">
            <a:prstTxWarp prst="textChevron">
              <a:avLst>
                <a:gd name="adj" fmla="val 0"/>
              </a:avLst>
            </a:prstTxWarp>
          </a:bodyPr>
          <a:lstStyle/>
          <a:p>
            <a:pPr algn="ctr"/>
            <a:r>
              <a:rPr lang="ar-SA" sz="3600" kern="10" dirty="0" smtClean="0">
                <a:ln w="28575">
                  <a:solidFill>
                    <a:srgbClr val="000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FFF200"/>
                    </a:gs>
                    <a:gs pos="45000">
                      <a:srgbClr val="FF7A00"/>
                    </a:gs>
                    <a:gs pos="70000">
                      <a:srgbClr val="FF0300"/>
                    </a:gs>
                    <a:gs pos="100000">
                      <a:srgbClr val="4D0808"/>
                    </a:gs>
                  </a:gsLst>
                  <a:path path="rect">
                    <a:fillToRect l="50000" t="50000" r="50000" b="50000"/>
                  </a:path>
                </a:gradFill>
                <a:cs typeface="DecoType Naskh Special"/>
              </a:rPr>
              <a:t>تحــــــــ من فهمك ــــــــــــــقق : </a:t>
            </a:r>
            <a:endParaRPr lang="ar-SA" sz="3600" kern="10" dirty="0">
              <a:ln w="28575">
                <a:solidFill>
                  <a:srgbClr val="000000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FFF200"/>
                  </a:gs>
                  <a:gs pos="45000">
                    <a:srgbClr val="FF7A00"/>
                  </a:gs>
                  <a:gs pos="70000">
                    <a:srgbClr val="FF0300"/>
                  </a:gs>
                  <a:gs pos="100000">
                    <a:srgbClr val="4D0808"/>
                  </a:gs>
                </a:gsLst>
                <a:path path="rect">
                  <a:fillToRect l="50000" t="50000" r="50000" b="50000"/>
                </a:path>
              </a:gradFill>
              <a:cs typeface="DecoType Naskh Special"/>
            </a:endParaRPr>
          </a:p>
        </p:txBody>
      </p:sp>
      <p:sp>
        <p:nvSpPr>
          <p:cNvPr id="10" name="Text Box 4"/>
          <p:cNvSpPr txBox="1">
            <a:spLocks noChangeArrowheads="1"/>
          </p:cNvSpPr>
          <p:nvPr/>
        </p:nvSpPr>
        <p:spPr bwMode="auto">
          <a:xfrm>
            <a:off x="501650" y="500042"/>
            <a:ext cx="8642350" cy="1384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dirty="0" smtClean="0">
                <a:solidFill>
                  <a:srgbClr val="FF0000"/>
                </a:solidFill>
                <a:cs typeface="Traditional Arabic" pitchFamily="2" charset="-78"/>
              </a:rPr>
              <a:t>(2</a:t>
            </a:r>
            <a:r>
              <a:rPr lang="ar-SA" sz="2800" dirty="0" smtClean="0">
                <a:solidFill>
                  <a:srgbClr val="FF0000"/>
                </a:solidFill>
                <a:cs typeface="Traditional Arabic" pitchFamily="2" charset="-78"/>
              </a:rPr>
              <a:t> مع صالح </a:t>
            </a:r>
            <a:r>
              <a:rPr lang="en-US" sz="2800" dirty="0" smtClean="0">
                <a:solidFill>
                  <a:srgbClr val="FF0000"/>
                </a:solidFill>
                <a:cs typeface="Traditional Arabic" pitchFamily="2" charset="-78"/>
              </a:rPr>
              <a:t>60</a:t>
            </a:r>
            <a:r>
              <a:rPr lang="ar-SA" sz="2800" dirty="0" smtClean="0">
                <a:solidFill>
                  <a:srgbClr val="FF0000"/>
                </a:solidFill>
                <a:cs typeface="Traditional Arabic" pitchFamily="2" charset="-78"/>
              </a:rPr>
              <a:t> ريال يستطيع إنفاقها في مدينة الألعاب . فإذا كان ثمن تذكرة الألعاب الإلكترونية </a:t>
            </a:r>
            <a:r>
              <a:rPr lang="en-US" sz="2800" dirty="0" smtClean="0">
                <a:solidFill>
                  <a:srgbClr val="FF0000"/>
                </a:solidFill>
                <a:cs typeface="Traditional Arabic" pitchFamily="2" charset="-78"/>
              </a:rPr>
              <a:t>5</a:t>
            </a:r>
            <a:r>
              <a:rPr lang="ar-SA" sz="2800" dirty="0" smtClean="0">
                <a:solidFill>
                  <a:srgbClr val="FF0000"/>
                </a:solidFill>
                <a:cs typeface="Traditional Arabic" pitchFamily="2" charset="-78"/>
              </a:rPr>
              <a:t> ريالات ، وثمن تذكرة كل لعبةٍ عادية </a:t>
            </a:r>
            <a:r>
              <a:rPr lang="en-US" sz="2800" dirty="0" smtClean="0">
                <a:solidFill>
                  <a:srgbClr val="FF0000"/>
                </a:solidFill>
                <a:cs typeface="Traditional Arabic" pitchFamily="2" charset="-78"/>
              </a:rPr>
              <a:t>6</a:t>
            </a:r>
            <a:r>
              <a:rPr lang="ar-SA" sz="2800" dirty="0" smtClean="0">
                <a:solidFill>
                  <a:srgbClr val="FF0000"/>
                </a:solidFill>
                <a:cs typeface="Traditional Arabic" pitchFamily="2" charset="-78"/>
              </a:rPr>
              <a:t> ريالات . فاكتبي متباينة تصف هذا الموقف ، ثم مثّليها بيانيّاً .  </a:t>
            </a:r>
            <a:endParaRPr lang="en-US" sz="2800" u="sng" dirty="0">
              <a:solidFill>
                <a:srgbClr val="FF0000"/>
              </a:solidFill>
              <a:cs typeface="Traditional Arabic" pitchFamily="2" charset="-78"/>
            </a:endParaRPr>
          </a:p>
        </p:txBody>
      </p:sp>
      <p:sp>
        <p:nvSpPr>
          <p:cNvPr id="7179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3" dist="53882" dir="13500000">
              <a:schemeClr val="bg2">
                <a:alpha val="50000"/>
              </a:schemeClr>
            </a:prstShdw>
          </a:effec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ar-SA" dirty="0"/>
          </a:p>
        </p:txBody>
      </p:sp>
      <p:grpSp>
        <p:nvGrpSpPr>
          <p:cNvPr id="2" name="مجموعة 11"/>
          <p:cNvGrpSpPr/>
          <p:nvPr/>
        </p:nvGrpSpPr>
        <p:grpSpPr>
          <a:xfrm>
            <a:off x="7788326" y="4000504"/>
            <a:ext cx="1355674" cy="523220"/>
            <a:chOff x="7788326" y="928670"/>
            <a:chExt cx="1355674" cy="523220"/>
          </a:xfrm>
        </p:grpSpPr>
        <p:sp>
          <p:nvSpPr>
            <p:cNvPr id="13" name="Text Box 4"/>
            <p:cNvSpPr txBox="1">
              <a:spLocks noChangeArrowheads="1"/>
            </p:cNvSpPr>
            <p:nvPr/>
          </p:nvSpPr>
          <p:spPr bwMode="auto">
            <a:xfrm>
              <a:off x="7788326" y="928670"/>
              <a:ext cx="1355674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ar-SA" sz="2800" dirty="0">
                  <a:solidFill>
                    <a:srgbClr val="FF0000"/>
                  </a:solidFill>
                  <a:cs typeface="Traditional Arabic" pitchFamily="2" charset="-78"/>
                </a:rPr>
                <a:t>الخطوة  </a:t>
              </a:r>
              <a:endParaRPr lang="en-US" sz="2800" dirty="0">
                <a:solidFill>
                  <a:srgbClr val="FF0000"/>
                </a:solidFill>
                <a:cs typeface="Traditional Arabic" pitchFamily="2" charset="-78"/>
              </a:endParaRPr>
            </a:p>
          </p:txBody>
        </p:sp>
        <p:pic>
          <p:nvPicPr>
            <p:cNvPr id="14" name="صورة 13" descr="1.BMP"/>
            <p:cNvPicPr>
              <a:picLocks noChangeAspect="1"/>
            </p:cNvPicPr>
            <p:nvPr/>
          </p:nvPicPr>
          <p:blipFill>
            <a:blip r:embed="rId2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8024839" y="1095361"/>
              <a:ext cx="333375" cy="333375"/>
            </a:xfrm>
            <a:prstGeom prst="rect">
              <a:avLst/>
            </a:prstGeom>
          </p:spPr>
        </p:pic>
      </p:grpSp>
      <p:sp>
        <p:nvSpPr>
          <p:cNvPr id="17" name="Text Box 4"/>
          <p:cNvSpPr txBox="1">
            <a:spLocks noChangeArrowheads="1"/>
          </p:cNvSpPr>
          <p:nvPr/>
        </p:nvSpPr>
        <p:spPr bwMode="auto">
          <a:xfrm>
            <a:off x="4643438" y="1643050"/>
            <a:ext cx="4500562" cy="2677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800" dirty="0" smtClean="0">
                <a:cs typeface="Traditional Arabic" pitchFamily="2" charset="-78"/>
              </a:rPr>
              <a:t>لتكن </a:t>
            </a:r>
            <a:r>
              <a:rPr lang="en-US" sz="2800" dirty="0" smtClean="0">
                <a:cs typeface="Traditional Arabic" pitchFamily="2" charset="-78"/>
              </a:rPr>
              <a:t>x</a:t>
            </a:r>
            <a:r>
              <a:rPr lang="ar-SA" sz="2800" dirty="0" smtClean="0">
                <a:cs typeface="Traditional Arabic" pitchFamily="2" charset="-78"/>
              </a:rPr>
              <a:t> عدد الألعاب الإلكترونية التي سوف يلعب بها صالح  ، و </a:t>
            </a:r>
            <a:r>
              <a:rPr lang="en-US" sz="2800" dirty="0" smtClean="0">
                <a:cs typeface="Traditional Arabic" pitchFamily="2" charset="-78"/>
              </a:rPr>
              <a:t>y</a:t>
            </a:r>
            <a:r>
              <a:rPr lang="ar-SA" sz="2800" dirty="0" smtClean="0">
                <a:cs typeface="Traditional Arabic" pitchFamily="2" charset="-78"/>
              </a:rPr>
              <a:t> عدد الألعاب العادية التي سوف يلعب بها صالح . وبما أن من الممكن أن صالح  ينفق الـ </a:t>
            </a:r>
            <a:r>
              <a:rPr lang="en-US" sz="2800" dirty="0" smtClean="0">
                <a:cs typeface="Traditional Arabic" pitchFamily="2" charset="-78"/>
              </a:rPr>
              <a:t>60</a:t>
            </a:r>
            <a:r>
              <a:rPr lang="ar-SA" sz="2800" dirty="0" smtClean="0">
                <a:cs typeface="Traditional Arabic" pitchFamily="2" charset="-78"/>
              </a:rPr>
              <a:t> ريال كاملة ، فإن المتباينة تحتوي على الرمز </a:t>
            </a:r>
            <a:r>
              <a:rPr lang="ar-SA" sz="2800" dirty="0" smtClean="0">
                <a:cs typeface="Traditional Arabic" pitchFamily="2" charset="-78"/>
                <a:sym typeface="Zawawi"/>
              </a:rPr>
              <a:t>  وهي كالتالي :         </a:t>
            </a:r>
            <a:r>
              <a:rPr lang="en-US" sz="2800" dirty="0" smtClean="0">
                <a:cs typeface="Traditional Arabic" pitchFamily="2" charset="-78"/>
                <a:sym typeface="Zawawi"/>
              </a:rPr>
              <a:t>5 x + 6 y  60</a:t>
            </a:r>
            <a:endParaRPr lang="en-US" sz="2800" dirty="0">
              <a:cs typeface="Traditional Arabic" pitchFamily="2" charset="-78"/>
            </a:endParaRPr>
          </a:p>
        </p:txBody>
      </p:sp>
      <p:pic>
        <p:nvPicPr>
          <p:cNvPr id="15" name="صورة 14" descr="25-10-1432 11-13-50 م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4282" y="2214554"/>
            <a:ext cx="4409524" cy="4390476"/>
          </a:xfrm>
          <a:prstGeom prst="rect">
            <a:avLst/>
          </a:prstGeom>
        </p:spPr>
      </p:pic>
      <p:graphicFrame>
        <p:nvGraphicFramePr>
          <p:cNvPr id="16" name="جدول 15"/>
          <p:cNvGraphicFramePr>
            <a:graphicFrameLocks noGrp="1"/>
          </p:cNvGraphicFramePr>
          <p:nvPr/>
        </p:nvGraphicFramePr>
        <p:xfrm>
          <a:off x="6072198" y="5643578"/>
          <a:ext cx="1404926" cy="111252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702463"/>
                <a:gridCol w="702463"/>
              </a:tblGrid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en-US" dirty="0" smtClean="0"/>
                        <a:t>y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 smtClean="0"/>
                        <a:t>x</a:t>
                      </a:r>
                      <a:endParaRPr lang="ar-SA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en-US" dirty="0" smtClean="0"/>
                        <a:t>10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 smtClean="0"/>
                        <a:t>0</a:t>
                      </a:r>
                      <a:endParaRPr lang="ar-SA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en-US" dirty="0" smtClean="0"/>
                        <a:t>5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 smtClean="0"/>
                        <a:t>6</a:t>
                      </a:r>
                      <a:endParaRPr lang="ar-SA" dirty="0"/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22" name="رابط كسهم مستقيم 21"/>
          <p:cNvCxnSpPr/>
          <p:nvPr/>
        </p:nvCxnSpPr>
        <p:spPr>
          <a:xfrm>
            <a:off x="2285984" y="2143116"/>
            <a:ext cx="2286016" cy="1928826"/>
          </a:xfrm>
          <a:prstGeom prst="straightConnector1">
            <a:avLst/>
          </a:prstGeom>
          <a:ln w="25400" cmpd="sng">
            <a:solidFill>
              <a:srgbClr val="0000FF"/>
            </a:solidFill>
            <a:prstDash val="solid"/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شكل بيضاوي 18"/>
          <p:cNvSpPr/>
          <p:nvPr/>
        </p:nvSpPr>
        <p:spPr>
          <a:xfrm>
            <a:off x="2392298" y="2249430"/>
            <a:ext cx="108000" cy="1080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20" name="شكل بيضاوي 19"/>
          <p:cNvSpPr/>
          <p:nvPr/>
        </p:nvSpPr>
        <p:spPr>
          <a:xfrm>
            <a:off x="3643306" y="3286124"/>
            <a:ext cx="108000" cy="1080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ar-SA" dirty="0"/>
          </a:p>
        </p:txBody>
      </p:sp>
      <p:sp>
        <p:nvSpPr>
          <p:cNvPr id="7171" name="Rectangle 3"/>
          <p:cNvSpPr>
            <a:spLocks noChangeArrowheads="1"/>
          </p:cNvSpPr>
          <p:nvPr/>
        </p:nvSpPr>
        <p:spPr bwMode="auto">
          <a:xfrm>
            <a:off x="0" y="15621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ar-SA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2" name="Text Box 4"/>
          <p:cNvSpPr txBox="1">
            <a:spLocks noChangeArrowheads="1"/>
          </p:cNvSpPr>
          <p:nvPr/>
        </p:nvSpPr>
        <p:spPr bwMode="auto">
          <a:xfrm>
            <a:off x="4786314" y="4543206"/>
            <a:ext cx="4357686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800" dirty="0" smtClean="0">
                <a:cs typeface="Traditional Arabic" pitchFamily="2" charset="-78"/>
              </a:rPr>
              <a:t>الحد هو المستقيم </a:t>
            </a:r>
            <a:r>
              <a:rPr lang="en-US" sz="2800" dirty="0" smtClean="0">
                <a:cs typeface="Traditional Arabic" pitchFamily="2" charset="-78"/>
              </a:rPr>
              <a:t>5 x + 6 y = 60</a:t>
            </a:r>
            <a:r>
              <a:rPr lang="ar-SA" sz="2800" dirty="0" smtClean="0">
                <a:cs typeface="Traditional Arabic" pitchFamily="2" charset="-78"/>
              </a:rPr>
              <a:t>  ، </a:t>
            </a:r>
          </a:p>
          <a:p>
            <a:pPr algn="ctr">
              <a:spcBef>
                <a:spcPct val="50000"/>
              </a:spcBef>
            </a:pPr>
            <a:r>
              <a:rPr lang="ar-SA" sz="2400" dirty="0" smtClean="0">
                <a:cs typeface="Traditional Arabic" pitchFamily="2" charset="-78"/>
              </a:rPr>
              <a:t>وبما أن رمز المتباينة هو </a:t>
            </a:r>
            <a:r>
              <a:rPr lang="ar-SA" sz="2400" dirty="0" smtClean="0">
                <a:cs typeface="Traditional Arabic" pitchFamily="2" charset="-78"/>
                <a:sym typeface="Zawawi"/>
              </a:rPr>
              <a:t> فإن الحد سيكون متصلاً . </a:t>
            </a:r>
            <a:endParaRPr lang="en-US" sz="2400" dirty="0">
              <a:cs typeface="Traditional Arabic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500"/>
                                        <p:tgtEl>
                                          <p:spTgt spid="163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75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7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75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74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75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74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41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42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4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4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3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92" grpId="0" autoUpdateAnimBg="0"/>
      <p:bldP spid="10" grpId="0" autoUpdateAnimBg="0"/>
      <p:bldP spid="17" grpId="0" autoUpdateAnimBg="0"/>
      <p:bldP spid="19" grpId="0" animBg="1"/>
      <p:bldP spid="20" grpId="0" animBg="1"/>
      <p:bldP spid="42" grpId="0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صورة 41" descr="25-10-1432 11-13-50 م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4282" y="2214554"/>
            <a:ext cx="4409524" cy="4390476"/>
          </a:xfrm>
          <a:prstGeom prst="rect">
            <a:avLst/>
          </a:prstGeom>
        </p:spPr>
      </p:pic>
      <p:cxnSp>
        <p:nvCxnSpPr>
          <p:cNvPr id="43" name="رابط كسهم مستقيم 42"/>
          <p:cNvCxnSpPr/>
          <p:nvPr/>
        </p:nvCxnSpPr>
        <p:spPr>
          <a:xfrm>
            <a:off x="2285984" y="2143116"/>
            <a:ext cx="2286016" cy="1928826"/>
          </a:xfrm>
          <a:prstGeom prst="straightConnector1">
            <a:avLst/>
          </a:prstGeom>
          <a:ln w="25400" cmpd="sng">
            <a:solidFill>
              <a:srgbClr val="0000FF"/>
            </a:solidFill>
            <a:prstDash val="solid"/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شكل بيضاوي 43"/>
          <p:cNvSpPr/>
          <p:nvPr/>
        </p:nvSpPr>
        <p:spPr>
          <a:xfrm>
            <a:off x="2392298" y="2249430"/>
            <a:ext cx="108000" cy="1080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48" name="شكل بيضاوي 47"/>
          <p:cNvSpPr/>
          <p:nvPr/>
        </p:nvSpPr>
        <p:spPr>
          <a:xfrm>
            <a:off x="3643306" y="3286124"/>
            <a:ext cx="108000" cy="1080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7179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3" dist="53882" dir="13500000">
              <a:schemeClr val="bg2">
                <a:alpha val="50000"/>
              </a:schemeClr>
            </a:prstShdw>
          </a:effec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ar-SA" dirty="0"/>
          </a:p>
        </p:txBody>
      </p:sp>
      <p:grpSp>
        <p:nvGrpSpPr>
          <p:cNvPr id="3" name="مجموعة 31"/>
          <p:cNvGrpSpPr/>
          <p:nvPr/>
        </p:nvGrpSpPr>
        <p:grpSpPr>
          <a:xfrm>
            <a:off x="7788326" y="0"/>
            <a:ext cx="1355674" cy="523220"/>
            <a:chOff x="7788326" y="1000108"/>
            <a:chExt cx="1355674" cy="523220"/>
          </a:xfrm>
        </p:grpSpPr>
        <p:sp>
          <p:nvSpPr>
            <p:cNvPr id="33" name="Text Box 4"/>
            <p:cNvSpPr txBox="1">
              <a:spLocks noChangeArrowheads="1"/>
            </p:cNvSpPr>
            <p:nvPr/>
          </p:nvSpPr>
          <p:spPr bwMode="auto">
            <a:xfrm>
              <a:off x="7788326" y="1000108"/>
              <a:ext cx="1355674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ar-SA" sz="2800" dirty="0">
                  <a:solidFill>
                    <a:srgbClr val="FF0000"/>
                  </a:solidFill>
                  <a:cs typeface="Traditional Arabic" pitchFamily="2" charset="-78"/>
                </a:rPr>
                <a:t>الخطوة  </a:t>
              </a:r>
              <a:endParaRPr lang="en-US" sz="2800" dirty="0">
                <a:solidFill>
                  <a:srgbClr val="FF0000"/>
                </a:solidFill>
                <a:cs typeface="Traditional Arabic" pitchFamily="2" charset="-78"/>
              </a:endParaRPr>
            </a:p>
          </p:txBody>
        </p:sp>
        <p:pic>
          <p:nvPicPr>
            <p:cNvPr id="34" name="صورة 33" descr="1.BMP"/>
            <p:cNvPicPr>
              <a:picLocks noChangeAspect="1"/>
            </p:cNvPicPr>
            <p:nvPr/>
          </p:nvPicPr>
          <p:blipFill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8024839" y="1095361"/>
              <a:ext cx="333375" cy="333375"/>
            </a:xfrm>
            <a:prstGeom prst="rect">
              <a:avLst/>
            </a:prstGeom>
          </p:spPr>
        </p:pic>
      </p:grpSp>
      <p:sp>
        <p:nvSpPr>
          <p:cNvPr id="35" name="Text Box 4"/>
          <p:cNvSpPr txBox="1">
            <a:spLocks noChangeArrowheads="1"/>
          </p:cNvSpPr>
          <p:nvPr/>
        </p:nvSpPr>
        <p:spPr bwMode="auto">
          <a:xfrm>
            <a:off x="4643438" y="500042"/>
            <a:ext cx="4500562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800" dirty="0" smtClean="0">
                <a:cs typeface="Traditional Arabic" pitchFamily="2" charset="-78"/>
              </a:rPr>
              <a:t>اختبري النقطة </a:t>
            </a:r>
            <a:r>
              <a:rPr lang="en-US" sz="2800" dirty="0" smtClean="0">
                <a:cs typeface="Traditional Arabic" pitchFamily="2" charset="-78"/>
              </a:rPr>
              <a:t> (0,0) </a:t>
            </a:r>
            <a:r>
              <a:rPr lang="ar-SA" sz="2800" dirty="0" smtClean="0">
                <a:cs typeface="Traditional Arabic" pitchFamily="2" charset="-78"/>
              </a:rPr>
              <a:t>والتي لا تقع على حد المتباينة .</a:t>
            </a:r>
            <a:endParaRPr lang="en-US" sz="2800" dirty="0">
              <a:cs typeface="Traditional Arabic" pitchFamily="2" charset="-78"/>
            </a:endParaRPr>
          </a:p>
        </p:txBody>
      </p:sp>
      <p:sp>
        <p:nvSpPr>
          <p:cNvPr id="36" name="Text Box 4"/>
          <p:cNvSpPr txBox="1">
            <a:spLocks noChangeArrowheads="1"/>
          </p:cNvSpPr>
          <p:nvPr/>
        </p:nvSpPr>
        <p:spPr bwMode="auto">
          <a:xfrm>
            <a:off x="4643438" y="1405582"/>
            <a:ext cx="450056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dirty="0" smtClean="0">
                <a:cs typeface="Traditional Arabic" pitchFamily="2" charset="-78"/>
              </a:rPr>
              <a:t>    </a:t>
            </a:r>
            <a:r>
              <a:rPr lang="en-US" sz="2800" dirty="0" smtClean="0">
                <a:solidFill>
                  <a:srgbClr val="0000FF"/>
                </a:solidFill>
                <a:cs typeface="Traditional Arabic" pitchFamily="2" charset="-78"/>
              </a:rPr>
              <a:t>5 x +  6 y </a:t>
            </a:r>
            <a:r>
              <a:rPr lang="en-US" sz="2800" dirty="0" smtClean="0">
                <a:solidFill>
                  <a:srgbClr val="0000FF"/>
                </a:solidFill>
                <a:cs typeface="Traditional Arabic" pitchFamily="2" charset="-78"/>
                <a:sym typeface="Zawawi"/>
              </a:rPr>
              <a:t> 60</a:t>
            </a:r>
            <a:r>
              <a:rPr lang="ar-SA" sz="2800" dirty="0" smtClean="0">
                <a:solidFill>
                  <a:srgbClr val="00B050"/>
                </a:solidFill>
                <a:cs typeface="Traditional Arabic" pitchFamily="2" charset="-78"/>
              </a:rPr>
              <a:t>المتباينة الأصلية .</a:t>
            </a:r>
            <a:r>
              <a:rPr lang="en-US" sz="2800" dirty="0" smtClean="0">
                <a:solidFill>
                  <a:srgbClr val="00B050"/>
                </a:solidFill>
                <a:cs typeface="Traditional Arabic" pitchFamily="2" charset="-78"/>
              </a:rPr>
              <a:t> </a:t>
            </a:r>
            <a:endParaRPr lang="en-US" sz="2800" dirty="0">
              <a:solidFill>
                <a:srgbClr val="00B050"/>
              </a:solidFill>
              <a:cs typeface="Traditional Arabic" pitchFamily="2" charset="-78"/>
            </a:endParaRPr>
          </a:p>
        </p:txBody>
      </p:sp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ar-SA" dirty="0"/>
          </a:p>
        </p:txBody>
      </p:sp>
      <p:sp>
        <p:nvSpPr>
          <p:cNvPr id="7171" name="Rectangle 3"/>
          <p:cNvSpPr>
            <a:spLocks noChangeArrowheads="1"/>
          </p:cNvSpPr>
          <p:nvPr/>
        </p:nvSpPr>
        <p:spPr bwMode="auto">
          <a:xfrm>
            <a:off x="0" y="15621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ar-SA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9" name="Text Box 4"/>
          <p:cNvSpPr txBox="1">
            <a:spLocks noChangeArrowheads="1"/>
          </p:cNvSpPr>
          <p:nvPr/>
        </p:nvSpPr>
        <p:spPr bwMode="auto">
          <a:xfrm>
            <a:off x="4572000" y="2334276"/>
            <a:ext cx="4572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dirty="0" smtClean="0">
                <a:cs typeface="Traditional Arabic" pitchFamily="2" charset="-78"/>
              </a:rPr>
              <a:t> </a:t>
            </a:r>
            <a:r>
              <a:rPr lang="en-US" sz="2800" dirty="0" smtClean="0">
                <a:solidFill>
                  <a:srgbClr val="00B050"/>
                </a:solidFill>
                <a:cs typeface="Traditional Arabic" pitchFamily="2" charset="-78"/>
              </a:rPr>
              <a:t>(x,y) = (0,0) </a:t>
            </a:r>
            <a:r>
              <a:rPr lang="en-US" sz="2800" dirty="0" smtClean="0">
                <a:cs typeface="Traditional Arabic" pitchFamily="2" charset="-78"/>
              </a:rPr>
              <a:t> </a:t>
            </a:r>
            <a:r>
              <a:rPr lang="en-US" sz="2800" dirty="0" smtClean="0">
                <a:solidFill>
                  <a:srgbClr val="0000FF"/>
                </a:solidFill>
                <a:cs typeface="Traditional Arabic" pitchFamily="2" charset="-78"/>
              </a:rPr>
              <a:t>5 (0) +6 (0) </a:t>
            </a:r>
            <a:r>
              <a:rPr lang="en-US" sz="2800" dirty="0" smtClean="0">
                <a:solidFill>
                  <a:srgbClr val="0000FF"/>
                </a:solidFill>
                <a:cs typeface="Traditional Arabic" pitchFamily="2" charset="-78"/>
                <a:sym typeface="Zawawi"/>
              </a:rPr>
              <a:t>60</a:t>
            </a:r>
            <a:endParaRPr lang="en-US" sz="2800" dirty="0">
              <a:solidFill>
                <a:srgbClr val="00B050"/>
              </a:solidFill>
              <a:cs typeface="Traditional Arabic" pitchFamily="2" charset="-78"/>
            </a:endParaRPr>
          </a:p>
        </p:txBody>
      </p:sp>
      <p:sp>
        <p:nvSpPr>
          <p:cNvPr id="41" name="Text Box 4"/>
          <p:cNvSpPr txBox="1">
            <a:spLocks noChangeArrowheads="1"/>
          </p:cNvSpPr>
          <p:nvPr/>
        </p:nvSpPr>
        <p:spPr bwMode="auto">
          <a:xfrm>
            <a:off x="8358214" y="2000240"/>
            <a:ext cx="428596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dirty="0" smtClean="0">
                <a:solidFill>
                  <a:srgbClr val="FF0000"/>
                </a:solidFill>
                <a:cs typeface="Traditional Arabic" pitchFamily="2" charset="-78"/>
              </a:rPr>
              <a:t>?</a:t>
            </a:r>
            <a:r>
              <a:rPr lang="en-US" sz="2800" dirty="0" smtClean="0">
                <a:solidFill>
                  <a:srgbClr val="00B050"/>
                </a:solidFill>
                <a:cs typeface="Traditional Arabic" pitchFamily="2" charset="-78"/>
              </a:rPr>
              <a:t> </a:t>
            </a:r>
            <a:endParaRPr lang="en-US" sz="2800" dirty="0">
              <a:solidFill>
                <a:srgbClr val="00B050"/>
              </a:solidFill>
              <a:cs typeface="Traditional Arabic" pitchFamily="2" charset="-78"/>
            </a:endParaRPr>
          </a:p>
        </p:txBody>
      </p:sp>
      <p:sp>
        <p:nvSpPr>
          <p:cNvPr id="45" name="Text Box 4"/>
          <p:cNvSpPr txBox="1">
            <a:spLocks noChangeArrowheads="1"/>
          </p:cNvSpPr>
          <p:nvPr/>
        </p:nvSpPr>
        <p:spPr bwMode="auto">
          <a:xfrm>
            <a:off x="4643438" y="3214686"/>
            <a:ext cx="450056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dirty="0" smtClean="0">
                <a:cs typeface="Traditional Arabic" pitchFamily="2" charset="-78"/>
              </a:rPr>
              <a:t>    </a:t>
            </a:r>
            <a:r>
              <a:rPr lang="en-US" sz="2800" dirty="0" smtClean="0">
                <a:solidFill>
                  <a:srgbClr val="0000FF"/>
                </a:solidFill>
                <a:cs typeface="Traditional Arabic" pitchFamily="2" charset="-78"/>
              </a:rPr>
              <a:t>0 </a:t>
            </a:r>
            <a:r>
              <a:rPr lang="en-US" sz="2800" dirty="0" smtClean="0">
                <a:solidFill>
                  <a:srgbClr val="0000FF"/>
                </a:solidFill>
                <a:cs typeface="Traditional Arabic" pitchFamily="2" charset="-78"/>
                <a:sym typeface="Zawawi"/>
              </a:rPr>
              <a:t> 60</a:t>
            </a:r>
            <a:r>
              <a:rPr lang="ar-SA" sz="2800" dirty="0" smtClean="0">
                <a:solidFill>
                  <a:srgbClr val="0000FF"/>
                </a:solidFill>
                <a:cs typeface="Traditional Arabic" pitchFamily="2" charset="-78"/>
                <a:sym typeface="Zawawi"/>
              </a:rPr>
              <a:t>      </a:t>
            </a:r>
            <a:r>
              <a:rPr lang="ar-SA" sz="2800" dirty="0" smtClean="0">
                <a:solidFill>
                  <a:srgbClr val="00B050"/>
                </a:solidFill>
                <a:cs typeface="Traditional Arabic" pitchFamily="2" charset="-78"/>
              </a:rPr>
              <a:t>صح.</a:t>
            </a:r>
            <a:r>
              <a:rPr lang="en-US" sz="2800" dirty="0" smtClean="0">
                <a:solidFill>
                  <a:srgbClr val="00B050"/>
                </a:solidFill>
                <a:cs typeface="Traditional Arabic" pitchFamily="2" charset="-78"/>
              </a:rPr>
              <a:t> </a:t>
            </a:r>
            <a:endParaRPr lang="en-US" sz="2800" dirty="0">
              <a:solidFill>
                <a:srgbClr val="00B050"/>
              </a:solidFill>
              <a:cs typeface="Traditional Arabic" pitchFamily="2" charset="-78"/>
            </a:endParaRPr>
          </a:p>
        </p:txBody>
      </p:sp>
      <p:sp>
        <p:nvSpPr>
          <p:cNvPr id="46" name="Text Box 4"/>
          <p:cNvSpPr txBox="1">
            <a:spLocks noChangeArrowheads="1"/>
          </p:cNvSpPr>
          <p:nvPr/>
        </p:nvSpPr>
        <p:spPr bwMode="auto">
          <a:xfrm>
            <a:off x="4643438" y="3929066"/>
            <a:ext cx="450056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800" dirty="0" smtClean="0">
                <a:solidFill>
                  <a:srgbClr val="0000FF"/>
                </a:solidFill>
                <a:cs typeface="Traditional Arabic" pitchFamily="2" charset="-78"/>
              </a:rPr>
              <a:t>ظلّلي المنطقة التي تحوي </a:t>
            </a:r>
            <a:r>
              <a:rPr lang="en-US" sz="2800" dirty="0" smtClean="0">
                <a:solidFill>
                  <a:srgbClr val="0000FF"/>
                </a:solidFill>
                <a:cs typeface="Traditional Arabic" pitchFamily="2" charset="-78"/>
              </a:rPr>
              <a:t> (0,0) </a:t>
            </a:r>
            <a:r>
              <a:rPr lang="ar-SA" sz="2800" dirty="0" smtClean="0">
                <a:solidFill>
                  <a:srgbClr val="0000FF"/>
                </a:solidFill>
                <a:cs typeface="Traditional Arabic" pitchFamily="2" charset="-78"/>
              </a:rPr>
              <a:t>.</a:t>
            </a:r>
            <a:endParaRPr lang="en-US" sz="2800" dirty="0">
              <a:solidFill>
                <a:srgbClr val="0000FF"/>
              </a:solidFill>
              <a:cs typeface="Traditional Arabic" pitchFamily="2" charset="-78"/>
            </a:endParaRPr>
          </a:p>
        </p:txBody>
      </p:sp>
      <p:cxnSp>
        <p:nvCxnSpPr>
          <p:cNvPr id="52" name="رابط مستقيم 51"/>
          <p:cNvCxnSpPr/>
          <p:nvPr/>
        </p:nvCxnSpPr>
        <p:spPr>
          <a:xfrm rot="5400000" flipH="1" flipV="1">
            <a:off x="3428992" y="3714752"/>
            <a:ext cx="714380" cy="571504"/>
          </a:xfrm>
          <a:prstGeom prst="line">
            <a:avLst/>
          </a:prstGeom>
          <a:ln w="38100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رابط مستقيم 53"/>
          <p:cNvCxnSpPr/>
          <p:nvPr/>
        </p:nvCxnSpPr>
        <p:spPr>
          <a:xfrm rot="5400000" flipH="1" flipV="1">
            <a:off x="3000364" y="3571876"/>
            <a:ext cx="928694" cy="785818"/>
          </a:xfrm>
          <a:prstGeom prst="line">
            <a:avLst/>
          </a:prstGeom>
          <a:ln w="38100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رابط مستقيم 54"/>
          <p:cNvCxnSpPr/>
          <p:nvPr/>
        </p:nvCxnSpPr>
        <p:spPr>
          <a:xfrm rot="5400000" flipH="1" flipV="1">
            <a:off x="2536017" y="3393281"/>
            <a:ext cx="1143008" cy="928694"/>
          </a:xfrm>
          <a:prstGeom prst="line">
            <a:avLst/>
          </a:prstGeom>
          <a:ln w="38100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رابط مستقيم 56"/>
          <p:cNvCxnSpPr/>
          <p:nvPr/>
        </p:nvCxnSpPr>
        <p:spPr>
          <a:xfrm rot="5400000" flipH="1" flipV="1">
            <a:off x="2357422" y="3143248"/>
            <a:ext cx="1000132" cy="857256"/>
          </a:xfrm>
          <a:prstGeom prst="line">
            <a:avLst/>
          </a:prstGeom>
          <a:ln w="38100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رابط مستقيم 58"/>
          <p:cNvCxnSpPr/>
          <p:nvPr/>
        </p:nvCxnSpPr>
        <p:spPr>
          <a:xfrm rot="5400000" flipH="1" flipV="1">
            <a:off x="2357422" y="2857496"/>
            <a:ext cx="714380" cy="571504"/>
          </a:xfrm>
          <a:prstGeom prst="line">
            <a:avLst/>
          </a:prstGeom>
          <a:ln w="38100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رابط مستقيم 59"/>
          <p:cNvCxnSpPr/>
          <p:nvPr/>
        </p:nvCxnSpPr>
        <p:spPr>
          <a:xfrm rot="5400000" flipH="1" flipV="1">
            <a:off x="2393141" y="2607463"/>
            <a:ext cx="428628" cy="357190"/>
          </a:xfrm>
          <a:prstGeom prst="line">
            <a:avLst/>
          </a:prstGeom>
          <a:ln w="38100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رابط مستقيم 60"/>
          <p:cNvCxnSpPr/>
          <p:nvPr/>
        </p:nvCxnSpPr>
        <p:spPr>
          <a:xfrm rot="5400000" flipH="1" flipV="1">
            <a:off x="2428860" y="2428868"/>
            <a:ext cx="142876" cy="142876"/>
          </a:xfrm>
          <a:prstGeom prst="line">
            <a:avLst/>
          </a:prstGeom>
          <a:ln w="38100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رابط مستقيم 68"/>
          <p:cNvCxnSpPr/>
          <p:nvPr/>
        </p:nvCxnSpPr>
        <p:spPr>
          <a:xfrm rot="5400000" flipH="1" flipV="1">
            <a:off x="4214810" y="4143380"/>
            <a:ext cx="357190" cy="214314"/>
          </a:xfrm>
          <a:prstGeom prst="line">
            <a:avLst/>
          </a:prstGeom>
          <a:ln w="38100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رابط مستقيم 78"/>
          <p:cNvCxnSpPr/>
          <p:nvPr/>
        </p:nvCxnSpPr>
        <p:spPr>
          <a:xfrm rot="5400000" flipH="1" flipV="1">
            <a:off x="3821901" y="3964785"/>
            <a:ext cx="571504" cy="357190"/>
          </a:xfrm>
          <a:prstGeom prst="line">
            <a:avLst/>
          </a:prstGeom>
          <a:ln w="38100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شكل بيضاوي 46"/>
          <p:cNvSpPr/>
          <p:nvPr/>
        </p:nvSpPr>
        <p:spPr>
          <a:xfrm>
            <a:off x="2392298" y="4357694"/>
            <a:ext cx="108000" cy="108000"/>
          </a:xfrm>
          <a:prstGeom prst="ellipse">
            <a:avLst/>
          </a:prstGeom>
          <a:solidFill>
            <a:srgbClr val="0000FF"/>
          </a:solidFill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>
              <a:solidFill>
                <a:srgbClr val="0000FF"/>
              </a:solidFill>
            </a:endParaRPr>
          </a:p>
        </p:txBody>
      </p:sp>
      <p:pic>
        <p:nvPicPr>
          <p:cNvPr id="49" name="صورة 48" descr="Symbol-Check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357950" y="3143248"/>
            <a:ext cx="571504" cy="571504"/>
          </a:xfrm>
          <a:prstGeom prst="rect">
            <a:avLst/>
          </a:prstGeom>
        </p:spPr>
      </p:pic>
      <p:sp>
        <p:nvSpPr>
          <p:cNvPr id="63" name="Text Box 4"/>
          <p:cNvSpPr txBox="1">
            <a:spLocks noChangeArrowheads="1"/>
          </p:cNvSpPr>
          <p:nvPr/>
        </p:nvSpPr>
        <p:spPr bwMode="auto">
          <a:xfrm>
            <a:off x="4643470" y="4714884"/>
            <a:ext cx="4500562" cy="1384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800" dirty="0" smtClean="0">
                <a:solidFill>
                  <a:srgbClr val="800080"/>
                </a:solidFill>
                <a:cs typeface="Traditional Arabic" pitchFamily="2" charset="-78"/>
              </a:rPr>
              <a:t>عدد الألعاب الإلكترونية </a:t>
            </a:r>
            <a:r>
              <a:rPr lang="en-US" sz="2800" dirty="0" smtClean="0">
                <a:solidFill>
                  <a:srgbClr val="800080"/>
                </a:solidFill>
                <a:cs typeface="Traditional Arabic" pitchFamily="2" charset="-78"/>
              </a:rPr>
              <a:t> x</a:t>
            </a:r>
            <a:r>
              <a:rPr lang="ar-SA" sz="2800" dirty="0" smtClean="0">
                <a:solidFill>
                  <a:srgbClr val="800080"/>
                </a:solidFill>
                <a:cs typeface="Traditional Arabic" pitchFamily="2" charset="-78"/>
              </a:rPr>
              <a:t>و عدد الألعاب العادية </a:t>
            </a:r>
            <a:r>
              <a:rPr lang="en-US" sz="2800" dirty="0" smtClean="0">
                <a:solidFill>
                  <a:srgbClr val="800080"/>
                </a:solidFill>
                <a:cs typeface="Traditional Arabic" pitchFamily="2" charset="-78"/>
              </a:rPr>
              <a:t>y</a:t>
            </a:r>
            <a:r>
              <a:rPr lang="ar-SA" sz="2800" dirty="0" smtClean="0">
                <a:solidFill>
                  <a:srgbClr val="800080"/>
                </a:solidFill>
                <a:cs typeface="Traditional Arabic" pitchFamily="2" charset="-78"/>
              </a:rPr>
              <a:t>  لا يمكن أن يكونا بالسالب ، لذا نظلل منطقة الحل التي في الربع الأول فقط . </a:t>
            </a:r>
            <a:endParaRPr lang="en-US" sz="2800" dirty="0">
              <a:solidFill>
                <a:srgbClr val="800080"/>
              </a:solidFill>
              <a:cs typeface="Traditional Arabic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75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74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770" decel="100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0" dur="770" decel="100000"/>
                                        <p:tgtEl>
                                          <p:spTgt spid="47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3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32" dur="77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3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34" dur="77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3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75"/>
                                  </p:iterate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74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75"/>
                                  </p:iterate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74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725"/>
                            </p:stCondLst>
                            <p:childTnLst>
                              <p:par>
                                <p:cTn id="45" presetID="50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75"/>
                                  </p:iterate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74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525"/>
                            </p:stCondLst>
                            <p:childTnLst>
                              <p:par>
                                <p:cTn id="55" presetID="3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75"/>
                                  </p:iterate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74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75"/>
                                  </p:iterate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74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0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2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6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8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0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8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2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0" dur="1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5" fill="hold">
                      <p:stCondLst>
                        <p:cond delay="indefinite"/>
                      </p:stCondLst>
                      <p:childTnLst>
                        <p:par>
                          <p:cTn id="166" fill="hold">
                            <p:stCondLst>
                              <p:cond delay="0"/>
                            </p:stCondLst>
                            <p:childTnLst>
                              <p:par>
                                <p:cTn id="167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2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6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 autoUpdateAnimBg="0"/>
      <p:bldP spid="36" grpId="0" autoUpdateAnimBg="0"/>
      <p:bldP spid="39" grpId="0" autoUpdateAnimBg="0"/>
      <p:bldP spid="41" grpId="0" autoUpdateAnimBg="0"/>
      <p:bldP spid="45" grpId="0" autoUpdateAnimBg="0"/>
      <p:bldP spid="46" grpId="0" autoUpdateAnimBg="0"/>
      <p:bldP spid="47" grpId="0" animBg="1"/>
      <p:bldP spid="63" grpId="0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صورة 41" descr="25-10-1432 11-13-50 م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4282" y="2214554"/>
            <a:ext cx="4409524" cy="4390476"/>
          </a:xfrm>
          <a:prstGeom prst="rect">
            <a:avLst/>
          </a:prstGeom>
        </p:spPr>
      </p:pic>
      <p:cxnSp>
        <p:nvCxnSpPr>
          <p:cNvPr id="43" name="رابط كسهم مستقيم 42"/>
          <p:cNvCxnSpPr/>
          <p:nvPr/>
        </p:nvCxnSpPr>
        <p:spPr>
          <a:xfrm>
            <a:off x="2285984" y="2143116"/>
            <a:ext cx="2286016" cy="1928826"/>
          </a:xfrm>
          <a:prstGeom prst="straightConnector1">
            <a:avLst/>
          </a:prstGeom>
          <a:ln w="25400" cmpd="sng">
            <a:solidFill>
              <a:srgbClr val="0000FF"/>
            </a:solidFill>
            <a:prstDash val="solid"/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شكل بيضاوي 43"/>
          <p:cNvSpPr/>
          <p:nvPr/>
        </p:nvSpPr>
        <p:spPr>
          <a:xfrm>
            <a:off x="2392298" y="2249430"/>
            <a:ext cx="108000" cy="1080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48" name="شكل بيضاوي 47"/>
          <p:cNvSpPr/>
          <p:nvPr/>
        </p:nvSpPr>
        <p:spPr>
          <a:xfrm>
            <a:off x="3643306" y="3286124"/>
            <a:ext cx="108000" cy="1080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7179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3" dist="53882" dir="13500000">
              <a:schemeClr val="bg2">
                <a:alpha val="50000"/>
              </a:schemeClr>
            </a:prstShdw>
          </a:effec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ar-SA" dirty="0"/>
          </a:p>
        </p:txBody>
      </p:sp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ar-SA" dirty="0"/>
          </a:p>
        </p:txBody>
      </p:sp>
      <p:sp>
        <p:nvSpPr>
          <p:cNvPr id="7171" name="Rectangle 3"/>
          <p:cNvSpPr>
            <a:spLocks noChangeArrowheads="1"/>
          </p:cNvSpPr>
          <p:nvPr/>
        </p:nvSpPr>
        <p:spPr bwMode="auto">
          <a:xfrm>
            <a:off x="0" y="15621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ar-SA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52" name="رابط مستقيم 51"/>
          <p:cNvCxnSpPr/>
          <p:nvPr/>
        </p:nvCxnSpPr>
        <p:spPr>
          <a:xfrm rot="5400000" flipH="1" flipV="1">
            <a:off x="3428992" y="3714752"/>
            <a:ext cx="714380" cy="571504"/>
          </a:xfrm>
          <a:prstGeom prst="line">
            <a:avLst/>
          </a:prstGeom>
          <a:ln w="38100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رابط مستقيم 53"/>
          <p:cNvCxnSpPr/>
          <p:nvPr/>
        </p:nvCxnSpPr>
        <p:spPr>
          <a:xfrm rot="5400000" flipH="1" flipV="1">
            <a:off x="3000364" y="3571876"/>
            <a:ext cx="928694" cy="785818"/>
          </a:xfrm>
          <a:prstGeom prst="line">
            <a:avLst/>
          </a:prstGeom>
          <a:ln w="38100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رابط مستقيم 54"/>
          <p:cNvCxnSpPr/>
          <p:nvPr/>
        </p:nvCxnSpPr>
        <p:spPr>
          <a:xfrm rot="5400000" flipH="1" flipV="1">
            <a:off x="2536017" y="3393281"/>
            <a:ext cx="1143008" cy="928694"/>
          </a:xfrm>
          <a:prstGeom prst="line">
            <a:avLst/>
          </a:prstGeom>
          <a:ln w="38100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رابط مستقيم 56"/>
          <p:cNvCxnSpPr/>
          <p:nvPr/>
        </p:nvCxnSpPr>
        <p:spPr>
          <a:xfrm rot="5400000" flipH="1" flipV="1">
            <a:off x="2357422" y="3143248"/>
            <a:ext cx="1000132" cy="857256"/>
          </a:xfrm>
          <a:prstGeom prst="line">
            <a:avLst/>
          </a:prstGeom>
          <a:ln w="38100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رابط مستقيم 58"/>
          <p:cNvCxnSpPr/>
          <p:nvPr/>
        </p:nvCxnSpPr>
        <p:spPr>
          <a:xfrm rot="5400000" flipH="1" flipV="1">
            <a:off x="2357422" y="2857496"/>
            <a:ext cx="714380" cy="571504"/>
          </a:xfrm>
          <a:prstGeom prst="line">
            <a:avLst/>
          </a:prstGeom>
          <a:ln w="38100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رابط مستقيم 59"/>
          <p:cNvCxnSpPr/>
          <p:nvPr/>
        </p:nvCxnSpPr>
        <p:spPr>
          <a:xfrm rot="5400000" flipH="1" flipV="1">
            <a:off x="2393141" y="2607463"/>
            <a:ext cx="428628" cy="357190"/>
          </a:xfrm>
          <a:prstGeom prst="line">
            <a:avLst/>
          </a:prstGeom>
          <a:ln w="38100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رابط مستقيم 60"/>
          <p:cNvCxnSpPr/>
          <p:nvPr/>
        </p:nvCxnSpPr>
        <p:spPr>
          <a:xfrm rot="5400000" flipH="1" flipV="1">
            <a:off x="2428860" y="2428868"/>
            <a:ext cx="142876" cy="142876"/>
          </a:xfrm>
          <a:prstGeom prst="line">
            <a:avLst/>
          </a:prstGeom>
          <a:ln w="38100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رابط مستقيم 68"/>
          <p:cNvCxnSpPr/>
          <p:nvPr/>
        </p:nvCxnSpPr>
        <p:spPr>
          <a:xfrm rot="5400000" flipH="1" flipV="1">
            <a:off x="4214810" y="4143380"/>
            <a:ext cx="357190" cy="214314"/>
          </a:xfrm>
          <a:prstGeom prst="line">
            <a:avLst/>
          </a:prstGeom>
          <a:ln w="38100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رابط مستقيم 78"/>
          <p:cNvCxnSpPr/>
          <p:nvPr/>
        </p:nvCxnSpPr>
        <p:spPr>
          <a:xfrm rot="5400000" flipH="1" flipV="1">
            <a:off x="3821901" y="3964785"/>
            <a:ext cx="571504" cy="357190"/>
          </a:xfrm>
          <a:prstGeom prst="line">
            <a:avLst/>
          </a:prstGeom>
          <a:ln w="38100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شكل بيضاوي 46"/>
          <p:cNvSpPr/>
          <p:nvPr/>
        </p:nvSpPr>
        <p:spPr>
          <a:xfrm>
            <a:off x="2392298" y="4357694"/>
            <a:ext cx="108000" cy="108000"/>
          </a:xfrm>
          <a:prstGeom prst="ellipse">
            <a:avLst/>
          </a:prstGeom>
          <a:solidFill>
            <a:srgbClr val="0000FF"/>
          </a:solidFill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>
              <a:solidFill>
                <a:srgbClr val="0000FF"/>
              </a:solidFill>
            </a:endParaRPr>
          </a:p>
        </p:txBody>
      </p:sp>
      <p:sp>
        <p:nvSpPr>
          <p:cNvPr id="30" name="شكل بيضاوي 29"/>
          <p:cNvSpPr/>
          <p:nvPr/>
        </p:nvSpPr>
        <p:spPr>
          <a:xfrm>
            <a:off x="2820926" y="3500438"/>
            <a:ext cx="108000" cy="108000"/>
          </a:xfrm>
          <a:prstGeom prst="ellipse">
            <a:avLst/>
          </a:prstGeom>
          <a:solidFill>
            <a:srgbClr val="0000FF"/>
          </a:solidFill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>
              <a:solidFill>
                <a:srgbClr val="0000FF"/>
              </a:solidFill>
            </a:endParaRPr>
          </a:p>
        </p:txBody>
      </p:sp>
      <p:pic>
        <p:nvPicPr>
          <p:cNvPr id="31" name="Picture 6" descr="26911_1161480599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000760" y="0"/>
            <a:ext cx="2299907" cy="20759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2" name="Picture 11">
            <a:hlinkClick r:id="" action="ppaction://media"/>
          </p:cNvPr>
          <p:cNvPicPr>
            <a:picLocks noRot="1" noChangeAspect="1" noChangeArrowheads="1"/>
          </p:cNvPicPr>
          <p:nvPr>
            <a:wavAudioFile r:embed="rId1" name="طير صباح.Wav"/>
          </p:nvPr>
        </p:nvPicPr>
        <p:blipFill>
          <a:blip r:embed="rId5"/>
          <a:srcRect/>
          <a:stretch>
            <a:fillRect/>
          </a:stretch>
        </p:blipFill>
        <p:spPr bwMode="auto">
          <a:xfrm>
            <a:off x="6786578" y="928670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7" name="Text Box 4"/>
          <p:cNvSpPr txBox="1">
            <a:spLocks noChangeArrowheads="1"/>
          </p:cNvSpPr>
          <p:nvPr/>
        </p:nvSpPr>
        <p:spPr bwMode="auto">
          <a:xfrm>
            <a:off x="6572264" y="2071678"/>
            <a:ext cx="71434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ar-SA" sz="2800" dirty="0" smtClean="0">
                <a:solidFill>
                  <a:srgbClr val="FF0000"/>
                </a:solidFill>
                <a:cs typeface="Traditional Arabic" pitchFamily="2" charset="-78"/>
              </a:rPr>
              <a:t>تأكد </a:t>
            </a:r>
            <a:endParaRPr lang="en-US" sz="2800" dirty="0">
              <a:solidFill>
                <a:srgbClr val="FF0000"/>
              </a:solidFill>
              <a:cs typeface="Traditional Arabic" pitchFamily="2" charset="-78"/>
            </a:endParaRPr>
          </a:p>
        </p:txBody>
      </p:sp>
      <p:sp>
        <p:nvSpPr>
          <p:cNvPr id="38" name="Text Box 4"/>
          <p:cNvSpPr txBox="1">
            <a:spLocks noChangeArrowheads="1"/>
          </p:cNvSpPr>
          <p:nvPr/>
        </p:nvSpPr>
        <p:spPr bwMode="auto">
          <a:xfrm>
            <a:off x="4786314" y="2571744"/>
            <a:ext cx="4000528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800" dirty="0" smtClean="0">
                <a:cs typeface="Traditional Arabic" pitchFamily="2" charset="-78"/>
              </a:rPr>
              <a:t>يبين التمثيل البياني أن النقطة </a:t>
            </a:r>
            <a:r>
              <a:rPr lang="en-US" sz="2800" dirty="0" smtClean="0">
                <a:cs typeface="Traditional Arabic" pitchFamily="2" charset="-78"/>
              </a:rPr>
              <a:t>(2,4) </a:t>
            </a:r>
            <a:r>
              <a:rPr lang="ar-SA" sz="2800" dirty="0" smtClean="0">
                <a:cs typeface="Traditional Arabic" pitchFamily="2" charset="-78"/>
              </a:rPr>
              <a:t>  تقع في منطقة الحل .</a:t>
            </a:r>
            <a:endParaRPr lang="en-US" sz="2800" dirty="0">
              <a:cs typeface="Traditional Arabic" pitchFamily="2" charset="-78"/>
            </a:endParaRPr>
          </a:p>
        </p:txBody>
      </p:sp>
      <p:sp>
        <p:nvSpPr>
          <p:cNvPr id="40" name="Text Box 4"/>
          <p:cNvSpPr txBox="1">
            <a:spLocks noChangeArrowheads="1"/>
          </p:cNvSpPr>
          <p:nvPr/>
        </p:nvSpPr>
        <p:spPr bwMode="auto">
          <a:xfrm>
            <a:off x="4429124" y="4357694"/>
            <a:ext cx="4786346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dirty="0" smtClean="0">
                <a:cs typeface="Traditional Arabic" pitchFamily="2" charset="-78"/>
              </a:rPr>
              <a:t> </a:t>
            </a:r>
            <a:r>
              <a:rPr lang="en-US" sz="2800" dirty="0" smtClean="0">
                <a:solidFill>
                  <a:srgbClr val="00B050"/>
                </a:solidFill>
                <a:cs typeface="Traditional Arabic" pitchFamily="2" charset="-78"/>
              </a:rPr>
              <a:t>(x,y) = (2,4) </a:t>
            </a:r>
            <a:r>
              <a:rPr lang="en-US" sz="2800" dirty="0" smtClean="0">
                <a:solidFill>
                  <a:srgbClr val="0000FF"/>
                </a:solidFill>
                <a:cs typeface="Traditional Arabic" pitchFamily="2" charset="-78"/>
              </a:rPr>
              <a:t>5 (2) + 6 (4) </a:t>
            </a:r>
            <a:r>
              <a:rPr lang="en-US" sz="2800" dirty="0" smtClean="0">
                <a:solidFill>
                  <a:srgbClr val="0000FF"/>
                </a:solidFill>
                <a:cs typeface="Traditional Arabic" pitchFamily="2" charset="-78"/>
                <a:sym typeface="Zawawi"/>
              </a:rPr>
              <a:t>60</a:t>
            </a:r>
            <a:endParaRPr lang="en-US" sz="2800" dirty="0">
              <a:solidFill>
                <a:srgbClr val="00B050"/>
              </a:solidFill>
              <a:cs typeface="Traditional Arabic" pitchFamily="2" charset="-78"/>
            </a:endParaRPr>
          </a:p>
        </p:txBody>
      </p:sp>
      <p:sp>
        <p:nvSpPr>
          <p:cNvPr id="50" name="Text Box 4"/>
          <p:cNvSpPr txBox="1">
            <a:spLocks noChangeArrowheads="1"/>
          </p:cNvSpPr>
          <p:nvPr/>
        </p:nvSpPr>
        <p:spPr bwMode="auto">
          <a:xfrm>
            <a:off x="4643438" y="3714752"/>
            <a:ext cx="450056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dirty="0" smtClean="0">
                <a:cs typeface="Traditional Arabic" pitchFamily="2" charset="-78"/>
              </a:rPr>
              <a:t>    </a:t>
            </a:r>
            <a:r>
              <a:rPr lang="en-US" sz="2800" dirty="0" smtClean="0">
                <a:solidFill>
                  <a:srgbClr val="0000FF"/>
                </a:solidFill>
                <a:cs typeface="Traditional Arabic" pitchFamily="2" charset="-78"/>
              </a:rPr>
              <a:t>5 x + 6 y </a:t>
            </a:r>
            <a:r>
              <a:rPr lang="en-US" sz="2800" dirty="0" smtClean="0">
                <a:solidFill>
                  <a:srgbClr val="0000FF"/>
                </a:solidFill>
                <a:cs typeface="Traditional Arabic" pitchFamily="2" charset="-78"/>
                <a:sym typeface="Zawawi"/>
              </a:rPr>
              <a:t> 60</a:t>
            </a:r>
            <a:r>
              <a:rPr lang="ar-SA" sz="2800" dirty="0" smtClean="0">
                <a:solidFill>
                  <a:srgbClr val="00B050"/>
                </a:solidFill>
                <a:cs typeface="Traditional Arabic" pitchFamily="2" charset="-78"/>
              </a:rPr>
              <a:t>المتباينة الأصلية .</a:t>
            </a:r>
            <a:r>
              <a:rPr lang="en-US" sz="2800" dirty="0" smtClean="0">
                <a:solidFill>
                  <a:srgbClr val="00B050"/>
                </a:solidFill>
                <a:cs typeface="Traditional Arabic" pitchFamily="2" charset="-78"/>
              </a:rPr>
              <a:t> </a:t>
            </a:r>
            <a:endParaRPr lang="en-US" sz="2800" dirty="0">
              <a:solidFill>
                <a:srgbClr val="00B050"/>
              </a:solidFill>
              <a:cs typeface="Traditional Arabic" pitchFamily="2" charset="-78"/>
            </a:endParaRPr>
          </a:p>
        </p:txBody>
      </p:sp>
      <p:sp>
        <p:nvSpPr>
          <p:cNvPr id="51" name="Text Box 4"/>
          <p:cNvSpPr txBox="1">
            <a:spLocks noChangeArrowheads="1"/>
          </p:cNvSpPr>
          <p:nvPr/>
        </p:nvSpPr>
        <p:spPr bwMode="auto">
          <a:xfrm>
            <a:off x="4643438" y="5214950"/>
            <a:ext cx="450056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dirty="0" smtClean="0">
                <a:cs typeface="Traditional Arabic" pitchFamily="2" charset="-78"/>
              </a:rPr>
              <a:t>    </a:t>
            </a:r>
            <a:r>
              <a:rPr lang="en-US" sz="2800" dirty="0" smtClean="0">
                <a:solidFill>
                  <a:srgbClr val="0000FF"/>
                </a:solidFill>
                <a:cs typeface="Traditional Arabic" pitchFamily="2" charset="-78"/>
              </a:rPr>
              <a:t>34 </a:t>
            </a:r>
            <a:r>
              <a:rPr lang="en-US" sz="2800" dirty="0" smtClean="0">
                <a:solidFill>
                  <a:srgbClr val="0000FF"/>
                </a:solidFill>
                <a:cs typeface="Traditional Arabic" pitchFamily="2" charset="-78"/>
                <a:sym typeface="Zawawi"/>
              </a:rPr>
              <a:t> 60</a:t>
            </a:r>
            <a:r>
              <a:rPr lang="ar-SA" sz="2800" dirty="0" smtClean="0">
                <a:solidFill>
                  <a:srgbClr val="0000FF"/>
                </a:solidFill>
                <a:cs typeface="Traditional Arabic" pitchFamily="2" charset="-78"/>
                <a:sym typeface="Zawawi"/>
              </a:rPr>
              <a:t>      </a:t>
            </a:r>
            <a:r>
              <a:rPr lang="ar-SA" sz="2800" dirty="0" smtClean="0">
                <a:solidFill>
                  <a:srgbClr val="00B050"/>
                </a:solidFill>
                <a:cs typeface="Traditional Arabic" pitchFamily="2" charset="-78"/>
              </a:rPr>
              <a:t>صحيح.</a:t>
            </a:r>
            <a:r>
              <a:rPr lang="en-US" sz="2800" dirty="0" smtClean="0">
                <a:solidFill>
                  <a:srgbClr val="00B050"/>
                </a:solidFill>
                <a:cs typeface="Traditional Arabic" pitchFamily="2" charset="-78"/>
              </a:rPr>
              <a:t> </a:t>
            </a:r>
            <a:endParaRPr lang="en-US" sz="2800" dirty="0">
              <a:solidFill>
                <a:srgbClr val="00B050"/>
              </a:solidFill>
              <a:cs typeface="Traditional Arabic" pitchFamily="2" charset="-78"/>
            </a:endParaRPr>
          </a:p>
        </p:txBody>
      </p:sp>
      <p:sp>
        <p:nvSpPr>
          <p:cNvPr id="53" name="Text Box 4"/>
          <p:cNvSpPr txBox="1">
            <a:spLocks noChangeArrowheads="1"/>
          </p:cNvSpPr>
          <p:nvPr/>
        </p:nvSpPr>
        <p:spPr bwMode="auto">
          <a:xfrm>
            <a:off x="4643438" y="6000768"/>
            <a:ext cx="450056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800" dirty="0" smtClean="0">
                <a:solidFill>
                  <a:srgbClr val="0000FF"/>
                </a:solidFill>
                <a:cs typeface="Traditional Arabic" pitchFamily="2" charset="-78"/>
              </a:rPr>
              <a:t>إذن الحل صحيح .</a:t>
            </a:r>
            <a:endParaRPr lang="en-US" sz="2800" dirty="0">
              <a:solidFill>
                <a:srgbClr val="0000FF"/>
              </a:solidFill>
              <a:cs typeface="Traditional Arabic" pitchFamily="2" charset="-78"/>
            </a:endParaRPr>
          </a:p>
        </p:txBody>
      </p:sp>
      <p:pic>
        <p:nvPicPr>
          <p:cNvPr id="56" name="صورة 55" descr="Symbol-Check.pn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6500826" y="5214950"/>
            <a:ext cx="571504" cy="571504"/>
          </a:xfrm>
          <a:prstGeom prst="rect">
            <a:avLst/>
          </a:prstGeom>
        </p:spPr>
      </p:pic>
      <p:sp>
        <p:nvSpPr>
          <p:cNvPr id="58" name="Text Box 4"/>
          <p:cNvSpPr txBox="1">
            <a:spLocks noChangeArrowheads="1"/>
          </p:cNvSpPr>
          <p:nvPr/>
        </p:nvSpPr>
        <p:spPr bwMode="auto">
          <a:xfrm>
            <a:off x="8572528" y="4048788"/>
            <a:ext cx="428596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dirty="0" smtClean="0">
                <a:solidFill>
                  <a:srgbClr val="FF0000"/>
                </a:solidFill>
                <a:cs typeface="Traditional Arabic" pitchFamily="2" charset="-78"/>
              </a:rPr>
              <a:t>?</a:t>
            </a:r>
            <a:r>
              <a:rPr lang="en-US" sz="2800" dirty="0" smtClean="0">
                <a:solidFill>
                  <a:srgbClr val="00B050"/>
                </a:solidFill>
                <a:cs typeface="Traditional Arabic" pitchFamily="2" charset="-78"/>
              </a:rPr>
              <a:t> </a:t>
            </a:r>
            <a:endParaRPr lang="en-US" sz="2800" dirty="0">
              <a:solidFill>
                <a:srgbClr val="00B050"/>
              </a:solidFill>
              <a:cs typeface="Traditional Arabic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3" dur="2169" fill="hold"/>
                                        <p:tgtEl>
                                          <p:spTgt spid="3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75"/>
                                  </p:iterate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74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770" decel="100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1" dur="770" decel="100000"/>
                                        <p:tgtEl>
                                          <p:spTgt spid="30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4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43" dur="77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4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45" dur="77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4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75"/>
                                  </p:iterate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74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75"/>
                                  </p:iterate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74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1725"/>
                            </p:stCondLst>
                            <p:childTnLst>
                              <p:par>
                                <p:cTn id="56" presetID="50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75"/>
                                  </p:iterate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74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750"/>
                            </p:stCondLst>
                            <p:childTnLst>
                              <p:par>
                                <p:cTn id="66" presetID="3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1" dur="1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75"/>
                                  </p:iterate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74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showWhenStopped="0">
                <p:cTn id="76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2"/>
                </p:tgtEl>
              </p:cMediaNode>
            </p:audio>
          </p:childTnLst>
        </p:cTn>
      </p:par>
    </p:tnLst>
    <p:bldLst>
      <p:bldP spid="30" grpId="0" animBg="1"/>
      <p:bldP spid="37" grpId="0"/>
      <p:bldP spid="38" grpId="0" autoUpdateAnimBg="0"/>
      <p:bldP spid="40" grpId="0" autoUpdateAnimBg="0"/>
      <p:bldP spid="50" grpId="0" autoUpdateAnimBg="0"/>
      <p:bldP spid="51" grpId="0" autoUpdateAnimBg="0"/>
      <p:bldP spid="53" grpId="0" autoUpdateAnimBg="0"/>
      <p:bldP spid="58" grpId="0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92" name="WordArt 8"/>
          <p:cNvSpPr>
            <a:spLocks noChangeArrowheads="1" noChangeShapeType="1" noTextEdit="1"/>
          </p:cNvSpPr>
          <p:nvPr/>
        </p:nvSpPr>
        <p:spPr bwMode="auto">
          <a:xfrm>
            <a:off x="6500826" y="0"/>
            <a:ext cx="2470148" cy="642918"/>
          </a:xfrm>
          <a:prstGeom prst="rect">
            <a:avLst/>
          </a:prstGeom>
        </p:spPr>
        <p:txBody>
          <a:bodyPr wrap="none" fromWordArt="1">
            <a:prstTxWarp prst="textChevron">
              <a:avLst>
                <a:gd name="adj" fmla="val 0"/>
              </a:avLst>
            </a:prstTxWarp>
          </a:bodyPr>
          <a:lstStyle/>
          <a:p>
            <a:pPr algn="ctr"/>
            <a:r>
              <a:rPr lang="ar-SA" sz="3600" kern="10" dirty="0" smtClean="0">
                <a:ln w="28575">
                  <a:solidFill>
                    <a:srgbClr val="000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FFF200"/>
                    </a:gs>
                    <a:gs pos="45000">
                      <a:srgbClr val="FF7A00"/>
                    </a:gs>
                    <a:gs pos="70000">
                      <a:srgbClr val="FF0300"/>
                    </a:gs>
                    <a:gs pos="100000">
                      <a:srgbClr val="4D0808"/>
                    </a:gs>
                  </a:gsLst>
                  <a:path path="rect">
                    <a:fillToRect l="50000" t="50000" r="50000" b="50000"/>
                  </a:path>
                </a:gradFill>
                <a:cs typeface="DecoType Naskh Special"/>
              </a:rPr>
              <a:t>تحــــــــ من فهمك ــــــــــــــقق : </a:t>
            </a:r>
            <a:endParaRPr lang="ar-SA" sz="3600" kern="10" dirty="0">
              <a:ln w="28575">
                <a:solidFill>
                  <a:srgbClr val="000000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FFF200"/>
                  </a:gs>
                  <a:gs pos="45000">
                    <a:srgbClr val="FF7A00"/>
                  </a:gs>
                  <a:gs pos="70000">
                    <a:srgbClr val="FF0300"/>
                  </a:gs>
                  <a:gs pos="100000">
                    <a:srgbClr val="4D0808"/>
                  </a:gs>
                </a:gsLst>
                <a:path path="rect">
                  <a:fillToRect l="50000" t="50000" r="50000" b="50000"/>
                </a:path>
              </a:gradFill>
              <a:cs typeface="DecoType Naskh Special"/>
            </a:endParaRPr>
          </a:p>
        </p:txBody>
      </p:sp>
      <p:sp>
        <p:nvSpPr>
          <p:cNvPr id="10" name="Text Box 4"/>
          <p:cNvSpPr txBox="1">
            <a:spLocks noChangeArrowheads="1"/>
          </p:cNvSpPr>
          <p:nvPr/>
        </p:nvSpPr>
        <p:spPr bwMode="auto">
          <a:xfrm>
            <a:off x="1714480" y="0"/>
            <a:ext cx="464343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 smtClean="0">
                <a:solidFill>
                  <a:srgbClr val="FF0000"/>
                </a:solidFill>
                <a:cs typeface="Traditional Arabic" pitchFamily="2" charset="-78"/>
              </a:rPr>
              <a:t>(3A</a:t>
            </a:r>
            <a:r>
              <a:rPr lang="ar-SA" sz="2800" dirty="0" smtClean="0">
                <a:solidFill>
                  <a:srgbClr val="FF0000"/>
                </a:solidFill>
                <a:cs typeface="Traditional Arabic" pitchFamily="2" charset="-78"/>
              </a:rPr>
              <a:t> مثّلي المتباينة  </a:t>
            </a:r>
            <a:r>
              <a:rPr lang="en-US" sz="2800" dirty="0" smtClean="0">
                <a:solidFill>
                  <a:srgbClr val="FF0000"/>
                </a:solidFill>
                <a:cs typeface="Traditional Arabic" pitchFamily="2" charset="-78"/>
              </a:rPr>
              <a:t>y </a:t>
            </a:r>
            <a:r>
              <a:rPr lang="en-US" sz="2800" dirty="0" smtClean="0">
                <a:solidFill>
                  <a:srgbClr val="FF0000"/>
                </a:solidFill>
                <a:cs typeface="Traditional Arabic" pitchFamily="2" charset="-78"/>
                <a:sym typeface="Zawawi"/>
              </a:rPr>
              <a:t></a:t>
            </a:r>
            <a:r>
              <a:rPr lang="en-US" sz="2800" dirty="0" smtClean="0">
                <a:solidFill>
                  <a:srgbClr val="FF0000"/>
                </a:solidFill>
                <a:cs typeface="Traditional Arabic" pitchFamily="2" charset="-78"/>
              </a:rPr>
              <a:t> 2 </a:t>
            </a:r>
            <a:r>
              <a:rPr lang="en-US" sz="2800" dirty="0" smtClean="0">
                <a:solidFill>
                  <a:srgbClr val="FF0000"/>
                </a:solidFill>
                <a:latin typeface="ZA-SYMBOLS"/>
                <a:cs typeface="ZA-SYMBOLS"/>
              </a:rPr>
              <a:t>|  </a:t>
            </a:r>
            <a:r>
              <a:rPr lang="en-US" sz="2800" dirty="0" smtClean="0">
                <a:solidFill>
                  <a:srgbClr val="FF0000"/>
                </a:solidFill>
                <a:cs typeface="Traditional Arabic" pitchFamily="2" charset="-78"/>
              </a:rPr>
              <a:t>x </a:t>
            </a:r>
            <a:r>
              <a:rPr lang="en-US" sz="2800" dirty="0" smtClean="0">
                <a:solidFill>
                  <a:srgbClr val="FF0000"/>
                </a:solidFill>
                <a:latin typeface="ZA-SYMBOLS"/>
                <a:cs typeface="ZA-SYMBOLS"/>
              </a:rPr>
              <a:t>| </a:t>
            </a:r>
            <a:r>
              <a:rPr lang="en-US" sz="2800" dirty="0" smtClean="0">
                <a:solidFill>
                  <a:srgbClr val="FF0000"/>
                </a:solidFill>
                <a:cs typeface="Traditional Arabic" pitchFamily="2" charset="-78"/>
              </a:rPr>
              <a:t>+ 3</a:t>
            </a:r>
            <a:r>
              <a:rPr lang="ar-SA" sz="2800" dirty="0" smtClean="0">
                <a:solidFill>
                  <a:srgbClr val="FF0000"/>
                </a:solidFill>
                <a:cs typeface="Traditional Arabic" pitchFamily="2" charset="-78"/>
              </a:rPr>
              <a:t> بيانيّاً .       </a:t>
            </a:r>
            <a:endParaRPr lang="en-US" sz="2800" u="sng" dirty="0">
              <a:solidFill>
                <a:srgbClr val="FF0000"/>
              </a:solidFill>
              <a:cs typeface="Traditional Arabic" pitchFamily="2" charset="-78"/>
            </a:endParaRPr>
          </a:p>
        </p:txBody>
      </p:sp>
      <p:sp>
        <p:nvSpPr>
          <p:cNvPr id="7179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3" dist="53882" dir="13500000">
              <a:schemeClr val="bg2">
                <a:alpha val="50000"/>
              </a:schemeClr>
            </a:prstShdw>
          </a:effec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ar-SA" dirty="0"/>
          </a:p>
        </p:txBody>
      </p:sp>
      <p:grpSp>
        <p:nvGrpSpPr>
          <p:cNvPr id="2" name="مجموعة 11"/>
          <p:cNvGrpSpPr/>
          <p:nvPr/>
        </p:nvGrpSpPr>
        <p:grpSpPr>
          <a:xfrm>
            <a:off x="7788326" y="571480"/>
            <a:ext cx="1355674" cy="523220"/>
            <a:chOff x="7788326" y="1000108"/>
            <a:chExt cx="1355674" cy="523220"/>
          </a:xfrm>
        </p:grpSpPr>
        <p:sp>
          <p:nvSpPr>
            <p:cNvPr id="13" name="Text Box 4"/>
            <p:cNvSpPr txBox="1">
              <a:spLocks noChangeArrowheads="1"/>
            </p:cNvSpPr>
            <p:nvPr/>
          </p:nvSpPr>
          <p:spPr bwMode="auto">
            <a:xfrm>
              <a:off x="7788326" y="1000108"/>
              <a:ext cx="1355674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ar-SA" sz="2800" dirty="0">
                  <a:solidFill>
                    <a:srgbClr val="FF0000"/>
                  </a:solidFill>
                  <a:cs typeface="Traditional Arabic" pitchFamily="2" charset="-78"/>
                </a:rPr>
                <a:t>الخطوة  </a:t>
              </a:r>
              <a:endParaRPr lang="en-US" sz="2800" dirty="0">
                <a:solidFill>
                  <a:srgbClr val="FF0000"/>
                </a:solidFill>
                <a:cs typeface="Traditional Arabic" pitchFamily="2" charset="-78"/>
              </a:endParaRPr>
            </a:p>
          </p:txBody>
        </p:sp>
        <p:pic>
          <p:nvPicPr>
            <p:cNvPr id="14" name="صورة 13" descr="1.BMP"/>
            <p:cNvPicPr>
              <a:picLocks noChangeAspect="1"/>
            </p:cNvPicPr>
            <p:nvPr/>
          </p:nvPicPr>
          <p:blipFill>
            <a:blip r:embed="rId2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8024839" y="1095361"/>
              <a:ext cx="333375" cy="333375"/>
            </a:xfrm>
            <a:prstGeom prst="rect">
              <a:avLst/>
            </a:prstGeom>
          </p:spPr>
        </p:pic>
      </p:grpSp>
      <p:sp>
        <p:nvSpPr>
          <p:cNvPr id="17" name="Text Box 4"/>
          <p:cNvSpPr txBox="1">
            <a:spLocks noChangeArrowheads="1"/>
          </p:cNvSpPr>
          <p:nvPr/>
        </p:nvSpPr>
        <p:spPr bwMode="auto">
          <a:xfrm>
            <a:off x="215930" y="928670"/>
            <a:ext cx="892807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ar-SA" sz="2800" dirty="0" smtClean="0">
                <a:cs typeface="Traditional Arabic" pitchFamily="2" charset="-78"/>
              </a:rPr>
              <a:t>الحد هو المستقيم </a:t>
            </a:r>
            <a:r>
              <a:rPr lang="en-US" sz="2800" dirty="0" smtClean="0">
                <a:cs typeface="Traditional Arabic" pitchFamily="2" charset="-78"/>
              </a:rPr>
              <a:t>y </a:t>
            </a:r>
            <a:r>
              <a:rPr lang="en-US" sz="2800" dirty="0" smtClean="0">
                <a:cs typeface="Traditional Arabic" pitchFamily="2" charset="-78"/>
                <a:sym typeface="Zawawi"/>
              </a:rPr>
              <a:t>=</a:t>
            </a:r>
            <a:r>
              <a:rPr lang="en-US" sz="2800" dirty="0" smtClean="0">
                <a:cs typeface="Traditional Arabic" pitchFamily="2" charset="-78"/>
              </a:rPr>
              <a:t> 2 </a:t>
            </a:r>
            <a:r>
              <a:rPr lang="en-US" sz="2800" dirty="0" smtClean="0">
                <a:latin typeface="ZA-SYMBOLS"/>
                <a:cs typeface="ZA-SYMBOLS"/>
              </a:rPr>
              <a:t>|  </a:t>
            </a:r>
            <a:r>
              <a:rPr lang="en-US" sz="2800" dirty="0" smtClean="0">
                <a:cs typeface="Traditional Arabic" pitchFamily="2" charset="-78"/>
              </a:rPr>
              <a:t>x </a:t>
            </a:r>
            <a:r>
              <a:rPr lang="en-US" sz="2800" dirty="0" smtClean="0">
                <a:latin typeface="ZA-SYMBOLS"/>
                <a:cs typeface="ZA-SYMBOLS"/>
              </a:rPr>
              <a:t>| </a:t>
            </a:r>
            <a:r>
              <a:rPr lang="en-US" sz="2800" dirty="0" smtClean="0">
                <a:cs typeface="Traditional Arabic" pitchFamily="2" charset="-78"/>
              </a:rPr>
              <a:t>+ 3</a:t>
            </a:r>
            <a:r>
              <a:rPr lang="ar-SA" sz="2800" dirty="0" smtClean="0">
                <a:cs typeface="Traditional Arabic" pitchFamily="2" charset="-78"/>
              </a:rPr>
              <a:t> ، وبما أن رمز المتباينة هو </a:t>
            </a:r>
            <a:r>
              <a:rPr lang="ar-SA" sz="2800" dirty="0" smtClean="0">
                <a:cs typeface="Traditional Arabic" pitchFamily="2" charset="-78"/>
                <a:sym typeface="Zawawi"/>
              </a:rPr>
              <a:t> فإن الحد سيكون متصلاً . </a:t>
            </a:r>
            <a:endParaRPr lang="en-US" sz="2800" dirty="0">
              <a:cs typeface="Traditional Arabic" pitchFamily="2" charset="-78"/>
            </a:endParaRPr>
          </a:p>
        </p:txBody>
      </p:sp>
      <p:pic>
        <p:nvPicPr>
          <p:cNvPr id="15" name="صورة 14" descr="25-10-1432 11-13-50 م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4282" y="2214554"/>
            <a:ext cx="4409524" cy="4390476"/>
          </a:xfrm>
          <a:prstGeom prst="rect">
            <a:avLst/>
          </a:prstGeom>
        </p:spPr>
      </p:pic>
      <p:graphicFrame>
        <p:nvGraphicFramePr>
          <p:cNvPr id="16" name="جدول 15"/>
          <p:cNvGraphicFramePr>
            <a:graphicFrameLocks noGrp="1"/>
          </p:cNvGraphicFramePr>
          <p:nvPr/>
        </p:nvGraphicFramePr>
        <p:xfrm>
          <a:off x="5643570" y="1500174"/>
          <a:ext cx="1404926" cy="222504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702463"/>
                <a:gridCol w="702463"/>
              </a:tblGrid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en-US" dirty="0" smtClean="0"/>
                        <a:t>y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 smtClean="0"/>
                        <a:t>x</a:t>
                      </a:r>
                      <a:endParaRPr lang="ar-SA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en-US" dirty="0" smtClean="0"/>
                        <a:t>7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 smtClean="0"/>
                        <a:t>2</a:t>
                      </a:r>
                      <a:endParaRPr lang="ar-SA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en-US" dirty="0" smtClean="0"/>
                        <a:t>5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 smtClean="0"/>
                        <a:t>1</a:t>
                      </a:r>
                      <a:endParaRPr lang="ar-SA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en-US" dirty="0" smtClean="0"/>
                        <a:t>3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 smtClean="0"/>
                        <a:t>0</a:t>
                      </a:r>
                      <a:endParaRPr lang="ar-SA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en-US" dirty="0" smtClean="0"/>
                        <a:t>5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 smtClean="0"/>
                        <a:t>-1</a:t>
                      </a:r>
                      <a:endParaRPr lang="ar-SA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en-US" dirty="0" smtClean="0"/>
                        <a:t>7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 smtClean="0"/>
                        <a:t>-2</a:t>
                      </a:r>
                      <a:endParaRPr lang="ar-SA" dirty="0"/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22" name="رابط كسهم مستقيم 21"/>
          <p:cNvCxnSpPr>
            <a:stCxn id="19" idx="3"/>
          </p:cNvCxnSpPr>
          <p:nvPr/>
        </p:nvCxnSpPr>
        <p:spPr>
          <a:xfrm rot="5400000" flipH="1" flipV="1">
            <a:off x="2050924" y="2643182"/>
            <a:ext cx="1520944" cy="806564"/>
          </a:xfrm>
          <a:prstGeom prst="straightConnector1">
            <a:avLst/>
          </a:prstGeom>
          <a:ln w="25400" cmpd="sng">
            <a:solidFill>
              <a:srgbClr val="0000FF"/>
            </a:solidFill>
            <a:prstDash val="solid"/>
            <a:headEnd type="none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شكل بيضاوي 19"/>
          <p:cNvSpPr/>
          <p:nvPr/>
        </p:nvSpPr>
        <p:spPr>
          <a:xfrm>
            <a:off x="2606612" y="3321000"/>
            <a:ext cx="108000" cy="1080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grpSp>
        <p:nvGrpSpPr>
          <p:cNvPr id="3" name="مجموعة 31"/>
          <p:cNvGrpSpPr/>
          <p:nvPr/>
        </p:nvGrpSpPr>
        <p:grpSpPr>
          <a:xfrm>
            <a:off x="7788326" y="3191532"/>
            <a:ext cx="1355674" cy="523220"/>
            <a:chOff x="7788326" y="1000108"/>
            <a:chExt cx="1355674" cy="523220"/>
          </a:xfrm>
        </p:grpSpPr>
        <p:sp>
          <p:nvSpPr>
            <p:cNvPr id="33" name="Text Box 4"/>
            <p:cNvSpPr txBox="1">
              <a:spLocks noChangeArrowheads="1"/>
            </p:cNvSpPr>
            <p:nvPr/>
          </p:nvSpPr>
          <p:spPr bwMode="auto">
            <a:xfrm>
              <a:off x="7788326" y="1000108"/>
              <a:ext cx="1355674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ar-SA" sz="2800" dirty="0">
                  <a:solidFill>
                    <a:srgbClr val="FF0000"/>
                  </a:solidFill>
                  <a:cs typeface="Traditional Arabic" pitchFamily="2" charset="-78"/>
                </a:rPr>
                <a:t>الخطوة  </a:t>
              </a:r>
              <a:endParaRPr lang="en-US" sz="2800" dirty="0">
                <a:solidFill>
                  <a:srgbClr val="FF0000"/>
                </a:solidFill>
                <a:cs typeface="Traditional Arabic" pitchFamily="2" charset="-78"/>
              </a:endParaRPr>
            </a:p>
          </p:txBody>
        </p:sp>
        <p:pic>
          <p:nvPicPr>
            <p:cNvPr id="34" name="صورة 33" descr="1.BMP"/>
            <p:cNvPicPr>
              <a:picLocks noChangeAspect="1"/>
            </p:cNvPicPr>
            <p:nvPr/>
          </p:nvPicPr>
          <p:blipFill>
            <a:blip r:embed="rId4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8024839" y="1095361"/>
              <a:ext cx="333375" cy="333375"/>
            </a:xfrm>
            <a:prstGeom prst="rect">
              <a:avLst/>
            </a:prstGeom>
          </p:spPr>
        </p:pic>
      </p:grpSp>
      <p:sp>
        <p:nvSpPr>
          <p:cNvPr id="35" name="Text Box 4"/>
          <p:cNvSpPr txBox="1">
            <a:spLocks noChangeArrowheads="1"/>
          </p:cNvSpPr>
          <p:nvPr/>
        </p:nvSpPr>
        <p:spPr bwMode="auto">
          <a:xfrm>
            <a:off x="4643438" y="3714752"/>
            <a:ext cx="4500562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800" dirty="0" smtClean="0">
                <a:cs typeface="Traditional Arabic" pitchFamily="2" charset="-78"/>
              </a:rPr>
              <a:t>اختبري النقطة </a:t>
            </a:r>
            <a:r>
              <a:rPr lang="en-US" sz="2800" dirty="0" smtClean="0">
                <a:cs typeface="Traditional Arabic" pitchFamily="2" charset="-78"/>
              </a:rPr>
              <a:t> (0,0) </a:t>
            </a:r>
            <a:r>
              <a:rPr lang="ar-SA" sz="2800" dirty="0" smtClean="0">
                <a:cs typeface="Traditional Arabic" pitchFamily="2" charset="-78"/>
              </a:rPr>
              <a:t>والتي لا تقع على حد المتباينة .</a:t>
            </a:r>
            <a:endParaRPr lang="en-US" sz="2800" dirty="0">
              <a:cs typeface="Traditional Arabic" pitchFamily="2" charset="-78"/>
            </a:endParaRPr>
          </a:p>
        </p:txBody>
      </p:sp>
      <p:sp>
        <p:nvSpPr>
          <p:cNvPr id="36" name="Text Box 4"/>
          <p:cNvSpPr txBox="1">
            <a:spLocks noChangeArrowheads="1"/>
          </p:cNvSpPr>
          <p:nvPr/>
        </p:nvSpPr>
        <p:spPr bwMode="auto">
          <a:xfrm>
            <a:off x="4643438" y="4477416"/>
            <a:ext cx="450056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dirty="0" smtClean="0">
                <a:cs typeface="Traditional Arabic" pitchFamily="2" charset="-78"/>
              </a:rPr>
              <a:t> </a:t>
            </a:r>
            <a:r>
              <a:rPr lang="en-US" sz="2800" dirty="0" smtClean="0">
                <a:solidFill>
                  <a:srgbClr val="0000FF"/>
                </a:solidFill>
                <a:cs typeface="Traditional Arabic" pitchFamily="2" charset="-78"/>
              </a:rPr>
              <a:t>y </a:t>
            </a:r>
            <a:r>
              <a:rPr lang="en-US" sz="2800" dirty="0" smtClean="0">
                <a:solidFill>
                  <a:srgbClr val="0000FF"/>
                </a:solidFill>
                <a:cs typeface="Traditional Arabic" pitchFamily="2" charset="-78"/>
                <a:sym typeface="Zawawi"/>
              </a:rPr>
              <a:t></a:t>
            </a:r>
            <a:r>
              <a:rPr lang="en-US" sz="2800" dirty="0" smtClean="0">
                <a:solidFill>
                  <a:srgbClr val="0000FF"/>
                </a:solidFill>
                <a:cs typeface="Traditional Arabic" pitchFamily="2" charset="-78"/>
              </a:rPr>
              <a:t> 2 </a:t>
            </a:r>
            <a:r>
              <a:rPr lang="en-US" sz="2800" dirty="0" smtClean="0">
                <a:solidFill>
                  <a:srgbClr val="0000FF"/>
                </a:solidFill>
                <a:latin typeface="ZA-SYMBOLS"/>
                <a:cs typeface="ZA-SYMBOLS"/>
              </a:rPr>
              <a:t>|  </a:t>
            </a:r>
            <a:r>
              <a:rPr lang="en-US" sz="2800" dirty="0" smtClean="0">
                <a:solidFill>
                  <a:srgbClr val="0000FF"/>
                </a:solidFill>
                <a:cs typeface="Traditional Arabic" pitchFamily="2" charset="-78"/>
              </a:rPr>
              <a:t>x </a:t>
            </a:r>
            <a:r>
              <a:rPr lang="en-US" sz="2800" dirty="0" smtClean="0">
                <a:solidFill>
                  <a:srgbClr val="0000FF"/>
                </a:solidFill>
                <a:latin typeface="ZA-SYMBOLS"/>
                <a:cs typeface="ZA-SYMBOLS"/>
              </a:rPr>
              <a:t>| </a:t>
            </a:r>
            <a:r>
              <a:rPr lang="en-US" sz="2800" dirty="0" smtClean="0">
                <a:solidFill>
                  <a:srgbClr val="0000FF"/>
                </a:solidFill>
                <a:cs typeface="Traditional Arabic" pitchFamily="2" charset="-78"/>
              </a:rPr>
              <a:t>+ 3</a:t>
            </a:r>
            <a:r>
              <a:rPr lang="ar-SA" sz="2800" dirty="0" smtClean="0">
                <a:solidFill>
                  <a:srgbClr val="0000FF"/>
                </a:solidFill>
                <a:cs typeface="Traditional Arabic" pitchFamily="2" charset="-78"/>
              </a:rPr>
              <a:t> </a:t>
            </a:r>
            <a:r>
              <a:rPr lang="ar-SA" sz="2800" dirty="0" smtClean="0">
                <a:solidFill>
                  <a:srgbClr val="00B050"/>
                </a:solidFill>
                <a:cs typeface="Traditional Arabic" pitchFamily="2" charset="-78"/>
              </a:rPr>
              <a:t>المتباينة الأصلية .</a:t>
            </a:r>
            <a:r>
              <a:rPr lang="en-US" sz="2800" dirty="0" smtClean="0">
                <a:solidFill>
                  <a:srgbClr val="00B050"/>
                </a:solidFill>
                <a:cs typeface="Traditional Arabic" pitchFamily="2" charset="-78"/>
              </a:rPr>
              <a:t> </a:t>
            </a:r>
            <a:endParaRPr lang="en-US" sz="2800" dirty="0">
              <a:solidFill>
                <a:srgbClr val="00B050"/>
              </a:solidFill>
              <a:cs typeface="Traditional Arabic" pitchFamily="2" charset="-78"/>
            </a:endParaRPr>
          </a:p>
        </p:txBody>
      </p:sp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ar-SA" dirty="0"/>
          </a:p>
        </p:txBody>
      </p:sp>
      <p:sp>
        <p:nvSpPr>
          <p:cNvPr id="7171" name="Rectangle 3"/>
          <p:cNvSpPr>
            <a:spLocks noChangeArrowheads="1"/>
          </p:cNvSpPr>
          <p:nvPr/>
        </p:nvSpPr>
        <p:spPr bwMode="auto">
          <a:xfrm>
            <a:off x="0" y="15621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ar-SA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9" name="Text Box 4"/>
          <p:cNvSpPr txBox="1">
            <a:spLocks noChangeArrowheads="1"/>
          </p:cNvSpPr>
          <p:nvPr/>
        </p:nvSpPr>
        <p:spPr bwMode="auto">
          <a:xfrm>
            <a:off x="4357654" y="5191796"/>
            <a:ext cx="4786346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dirty="0" smtClean="0">
                <a:cs typeface="Traditional Arabic" pitchFamily="2" charset="-78"/>
              </a:rPr>
              <a:t> </a:t>
            </a:r>
            <a:r>
              <a:rPr lang="en-US" sz="2800" dirty="0" smtClean="0">
                <a:solidFill>
                  <a:srgbClr val="00B050"/>
                </a:solidFill>
                <a:cs typeface="Traditional Arabic" pitchFamily="2" charset="-78"/>
              </a:rPr>
              <a:t>(x,y) = (0,0) </a:t>
            </a:r>
            <a:r>
              <a:rPr lang="en-US" sz="2800" dirty="0" smtClean="0">
                <a:solidFill>
                  <a:srgbClr val="0000FF"/>
                </a:solidFill>
                <a:cs typeface="Traditional Arabic" pitchFamily="2" charset="-78"/>
              </a:rPr>
              <a:t>(0) </a:t>
            </a:r>
            <a:r>
              <a:rPr lang="en-US" sz="2800" dirty="0" smtClean="0">
                <a:solidFill>
                  <a:srgbClr val="0000FF"/>
                </a:solidFill>
                <a:cs typeface="Traditional Arabic" pitchFamily="2" charset="-78"/>
                <a:sym typeface="Zawawi"/>
              </a:rPr>
              <a:t></a:t>
            </a:r>
            <a:r>
              <a:rPr lang="en-US" sz="2800" dirty="0" smtClean="0">
                <a:solidFill>
                  <a:srgbClr val="0000FF"/>
                </a:solidFill>
                <a:cs typeface="Traditional Arabic" pitchFamily="2" charset="-78"/>
              </a:rPr>
              <a:t>  2 </a:t>
            </a:r>
            <a:r>
              <a:rPr lang="en-US" sz="2800" dirty="0" smtClean="0">
                <a:solidFill>
                  <a:srgbClr val="0000FF"/>
                </a:solidFill>
                <a:latin typeface="ZA-SYMBOLS"/>
                <a:cs typeface="ZA-SYMBOLS"/>
              </a:rPr>
              <a:t>|  </a:t>
            </a:r>
            <a:r>
              <a:rPr lang="en-US" sz="2800" dirty="0" smtClean="0">
                <a:solidFill>
                  <a:srgbClr val="0000FF"/>
                </a:solidFill>
                <a:cs typeface="Traditional Arabic" pitchFamily="2" charset="-78"/>
              </a:rPr>
              <a:t>0 </a:t>
            </a:r>
            <a:r>
              <a:rPr lang="en-US" sz="2800" dirty="0" smtClean="0">
                <a:solidFill>
                  <a:srgbClr val="0000FF"/>
                </a:solidFill>
                <a:latin typeface="ZA-SYMBOLS"/>
                <a:cs typeface="ZA-SYMBOLS"/>
              </a:rPr>
              <a:t>| </a:t>
            </a:r>
            <a:r>
              <a:rPr lang="en-US" sz="2800" dirty="0" smtClean="0">
                <a:solidFill>
                  <a:srgbClr val="0000FF"/>
                </a:solidFill>
                <a:cs typeface="Traditional Arabic" pitchFamily="2" charset="-78"/>
              </a:rPr>
              <a:t>+ 3</a:t>
            </a:r>
            <a:r>
              <a:rPr lang="ar-SA" sz="2800" dirty="0" smtClean="0">
                <a:solidFill>
                  <a:srgbClr val="0000FF"/>
                </a:solidFill>
                <a:cs typeface="Traditional Arabic" pitchFamily="2" charset="-78"/>
              </a:rPr>
              <a:t> </a:t>
            </a:r>
            <a:endParaRPr lang="en-US" sz="2800" dirty="0">
              <a:solidFill>
                <a:srgbClr val="00B050"/>
              </a:solidFill>
              <a:cs typeface="Traditional Arabic" pitchFamily="2" charset="-78"/>
            </a:endParaRPr>
          </a:p>
        </p:txBody>
      </p:sp>
      <p:sp>
        <p:nvSpPr>
          <p:cNvPr id="41" name="Text Box 4"/>
          <p:cNvSpPr txBox="1">
            <a:spLocks noChangeArrowheads="1"/>
          </p:cNvSpPr>
          <p:nvPr/>
        </p:nvSpPr>
        <p:spPr bwMode="auto">
          <a:xfrm>
            <a:off x="7072330" y="4834606"/>
            <a:ext cx="428596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dirty="0" smtClean="0">
                <a:solidFill>
                  <a:srgbClr val="FF0000"/>
                </a:solidFill>
                <a:cs typeface="Traditional Arabic" pitchFamily="2" charset="-78"/>
              </a:rPr>
              <a:t>?</a:t>
            </a:r>
            <a:r>
              <a:rPr lang="en-US" sz="2800" dirty="0" smtClean="0">
                <a:solidFill>
                  <a:srgbClr val="00B050"/>
                </a:solidFill>
                <a:cs typeface="Traditional Arabic" pitchFamily="2" charset="-78"/>
              </a:rPr>
              <a:t> </a:t>
            </a:r>
            <a:endParaRPr lang="en-US" sz="2800" dirty="0">
              <a:solidFill>
                <a:srgbClr val="00B050"/>
              </a:solidFill>
              <a:cs typeface="Traditional Arabic" pitchFamily="2" charset="-78"/>
            </a:endParaRPr>
          </a:p>
        </p:txBody>
      </p:sp>
      <p:sp>
        <p:nvSpPr>
          <p:cNvPr id="45" name="Text Box 4"/>
          <p:cNvSpPr txBox="1">
            <a:spLocks noChangeArrowheads="1"/>
          </p:cNvSpPr>
          <p:nvPr/>
        </p:nvSpPr>
        <p:spPr bwMode="auto">
          <a:xfrm>
            <a:off x="4643438" y="5763300"/>
            <a:ext cx="450056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dirty="0" smtClean="0">
                <a:cs typeface="Traditional Arabic" pitchFamily="2" charset="-78"/>
              </a:rPr>
              <a:t>    </a:t>
            </a:r>
            <a:r>
              <a:rPr lang="en-US" sz="2800" dirty="0" smtClean="0">
                <a:solidFill>
                  <a:srgbClr val="0000FF"/>
                </a:solidFill>
                <a:cs typeface="Traditional Arabic" pitchFamily="2" charset="-78"/>
              </a:rPr>
              <a:t>0 </a:t>
            </a:r>
            <a:r>
              <a:rPr lang="en-US" sz="2800" dirty="0" smtClean="0">
                <a:solidFill>
                  <a:srgbClr val="0000FF"/>
                </a:solidFill>
                <a:cs typeface="Traditional Arabic" pitchFamily="2" charset="-78"/>
                <a:sym typeface="Zawawi"/>
              </a:rPr>
              <a:t> 3</a:t>
            </a:r>
            <a:r>
              <a:rPr lang="ar-SA" sz="2800" dirty="0" smtClean="0">
                <a:solidFill>
                  <a:srgbClr val="0000FF"/>
                </a:solidFill>
                <a:cs typeface="Traditional Arabic" pitchFamily="2" charset="-78"/>
                <a:sym typeface="Zawawi"/>
              </a:rPr>
              <a:t>          </a:t>
            </a:r>
            <a:r>
              <a:rPr lang="ar-SA" sz="2800" dirty="0" smtClean="0">
                <a:solidFill>
                  <a:srgbClr val="00B050"/>
                </a:solidFill>
                <a:cs typeface="Traditional Arabic" pitchFamily="2" charset="-78"/>
              </a:rPr>
              <a:t>صح.</a:t>
            </a:r>
            <a:r>
              <a:rPr lang="en-US" sz="2800" dirty="0" smtClean="0">
                <a:solidFill>
                  <a:srgbClr val="00B050"/>
                </a:solidFill>
                <a:cs typeface="Traditional Arabic" pitchFamily="2" charset="-78"/>
              </a:rPr>
              <a:t> </a:t>
            </a:r>
            <a:endParaRPr lang="en-US" sz="2800" dirty="0">
              <a:solidFill>
                <a:srgbClr val="00B050"/>
              </a:solidFill>
              <a:cs typeface="Traditional Arabic" pitchFamily="2" charset="-78"/>
            </a:endParaRPr>
          </a:p>
        </p:txBody>
      </p:sp>
      <p:sp>
        <p:nvSpPr>
          <p:cNvPr id="46" name="Text Box 4"/>
          <p:cNvSpPr txBox="1">
            <a:spLocks noChangeArrowheads="1"/>
          </p:cNvSpPr>
          <p:nvPr/>
        </p:nvSpPr>
        <p:spPr bwMode="auto">
          <a:xfrm>
            <a:off x="4643438" y="6334804"/>
            <a:ext cx="450056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800" dirty="0" smtClean="0">
                <a:solidFill>
                  <a:srgbClr val="0000FF"/>
                </a:solidFill>
                <a:cs typeface="Traditional Arabic" pitchFamily="2" charset="-78"/>
              </a:rPr>
              <a:t>ظلّلي المنطقة التي تحوي </a:t>
            </a:r>
            <a:r>
              <a:rPr lang="en-US" sz="2800" dirty="0" smtClean="0">
                <a:solidFill>
                  <a:srgbClr val="0000FF"/>
                </a:solidFill>
                <a:cs typeface="Traditional Arabic" pitchFamily="2" charset="-78"/>
              </a:rPr>
              <a:t> (0,0) </a:t>
            </a:r>
            <a:r>
              <a:rPr lang="ar-SA" sz="2800" dirty="0" smtClean="0">
                <a:solidFill>
                  <a:srgbClr val="0000FF"/>
                </a:solidFill>
                <a:cs typeface="Traditional Arabic" pitchFamily="2" charset="-78"/>
              </a:rPr>
              <a:t>.</a:t>
            </a:r>
            <a:endParaRPr lang="en-US" sz="2800" dirty="0">
              <a:solidFill>
                <a:srgbClr val="0000FF"/>
              </a:solidFill>
              <a:cs typeface="Traditional Arabic" pitchFamily="2" charset="-78"/>
            </a:endParaRPr>
          </a:p>
        </p:txBody>
      </p:sp>
      <p:cxnSp>
        <p:nvCxnSpPr>
          <p:cNvPr id="52" name="رابط مستقيم 51"/>
          <p:cNvCxnSpPr/>
          <p:nvPr/>
        </p:nvCxnSpPr>
        <p:spPr>
          <a:xfrm rot="10800000" flipV="1">
            <a:off x="285720" y="2928934"/>
            <a:ext cx="1714512" cy="1071570"/>
          </a:xfrm>
          <a:prstGeom prst="line">
            <a:avLst/>
          </a:prstGeom>
          <a:ln w="38100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رابط مستقيم 53"/>
          <p:cNvCxnSpPr/>
          <p:nvPr/>
        </p:nvCxnSpPr>
        <p:spPr>
          <a:xfrm rot="10800000" flipV="1">
            <a:off x="285720" y="3286124"/>
            <a:ext cx="1928826" cy="1500198"/>
          </a:xfrm>
          <a:prstGeom prst="line">
            <a:avLst/>
          </a:prstGeom>
          <a:ln w="38100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رابط مستقيم 54"/>
          <p:cNvCxnSpPr/>
          <p:nvPr/>
        </p:nvCxnSpPr>
        <p:spPr>
          <a:xfrm rot="10800000" flipV="1">
            <a:off x="285720" y="3571876"/>
            <a:ext cx="2071702" cy="2000264"/>
          </a:xfrm>
          <a:prstGeom prst="line">
            <a:avLst/>
          </a:prstGeom>
          <a:ln w="38100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رابط مستقيم 56"/>
          <p:cNvCxnSpPr/>
          <p:nvPr/>
        </p:nvCxnSpPr>
        <p:spPr>
          <a:xfrm rot="5400000">
            <a:off x="35687" y="4036223"/>
            <a:ext cx="2643206" cy="2143140"/>
          </a:xfrm>
          <a:prstGeom prst="line">
            <a:avLst/>
          </a:prstGeom>
          <a:ln w="38100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رابط مستقيم 58"/>
          <p:cNvCxnSpPr/>
          <p:nvPr/>
        </p:nvCxnSpPr>
        <p:spPr>
          <a:xfrm rot="5400000">
            <a:off x="571472" y="4643446"/>
            <a:ext cx="2714644" cy="1000132"/>
          </a:xfrm>
          <a:prstGeom prst="line">
            <a:avLst/>
          </a:prstGeom>
          <a:ln w="38100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رابط مستقيم 59"/>
          <p:cNvCxnSpPr>
            <a:endCxn id="15" idx="2"/>
          </p:cNvCxnSpPr>
          <p:nvPr/>
        </p:nvCxnSpPr>
        <p:spPr>
          <a:xfrm rot="5400000">
            <a:off x="978813" y="5154983"/>
            <a:ext cx="2890278" cy="9816"/>
          </a:xfrm>
          <a:prstGeom prst="line">
            <a:avLst/>
          </a:prstGeom>
          <a:ln w="38100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رابط مستقيم 60"/>
          <p:cNvCxnSpPr/>
          <p:nvPr/>
        </p:nvCxnSpPr>
        <p:spPr>
          <a:xfrm rot="16200000" flipH="1">
            <a:off x="1464447" y="4679165"/>
            <a:ext cx="2786082" cy="857256"/>
          </a:xfrm>
          <a:prstGeom prst="line">
            <a:avLst/>
          </a:prstGeom>
          <a:ln w="38100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رابط مستقيم 61"/>
          <p:cNvCxnSpPr/>
          <p:nvPr/>
        </p:nvCxnSpPr>
        <p:spPr>
          <a:xfrm rot="16200000" flipH="1">
            <a:off x="2536017" y="3607595"/>
            <a:ext cx="2214578" cy="1857388"/>
          </a:xfrm>
          <a:prstGeom prst="line">
            <a:avLst/>
          </a:prstGeom>
          <a:ln w="38100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رابط مستقيم 68"/>
          <p:cNvCxnSpPr/>
          <p:nvPr/>
        </p:nvCxnSpPr>
        <p:spPr>
          <a:xfrm rot="10800000" flipV="1">
            <a:off x="285720" y="2428868"/>
            <a:ext cx="1500198" cy="571504"/>
          </a:xfrm>
          <a:prstGeom prst="line">
            <a:avLst/>
          </a:prstGeom>
          <a:ln w="38100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رابط مستقيم 69"/>
          <p:cNvCxnSpPr/>
          <p:nvPr/>
        </p:nvCxnSpPr>
        <p:spPr>
          <a:xfrm>
            <a:off x="2786050" y="3071810"/>
            <a:ext cx="1785950" cy="1500198"/>
          </a:xfrm>
          <a:prstGeom prst="line">
            <a:avLst/>
          </a:prstGeom>
          <a:ln w="38100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رابط مستقيم 70"/>
          <p:cNvCxnSpPr/>
          <p:nvPr/>
        </p:nvCxnSpPr>
        <p:spPr>
          <a:xfrm>
            <a:off x="2928926" y="2786058"/>
            <a:ext cx="1643074" cy="1214446"/>
          </a:xfrm>
          <a:prstGeom prst="line">
            <a:avLst/>
          </a:prstGeom>
          <a:ln w="38100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رابط مستقيم 71"/>
          <p:cNvCxnSpPr/>
          <p:nvPr/>
        </p:nvCxnSpPr>
        <p:spPr>
          <a:xfrm>
            <a:off x="3071802" y="2571744"/>
            <a:ext cx="1500198" cy="1000132"/>
          </a:xfrm>
          <a:prstGeom prst="line">
            <a:avLst/>
          </a:prstGeom>
          <a:ln w="38100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رابط مستقيم 75"/>
          <p:cNvCxnSpPr/>
          <p:nvPr/>
        </p:nvCxnSpPr>
        <p:spPr>
          <a:xfrm>
            <a:off x="3214678" y="2357430"/>
            <a:ext cx="1357322" cy="857256"/>
          </a:xfrm>
          <a:prstGeom prst="line">
            <a:avLst/>
          </a:prstGeom>
          <a:ln w="38100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رابط مستقيم 78"/>
          <p:cNvCxnSpPr/>
          <p:nvPr/>
        </p:nvCxnSpPr>
        <p:spPr>
          <a:xfrm rot="10800000" flipV="1">
            <a:off x="285720" y="2643182"/>
            <a:ext cx="1571636" cy="785818"/>
          </a:xfrm>
          <a:prstGeom prst="line">
            <a:avLst/>
          </a:prstGeom>
          <a:ln w="38100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شكل بيضاوي 46"/>
          <p:cNvSpPr/>
          <p:nvPr/>
        </p:nvSpPr>
        <p:spPr>
          <a:xfrm>
            <a:off x="2392298" y="4357694"/>
            <a:ext cx="108000" cy="108000"/>
          </a:xfrm>
          <a:prstGeom prst="ellipse">
            <a:avLst/>
          </a:prstGeom>
          <a:solidFill>
            <a:srgbClr val="0000FF"/>
          </a:solidFill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>
              <a:solidFill>
                <a:srgbClr val="0000FF"/>
              </a:solidFill>
            </a:endParaRPr>
          </a:p>
        </p:txBody>
      </p:sp>
      <p:sp>
        <p:nvSpPr>
          <p:cNvPr id="19" name="شكل بيضاوي 18"/>
          <p:cNvSpPr/>
          <p:nvPr/>
        </p:nvSpPr>
        <p:spPr>
          <a:xfrm>
            <a:off x="2392298" y="3714752"/>
            <a:ext cx="108000" cy="1080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pic>
        <p:nvPicPr>
          <p:cNvPr id="53" name="صورة 52" descr="Symbol-Check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6429388" y="5715016"/>
            <a:ext cx="571504" cy="571504"/>
          </a:xfrm>
          <a:prstGeom prst="rect">
            <a:avLst/>
          </a:prstGeom>
        </p:spPr>
      </p:pic>
      <p:sp>
        <p:nvSpPr>
          <p:cNvPr id="42" name="شكل بيضاوي 41"/>
          <p:cNvSpPr/>
          <p:nvPr/>
        </p:nvSpPr>
        <p:spPr>
          <a:xfrm>
            <a:off x="2820926" y="2857496"/>
            <a:ext cx="108000" cy="1080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cxnSp>
        <p:nvCxnSpPr>
          <p:cNvPr id="51" name="رابط كسهم مستقيم 50"/>
          <p:cNvCxnSpPr>
            <a:stCxn id="19" idx="1"/>
          </p:cNvCxnSpPr>
          <p:nvPr/>
        </p:nvCxnSpPr>
        <p:spPr>
          <a:xfrm rot="16200000" flipV="1">
            <a:off x="1339009" y="2661463"/>
            <a:ext cx="1444576" cy="693634"/>
          </a:xfrm>
          <a:prstGeom prst="straightConnector1">
            <a:avLst/>
          </a:prstGeom>
          <a:ln w="25400" cmpd="sng">
            <a:solidFill>
              <a:srgbClr val="0000FF"/>
            </a:solidFill>
            <a:prstDash val="solid"/>
            <a:headEnd type="none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شكل بيضاوي 42"/>
          <p:cNvSpPr/>
          <p:nvPr/>
        </p:nvSpPr>
        <p:spPr>
          <a:xfrm>
            <a:off x="1963670" y="2857496"/>
            <a:ext cx="108000" cy="1080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44" name="شكل بيضاوي 43"/>
          <p:cNvSpPr/>
          <p:nvPr/>
        </p:nvSpPr>
        <p:spPr>
          <a:xfrm>
            <a:off x="2177984" y="3286124"/>
            <a:ext cx="108000" cy="1080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cxnSp>
        <p:nvCxnSpPr>
          <p:cNvPr id="90" name="رابط مستقيم 89"/>
          <p:cNvCxnSpPr/>
          <p:nvPr/>
        </p:nvCxnSpPr>
        <p:spPr>
          <a:xfrm rot="16200000" flipH="1">
            <a:off x="2071670" y="4071942"/>
            <a:ext cx="2928958" cy="1928826"/>
          </a:xfrm>
          <a:prstGeom prst="line">
            <a:avLst/>
          </a:prstGeom>
          <a:ln w="38100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رابط مستقيم 97"/>
          <p:cNvCxnSpPr/>
          <p:nvPr/>
        </p:nvCxnSpPr>
        <p:spPr>
          <a:xfrm>
            <a:off x="3286116" y="2285992"/>
            <a:ext cx="1285884" cy="214314"/>
          </a:xfrm>
          <a:prstGeom prst="line">
            <a:avLst/>
          </a:prstGeom>
          <a:ln w="38100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0" name="رابط مستقيم 99"/>
          <p:cNvCxnSpPr/>
          <p:nvPr/>
        </p:nvCxnSpPr>
        <p:spPr>
          <a:xfrm rot="10800000" flipV="1">
            <a:off x="285720" y="2357430"/>
            <a:ext cx="1428760" cy="71438"/>
          </a:xfrm>
          <a:prstGeom prst="line">
            <a:avLst/>
          </a:prstGeom>
          <a:ln w="38100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2" name="انفجار 1 101"/>
          <p:cNvSpPr/>
          <p:nvPr/>
        </p:nvSpPr>
        <p:spPr>
          <a:xfrm>
            <a:off x="7143768" y="1357298"/>
            <a:ext cx="2000232" cy="2000264"/>
          </a:xfrm>
          <a:prstGeom prst="irregularSeal1">
            <a:avLst/>
          </a:prstGeom>
          <a:solidFill>
            <a:srgbClr val="FFFFCC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b="1" dirty="0" smtClean="0">
                <a:solidFill>
                  <a:schemeClr val="tx1"/>
                </a:solidFill>
                <a:cs typeface="Traditional Arabic" pitchFamily="2" charset="-78"/>
              </a:rPr>
              <a:t>لا بد من إعادة تعريف الدالة . </a:t>
            </a:r>
            <a:endParaRPr lang="ar-SA" b="1" dirty="0">
              <a:solidFill>
                <a:schemeClr val="tx1"/>
              </a:solidFill>
              <a:cs typeface="Traditional Arabic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500"/>
                                        <p:tgtEl>
                                          <p:spTgt spid="163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75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7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75"/>
                                  </p:iterate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74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49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50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5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5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3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1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9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7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2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5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0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3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2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2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2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2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3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>
                      <p:stCondLst>
                        <p:cond delay="indefinite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75"/>
                                  </p:iterate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74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>
                      <p:stCondLst>
                        <p:cond delay="indefinite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0" dur="770" decel="100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41" dur="770" decel="100000"/>
                                        <p:tgtEl>
                                          <p:spTgt spid="47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4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43" dur="77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4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45" dur="77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4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75"/>
                                  </p:iterate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74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>
                      <p:stCondLst>
                        <p:cond delay="indefinite"/>
                      </p:stCondLst>
                      <p:childTnLst>
                        <p:par>
                          <p:cTn id="152" fill="hold">
                            <p:stCondLst>
                              <p:cond delay="0"/>
                            </p:stCondLst>
                            <p:childTnLst>
                              <p:par>
                                <p:cTn id="1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75"/>
                                  </p:iterate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74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5" fill="hold">
                            <p:stCondLst>
                              <p:cond delay="1575"/>
                            </p:stCondLst>
                            <p:childTnLst>
                              <p:par>
                                <p:cTn id="156" presetID="50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8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9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0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1" fill="hold">
                      <p:stCondLst>
                        <p:cond delay="indefinite"/>
                      </p:stCondLst>
                      <p:childTnLst>
                        <p:par>
                          <p:cTn id="162" fill="hold">
                            <p:stCondLst>
                              <p:cond delay="0"/>
                            </p:stCondLst>
                            <p:childTnLst>
                              <p:par>
                                <p:cTn id="1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75"/>
                                  </p:iterate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74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5" fill="hold">
                            <p:stCondLst>
                              <p:cond delay="450"/>
                            </p:stCondLst>
                            <p:childTnLst>
                              <p:par>
                                <p:cTn id="166" presetID="3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8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9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0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1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2" fill="hold">
                      <p:stCondLst>
                        <p:cond delay="indefinite"/>
                      </p:stCondLst>
                      <p:childTnLst>
                        <p:par>
                          <p:cTn id="173" fill="hold">
                            <p:stCondLst>
                              <p:cond delay="0"/>
                            </p:stCondLst>
                            <p:childTnLst>
                              <p:par>
                                <p:cTn id="17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75"/>
                                  </p:iterate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74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6" fill="hold">
                      <p:stCondLst>
                        <p:cond delay="indefinite"/>
                      </p:stCondLst>
                      <p:childTnLst>
                        <p:par>
                          <p:cTn id="177" fill="hold">
                            <p:stCondLst>
                              <p:cond delay="0"/>
                            </p:stCondLst>
                            <p:childTnLst>
                              <p:par>
                                <p:cTn id="178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2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3" dur="10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6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7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8" fill="hold">
                      <p:stCondLst>
                        <p:cond delay="indefinite"/>
                      </p:stCondLst>
                      <p:childTnLst>
                        <p:par>
                          <p:cTn id="189" fill="hold">
                            <p:stCondLst>
                              <p:cond delay="0"/>
                            </p:stCondLst>
                            <p:childTnLst>
                              <p:par>
                                <p:cTn id="190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5" dur="1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9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0" fill="hold">
                      <p:stCondLst>
                        <p:cond delay="indefinite"/>
                      </p:stCondLst>
                      <p:childTnLst>
                        <p:par>
                          <p:cTn id="201" fill="hold">
                            <p:stCondLst>
                              <p:cond delay="0"/>
                            </p:stCondLst>
                            <p:childTnLst>
                              <p:par>
                                <p:cTn id="202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6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7" dur="10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0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1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2" fill="hold">
                      <p:stCondLst>
                        <p:cond delay="indefinite"/>
                      </p:stCondLst>
                      <p:childTnLst>
                        <p:par>
                          <p:cTn id="213" fill="hold">
                            <p:stCondLst>
                              <p:cond delay="0"/>
                            </p:stCondLst>
                            <p:childTnLst>
                              <p:par>
                                <p:cTn id="214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9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2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3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4" fill="hold">
                      <p:stCondLst>
                        <p:cond delay="indefinite"/>
                      </p:stCondLst>
                      <p:childTnLst>
                        <p:par>
                          <p:cTn id="225" fill="hold">
                            <p:stCondLst>
                              <p:cond delay="0"/>
                            </p:stCondLst>
                            <p:childTnLst>
                              <p:par>
                                <p:cTn id="226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0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1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5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6" fill="hold">
                      <p:stCondLst>
                        <p:cond delay="indefinite"/>
                      </p:stCondLst>
                      <p:childTnLst>
                        <p:par>
                          <p:cTn id="237" fill="hold">
                            <p:stCondLst>
                              <p:cond delay="0"/>
                            </p:stCondLst>
                            <p:childTnLst>
                              <p:par>
                                <p:cTn id="238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2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3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6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7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8" fill="hold">
                      <p:stCondLst>
                        <p:cond delay="indefinite"/>
                      </p:stCondLst>
                      <p:childTnLst>
                        <p:par>
                          <p:cTn id="249" fill="hold">
                            <p:stCondLst>
                              <p:cond delay="0"/>
                            </p:stCondLst>
                            <p:childTnLst>
                              <p:par>
                                <p:cTn id="250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5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9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0" fill="hold">
                      <p:stCondLst>
                        <p:cond delay="indefinite"/>
                      </p:stCondLst>
                      <p:childTnLst>
                        <p:par>
                          <p:cTn id="261" fill="hold">
                            <p:stCondLst>
                              <p:cond delay="0"/>
                            </p:stCondLst>
                            <p:childTnLst>
                              <p:par>
                                <p:cTn id="262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6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7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0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1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2" fill="hold">
                      <p:stCondLst>
                        <p:cond delay="indefinite"/>
                      </p:stCondLst>
                      <p:childTnLst>
                        <p:par>
                          <p:cTn id="273" fill="hold">
                            <p:stCondLst>
                              <p:cond delay="0"/>
                            </p:stCondLst>
                            <p:childTnLst>
                              <p:par>
                                <p:cTn id="274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9" dur="1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2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3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4" fill="hold">
                      <p:stCondLst>
                        <p:cond delay="indefinite"/>
                      </p:stCondLst>
                      <p:childTnLst>
                        <p:par>
                          <p:cTn id="285" fill="hold">
                            <p:stCondLst>
                              <p:cond delay="0"/>
                            </p:stCondLst>
                            <p:childTnLst>
                              <p:par>
                                <p:cTn id="286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0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1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5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6" fill="hold">
                      <p:stCondLst>
                        <p:cond delay="indefinite"/>
                      </p:stCondLst>
                      <p:childTnLst>
                        <p:par>
                          <p:cTn id="297" fill="hold">
                            <p:stCondLst>
                              <p:cond delay="0"/>
                            </p:stCondLst>
                            <p:childTnLst>
                              <p:par>
                                <p:cTn id="298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2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3" dur="10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6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7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8" fill="hold">
                      <p:stCondLst>
                        <p:cond delay="indefinite"/>
                      </p:stCondLst>
                      <p:childTnLst>
                        <p:par>
                          <p:cTn id="309" fill="hold">
                            <p:stCondLst>
                              <p:cond delay="0"/>
                            </p:stCondLst>
                            <p:childTnLst>
                              <p:par>
                                <p:cTn id="310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5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9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0" fill="hold">
                      <p:stCondLst>
                        <p:cond delay="indefinite"/>
                      </p:stCondLst>
                      <p:childTnLst>
                        <p:par>
                          <p:cTn id="321" fill="hold">
                            <p:stCondLst>
                              <p:cond delay="0"/>
                            </p:stCondLst>
                            <p:childTnLst>
                              <p:par>
                                <p:cTn id="322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6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7" dur="1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0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1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2" fill="hold">
                      <p:stCondLst>
                        <p:cond delay="indefinite"/>
                      </p:stCondLst>
                      <p:childTnLst>
                        <p:par>
                          <p:cTn id="333" fill="hold">
                            <p:stCondLst>
                              <p:cond delay="0"/>
                            </p:stCondLst>
                            <p:childTnLst>
                              <p:par>
                                <p:cTn id="334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9" dur="1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2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3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4" fill="hold">
                      <p:stCondLst>
                        <p:cond delay="indefinite"/>
                      </p:stCondLst>
                      <p:childTnLst>
                        <p:par>
                          <p:cTn id="345" fill="hold">
                            <p:stCondLst>
                              <p:cond delay="0"/>
                            </p:stCondLst>
                            <p:childTnLst>
                              <p:par>
                                <p:cTn id="346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0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1" dur="1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5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6" fill="hold">
                      <p:stCondLst>
                        <p:cond delay="indefinite"/>
                      </p:stCondLst>
                      <p:childTnLst>
                        <p:par>
                          <p:cTn id="357" fill="hold">
                            <p:stCondLst>
                              <p:cond delay="0"/>
                            </p:stCondLst>
                            <p:childTnLst>
                              <p:par>
                                <p:cTn id="358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2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3" dur="10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6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7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8" fill="hold">
                      <p:stCondLst>
                        <p:cond delay="indefinite"/>
                      </p:stCondLst>
                      <p:childTnLst>
                        <p:par>
                          <p:cTn id="369" fill="hold">
                            <p:stCondLst>
                              <p:cond delay="0"/>
                            </p:stCondLst>
                            <p:childTnLst>
                              <p:par>
                                <p:cTn id="370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5" dur="10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9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92" grpId="0" autoUpdateAnimBg="0"/>
      <p:bldP spid="10" grpId="0" autoUpdateAnimBg="0"/>
      <p:bldP spid="17" grpId="0" autoUpdateAnimBg="0"/>
      <p:bldP spid="20" grpId="0" animBg="1"/>
      <p:bldP spid="35" grpId="0" autoUpdateAnimBg="0"/>
      <p:bldP spid="36" grpId="0" autoUpdateAnimBg="0"/>
      <p:bldP spid="39" grpId="0" autoUpdateAnimBg="0"/>
      <p:bldP spid="41" grpId="0" autoUpdateAnimBg="0"/>
      <p:bldP spid="45" grpId="0" autoUpdateAnimBg="0"/>
      <p:bldP spid="46" grpId="0" autoUpdateAnimBg="0"/>
      <p:bldP spid="47" grpId="0" animBg="1"/>
      <p:bldP spid="19" grpId="0" animBg="1"/>
      <p:bldP spid="42" grpId="0" animBg="1"/>
      <p:bldP spid="43" grpId="0" animBg="1"/>
      <p:bldP spid="44" grpId="0" animBg="1"/>
      <p:bldP spid="102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NRSTYLE" val="Indezine_SM_Titl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NRSTYLE" val="Indezine_SM_Text"/>
</p:tagLst>
</file>

<file path=ppt/theme/theme1.xml><?xml version="1.0" encoding="utf-8"?>
<a:theme xmlns:a="http://schemas.openxmlformats.org/drawingml/2006/main" name="تصميم افتراضي">
  <a:themeElements>
    <a:clrScheme name="تصميم افتراضي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تصميم افتراضي">
      <a:majorFont>
        <a:latin typeface="Times New Roman"/>
        <a:ea typeface=""/>
        <a:cs typeface="Arial"/>
      </a:majorFont>
      <a:minorFont>
        <a:latin typeface="Times New Roman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تصميم افتراضي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تصميم افتراضي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تصميم افتراضي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تصميم افتراضي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تصميم افتراضي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تصميم افتراضي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تصميم افتراضي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ind_3041_slide">
  <a:themeElements>
    <a:clrScheme name="ind_3041_slide 2">
      <a:dk1>
        <a:srgbClr val="000000"/>
      </a:dk1>
      <a:lt1>
        <a:srgbClr val="FFD3FF"/>
      </a:lt1>
      <a:dk2>
        <a:srgbClr val="000000"/>
      </a:dk2>
      <a:lt2>
        <a:srgbClr val="B2B2B2"/>
      </a:lt2>
      <a:accent1>
        <a:srgbClr val="FF89B0"/>
      </a:accent1>
      <a:accent2>
        <a:srgbClr val="D78FFF"/>
      </a:accent2>
      <a:accent3>
        <a:srgbClr val="FFE6FF"/>
      </a:accent3>
      <a:accent4>
        <a:srgbClr val="000000"/>
      </a:accent4>
      <a:accent5>
        <a:srgbClr val="FFC4D4"/>
      </a:accent5>
      <a:accent6>
        <a:srgbClr val="C381E7"/>
      </a:accent6>
      <a:hlink>
        <a:srgbClr val="CF0036"/>
      </a:hlink>
      <a:folHlink>
        <a:srgbClr val="CF00CF"/>
      </a:folHlink>
    </a:clrScheme>
    <a:fontScheme name="ind_3041_slide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ind_3041_slide 1">
        <a:dk1>
          <a:srgbClr val="000000"/>
        </a:dk1>
        <a:lt1>
          <a:srgbClr val="FFD3FF"/>
        </a:lt1>
        <a:dk2>
          <a:srgbClr val="000000"/>
        </a:dk2>
        <a:lt2>
          <a:srgbClr val="B2B2B2"/>
        </a:lt2>
        <a:accent1>
          <a:srgbClr val="EDC9ED"/>
        </a:accent1>
        <a:accent2>
          <a:srgbClr val="FF6DFF"/>
        </a:accent2>
        <a:accent3>
          <a:srgbClr val="FFE6FF"/>
        </a:accent3>
        <a:accent4>
          <a:srgbClr val="000000"/>
        </a:accent4>
        <a:accent5>
          <a:srgbClr val="F4E1F4"/>
        </a:accent5>
        <a:accent6>
          <a:srgbClr val="E762E7"/>
        </a:accent6>
        <a:hlink>
          <a:srgbClr val="CE65CE"/>
        </a:hlink>
        <a:folHlink>
          <a:srgbClr val="6B2C6B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d_3041_slide 2">
        <a:dk1>
          <a:srgbClr val="000000"/>
        </a:dk1>
        <a:lt1>
          <a:srgbClr val="FFD3FF"/>
        </a:lt1>
        <a:dk2>
          <a:srgbClr val="000000"/>
        </a:dk2>
        <a:lt2>
          <a:srgbClr val="B2B2B2"/>
        </a:lt2>
        <a:accent1>
          <a:srgbClr val="FF89B0"/>
        </a:accent1>
        <a:accent2>
          <a:srgbClr val="D78FFF"/>
        </a:accent2>
        <a:accent3>
          <a:srgbClr val="FFE6FF"/>
        </a:accent3>
        <a:accent4>
          <a:srgbClr val="000000"/>
        </a:accent4>
        <a:accent5>
          <a:srgbClr val="FFC4D4"/>
        </a:accent5>
        <a:accent6>
          <a:srgbClr val="C381E7"/>
        </a:accent6>
        <a:hlink>
          <a:srgbClr val="CF0036"/>
        </a:hlink>
        <a:folHlink>
          <a:srgbClr val="CF00C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d_3041_slide 3">
        <a:dk1>
          <a:srgbClr val="000000"/>
        </a:dk1>
        <a:lt1>
          <a:srgbClr val="FFD3FF"/>
        </a:lt1>
        <a:dk2>
          <a:srgbClr val="000000"/>
        </a:dk2>
        <a:lt2>
          <a:srgbClr val="B2B2B2"/>
        </a:lt2>
        <a:accent1>
          <a:srgbClr val="FFFFA1"/>
        </a:accent1>
        <a:accent2>
          <a:srgbClr val="D3D300"/>
        </a:accent2>
        <a:accent3>
          <a:srgbClr val="FFE6FF"/>
        </a:accent3>
        <a:accent4>
          <a:srgbClr val="000000"/>
        </a:accent4>
        <a:accent5>
          <a:srgbClr val="FFFFCD"/>
        </a:accent5>
        <a:accent6>
          <a:srgbClr val="BFBF00"/>
        </a:accent6>
        <a:hlink>
          <a:srgbClr val="4DB900"/>
        </a:hlink>
        <a:folHlink>
          <a:srgbClr val="CF00C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d_3041_slide 4">
        <a:dk1>
          <a:srgbClr val="000000"/>
        </a:dk1>
        <a:lt1>
          <a:srgbClr val="FFD3FF"/>
        </a:lt1>
        <a:dk2>
          <a:srgbClr val="000000"/>
        </a:dk2>
        <a:lt2>
          <a:srgbClr val="B2B2B2"/>
        </a:lt2>
        <a:accent1>
          <a:srgbClr val="EC9100"/>
        </a:accent1>
        <a:accent2>
          <a:srgbClr val="D3D300"/>
        </a:accent2>
        <a:accent3>
          <a:srgbClr val="FFE6FF"/>
        </a:accent3>
        <a:accent4>
          <a:srgbClr val="000000"/>
        </a:accent4>
        <a:accent5>
          <a:srgbClr val="F4C7AA"/>
        </a:accent5>
        <a:accent6>
          <a:srgbClr val="BFBF00"/>
        </a:accent6>
        <a:hlink>
          <a:srgbClr val="0070D3"/>
        </a:hlink>
        <a:folHlink>
          <a:srgbClr val="CF00C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d_3041_slide 5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EDC9ED"/>
        </a:accent1>
        <a:accent2>
          <a:srgbClr val="FF6DFF"/>
        </a:accent2>
        <a:accent3>
          <a:srgbClr val="FFFFFF"/>
        </a:accent3>
        <a:accent4>
          <a:srgbClr val="000000"/>
        </a:accent4>
        <a:accent5>
          <a:srgbClr val="F4E1F4"/>
        </a:accent5>
        <a:accent6>
          <a:srgbClr val="E762E7"/>
        </a:accent6>
        <a:hlink>
          <a:srgbClr val="CE65CE"/>
        </a:hlink>
        <a:folHlink>
          <a:srgbClr val="6B2C6B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d_3041_slide 6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FF89B0"/>
        </a:accent1>
        <a:accent2>
          <a:srgbClr val="D78FFF"/>
        </a:accent2>
        <a:accent3>
          <a:srgbClr val="FFFFFF"/>
        </a:accent3>
        <a:accent4>
          <a:srgbClr val="000000"/>
        </a:accent4>
        <a:accent5>
          <a:srgbClr val="FFC4D4"/>
        </a:accent5>
        <a:accent6>
          <a:srgbClr val="C381E7"/>
        </a:accent6>
        <a:hlink>
          <a:srgbClr val="CF0036"/>
        </a:hlink>
        <a:folHlink>
          <a:srgbClr val="CF00C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d_3041_slide 7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FFFFA1"/>
        </a:accent1>
        <a:accent2>
          <a:srgbClr val="D3D300"/>
        </a:accent2>
        <a:accent3>
          <a:srgbClr val="FFFFFF"/>
        </a:accent3>
        <a:accent4>
          <a:srgbClr val="000000"/>
        </a:accent4>
        <a:accent5>
          <a:srgbClr val="FFFFCD"/>
        </a:accent5>
        <a:accent6>
          <a:srgbClr val="BFBF00"/>
        </a:accent6>
        <a:hlink>
          <a:srgbClr val="4DB900"/>
        </a:hlink>
        <a:folHlink>
          <a:srgbClr val="CF00C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d_3041_slide 8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EC9100"/>
        </a:accent1>
        <a:accent2>
          <a:srgbClr val="D3D300"/>
        </a:accent2>
        <a:accent3>
          <a:srgbClr val="FFFFFF"/>
        </a:accent3>
        <a:accent4>
          <a:srgbClr val="000000"/>
        </a:accent4>
        <a:accent5>
          <a:srgbClr val="F4C7AA"/>
        </a:accent5>
        <a:accent6>
          <a:srgbClr val="BFBF00"/>
        </a:accent6>
        <a:hlink>
          <a:srgbClr val="0070D3"/>
        </a:hlink>
        <a:folHlink>
          <a:srgbClr val="CF00C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سمة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سمة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955</Words>
  <Application>Microsoft PowerPoint</Application>
  <PresentationFormat>عرض على الشاشة (3:4)‏</PresentationFormat>
  <Paragraphs>143</Paragraphs>
  <Slides>12</Slides>
  <Notes>0</Notes>
  <HiddenSlides>0</HiddenSlides>
  <MMClips>6</MMClips>
  <ScaleCrop>false</ScaleCrop>
  <HeadingPairs>
    <vt:vector size="4" baseType="variant">
      <vt:variant>
        <vt:lpstr>سمة</vt:lpstr>
      </vt:variant>
      <vt:variant>
        <vt:i4>2</vt:i4>
      </vt:variant>
      <vt:variant>
        <vt:lpstr>عناوين الشرائح</vt:lpstr>
      </vt:variant>
      <vt:variant>
        <vt:i4>12</vt:i4>
      </vt:variant>
    </vt:vector>
  </HeadingPairs>
  <TitlesOfParts>
    <vt:vector size="14" baseType="lpstr">
      <vt:lpstr>تصميم افتراضي</vt:lpstr>
      <vt:lpstr>ind_3041_slide</vt:lpstr>
      <vt:lpstr>الشريحة 1</vt:lpstr>
      <vt:lpstr>الشريحة 2</vt:lpstr>
      <vt:lpstr>الشريحة 3</vt:lpstr>
      <vt:lpstr>الشريحة 4</vt:lpstr>
      <vt:lpstr>الشريحة 5</vt:lpstr>
      <vt:lpstr>الشريحة 6</vt:lpstr>
      <vt:lpstr>الشريحة 7</vt:lpstr>
      <vt:lpstr>الشريحة 8</vt:lpstr>
      <vt:lpstr>الشريحة 9</vt:lpstr>
      <vt:lpstr>الشريحة 10</vt:lpstr>
      <vt:lpstr>الشريحة 11</vt:lpstr>
      <vt:lpstr>الشريحة 12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من PowerPoint</dc:title>
  <dc:creator/>
  <cp:lastModifiedBy/>
  <cp:revision>46</cp:revision>
  <cp:lastPrinted>1601-01-01T00:00:00Z</cp:lastPrinted>
  <dcterms:created xsi:type="dcterms:W3CDTF">1601-01-01T00:00:00Z</dcterms:created>
  <dcterms:modified xsi:type="dcterms:W3CDTF">2011-09-29T10:00:35Z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  <property fmtid="{D5CDD505-2E9C-101B-9397-08002B2CF9AE}" pid="3" name="LCID">
    <vt:i4>1025</vt:i4>
  </property>
</Properties>
</file>