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65" r:id="rId5"/>
    <p:sldId id="280" r:id="rId6"/>
    <p:sldId id="266" r:id="rId7"/>
    <p:sldId id="281" r:id="rId8"/>
    <p:sldId id="267" r:id="rId9"/>
    <p:sldId id="282" r:id="rId10"/>
    <p:sldId id="293" r:id="rId11"/>
    <p:sldId id="294" r:id="rId12"/>
    <p:sldId id="268" r:id="rId13"/>
    <p:sldId id="283" r:id="rId14"/>
    <p:sldId id="269" r:id="rId15"/>
    <p:sldId id="284" r:id="rId16"/>
    <p:sldId id="270" r:id="rId17"/>
    <p:sldId id="285" r:id="rId18"/>
    <p:sldId id="271" r:id="rId19"/>
    <p:sldId id="272" r:id="rId20"/>
    <p:sldId id="295" r:id="rId21"/>
    <p:sldId id="287" r:id="rId22"/>
    <p:sldId id="273" r:id="rId23"/>
    <p:sldId id="288" r:id="rId24"/>
    <p:sldId id="274" r:id="rId25"/>
    <p:sldId id="289" r:id="rId26"/>
    <p:sldId id="275" r:id="rId27"/>
    <p:sldId id="290" r:id="rId28"/>
    <p:sldId id="276" r:id="rId29"/>
    <p:sldId id="291" r:id="rId30"/>
    <p:sldId id="277" r:id="rId31"/>
    <p:sldId id="292" r:id="rId3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1" autoAdjust="0"/>
    <p:restoredTop sz="85519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AutoShape 28">
            <a:hlinkClick r:id="rId2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539552" y="0"/>
            <a:ext cx="540568" cy="576064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ف</a:t>
            </a:r>
            <a:endParaRPr lang="en-GB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0" name="AutoShape 28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0" y="0"/>
            <a:ext cx="540568" cy="576064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خ</a:t>
            </a:r>
            <a:endParaRPr lang="en-GB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17/08/35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بسم</a:t>
            </a:r>
            <a:r>
              <a:rPr kumimoji="0" lang="ar-SA" sz="46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الله الرحمن الرحيم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78194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الزخم </a:t>
            </a:r>
            <a:r>
              <a:rPr lang="ar-SA" sz="9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والخفظ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785786" y="5221444"/>
            <a:ext cx="755819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الفصل الثاني</a:t>
            </a:r>
            <a:endParaRPr lang="ar-SA" sz="4000" b="1" cap="none" spc="0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قانون الدفع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83671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قانون نيوتن الثاني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17728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 = ma = m(</a:t>
            </a:r>
            <a:r>
              <a:rPr kumimoji="0" lang="en-US" sz="7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__ )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6157192" y="2213992"/>
            <a:ext cx="158316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∆V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∆t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364502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قانون الدفع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-252536" y="4797152"/>
            <a:ext cx="795637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F∆t</a:t>
            </a:r>
            <a:r>
              <a:rPr kumimoji="0" lang="en-US" sz="7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r>
              <a:rPr kumimoji="0" lang="en-US" sz="7200" b="1" i="0" u="none" strike="noStrike" kern="1200" cap="none" spc="0" normalizeH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m∆v</a:t>
            </a:r>
            <a:r>
              <a:rPr kumimoji="0" lang="en-US" sz="7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=P</a:t>
            </a:r>
            <a:r>
              <a:rPr kumimoji="0" lang="en-US" sz="72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7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-P</a:t>
            </a:r>
            <a:r>
              <a:rPr kumimoji="0" lang="en-US" sz="72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</a:t>
            </a:r>
            <a:r>
              <a:rPr kumimoji="0" lang="en-US" sz="7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</a:t>
            </a:r>
            <a:endParaRPr kumimoji="0" lang="ar-SA" sz="7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7308304" y="4725144"/>
            <a:ext cx="183569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(الدفع)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عنوان 1"/>
          <p:cNvSpPr txBox="1">
            <a:spLocks/>
          </p:cNvSpPr>
          <p:nvPr/>
        </p:nvSpPr>
        <p:spPr>
          <a:xfrm>
            <a:off x="4283968" y="5715000"/>
            <a:ext cx="1295128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الزخم النهائي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5725144" y="5715000"/>
            <a:ext cx="1367136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الزخم الابتدائي</a:t>
            </a: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بيانياً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84" name="مجموعة 83"/>
          <p:cNvGrpSpPr/>
          <p:nvPr/>
        </p:nvGrpSpPr>
        <p:grpSpPr>
          <a:xfrm>
            <a:off x="-612576" y="1772816"/>
            <a:ext cx="8568952" cy="3816424"/>
            <a:chOff x="-612576" y="1772816"/>
            <a:chExt cx="8568952" cy="3816424"/>
          </a:xfrm>
        </p:grpSpPr>
        <p:sp>
          <p:nvSpPr>
            <p:cNvPr id="14" name="قوس 13"/>
            <p:cNvSpPr/>
            <p:nvPr/>
          </p:nvSpPr>
          <p:spPr>
            <a:xfrm flipH="1">
              <a:off x="2771800" y="1772816"/>
              <a:ext cx="1800200" cy="3816424"/>
            </a:xfrm>
            <a:prstGeom prst="arc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قوس 15"/>
            <p:cNvSpPr/>
            <p:nvPr/>
          </p:nvSpPr>
          <p:spPr>
            <a:xfrm flipV="1">
              <a:off x="-612576" y="1772816"/>
              <a:ext cx="3384376" cy="3672408"/>
            </a:xfrm>
            <a:prstGeom prst="arc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" name="قوس 17"/>
            <p:cNvSpPr/>
            <p:nvPr/>
          </p:nvSpPr>
          <p:spPr>
            <a:xfrm>
              <a:off x="2771800" y="1772816"/>
              <a:ext cx="1800200" cy="3816424"/>
            </a:xfrm>
            <a:prstGeom prst="arc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قوس 18"/>
            <p:cNvSpPr/>
            <p:nvPr/>
          </p:nvSpPr>
          <p:spPr>
            <a:xfrm flipH="1" flipV="1">
              <a:off x="4572000" y="1772816"/>
              <a:ext cx="3384376" cy="3672408"/>
            </a:xfrm>
            <a:prstGeom prst="arc">
              <a:avLst/>
            </a:prstGeom>
            <a:ln w="1016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82" name="مجموعة 81"/>
          <p:cNvGrpSpPr/>
          <p:nvPr/>
        </p:nvGrpSpPr>
        <p:grpSpPr>
          <a:xfrm>
            <a:off x="395536" y="548680"/>
            <a:ext cx="7560840" cy="5256584"/>
            <a:chOff x="395536" y="548680"/>
            <a:chExt cx="7560840" cy="5256584"/>
          </a:xfrm>
        </p:grpSpPr>
        <p:cxnSp>
          <p:nvCxnSpPr>
            <p:cNvPr id="10" name="رابط كسهم مستقيم 9"/>
            <p:cNvCxnSpPr/>
            <p:nvPr/>
          </p:nvCxnSpPr>
          <p:spPr>
            <a:xfrm>
              <a:off x="467544" y="5445224"/>
              <a:ext cx="6408712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كسهم مستقيم 11"/>
            <p:cNvCxnSpPr/>
            <p:nvPr/>
          </p:nvCxnSpPr>
          <p:spPr>
            <a:xfrm rot="5400000" flipH="1" flipV="1">
              <a:off x="-1224644" y="3392996"/>
              <a:ext cx="4536504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عنوان 1"/>
            <p:cNvSpPr txBox="1">
              <a:spLocks/>
            </p:cNvSpPr>
            <p:nvPr/>
          </p:nvSpPr>
          <p:spPr>
            <a:xfrm>
              <a:off x="395536" y="548680"/>
              <a:ext cx="1331640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F(N)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9" name="عنوان 1"/>
            <p:cNvSpPr txBox="1">
              <a:spLocks/>
            </p:cNvSpPr>
            <p:nvPr/>
          </p:nvSpPr>
          <p:spPr>
            <a:xfrm>
              <a:off x="6624736" y="5013176"/>
              <a:ext cx="1331640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t(ms)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cxnSp>
        <p:nvCxnSpPr>
          <p:cNvPr id="67" name="رابط مستقيم 66"/>
          <p:cNvCxnSpPr>
            <a:stCxn id="18" idx="0"/>
          </p:cNvCxnSpPr>
          <p:nvPr/>
        </p:nvCxnSpPr>
        <p:spPr>
          <a:xfrm rot="10800000">
            <a:off x="1259632" y="1772816"/>
            <a:ext cx="2412270" cy="0"/>
          </a:xfrm>
          <a:prstGeom prst="line">
            <a:avLst/>
          </a:prstGeom>
          <a:ln w="3810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مجموعة 80"/>
          <p:cNvGrpSpPr/>
          <p:nvPr/>
        </p:nvGrpSpPr>
        <p:grpSpPr>
          <a:xfrm>
            <a:off x="1835696" y="1844824"/>
            <a:ext cx="3240360" cy="3600400"/>
            <a:chOff x="1835696" y="1844824"/>
            <a:chExt cx="3240360" cy="3600400"/>
          </a:xfrm>
        </p:grpSpPr>
        <p:cxnSp>
          <p:nvCxnSpPr>
            <p:cNvPr id="23" name="رابط مستقيم 22"/>
            <p:cNvCxnSpPr/>
            <p:nvPr/>
          </p:nvCxnSpPr>
          <p:spPr>
            <a:xfrm rot="10800000" flipV="1">
              <a:off x="2843808" y="1988840"/>
              <a:ext cx="1224136" cy="1008112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مستقيم 23"/>
            <p:cNvCxnSpPr/>
            <p:nvPr/>
          </p:nvCxnSpPr>
          <p:spPr>
            <a:xfrm rot="10800000" flipV="1">
              <a:off x="2843808" y="2276872"/>
              <a:ext cx="1368152" cy="115212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مستقيم 24"/>
            <p:cNvCxnSpPr/>
            <p:nvPr/>
          </p:nvCxnSpPr>
          <p:spPr>
            <a:xfrm rot="10800000" flipV="1">
              <a:off x="2771800" y="2636912"/>
              <a:ext cx="1584176" cy="129614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 rot="10800000" flipV="1">
              <a:off x="2627784" y="2996952"/>
              <a:ext cx="1872208" cy="144016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 rot="10800000" flipV="1">
              <a:off x="1835696" y="3429000"/>
              <a:ext cx="2664296" cy="201622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رابط مستقيم 27"/>
            <p:cNvCxnSpPr/>
            <p:nvPr/>
          </p:nvCxnSpPr>
          <p:spPr>
            <a:xfrm rot="10800000" flipV="1">
              <a:off x="2267744" y="3789040"/>
              <a:ext cx="2304256" cy="165618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رابط مستقيم 28"/>
            <p:cNvCxnSpPr/>
            <p:nvPr/>
          </p:nvCxnSpPr>
          <p:spPr>
            <a:xfrm rot="10800000" flipV="1">
              <a:off x="2843808" y="4149080"/>
              <a:ext cx="1728192" cy="1296144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مستقيم 29"/>
            <p:cNvCxnSpPr/>
            <p:nvPr/>
          </p:nvCxnSpPr>
          <p:spPr>
            <a:xfrm rot="10800000" flipV="1">
              <a:off x="3347864" y="4437112"/>
              <a:ext cx="1368152" cy="1008112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مستقيم 30"/>
            <p:cNvCxnSpPr/>
            <p:nvPr/>
          </p:nvCxnSpPr>
          <p:spPr>
            <a:xfrm rot="10800000" flipV="1">
              <a:off x="3995936" y="4725144"/>
              <a:ext cx="936104" cy="72008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مستقيم 31"/>
            <p:cNvCxnSpPr/>
            <p:nvPr/>
          </p:nvCxnSpPr>
          <p:spPr>
            <a:xfrm rot="10800000" flipV="1">
              <a:off x="4499992" y="5013176"/>
              <a:ext cx="576064" cy="432048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رابط مستقيم 69"/>
            <p:cNvCxnSpPr/>
            <p:nvPr/>
          </p:nvCxnSpPr>
          <p:spPr>
            <a:xfrm rot="10800000" flipV="1">
              <a:off x="2987824" y="1844824"/>
              <a:ext cx="792088" cy="648072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مجموعة 82"/>
          <p:cNvGrpSpPr/>
          <p:nvPr/>
        </p:nvGrpSpPr>
        <p:grpSpPr>
          <a:xfrm>
            <a:off x="35496" y="1340768"/>
            <a:ext cx="6696744" cy="4968552"/>
            <a:chOff x="35496" y="1340768"/>
            <a:chExt cx="6696744" cy="4968552"/>
          </a:xfrm>
        </p:grpSpPr>
        <p:cxnSp>
          <p:nvCxnSpPr>
            <p:cNvPr id="22" name="رابط مستقيم 21"/>
            <p:cNvCxnSpPr/>
            <p:nvPr/>
          </p:nvCxnSpPr>
          <p:spPr>
            <a:xfrm rot="10800000">
              <a:off x="827584" y="1772816"/>
              <a:ext cx="43204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عنوان 1"/>
            <p:cNvSpPr txBox="1">
              <a:spLocks/>
            </p:cNvSpPr>
            <p:nvPr/>
          </p:nvSpPr>
          <p:spPr>
            <a:xfrm>
              <a:off x="3419872" y="5517232"/>
              <a:ext cx="504056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0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1" name="عنوان 1"/>
            <p:cNvSpPr txBox="1">
              <a:spLocks/>
            </p:cNvSpPr>
            <p:nvPr/>
          </p:nvSpPr>
          <p:spPr>
            <a:xfrm>
              <a:off x="5400600" y="5517232"/>
              <a:ext cx="1331640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rPr>
                <a:t>+1.5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2" name="عنوان 1"/>
            <p:cNvSpPr txBox="1">
              <a:spLocks/>
            </p:cNvSpPr>
            <p:nvPr/>
          </p:nvSpPr>
          <p:spPr>
            <a:xfrm>
              <a:off x="323528" y="5517232"/>
              <a:ext cx="1331640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-1.5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63" name="عنوان 1"/>
            <p:cNvSpPr txBox="1">
              <a:spLocks/>
            </p:cNvSpPr>
            <p:nvPr/>
          </p:nvSpPr>
          <p:spPr>
            <a:xfrm>
              <a:off x="35496" y="1340768"/>
              <a:ext cx="899592" cy="792088"/>
            </a:xfrm>
            <a:prstGeom prst="rect">
              <a:avLst/>
            </a:prstGeom>
          </p:spPr>
          <p:txBody>
            <a:bodyPr vert="horz" lIns="45720" rIns="4572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dirty="0" smtClean="0">
                  <a:solidFill>
                    <a:srgbClr val="FFFF00"/>
                  </a:solidFill>
                  <a:latin typeface="+mj-lt"/>
                  <a:ea typeface="+mj-ea"/>
                  <a:cs typeface="+mj-cs"/>
                </a:rPr>
                <a:t>13.1</a:t>
              </a:r>
              <a:endPara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75" name="رابط مستقيم 74"/>
            <p:cNvCxnSpPr/>
            <p:nvPr/>
          </p:nvCxnSpPr>
          <p:spPr>
            <a:xfrm rot="5400000" flipH="1" flipV="1">
              <a:off x="5868144" y="5445224"/>
              <a:ext cx="43204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رابط مستقيم 77"/>
            <p:cNvCxnSpPr/>
            <p:nvPr/>
          </p:nvCxnSpPr>
          <p:spPr>
            <a:xfrm rot="5400000" flipH="1" flipV="1">
              <a:off x="3464584" y="5445224"/>
              <a:ext cx="432048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عنوان 1"/>
          <p:cNvSpPr txBox="1">
            <a:spLocks/>
          </p:cNvSpPr>
          <p:nvPr/>
        </p:nvSpPr>
        <p:spPr>
          <a:xfrm>
            <a:off x="5220072" y="1484784"/>
            <a:ext cx="3563888" cy="33843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المساحة تحت المنحنى هو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الدفع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4" name="عنوان 1"/>
          <p:cNvSpPr txBox="1">
            <a:spLocks/>
          </p:cNvSpPr>
          <p:nvPr/>
        </p:nvSpPr>
        <p:spPr>
          <a:xfrm rot="19302985">
            <a:off x="2771800" y="3183841"/>
            <a:ext cx="1763688" cy="79208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الدفع</a:t>
            </a:r>
            <a:endParaRPr kumimoji="0" lang="ar-SA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0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0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(</a:t>
            </a:r>
            <a:r>
              <a:rPr lang="en-US" sz="1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∆</a:t>
            </a:r>
            <a:r>
              <a:rPr kumimoji="0" lang="en-US" sz="10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10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10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حاصل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ضرب متوسط القوة المؤثرة في جسم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في زمن تأثير القوة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الدفع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095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ويقاس بوحدة (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N.s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516632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وهو يساوي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زخم الجسم النهائي مطروحاً منه زخم الجسم النهائي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2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الزخم (</a:t>
            </a:r>
            <a:r>
              <a:rPr kumimoji="0" lang="en-US" sz="12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ar-SA" sz="12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lang="ar-SA" sz="1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حاصل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ضرب كتلة الجسم في سرعته المتجهة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الزخم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31095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ويقاس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بوحدة (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K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.m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/s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94116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P = </a:t>
            </a:r>
            <a:r>
              <a:rPr lang="en-US" sz="100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mv</a:t>
            </a:r>
            <a:endParaRPr kumimoji="0" lang="ar-SA" sz="10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560836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72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نظرية </a:t>
            </a:r>
            <a:r>
              <a:rPr lang="ar-SA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(الدفع-الزخم)</a:t>
            </a:r>
          </a:p>
          <a:p>
            <a:pPr algn="ctr"/>
            <a:r>
              <a:rPr lang="ar-SA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والحفاظ على الحياة</a:t>
            </a:r>
            <a:endParaRPr lang="ar-SA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72819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يحدث تغير كبير في الزخم (</a:t>
            </a:r>
            <a:r>
              <a:rPr lang="en-US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ar-SA" sz="40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عندما يكون الدفع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كبير (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∆P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 ، ويكون الدفع كبيراً في حالتين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النظرية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8529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1) قوة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كبيرة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تؤثر خلال فترة زمنية قصيرة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15820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2) قوة 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صغيرة</a:t>
            </a: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تؤثر خلال فترة زمنية طويلة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445224"/>
            <a:ext cx="9144000" cy="100811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مثل : نظام الأمان الأكياس الهوائية في السيارة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 الثاني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875596"/>
            <a:ext cx="9143999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2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(2-2)</a:t>
            </a:r>
          </a:p>
          <a:p>
            <a:pPr algn="ctr"/>
            <a:r>
              <a:rPr lang="ar-SA" sz="1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حفظ الزخم</a:t>
            </a:r>
            <a:endParaRPr lang="ar-SA" sz="1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276872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تصادم</a:t>
            </a:r>
          </a:p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جسمين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4462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تمرير أفقي 7"/>
          <p:cNvSpPr/>
          <p:nvPr/>
        </p:nvSpPr>
        <p:spPr>
          <a:xfrm>
            <a:off x="3714744" y="214290"/>
            <a:ext cx="1714512" cy="714380"/>
          </a:xfrm>
          <a:prstGeom prst="horizontalScroll">
            <a:avLst>
              <a:gd name="adj" fmla="val 14333"/>
            </a:avLst>
          </a:prstGeom>
          <a:solidFill>
            <a:schemeClr val="bg1">
              <a:lumMod val="50000"/>
              <a:lumOff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الفهرس</a:t>
            </a:r>
          </a:p>
        </p:txBody>
      </p:sp>
      <p:sp>
        <p:nvSpPr>
          <p:cNvPr id="10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1647040"/>
            <a:ext cx="6858048" cy="1853968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(1-2) الدفع والزخم</a:t>
            </a:r>
            <a:endParaRPr lang="en-GB" sz="4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12" name="AutoShape 3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2977" y="4023304"/>
            <a:ext cx="6858048" cy="1853968"/>
          </a:xfrm>
          <a:prstGeom prst="actionButtonBlank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52400" h="152400" prst="softRound"/>
          </a:sp3d>
        </p:spPr>
        <p:txBody>
          <a:bodyPr wrap="none" anchor="ctr"/>
          <a:lstStyle/>
          <a:p>
            <a:pPr algn="ctr">
              <a:defRPr/>
            </a:pPr>
            <a:r>
              <a:rPr lang="ar-SA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(2-2) حفظ الزخم</a:t>
            </a:r>
            <a:endParaRPr lang="en-GB" sz="48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6876256" y="980728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قبل التصادم (ابتدائي)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تصادم جسمين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3419872" y="980728"/>
            <a:ext cx="2195736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أثناء التصادم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980728"/>
            <a:ext cx="205172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بعد التصادم (نهائي)</a:t>
            </a:r>
            <a:endParaRPr kumimoji="0" lang="ar-SA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شبه منحرف 6"/>
          <p:cNvSpPr/>
          <p:nvPr/>
        </p:nvSpPr>
        <p:spPr>
          <a:xfrm>
            <a:off x="179512" y="5733256"/>
            <a:ext cx="8712968" cy="64807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/>
          <p:cNvSpPr/>
          <p:nvPr/>
        </p:nvSpPr>
        <p:spPr>
          <a:xfrm>
            <a:off x="395536" y="4365104"/>
            <a:ext cx="1368152" cy="1368152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3175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شكل بيضاوي 10"/>
          <p:cNvSpPr/>
          <p:nvPr/>
        </p:nvSpPr>
        <p:spPr>
          <a:xfrm>
            <a:off x="6948264" y="4005064"/>
            <a:ext cx="1728192" cy="1728192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3175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755576" y="5733256"/>
            <a:ext cx="61156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7524328" y="5733256"/>
            <a:ext cx="611560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6948264" y="2060848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28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ci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-----&gt;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عنوان 1"/>
          <p:cNvSpPr txBox="1">
            <a:spLocks/>
          </p:cNvSpPr>
          <p:nvPr/>
        </p:nvSpPr>
        <p:spPr>
          <a:xfrm>
            <a:off x="6948264" y="2924944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&lt;---- </a:t>
            </a:r>
            <a:r>
              <a:rPr lang="en-US" sz="28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28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عنوان 1"/>
          <p:cNvSpPr txBox="1">
            <a:spLocks/>
          </p:cNvSpPr>
          <p:nvPr/>
        </p:nvSpPr>
        <p:spPr>
          <a:xfrm>
            <a:off x="3563888" y="1988840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2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 on C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---&gt;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عنوان 1"/>
          <p:cNvSpPr txBox="1">
            <a:spLocks/>
          </p:cNvSpPr>
          <p:nvPr/>
        </p:nvSpPr>
        <p:spPr>
          <a:xfrm>
            <a:off x="3563888" y="2924944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&lt;--- F</a:t>
            </a:r>
            <a:r>
              <a:rPr lang="en-US" sz="28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 on D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عنوان 1"/>
          <p:cNvSpPr txBox="1">
            <a:spLocks/>
          </p:cNvSpPr>
          <p:nvPr/>
        </p:nvSpPr>
        <p:spPr>
          <a:xfrm>
            <a:off x="179512" y="2060848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28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-----&gt;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عنوان 1"/>
          <p:cNvSpPr txBox="1">
            <a:spLocks/>
          </p:cNvSpPr>
          <p:nvPr/>
        </p:nvSpPr>
        <p:spPr>
          <a:xfrm>
            <a:off x="179512" y="2924944"/>
            <a:ext cx="1907704" cy="72008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&lt;---- </a:t>
            </a:r>
            <a:r>
              <a:rPr lang="en-US" sz="28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28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endParaRPr kumimoji="0" lang="ar-SA" sz="28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05273E-6 L -0.28351 3.05273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57262E-7 L 0.27951 -0.0050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3.05273E-6 L -2.77778E-7 3.05273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51 -0.00509 L -0.004 -0.0050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10" grpId="0" animBg="1"/>
      <p:bldP spid="10" grpId="1" animBg="1"/>
      <p:bldP spid="11" grpId="0" animBg="1"/>
      <p:bldP spid="11" grpId="1" animBg="1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4644008" y="764704"/>
            <a:ext cx="4499992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من قانون نيوتن الثالث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استنتاج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908720"/>
            <a:ext cx="5004048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C-D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- F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D-C</a:t>
            </a:r>
            <a:endParaRPr kumimoji="0" lang="ar-SA" sz="32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1412776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دفع كل كرة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1628800"/>
            <a:ext cx="709228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ball(C) :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ci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=F</a:t>
            </a:r>
            <a:r>
              <a:rPr lang="en-US" sz="32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D-C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∆t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2276872"/>
            <a:ext cx="709228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ball(D) :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=F</a:t>
            </a:r>
            <a:r>
              <a:rPr lang="en-US" sz="32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C-D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∆t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2924944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بما أن دفع الكرتين متساوي :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3573016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r>
              <a:rPr lang="en-US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ci</a:t>
            </a:r>
            <a:r>
              <a:rPr lang="en-US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- (</a:t>
            </a: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</a:t>
            </a:r>
            <a:r>
              <a:rPr lang="en-US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)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0" y="4149080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3200" b="1" noProof="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 </a:t>
            </a:r>
            <a:r>
              <a:rPr lang="en-US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ci</a:t>
            </a:r>
            <a:r>
              <a:rPr lang="en-US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sz="3200" b="1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3200" b="1" baseline="-25000" noProof="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الزخم في نظام مغلق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معزول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69269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نظام مغلق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الز</a:t>
            </a:r>
            <a:r>
              <a:rPr lang="ar-SA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خم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84482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عدم فقدان النظام أو اكتساب أي قوة (كتلة) .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57301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نظام معزول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479715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هو أن تكون القوة المؤثرة فيه قوى داخلية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636912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محتويات</a:t>
            </a:r>
            <a:r>
              <a:rPr kumimoji="0" lang="ar-SA" sz="8000" b="1" i="0" u="none" strike="noStrike" kern="1200" cap="none" spc="0" normalizeH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وأنواع </a:t>
            </a:r>
            <a:r>
              <a:rPr kumimoji="0" lang="ar-SA" sz="8000" b="1" i="0" u="none" strike="noStrike" kern="1200" cap="none" spc="0" normalizeH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الانظمة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يمكن أن تحتو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الانظمة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على أي عدد من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الاجسام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وأنواعها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الانظمة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564904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التحام (التصاق) بعضها ببعض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378904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تفكك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عند التصادم (ارتداد)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5013176"/>
            <a:ext cx="9144000" cy="1512168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(3) انفجار وانقسام الجسم لعدة </a:t>
            </a:r>
            <a:r>
              <a:rPr kumimoji="0" lang="ar-SA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اجسام</a:t>
            </a: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صغيرة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12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الارتداد</a:t>
            </a:r>
            <a:endParaRPr lang="ar-SA" sz="12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836712"/>
            <a:ext cx="9144000" cy="129614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السرعتين المتجهتين تعتمدان على نسبة كتلتي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المتزلجين</a:t>
            </a:r>
            <a:r>
              <a:rPr kumimoji="0" lang="ar-SA" sz="3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إحداهما إلى </a:t>
            </a:r>
            <a:r>
              <a:rPr kumimoji="0" lang="ar-SA" sz="3600" b="1" i="0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الاخرى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الارتداد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348880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∑ P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∑ P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2996952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ci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+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Di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5724128" y="3645024"/>
            <a:ext cx="3419872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= 0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4221088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عنوان 1"/>
          <p:cNvSpPr txBox="1">
            <a:spLocks/>
          </p:cNvSpPr>
          <p:nvPr/>
        </p:nvSpPr>
        <p:spPr>
          <a:xfrm>
            <a:off x="0" y="4797152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Df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= m</a:t>
            </a:r>
            <a:r>
              <a:rPr lang="en-US" sz="4000" b="1" baseline="-250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000" b="1" baseline="-250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cf</a:t>
            </a:r>
            <a:endParaRPr kumimoji="0" lang="ar-SA" sz="4000" b="1" i="0" u="none" strike="noStrike" kern="1200" cap="none" spc="0" normalizeH="0" baseline="-2500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عنوان 1"/>
          <p:cNvSpPr txBox="1">
            <a:spLocks/>
          </p:cNvSpPr>
          <p:nvPr/>
        </p:nvSpPr>
        <p:spPr>
          <a:xfrm>
            <a:off x="0" y="5589240"/>
            <a:ext cx="9144000" cy="60750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800" b="1" baseline="-25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cf</a:t>
            </a:r>
            <a:r>
              <a:rPr lang="en-US" sz="4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= ( ______ ) </a:t>
            </a:r>
            <a:r>
              <a:rPr lang="en-US" sz="48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V</a:t>
            </a:r>
            <a:r>
              <a:rPr lang="en-US" sz="4800" b="1" baseline="-25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Df</a:t>
            </a:r>
            <a:endParaRPr kumimoji="0" lang="ar-SA" sz="4800" b="1" i="0" u="none" strike="noStrike" kern="1200" cap="none" spc="0" normalizeH="0" baseline="-2500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عنوان 1"/>
          <p:cNvSpPr txBox="1">
            <a:spLocks/>
          </p:cNvSpPr>
          <p:nvPr/>
        </p:nvSpPr>
        <p:spPr>
          <a:xfrm>
            <a:off x="3995936" y="5301208"/>
            <a:ext cx="1367136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- </a:t>
            </a:r>
            <a:r>
              <a:rPr lang="en-US" sz="40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000" b="1" baseline="-25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</a:t>
            </a:r>
            <a:endParaRPr lang="ar-SA" sz="4000" b="1" baseline="-25000" dirty="0" smtClean="0">
              <a:solidFill>
                <a:schemeClr val="accent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</a:t>
            </a:r>
            <a:r>
              <a:rPr lang="en-US" sz="4000" b="1" baseline="-25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</a:t>
            </a:r>
            <a:r>
              <a:rPr lang="ar-SA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في الفضاء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احتراق الوقود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في الفضاء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1844824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دفع الصاروخ</a:t>
            </a:r>
            <a:r>
              <a:rPr kumimoji="0" lang="ar-SA" sz="28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يسبب احتراق الوقود في فوهة العادم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2564904"/>
            <a:ext cx="9144000" cy="576064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يولد اندفاع قوي في زمن قصير ثم السير بسرعة ثابتة</a:t>
            </a:r>
            <a:endParaRPr kumimoji="0" lang="ar-SA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عنوان 1"/>
          <p:cNvSpPr txBox="1">
            <a:spLocks/>
          </p:cNvSpPr>
          <p:nvPr/>
        </p:nvSpPr>
        <p:spPr>
          <a:xfrm>
            <a:off x="0" y="3726160"/>
            <a:ext cx="9144000" cy="78296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محرك أيوني</a:t>
            </a:r>
            <a:r>
              <a:rPr kumimoji="0" lang="ar-SA" sz="40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عنوان 1"/>
          <p:cNvSpPr txBox="1">
            <a:spLocks/>
          </p:cNvSpPr>
          <p:nvPr/>
        </p:nvSpPr>
        <p:spPr>
          <a:xfrm>
            <a:off x="0" y="4581128"/>
            <a:ext cx="9144000" cy="64807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دفع </a:t>
            </a:r>
            <a:r>
              <a:rPr lang="ar-SA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المسبار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بسبب انطلاق </a:t>
            </a:r>
            <a:r>
              <a:rPr lang="ar-SA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ذرات</a:t>
            </a:r>
            <a:r>
              <a:rPr lang="ar-SA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ar-SA" sz="32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الزينون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عنوان 1"/>
          <p:cNvSpPr txBox="1">
            <a:spLocks/>
          </p:cNvSpPr>
          <p:nvPr/>
        </p:nvSpPr>
        <p:spPr>
          <a:xfrm>
            <a:off x="0" y="5301208"/>
            <a:ext cx="9144000" cy="1368152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يولد</a:t>
            </a:r>
            <a:r>
              <a:rPr kumimoji="0" lang="ar-SA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اندفاع ضعيف في زمن كبير والوصول لسرعات عالية جداً</a:t>
            </a:r>
            <a:endParaRPr kumimoji="0" lang="ar-SA" sz="32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  <p:bldP spid="7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الدرس الأول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204864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(1-2)</a:t>
            </a:r>
          </a:p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والزخم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التصادم في بعدين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0527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إذا كان ناتج التصادم أو الانفجار 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زوايا في حركة </a:t>
            </a:r>
            <a:r>
              <a:rPr lang="ar-SA" sz="4000" b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الاجسام</a:t>
            </a:r>
            <a:r>
              <a:rPr lang="ar-SA" sz="40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:</a:t>
            </a:r>
            <a:endParaRPr kumimoji="0" lang="ar-SA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التصاد</a:t>
            </a:r>
            <a:r>
              <a:rPr lang="ar-SA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+mj-cs"/>
              </a:rPr>
              <a:t>م في بعدين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2852936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∑ Pix = ∑ </a:t>
            </a:r>
            <a:r>
              <a:rPr kumimoji="0" lang="en-US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Pfx</a:t>
            </a:r>
            <a:endParaRPr kumimoji="0" lang="ar-SA" sz="8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0" y="4909728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∑ </a:t>
            </a:r>
            <a:r>
              <a:rPr kumimoji="0" lang="en-US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Piy</a:t>
            </a: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 ∑ </a:t>
            </a:r>
            <a:r>
              <a:rPr kumimoji="0" lang="en-US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Pfy</a:t>
            </a:r>
            <a:endParaRPr kumimoji="0" lang="ar-SA" sz="8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908720"/>
            <a:ext cx="9144000" cy="1584176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تصادم </a:t>
            </a:r>
            <a:r>
              <a:rPr lang="ar-SA" sz="36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كرتين وبافتراض أن جميع الحركات تمت في اتجاه الأفقي فسيتغير حركة واتجاه الكرتين بعد التصادم</a:t>
            </a:r>
            <a:endParaRPr kumimoji="0" lang="ar-SA" sz="3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مقدمة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شبه منحرف 6"/>
          <p:cNvSpPr/>
          <p:nvPr/>
        </p:nvSpPr>
        <p:spPr>
          <a:xfrm>
            <a:off x="179512" y="5733256"/>
            <a:ext cx="8712968" cy="64807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/>
          <p:cNvSpPr/>
          <p:nvPr/>
        </p:nvSpPr>
        <p:spPr>
          <a:xfrm>
            <a:off x="395536" y="4005064"/>
            <a:ext cx="1728192" cy="1728192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3175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شكل بيضاوي 10"/>
          <p:cNvSpPr/>
          <p:nvPr/>
        </p:nvSpPr>
        <p:spPr>
          <a:xfrm>
            <a:off x="6948264" y="4005064"/>
            <a:ext cx="1728192" cy="1728192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31750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5" name="مجموعة 24"/>
          <p:cNvGrpSpPr/>
          <p:nvPr/>
        </p:nvGrpSpPr>
        <p:grpSpPr>
          <a:xfrm>
            <a:off x="611560" y="3573016"/>
            <a:ext cx="7776864" cy="1588"/>
            <a:chOff x="611560" y="3573016"/>
            <a:chExt cx="7776864" cy="1588"/>
          </a:xfrm>
        </p:grpSpPr>
        <p:cxnSp>
          <p:nvCxnSpPr>
            <p:cNvPr id="13" name="رابط كسهم مستقيم 12"/>
            <p:cNvCxnSpPr/>
            <p:nvPr/>
          </p:nvCxnSpPr>
          <p:spPr>
            <a:xfrm rot="10800000">
              <a:off x="7164288" y="3573016"/>
              <a:ext cx="122413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كسهم مستقيم 21"/>
            <p:cNvCxnSpPr/>
            <p:nvPr/>
          </p:nvCxnSpPr>
          <p:spPr>
            <a:xfrm rot="10800000">
              <a:off x="3131840" y="3573016"/>
              <a:ext cx="122413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كسهم مستقيم 22"/>
            <p:cNvCxnSpPr/>
            <p:nvPr/>
          </p:nvCxnSpPr>
          <p:spPr>
            <a:xfrm rot="10800000" flipH="1">
              <a:off x="4644008" y="3573016"/>
              <a:ext cx="122413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رابط كسهم مستقيم 23"/>
            <p:cNvCxnSpPr/>
            <p:nvPr/>
          </p:nvCxnSpPr>
          <p:spPr>
            <a:xfrm rot="10800000" flipH="1">
              <a:off x="611560" y="3573016"/>
              <a:ext cx="1224136" cy="1588"/>
            </a:xfrm>
            <a:prstGeom prst="straightConnector1">
              <a:avLst/>
            </a:prstGeom>
            <a:ln w="1016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05273E-6 L -0.26771 3.05273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05273E-6 L 0.2599 3.05273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771 3.05273E-6 L -2.77778E-7 3.05273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99 3.05273E-6 L -3.61111E-6 3.05273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 animBg="1"/>
      <p:bldP spid="10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492896"/>
            <a:ext cx="91439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8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عوامل تغير السرعة </a:t>
            </a:r>
            <a:r>
              <a:rPr kumimoji="0" lang="ar-SA" sz="8000" b="1" i="0" u="none" strike="noStrike" kern="1200" cap="none" spc="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والتجاهها</a:t>
            </a:r>
            <a:endParaRPr lang="ar-SA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988840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(1) الكتلة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العوامل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45632"/>
            <a:ext cx="9144000" cy="114300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(2) السرعة</a:t>
            </a:r>
            <a:endParaRPr kumimoji="0" lang="ar-SA" sz="6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857224" y="357166"/>
            <a:ext cx="7470648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4600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الزخم والحفظ</a:t>
            </a:r>
            <a:endParaRPr kumimoji="0" lang="ar-SA" sz="4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2767281"/>
            <a:ext cx="914399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96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 والزخم</a:t>
            </a:r>
            <a:endParaRPr lang="ar-SA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31708" y="-27384"/>
            <a:ext cx="2020812" cy="225722"/>
          </a:xfrm>
        </p:spPr>
        <p:txBody>
          <a:bodyPr>
            <a:normAutofit/>
          </a:bodyPr>
          <a:lstStyle/>
          <a:p>
            <a:pPr algn="ctr"/>
            <a:r>
              <a:rPr lang="ar-SA" sz="800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العنوان الحركة على خط مستقيم</a:t>
            </a:r>
            <a:endParaRPr lang="ar-SA" sz="800" b="1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0" y="1565920"/>
            <a:ext cx="9144000" cy="15030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عند التصادم يحدث التغير في السرعة المتجهة للجسم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0" y="128826"/>
            <a:ext cx="9143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0" lang="ar-SA" sz="40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الدفع</a:t>
            </a:r>
            <a:endParaRPr lang="ar-S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عنوان 1"/>
          <p:cNvSpPr txBox="1">
            <a:spLocks/>
          </p:cNvSpPr>
          <p:nvPr/>
        </p:nvSpPr>
        <p:spPr>
          <a:xfrm>
            <a:off x="0" y="4014192"/>
            <a:ext cx="9144000" cy="1503040"/>
          </a:xfrm>
          <a:prstGeom prst="rect">
            <a:avLst/>
          </a:prstGeom>
        </p:spPr>
        <p:txBody>
          <a:bodyPr vert="horz" lIns="45720" rIns="4572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يستغرق تأثير القوة (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30 ms</a:t>
            </a:r>
            <a:r>
              <a:rPr kumimoji="0" lang="ar-SA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ويتراجع ليصبح صفراً</a:t>
            </a:r>
            <a:endParaRPr kumimoji="0" lang="ar-SA" sz="5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</p:bldLst>
  </p:timing>
</p:sld>
</file>

<file path=ppt/theme/theme1.xml><?xml version="1.0" encoding="utf-8"?>
<a:theme xmlns:a="http://schemas.openxmlformats.org/drawingml/2006/main" name="تقني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lnDef>
      <a:spPr>
        <a:ln w="101600">
          <a:solidFill>
            <a:srgbClr val="FFFF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535</TotalTime>
  <Words>723</Words>
  <Application>Microsoft Office PowerPoint</Application>
  <PresentationFormat>عرض على الشاشة (3:4)‏</PresentationFormat>
  <Paragraphs>161</Paragraphs>
  <Slides>31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6" baseType="lpstr">
      <vt:lpstr>Arial</vt:lpstr>
      <vt:lpstr>Franklin Gothic Book</vt:lpstr>
      <vt:lpstr>Tahoma</vt:lpstr>
      <vt:lpstr>Wingdings 2</vt:lpstr>
      <vt:lpstr>تقنية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  <vt:lpstr>العنوان الحركة على خط مستقيم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الحركة على خط مستقيم</dc:title>
  <cp:lastModifiedBy>abuTala almfrrj</cp:lastModifiedBy>
  <cp:revision>84</cp:revision>
  <dcterms:modified xsi:type="dcterms:W3CDTF">2014-06-15T19:43:25Z</dcterms:modified>
</cp:coreProperties>
</file>