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89" r:id="rId2"/>
    <p:sldId id="871" r:id="rId3"/>
    <p:sldId id="776" r:id="rId4"/>
    <p:sldId id="872" r:id="rId5"/>
    <p:sldId id="838" r:id="rId6"/>
    <p:sldId id="841" r:id="rId7"/>
    <p:sldId id="873" r:id="rId8"/>
    <p:sldId id="861" r:id="rId9"/>
    <p:sldId id="865" r:id="rId10"/>
    <p:sldId id="874" r:id="rId11"/>
    <p:sldId id="859" r:id="rId12"/>
    <p:sldId id="862" r:id="rId13"/>
    <p:sldId id="792" r:id="rId14"/>
    <p:sldId id="875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00CC99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49" autoAdjust="0"/>
    <p:restoredTop sz="94660"/>
  </p:normalViewPr>
  <p:slideViewPr>
    <p:cSldViewPr snapToGrid="0">
      <p:cViewPr>
        <p:scale>
          <a:sx n="66" d="100"/>
          <a:sy n="66" d="100"/>
        </p:scale>
        <p:origin x="-786" y="-270"/>
      </p:cViewPr>
      <p:guideLst>
        <p:guide orient="horz" pos="1470"/>
        <p:guide pos="7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02/10/1442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02/10/1442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gif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5.gif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gif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gif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.gif"/><Relationship Id="rId7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gi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807566" y="26662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632291" y="3082968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الحيوانات  تنمو و تتغيَّر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53062" y="3661856"/>
            <a:ext cx="3210382" cy="573392"/>
            <a:chOff x="4513710" y="3661856"/>
            <a:chExt cx="3210382" cy="57339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1019" y="3749979"/>
              <a:ext cx="2193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 تنمو و تتغيَّر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71828" y="4702062"/>
            <a:ext cx="1958385" cy="629559"/>
            <a:chOff x="4764856" y="4702062"/>
            <a:chExt cx="1958385" cy="629559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856" y="4702062"/>
              <a:ext cx="629559" cy="6295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814899" y="1215446"/>
            <a:ext cx="814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كيف تختلف دورة حياة الماعز عن دورة حياة الدجاج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800599" y="2325657"/>
            <a:ext cx="691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صغير الماعز يتكوَّن في بطن أمّه , أما الكتكوت يتكون في البيضة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063999" y="3003530"/>
            <a:ext cx="7893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عندما تلد الماعز صغيرها تُرضعه حليبها , حتّى ينمو , عنما يكبر ينجب صغاراً و تبدأ دورة حياة جديدة</a:t>
            </a:r>
            <a:endParaRPr lang="ar-SY" sz="2400" b="1" dirty="0">
              <a:solidFill>
                <a:srgbClr val="FFFF00"/>
              </a:solidFill>
            </a:endParaRPr>
          </a:p>
        </p:txBody>
      </p:sp>
      <p:pic>
        <p:nvPicPr>
          <p:cNvPr id="29" name="Picture 138">
            <a:extLst>
              <a:ext uri="{FF2B5EF4-FFF2-40B4-BE49-F238E27FC236}">
                <a16:creationId xmlns="" xmlns:a16="http://schemas.microsoft.com/office/drawing/2014/main" id="{BF97B114-6C24-4BFA-8A04-E22B7BA36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01" y="3749978"/>
            <a:ext cx="3119715" cy="246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xmlns="" id="{508B8B5B-C4A6-4E34-A6D9-AD702392A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94" y="3753344"/>
            <a:ext cx="3092119" cy="24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3703" y="3661856"/>
            <a:ext cx="3210382" cy="573392"/>
            <a:chOff x="4513710" y="3661856"/>
            <a:chExt cx="3210382" cy="57339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1019" y="3749979"/>
              <a:ext cx="2193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 تنمو و تتغيَّر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39830" y="4702062"/>
            <a:ext cx="1990383" cy="661557"/>
            <a:chOff x="4732858" y="4702062"/>
            <a:chExt cx="1990383" cy="661557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858" y="4702062"/>
              <a:ext cx="661557" cy="6615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8641080" y="354533"/>
            <a:ext cx="269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دورة حياة الماعز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777183" y="354533"/>
            <a:ext cx="233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دورة حياة </a:t>
            </a:r>
            <a:r>
              <a:rPr lang="ar-SY" sz="2400" b="1" dirty="0" smtClean="0">
                <a:solidFill>
                  <a:srgbClr val="FFFF00"/>
                </a:solidFill>
              </a:rPr>
              <a:t>الدجاج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7848600" y="1456625"/>
            <a:ext cx="40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صغير الماعز يتكوَّن في بطن أمّه 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931921" y="1406549"/>
            <a:ext cx="301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الكتكوت يتكون في البيضة</a:t>
            </a:r>
          </a:p>
        </p:txBody>
      </p:sp>
      <p:sp>
        <p:nvSpPr>
          <p:cNvPr id="3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8372158" y="2597110"/>
            <a:ext cx="3819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عندما تلد الماعز صغيرها تُرضعه حليبها , حتّى </a:t>
            </a:r>
            <a:r>
              <a:rPr lang="ar-SY" sz="2400" b="1" dirty="0" smtClean="0">
                <a:solidFill>
                  <a:schemeClr val="bg1"/>
                </a:solidFill>
              </a:rPr>
              <a:t>ينمو </a:t>
            </a:r>
            <a:r>
              <a:rPr lang="ar-SY" sz="2400" b="1" dirty="0">
                <a:solidFill>
                  <a:schemeClr val="bg1"/>
                </a:solidFill>
              </a:rPr>
              <a:t>, عنما يكبر ينجب صغاراً و تبدأ دورة حياة جديدة</a:t>
            </a:r>
            <a:endParaRPr lang="ar-SY" sz="2400" b="1" dirty="0">
              <a:solidFill>
                <a:srgbClr val="FFFF00"/>
              </a:solidFill>
            </a:endParaRPr>
          </a:p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 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688003" y="2800043"/>
            <a:ext cx="3499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الكتكوت يكبر و ينمو ليصبح دجاجةً أو ديكاً مكتمل النمو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8" name="Graphic 104">
            <a:extLst>
              <a:ext uri="{FF2B5EF4-FFF2-40B4-BE49-F238E27FC236}">
                <a16:creationId xmlns="" xmlns:a16="http://schemas.microsoft.com/office/drawing/2014/main" id="{53DB434C-1F55-4551-A933-03C37DB5AF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4372" y="4327619"/>
            <a:ext cx="864723" cy="660778"/>
          </a:xfrm>
          <a:prstGeom prst="rect">
            <a:avLst/>
          </a:prstGeom>
        </p:spPr>
      </p:pic>
      <p:pic>
        <p:nvPicPr>
          <p:cNvPr id="29" name="Graphic 110">
            <a:extLst>
              <a:ext uri="{FF2B5EF4-FFF2-40B4-BE49-F238E27FC236}">
                <a16:creationId xmlns="" xmlns:a16="http://schemas.microsoft.com/office/drawing/2014/main" id="{80329A66-9398-4CFE-BD68-140CFEA20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93" y="4369190"/>
            <a:ext cx="1062448" cy="1072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Graphic 111">
            <a:extLst>
              <a:ext uri="{FF2B5EF4-FFF2-40B4-BE49-F238E27FC236}">
                <a16:creationId xmlns="" xmlns:a16="http://schemas.microsoft.com/office/drawing/2014/main" id="{D5F8AACA-6396-45EB-AD7F-23651976C4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16" y="4290842"/>
            <a:ext cx="1073113" cy="116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Graphic 110">
            <a:extLst>
              <a:ext uri="{FF2B5EF4-FFF2-40B4-BE49-F238E27FC236}">
                <a16:creationId xmlns="" xmlns:a16="http://schemas.microsoft.com/office/drawing/2014/main" id="{80329A66-9398-4CFE-BD68-140CFEA20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54358">
            <a:off x="9898817" y="4060791"/>
            <a:ext cx="1494313" cy="1190589"/>
          </a:xfrm>
          <a:prstGeom prst="rect">
            <a:avLst/>
          </a:prstGeom>
        </p:spPr>
      </p:pic>
      <p:pic>
        <p:nvPicPr>
          <p:cNvPr id="33" name="Graphic 111">
            <a:extLst>
              <a:ext uri="{FF2B5EF4-FFF2-40B4-BE49-F238E27FC236}">
                <a16:creationId xmlns="" xmlns:a16="http://schemas.microsoft.com/office/drawing/2014/main" id="{D5F8AACA-6396-45EB-AD7F-23651976C4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3365" y="4279237"/>
            <a:ext cx="1689567" cy="1323493"/>
          </a:xfrm>
          <a:prstGeom prst="rect">
            <a:avLst/>
          </a:prstGeom>
        </p:spPr>
      </p:pic>
      <p:pic>
        <p:nvPicPr>
          <p:cNvPr id="42" name="Graphic 111">
            <a:extLst>
              <a:ext uri="{FF2B5EF4-FFF2-40B4-BE49-F238E27FC236}">
                <a16:creationId xmlns="" xmlns:a16="http://schemas.microsoft.com/office/drawing/2014/main" id="{D5F8AACA-6396-45EB-AD7F-23651976C4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03" y="4235248"/>
            <a:ext cx="1144122" cy="1206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71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5" grpId="0"/>
      <p:bldP spid="21" grpId="0"/>
      <p:bldP spid="34" grpId="0"/>
      <p:bldP spid="3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3703" y="3661856"/>
            <a:ext cx="3210382" cy="573392"/>
            <a:chOff x="4513710" y="3661856"/>
            <a:chExt cx="3210382" cy="57339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1019" y="3749979"/>
              <a:ext cx="2193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 تنمو و تتغيَّر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71828" y="4702062"/>
            <a:ext cx="1958385" cy="629559"/>
            <a:chOff x="4764856" y="4702062"/>
            <a:chExt cx="1958385" cy="629559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856" y="4702062"/>
              <a:ext cx="629559" cy="6295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829300" y="458365"/>
            <a:ext cx="550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دَوْرَةُ حَياةِ الْفَراشَةُ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7799888" y="1150863"/>
            <a:ext cx="175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</a:rPr>
              <a:t>البيضة</a:t>
            </a: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855702" y="1116469"/>
            <a:ext cx="199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الشرنقة - عذراء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855702" y="3464740"/>
            <a:ext cx="205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</a:rPr>
              <a:t>فراشة صغيرة</a:t>
            </a:r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6466412" y="920030"/>
            <a:ext cx="144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</a:rPr>
              <a:t>اليرقة</a:t>
            </a: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6595270" y="3643878"/>
            <a:ext cx="324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</a:rPr>
              <a:t>فراشة مكتملة النمو</a:t>
            </a:r>
          </a:p>
        </p:txBody>
      </p:sp>
      <p:sp>
        <p:nvSpPr>
          <p:cNvPr id="33" name="Oval 99">
            <a:extLst>
              <a:ext uri="{FF2B5EF4-FFF2-40B4-BE49-F238E27FC236}">
                <a16:creationId xmlns="" xmlns:a16="http://schemas.microsoft.com/office/drawing/2014/main" id="{E0EEB09C-A4CF-48EF-8822-3F5BE47337D7}"/>
              </a:ext>
            </a:extLst>
          </p:cNvPr>
          <p:cNvSpPr/>
          <p:nvPr/>
        </p:nvSpPr>
        <p:spPr>
          <a:xfrm>
            <a:off x="4360460" y="2453207"/>
            <a:ext cx="4992914" cy="101595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104">
            <a:extLst>
              <a:ext uri="{FF2B5EF4-FFF2-40B4-BE49-F238E27FC236}">
                <a16:creationId xmlns="" xmlns:a16="http://schemas.microsoft.com/office/drawing/2014/main" id="{53DB434C-1F55-4551-A933-03C37DB5AF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3"/>
          <a:stretch/>
        </p:blipFill>
        <p:spPr>
          <a:xfrm>
            <a:off x="8141510" y="1896202"/>
            <a:ext cx="958088" cy="859305"/>
          </a:xfrm>
          <a:prstGeom prst="rect">
            <a:avLst/>
          </a:prstGeom>
        </p:spPr>
      </p:pic>
      <p:pic>
        <p:nvPicPr>
          <p:cNvPr id="36" name="Graphic 110">
            <a:extLst>
              <a:ext uri="{FF2B5EF4-FFF2-40B4-BE49-F238E27FC236}">
                <a16:creationId xmlns="" xmlns:a16="http://schemas.microsoft.com/office/drawing/2014/main" id="{80329A66-9398-4CFE-BD68-140CFEA20B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54358">
            <a:off x="6409749" y="1530020"/>
            <a:ext cx="1144195" cy="949364"/>
          </a:xfrm>
          <a:prstGeom prst="rect">
            <a:avLst/>
          </a:prstGeom>
        </p:spPr>
      </p:pic>
      <p:pic>
        <p:nvPicPr>
          <p:cNvPr id="39" name="Graphic 111">
            <a:extLst>
              <a:ext uri="{FF2B5EF4-FFF2-40B4-BE49-F238E27FC236}">
                <a16:creationId xmlns="" xmlns:a16="http://schemas.microsoft.com/office/drawing/2014/main" id="{D5F8AACA-6396-45EB-AD7F-23651976C4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4251" y="1583343"/>
            <a:ext cx="1116115" cy="1255630"/>
          </a:xfrm>
          <a:prstGeom prst="rect">
            <a:avLst/>
          </a:prstGeom>
        </p:spPr>
      </p:pic>
      <p:cxnSp>
        <p:nvCxnSpPr>
          <p:cNvPr id="41" name="Connector: Curved 18">
            <a:extLst>
              <a:ext uri="{FF2B5EF4-FFF2-40B4-BE49-F238E27FC236}">
                <a16:creationId xmlns="" xmlns:a16="http://schemas.microsoft.com/office/drawing/2014/main" id="{8D0AF55F-8372-485E-A9CF-1A8CB532DF5C}"/>
              </a:ext>
            </a:extLst>
          </p:cNvPr>
          <p:cNvCxnSpPr>
            <a:cxnSpLocks/>
          </p:cNvCxnSpPr>
          <p:nvPr/>
        </p:nvCxnSpPr>
        <p:spPr>
          <a:xfrm rot="10800000">
            <a:off x="7605440" y="2269884"/>
            <a:ext cx="388896" cy="233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113">
            <a:extLst>
              <a:ext uri="{FF2B5EF4-FFF2-40B4-BE49-F238E27FC236}">
                <a16:creationId xmlns="" xmlns:a16="http://schemas.microsoft.com/office/drawing/2014/main" id="{96B42DB6-147E-4CFB-BDD8-0B0A553F50E1}"/>
              </a:ext>
            </a:extLst>
          </p:cNvPr>
          <p:cNvCxnSpPr>
            <a:cxnSpLocks/>
          </p:cNvCxnSpPr>
          <p:nvPr/>
        </p:nvCxnSpPr>
        <p:spPr>
          <a:xfrm>
            <a:off x="4665970" y="2895332"/>
            <a:ext cx="373807" cy="100450"/>
          </a:xfrm>
          <a:prstGeom prst="curvedConnector3">
            <a:avLst>
              <a:gd name="adj1" fmla="val -2262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5">
            <a:extLst>
              <a:ext uri="{FF2B5EF4-FFF2-40B4-BE49-F238E27FC236}">
                <a16:creationId xmlns="" xmlns:a16="http://schemas.microsoft.com/office/drawing/2014/main" id="{445E7B5E-ABBA-4A6C-A9A8-57BC2971B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7956" y="2622584"/>
            <a:ext cx="1108315" cy="10212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4" name="Connector: Curved 64">
            <a:extLst>
              <a:ext uri="{FF2B5EF4-FFF2-40B4-BE49-F238E27FC236}">
                <a16:creationId xmlns="" xmlns:a16="http://schemas.microsoft.com/office/drawing/2014/main" id="{AF8FDF1B-FFA9-4044-BA23-68C86138A1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01968" y="2245783"/>
            <a:ext cx="465119" cy="92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9">
            <a:extLst>
              <a:ext uri="{FF2B5EF4-FFF2-40B4-BE49-F238E27FC236}">
                <a16:creationId xmlns="" xmlns:a16="http://schemas.microsoft.com/office/drawing/2014/main" id="{03F482F8-1161-4BA6-A285-A5DC308FE9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8279" y="2472705"/>
            <a:ext cx="1281779" cy="1224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6" name="Connector: Curved 72">
            <a:extLst>
              <a:ext uri="{FF2B5EF4-FFF2-40B4-BE49-F238E27FC236}">
                <a16:creationId xmlns="" xmlns:a16="http://schemas.microsoft.com/office/drawing/2014/main" id="{54FD18D5-7418-4F30-81C0-4C075163431A}"/>
              </a:ext>
            </a:extLst>
          </p:cNvPr>
          <p:cNvCxnSpPr>
            <a:cxnSpLocks/>
          </p:cNvCxnSpPr>
          <p:nvPr/>
        </p:nvCxnSpPr>
        <p:spPr>
          <a:xfrm flipV="1">
            <a:off x="6685652" y="3203126"/>
            <a:ext cx="471082" cy="2409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103">
            <a:extLst>
              <a:ext uri="{FF2B5EF4-FFF2-40B4-BE49-F238E27FC236}">
                <a16:creationId xmlns="" xmlns:a16="http://schemas.microsoft.com/office/drawing/2014/main" id="{A6F66AF1-EC72-4D70-8368-12F3898DDE83}"/>
              </a:ext>
            </a:extLst>
          </p:cNvPr>
          <p:cNvCxnSpPr>
            <a:cxnSpLocks/>
          </p:cNvCxnSpPr>
          <p:nvPr/>
        </p:nvCxnSpPr>
        <p:spPr>
          <a:xfrm flipV="1">
            <a:off x="8618325" y="2776856"/>
            <a:ext cx="327446" cy="236951"/>
          </a:xfrm>
          <a:prstGeom prst="curvedConnector3">
            <a:avLst>
              <a:gd name="adj1" fmla="val 10352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330598" y="4235248"/>
            <a:ext cx="863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</a:rPr>
              <a:t> تَبْدَأَ الْفَراشَةُ حَياتَها مِنْ بَيْضَةٍ، تَتَكَوَّنُ في داخِلِها </a:t>
            </a:r>
            <a:r>
              <a:rPr lang="ar-SY" sz="2000" b="1" dirty="0" smtClean="0">
                <a:solidFill>
                  <a:schemeClr val="bg1"/>
                </a:solidFill>
              </a:rPr>
              <a:t>يرَقَةَ .</a:t>
            </a:r>
            <a:endParaRPr lang="ar-SY" sz="2000" b="1" dirty="0">
              <a:solidFill>
                <a:schemeClr val="bg1"/>
              </a:solidFill>
            </a:endParaRPr>
          </a:p>
          <a:p>
            <a:pPr algn="r"/>
            <a:r>
              <a:rPr lang="ar-SY" sz="2000" b="1" dirty="0">
                <a:solidFill>
                  <a:schemeClr val="bg1"/>
                </a:solidFill>
              </a:rPr>
              <a:t> تخَرْجُ اليَرقَةُ مِنَ الْبَيْضَةِ، وَتَأكُلُ النَّبَاتاتِ، وَتَنْمُو. </a:t>
            </a:r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177307" y="5117522"/>
            <a:ext cx="679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</a:rPr>
              <a:t>وَعِنْدَما تَصِيرُ جَاهِزَةً لِلتَّحَوُّلِ تَتَوَقَّفُ عَنِ الْحرَكَةِ، وَيُصْبِحُ جِلْدُها قِشْرَةً صُلْبَةً. </a:t>
            </a:r>
          </a:p>
        </p:txBody>
      </p:sp>
      <p:sp>
        <p:nvSpPr>
          <p:cNvPr id="50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072308" y="5896743"/>
            <a:ext cx="6971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</a:rPr>
              <a:t>في داخِلِ الْقِشْرَةِ تَتَحَوَّلُ الْيَرَقَةُ بِبُطْءٍ، وَهَذِهِ هِيَ مرَحْلةَ </a:t>
            </a:r>
            <a:r>
              <a:rPr lang="ar-SY" sz="2000" b="1" dirty="0" smtClean="0">
                <a:solidFill>
                  <a:schemeClr val="bg1"/>
                </a:solidFill>
              </a:rPr>
              <a:t>الشَّرْنَقَةِ – العذراء-</a:t>
            </a:r>
            <a:endParaRPr lang="ar-SY" sz="2000" b="1" dirty="0">
              <a:solidFill>
                <a:schemeClr val="bg1"/>
              </a:solidFill>
            </a:endParaRPr>
          </a:p>
          <a:p>
            <a:pPr algn="r"/>
            <a:r>
              <a:rPr lang="ar-SY" sz="2000" b="1" dirty="0">
                <a:solidFill>
                  <a:schemeClr val="bg1"/>
                </a:solidFill>
              </a:rPr>
              <a:t>بَعْدَ ذَلِكَ تَخْرُجُ الْفَراشَةُ مِنَ </a:t>
            </a:r>
            <a:r>
              <a:rPr lang="ar-SY" sz="2000" b="1" dirty="0" smtClean="0">
                <a:solidFill>
                  <a:schemeClr val="bg1"/>
                </a:solidFill>
              </a:rPr>
              <a:t>القشرة و تكبر وَتَطير</a:t>
            </a:r>
            <a:endParaRPr lang="ar-SY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5" grpId="0"/>
      <p:bldP spid="26" grpId="0"/>
      <p:bldP spid="27" grpId="0"/>
      <p:bldP spid="29" grpId="0"/>
      <p:bldP spid="31" grpId="0"/>
      <p:bldP spid="33" grpId="0" animBg="1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3062" y="2574902"/>
            <a:ext cx="2835777" cy="677108"/>
            <a:chOff x="4562485" y="2574902"/>
            <a:chExt cx="2835777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33199" y="2574902"/>
              <a:ext cx="196506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8561" y="3671143"/>
            <a:ext cx="3304738" cy="595983"/>
            <a:chOff x="4469069" y="3678322"/>
            <a:chExt cx="3304738" cy="595983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69" y="3678322"/>
              <a:ext cx="1057390" cy="5959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26458" y="3831750"/>
              <a:ext cx="2247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 تنمو و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تتغيَّر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91188" y="4656333"/>
            <a:ext cx="1973558" cy="717345"/>
            <a:chOff x="4784216" y="4656333"/>
            <a:chExt cx="1973558" cy="717345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216" y="4656333"/>
              <a:ext cx="656890" cy="6568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61920" y="5004346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="" xmlns:a16="http://schemas.microsoft.com/office/drawing/2014/main" id="{97DB3C04-E536-4EB7-ABCE-64E37DBC02E0}"/>
              </a:ext>
            </a:extLst>
          </p:cNvPr>
          <p:cNvSpPr txBox="1"/>
          <p:nvPr/>
        </p:nvSpPr>
        <p:spPr>
          <a:xfrm>
            <a:off x="8241237" y="2480278"/>
            <a:ext cx="31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/>
          </a:p>
        </p:txBody>
      </p:sp>
      <p:sp>
        <p:nvSpPr>
          <p:cNvPr id="21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6365888" y="1379397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991172" y="1016540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7309317" y="1447887"/>
            <a:ext cx="3627273" cy="1349553"/>
            <a:chOff x="4392542" y="1215118"/>
            <a:chExt cx="3627273" cy="1349553"/>
          </a:xfrm>
        </p:grpSpPr>
        <p:sp>
          <p:nvSpPr>
            <p:cNvPr id="29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5960351" y="1215118"/>
              <a:ext cx="2059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6615496" y="1415055"/>
            <a:ext cx="46884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C00000"/>
                </a:solidFill>
              </a:rPr>
              <a:t>1- أتوقّع. ماذا تفعل الفراشة عندما يكتمل نموّها؟</a:t>
            </a:r>
          </a:p>
          <a:p>
            <a:pPr algn="r"/>
            <a:r>
              <a:rPr lang="ar-SY" sz="2000" b="1" dirty="0" smtClean="0"/>
              <a:t>تعيش ثم تضع البيوض و تموت</a:t>
            </a:r>
          </a:p>
          <a:p>
            <a:pPr algn="r"/>
            <a:r>
              <a:rPr lang="ar-SY" sz="2000" b="1" dirty="0" smtClean="0">
                <a:solidFill>
                  <a:srgbClr val="C00000"/>
                </a:solidFill>
              </a:rPr>
              <a:t>2- فيم تتشابه دورة حياة الماعز و دورة حياة الإنسان؟</a:t>
            </a:r>
          </a:p>
          <a:p>
            <a:pPr algn="r"/>
            <a:r>
              <a:rPr lang="ar-SY" sz="2000" b="1" dirty="0" smtClean="0"/>
              <a:t>الاثنين يتكوّن من جنين داخل بطن الأم و عندما يولد الماعز او الإنسان فإن الأم تُرضعه حتّى يكبر و عندما يكبر فإنه يُنجب صغاراً و تبدأ دورة حياة جديدة </a:t>
            </a:r>
            <a:endParaRPr lang="ar-SY" sz="2000" b="1" dirty="0"/>
          </a:p>
          <a:p>
            <a:pPr algn="r"/>
            <a:r>
              <a:rPr lang="ar-SY" sz="2000" b="1" dirty="0" smtClean="0">
                <a:solidFill>
                  <a:srgbClr val="C00000"/>
                </a:solidFill>
              </a:rPr>
              <a:t>3- </a:t>
            </a:r>
            <a:r>
              <a:rPr lang="ar-SY" sz="2000" b="1" dirty="0">
                <a:solidFill>
                  <a:srgbClr val="C00000"/>
                </a:solidFill>
              </a:rPr>
              <a:t>السؤال الأساسي , كيف </a:t>
            </a:r>
            <a:r>
              <a:rPr lang="ar-SY" sz="2000" b="1" dirty="0" smtClean="0">
                <a:solidFill>
                  <a:srgbClr val="C00000"/>
                </a:solidFill>
              </a:rPr>
              <a:t>تختلف دورات حياة الحيوانات ؟</a:t>
            </a:r>
          </a:p>
          <a:p>
            <a:pPr algn="r"/>
            <a:r>
              <a:rPr lang="ar-SY" sz="2000" b="1" dirty="0" smtClean="0"/>
              <a:t>تختلف من حيث التكاثر فبعضها تلد و بعضها الآخر يبيض و تختلف في مراحل النمو و التغيّر فبعض صغار الحيوانات تشبه الآباء و بعضها لا يشبه , وبعض صغار الحيوانات تعتمد على الآباء في الغذاء و بعضها يتغذى بنفسه</a:t>
            </a:r>
          </a:p>
        </p:txBody>
      </p:sp>
      <p:pic>
        <p:nvPicPr>
          <p:cNvPr id="34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31" y="513976"/>
            <a:ext cx="1773954" cy="1083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10079888" y="160010"/>
            <a:ext cx="18726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أفكّر و أتحدّث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6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57" y="4984778"/>
            <a:ext cx="998552" cy="1322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20" y="3307883"/>
            <a:ext cx="1679331" cy="1259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70" y="5004347"/>
            <a:ext cx="1636258" cy="1302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25">
            <a:extLst>
              <a:ext uri="{FF2B5EF4-FFF2-40B4-BE49-F238E27FC236}">
                <a16:creationId xmlns:a16="http://schemas.microsoft.com/office/drawing/2014/main" xmlns="" id="{508B8B5B-C4A6-4E34-A6D9-AD702392A4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21" y="1693505"/>
            <a:ext cx="1686064" cy="1339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7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51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1" grpId="0" animBg="1"/>
      <p:bldP spid="26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13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3F0D8E94-97AB-4358-AAFD-3B9316A78739}"/>
              </a:ext>
            </a:extLst>
          </p:cNvPr>
          <p:cNvSpPr/>
          <p:nvPr/>
        </p:nvSpPr>
        <p:spPr>
          <a:xfrm rot="9756537">
            <a:off x="4726324" y="1679501"/>
            <a:ext cx="1754034" cy="1781076"/>
          </a:xfrm>
          <a:custGeom>
            <a:avLst/>
            <a:gdLst>
              <a:gd name="connsiteX0" fmla="*/ 656341 w 1516932"/>
              <a:gd name="connsiteY0" fmla="*/ 1540318 h 1540318"/>
              <a:gd name="connsiteX1" fmla="*/ 507125 w 1516932"/>
              <a:gd name="connsiteY1" fmla="*/ 1440342 h 1540318"/>
              <a:gd name="connsiteX2" fmla="*/ 9557 w 1516932"/>
              <a:gd name="connsiteY2" fmla="*/ 893369 h 1540318"/>
              <a:gd name="connsiteX3" fmla="*/ 0 w 1516932"/>
              <a:gd name="connsiteY3" fmla="*/ 875802 h 1540318"/>
              <a:gd name="connsiteX4" fmla="*/ 1516932 w 1516932"/>
              <a:gd name="connsiteY4" fmla="*/ 0 h 1540318"/>
              <a:gd name="connsiteX5" fmla="*/ 656341 w 1516932"/>
              <a:gd name="connsiteY5" fmla="*/ 1540318 h 154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6932" h="1540318">
                <a:moveTo>
                  <a:pt x="656341" y="1540318"/>
                </a:moveTo>
                <a:lnTo>
                  <a:pt x="507125" y="1440342"/>
                </a:lnTo>
                <a:cubicBezTo>
                  <a:pt x="306097" y="1290795"/>
                  <a:pt x="137710" y="1104304"/>
                  <a:pt x="9557" y="893369"/>
                </a:cubicBezTo>
                <a:lnTo>
                  <a:pt x="0" y="875802"/>
                </a:lnTo>
                <a:lnTo>
                  <a:pt x="1516932" y="0"/>
                </a:lnTo>
                <a:lnTo>
                  <a:pt x="656341" y="1540318"/>
                </a:ln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47F4292-A07E-442F-9A91-3B4F4D1F6580}"/>
              </a:ext>
            </a:extLst>
          </p:cNvPr>
          <p:cNvSpPr/>
          <p:nvPr/>
        </p:nvSpPr>
        <p:spPr>
          <a:xfrm rot="9756537">
            <a:off x="4924352" y="2457210"/>
            <a:ext cx="1996994" cy="1001054"/>
          </a:xfrm>
          <a:custGeom>
            <a:avLst/>
            <a:gdLst>
              <a:gd name="connsiteX0" fmla="*/ 227551 w 1727050"/>
              <a:gd name="connsiteY0" fmla="*/ 865736 h 865736"/>
              <a:gd name="connsiteX1" fmla="*/ 189635 w 1727050"/>
              <a:gd name="connsiteY1" fmla="*/ 796041 h 865736"/>
              <a:gd name="connsiteX2" fmla="*/ 946 w 1727050"/>
              <a:gd name="connsiteY2" fmla="*/ 77454 h 865736"/>
              <a:gd name="connsiteX3" fmla="*/ 0 w 1727050"/>
              <a:gd name="connsiteY3" fmla="*/ 0 h 865736"/>
              <a:gd name="connsiteX4" fmla="*/ 1727050 w 1727050"/>
              <a:gd name="connsiteY4" fmla="*/ 0 h 865736"/>
              <a:gd name="connsiteX5" fmla="*/ 227551 w 1727050"/>
              <a:gd name="connsiteY5" fmla="*/ 865736 h 86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050" h="865736">
                <a:moveTo>
                  <a:pt x="227551" y="865736"/>
                </a:moveTo>
                <a:lnTo>
                  <a:pt x="189635" y="796041"/>
                </a:lnTo>
                <a:cubicBezTo>
                  <a:pt x="82075" y="573666"/>
                  <a:pt x="16647" y="329970"/>
                  <a:pt x="946" y="77454"/>
                </a:cubicBezTo>
                <a:lnTo>
                  <a:pt x="0" y="0"/>
                </a:lnTo>
                <a:lnTo>
                  <a:pt x="1727050" y="0"/>
                </a:lnTo>
                <a:lnTo>
                  <a:pt x="227551" y="865736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7F91C7DA-FFC3-4A18-BE7F-770C79B8434F}"/>
              </a:ext>
            </a:extLst>
          </p:cNvPr>
          <p:cNvSpPr/>
          <p:nvPr/>
        </p:nvSpPr>
        <p:spPr>
          <a:xfrm rot="9756537">
            <a:off x="5211542" y="3513220"/>
            <a:ext cx="2044281" cy="1021341"/>
          </a:xfrm>
          <a:custGeom>
            <a:avLst/>
            <a:gdLst>
              <a:gd name="connsiteX0" fmla="*/ 338 w 1767945"/>
              <a:gd name="connsiteY0" fmla="*/ 883281 h 883281"/>
              <a:gd name="connsiteX1" fmla="*/ 0 w 1767945"/>
              <a:gd name="connsiteY1" fmla="*/ 855615 h 883281"/>
              <a:gd name="connsiteX2" fmla="*/ 54124 w 1767945"/>
              <a:gd name="connsiteY2" fmla="*/ 468689 h 883281"/>
              <a:gd name="connsiteX3" fmla="*/ 184385 w 1767945"/>
              <a:gd name="connsiteY3" fmla="*/ 100350 h 883281"/>
              <a:gd name="connsiteX4" fmla="*/ 238056 w 1767945"/>
              <a:gd name="connsiteY4" fmla="*/ 0 h 883281"/>
              <a:gd name="connsiteX5" fmla="*/ 1767945 w 1767945"/>
              <a:gd name="connsiteY5" fmla="*/ 883281 h 883281"/>
              <a:gd name="connsiteX6" fmla="*/ 338 w 1767945"/>
              <a:gd name="connsiteY6" fmla="*/ 883281 h 8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7945" h="883281">
                <a:moveTo>
                  <a:pt x="338" y="883281"/>
                </a:moveTo>
                <a:lnTo>
                  <a:pt x="0" y="855615"/>
                </a:lnTo>
                <a:cubicBezTo>
                  <a:pt x="4818" y="727543"/>
                  <a:pt x="22543" y="598046"/>
                  <a:pt x="54124" y="468689"/>
                </a:cubicBezTo>
                <a:cubicBezTo>
                  <a:pt x="85704" y="339331"/>
                  <a:pt x="129645" y="216235"/>
                  <a:pt x="184385" y="100350"/>
                </a:cubicBezTo>
                <a:lnTo>
                  <a:pt x="238056" y="0"/>
                </a:lnTo>
                <a:lnTo>
                  <a:pt x="1767945" y="883281"/>
                </a:lnTo>
                <a:lnTo>
                  <a:pt x="338" y="883281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E30EC15-3D16-427F-9E31-482F72567ABB}"/>
              </a:ext>
            </a:extLst>
          </p:cNvPr>
          <p:cNvSpPr/>
          <p:nvPr/>
        </p:nvSpPr>
        <p:spPr>
          <a:xfrm rot="9756537">
            <a:off x="5308156" y="3633673"/>
            <a:ext cx="1770940" cy="1770820"/>
          </a:xfrm>
          <a:custGeom>
            <a:avLst/>
            <a:gdLst>
              <a:gd name="connsiteX0" fmla="*/ 1531553 w 1531553"/>
              <a:gd name="connsiteY0" fmla="*/ 1531449 h 1531449"/>
              <a:gd name="connsiteX1" fmla="*/ 0 w 1531553"/>
              <a:gd name="connsiteY1" fmla="*/ 647207 h 1531449"/>
              <a:gd name="connsiteX2" fmla="*/ 100180 w 1531553"/>
              <a:gd name="connsiteY2" fmla="*/ 497685 h 1531449"/>
              <a:gd name="connsiteX3" fmla="*/ 647153 w 1531553"/>
              <a:gd name="connsiteY3" fmla="*/ 117 h 1531449"/>
              <a:gd name="connsiteX4" fmla="*/ 647370 w 1531553"/>
              <a:gd name="connsiteY4" fmla="*/ 0 h 1531449"/>
              <a:gd name="connsiteX5" fmla="*/ 1531553 w 1531553"/>
              <a:gd name="connsiteY5" fmla="*/ 1531449 h 153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1553" h="1531449">
                <a:moveTo>
                  <a:pt x="1531553" y="1531449"/>
                </a:moveTo>
                <a:lnTo>
                  <a:pt x="0" y="647207"/>
                </a:lnTo>
                <a:lnTo>
                  <a:pt x="100180" y="497685"/>
                </a:lnTo>
                <a:cubicBezTo>
                  <a:pt x="249727" y="296658"/>
                  <a:pt x="436218" y="128270"/>
                  <a:pt x="647153" y="117"/>
                </a:cubicBezTo>
                <a:lnTo>
                  <a:pt x="647370" y="0"/>
                </a:lnTo>
                <a:lnTo>
                  <a:pt x="1531553" y="1531449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FCDB446F-90AA-44C1-BC70-13DFA7A1A171}"/>
              </a:ext>
            </a:extLst>
          </p:cNvPr>
          <p:cNvSpPr/>
          <p:nvPr/>
        </p:nvSpPr>
        <p:spPr>
          <a:xfrm rot="9756537">
            <a:off x="5298817" y="3812473"/>
            <a:ext cx="1021126" cy="2042674"/>
          </a:xfrm>
          <a:custGeom>
            <a:avLst/>
            <a:gdLst>
              <a:gd name="connsiteX0" fmla="*/ 883095 w 883095"/>
              <a:gd name="connsiteY0" fmla="*/ 1766555 h 1766555"/>
              <a:gd name="connsiteX1" fmla="*/ 0 w 883095"/>
              <a:gd name="connsiteY1" fmla="*/ 236990 h 1766555"/>
              <a:gd name="connsiteX2" fmla="*/ 87046 w 883095"/>
              <a:gd name="connsiteY2" fmla="*/ 189636 h 1766555"/>
              <a:gd name="connsiteX3" fmla="*/ 805633 w 883095"/>
              <a:gd name="connsiteY3" fmla="*/ 947 h 1766555"/>
              <a:gd name="connsiteX4" fmla="*/ 883095 w 883095"/>
              <a:gd name="connsiteY4" fmla="*/ 0 h 1766555"/>
              <a:gd name="connsiteX5" fmla="*/ 883095 w 883095"/>
              <a:gd name="connsiteY5" fmla="*/ 1766555 h 176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095" h="1766555">
                <a:moveTo>
                  <a:pt x="883095" y="1766555"/>
                </a:moveTo>
                <a:lnTo>
                  <a:pt x="0" y="236990"/>
                </a:lnTo>
                <a:lnTo>
                  <a:pt x="87046" y="189636"/>
                </a:lnTo>
                <a:cubicBezTo>
                  <a:pt x="309422" y="82075"/>
                  <a:pt x="553117" y="16647"/>
                  <a:pt x="805633" y="947"/>
                </a:cubicBezTo>
                <a:lnTo>
                  <a:pt x="883095" y="0"/>
                </a:lnTo>
                <a:lnTo>
                  <a:pt x="883095" y="1766555"/>
                </a:lnTo>
                <a:close/>
              </a:path>
            </a:pathLst>
          </a:cu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FBAE678-B080-4B5D-B2ED-A08FDDEF98F9}"/>
              </a:ext>
            </a:extLst>
          </p:cNvPr>
          <p:cNvSpPr/>
          <p:nvPr/>
        </p:nvSpPr>
        <p:spPr>
          <a:xfrm rot="18256494">
            <a:off x="5624190" y="1642009"/>
            <a:ext cx="621222" cy="38753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45CA58E2-A66D-4C8A-A7D4-1AB8BD9F075A}"/>
              </a:ext>
            </a:extLst>
          </p:cNvPr>
          <p:cNvSpPr/>
          <p:nvPr/>
        </p:nvSpPr>
        <p:spPr>
          <a:xfrm rot="19535131">
            <a:off x="6510503" y="2489731"/>
            <a:ext cx="621222" cy="38753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435C3947-1687-4611-AF8A-B515D2EDCB6E}"/>
              </a:ext>
            </a:extLst>
          </p:cNvPr>
          <p:cNvSpPr/>
          <p:nvPr/>
        </p:nvSpPr>
        <p:spPr>
          <a:xfrm>
            <a:off x="6799806" y="3554465"/>
            <a:ext cx="621222" cy="38753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26750D18-EF0E-4AA8-AB6B-42E2AC7C0B73}"/>
              </a:ext>
            </a:extLst>
          </p:cNvPr>
          <p:cNvSpPr/>
          <p:nvPr/>
        </p:nvSpPr>
        <p:spPr>
          <a:xfrm rot="1685336">
            <a:off x="6494254" y="4715300"/>
            <a:ext cx="621222" cy="38753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56AFC312-BF3C-4A3F-85C5-322DC4D86E84}"/>
              </a:ext>
            </a:extLst>
          </p:cNvPr>
          <p:cNvSpPr/>
          <p:nvPr/>
        </p:nvSpPr>
        <p:spPr>
          <a:xfrm rot="3199589">
            <a:off x="5777985" y="5480651"/>
            <a:ext cx="621222" cy="387535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0B025B1-3C31-4DB9-92F4-68951DB6F141}"/>
              </a:ext>
            </a:extLst>
          </p:cNvPr>
          <p:cNvSpPr/>
          <p:nvPr/>
        </p:nvSpPr>
        <p:spPr>
          <a:xfrm>
            <a:off x="7527053" y="3300420"/>
            <a:ext cx="863829" cy="86382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CBB6E57-B02E-488B-BC5A-7E208B84BF2D}"/>
              </a:ext>
            </a:extLst>
          </p:cNvPr>
          <p:cNvSpPr/>
          <p:nvPr/>
        </p:nvSpPr>
        <p:spPr>
          <a:xfrm>
            <a:off x="7062006" y="1791478"/>
            <a:ext cx="863829" cy="863829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37DE146F-0B17-492E-BB30-1B03BD206466}"/>
              </a:ext>
            </a:extLst>
          </p:cNvPr>
          <p:cNvSpPr/>
          <p:nvPr/>
        </p:nvSpPr>
        <p:spPr>
          <a:xfrm>
            <a:off x="5967544" y="733132"/>
            <a:ext cx="863829" cy="863829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3AD36AC-4714-4B7E-AB46-8AB1107D9B96}"/>
              </a:ext>
            </a:extLst>
          </p:cNvPr>
          <p:cNvSpPr/>
          <p:nvPr/>
        </p:nvSpPr>
        <p:spPr>
          <a:xfrm>
            <a:off x="6050038" y="5955280"/>
            <a:ext cx="863829" cy="863829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D0E33AB3-39AC-4001-9810-3859634F146F}"/>
              </a:ext>
            </a:extLst>
          </p:cNvPr>
          <p:cNvSpPr/>
          <p:nvPr/>
        </p:nvSpPr>
        <p:spPr>
          <a:xfrm>
            <a:off x="7115857" y="4791488"/>
            <a:ext cx="863829" cy="86382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2FEB3BF-E548-4118-8532-E987C7149D14}"/>
              </a:ext>
            </a:extLst>
          </p:cNvPr>
          <p:cNvSpPr txBox="1"/>
          <p:nvPr/>
        </p:nvSpPr>
        <p:spPr>
          <a:xfrm>
            <a:off x="6653170" y="627080"/>
            <a:ext cx="376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+mj-lt"/>
              </a:rPr>
              <a:t>التَّشَابُهِ و الاخْتِلاَفِ بَيْنَ الصِّغَارِ وَبَيْنَ الْكِبَارِ؟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EF1EEF2-4FF3-4023-959A-AC2022F280BF}"/>
              </a:ext>
            </a:extLst>
          </p:cNvPr>
          <p:cNvSpPr txBox="1"/>
          <p:nvPr/>
        </p:nvSpPr>
        <p:spPr>
          <a:xfrm>
            <a:off x="8097140" y="1895488"/>
            <a:ext cx="22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chemeClr val="bg1"/>
                </a:solidFill>
                <a:latin typeface="+mj-lt"/>
              </a:rPr>
              <a:t>دَوْرَةُ الْحَياةِ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EC11F3F-A9C3-4DD7-B849-CD93B60A8F60}"/>
              </a:ext>
            </a:extLst>
          </p:cNvPr>
          <p:cNvSpPr txBox="1"/>
          <p:nvPr/>
        </p:nvSpPr>
        <p:spPr>
          <a:xfrm>
            <a:off x="8616328" y="3499859"/>
            <a:ext cx="22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chemeClr val="bg1"/>
                </a:solidFill>
                <a:latin typeface="+mj-lt"/>
              </a:rPr>
              <a:t>دَوْرَةُ حَياةِ الْمَاعِزِ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56FEC02-4EEB-4CFB-9613-F267E0C9AEC3}"/>
              </a:ext>
            </a:extLst>
          </p:cNvPr>
          <p:cNvSpPr txBox="1"/>
          <p:nvPr/>
        </p:nvSpPr>
        <p:spPr>
          <a:xfrm>
            <a:off x="8122558" y="5141061"/>
            <a:ext cx="22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chemeClr val="bg1"/>
                </a:solidFill>
                <a:latin typeface="+mj-lt"/>
              </a:rPr>
              <a:t>دَوْرَةُ حَياةِ </a:t>
            </a:r>
            <a:r>
              <a:rPr lang="ar-SY" sz="2400" b="1" dirty="0" smtClean="0">
                <a:solidFill>
                  <a:schemeClr val="bg1"/>
                </a:solidFill>
                <a:latin typeface="+mj-lt"/>
              </a:rPr>
              <a:t>الدجاج</a:t>
            </a:r>
            <a:endParaRPr lang="ar-SY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442AF2E-BE76-4D00-BD83-7DDCF6822471}"/>
              </a:ext>
            </a:extLst>
          </p:cNvPr>
          <p:cNvSpPr txBox="1"/>
          <p:nvPr/>
        </p:nvSpPr>
        <p:spPr>
          <a:xfrm>
            <a:off x="7008068" y="6409068"/>
            <a:ext cx="22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chemeClr val="bg1"/>
                </a:solidFill>
                <a:latin typeface="+mj-lt"/>
              </a:rPr>
              <a:t>دَوْرَةُ حَياةِ </a:t>
            </a:r>
            <a:r>
              <a:rPr lang="ar-SY" sz="2400" b="1" dirty="0">
                <a:solidFill>
                  <a:schemeClr val="bg1"/>
                </a:solidFill>
                <a:latin typeface="+mj-lt"/>
              </a:rPr>
              <a:t>الْفَراشَةُ</a:t>
            </a:r>
            <a:endParaRPr lang="ar-SY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C644A6C-3A57-4809-BD2D-07441D3EFB68}"/>
              </a:ext>
            </a:extLst>
          </p:cNvPr>
          <p:cNvSpPr/>
          <p:nvPr/>
        </p:nvSpPr>
        <p:spPr>
          <a:xfrm>
            <a:off x="2920990" y="1880766"/>
            <a:ext cx="3857625" cy="3857625"/>
          </a:xfrm>
          <a:prstGeom prst="ellipse">
            <a:avLst/>
          </a:prstGeom>
          <a:gradFill>
            <a:gsLst>
              <a:gs pos="100000">
                <a:srgbClr val="F8F8F8"/>
              </a:gs>
              <a:gs pos="24000">
                <a:srgbClr val="E0DEDF"/>
              </a:gs>
            </a:gsLst>
            <a:lin ang="2700000" scaled="1"/>
          </a:gradFill>
          <a:ln w="149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C306D90-EF7B-4848-84B2-4604350F5955}"/>
              </a:ext>
            </a:extLst>
          </p:cNvPr>
          <p:cNvSpPr txBox="1"/>
          <p:nvPr/>
        </p:nvSpPr>
        <p:spPr>
          <a:xfrm>
            <a:off x="2977303" y="3388259"/>
            <a:ext cx="317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ooper Black" panose="0208090404030B020404" pitchFamily="18" charset="0"/>
              </a:rPr>
              <a:t>الحيوانات تنمو وتتغير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808534" y="103860"/>
            <a:ext cx="505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chemeClr val="bg1"/>
                </a:solidFill>
              </a:rPr>
              <a:t>الحيوانات  تنمو و تتغيَّر</a:t>
            </a:r>
            <a:endParaRPr lang="ar-SY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21" grpId="0" animBg="1"/>
      <p:bldP spid="24" grpId="0" animBg="1"/>
      <p:bldP spid="27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50" y="2460580"/>
            <a:ext cx="2874855" cy="235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3062" y="2533507"/>
            <a:ext cx="2818393" cy="682035"/>
            <a:chOff x="4346090" y="2533507"/>
            <a:chExt cx="2818393" cy="68203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090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123542" y="2533507"/>
              <a:ext cx="20409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53061" y="3616134"/>
            <a:ext cx="3346482" cy="630702"/>
            <a:chOff x="4346089" y="3616134"/>
            <a:chExt cx="3346482" cy="63070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089" y="3616134"/>
              <a:ext cx="1118989" cy="6307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03533" y="3702770"/>
              <a:ext cx="2289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 تنمو و تتغيَّر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45333" y="4696893"/>
            <a:ext cx="2022572" cy="641244"/>
            <a:chOff x="4738361" y="4696893"/>
            <a:chExt cx="2022572" cy="641244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361" y="4696893"/>
              <a:ext cx="641244" cy="6412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65079" y="4968805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907582" y="1851466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849559" y="182735"/>
            <a:ext cx="505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</a:rPr>
              <a:t>الحيوانات  تنمو و تتغيَّر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754760" y="914067"/>
            <a:ext cx="80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أوجه التَّشَابُهِ </a:t>
            </a:r>
            <a:r>
              <a:rPr lang="ar-SY" sz="2400" b="1" dirty="0">
                <a:solidFill>
                  <a:schemeClr val="bg1"/>
                </a:solidFill>
              </a:rPr>
              <a:t>و الاخْتِلاَفِ بَيْنَ الصِّغَارِ وَبَيْنَ الْكِبَارِ؟</a:t>
            </a:r>
          </a:p>
        </p:txBody>
      </p:sp>
      <p:grpSp>
        <p:nvGrpSpPr>
          <p:cNvPr id="42" name="Group 1">
            <a:extLst>
              <a:ext uri="{FF2B5EF4-FFF2-40B4-BE49-F238E27FC236}">
                <a16:creationId xmlns=""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22505" y="1801398"/>
            <a:ext cx="5351111" cy="1660371"/>
            <a:chOff x="3447142" y="1248229"/>
            <a:chExt cx="5351111" cy="1872343"/>
          </a:xfrm>
        </p:grpSpPr>
        <p:sp>
          <p:nvSpPr>
            <p:cNvPr id="43" name="Freeform: Shape 2">
              <a:extLst>
                <a:ext uri="{FF2B5EF4-FFF2-40B4-BE49-F238E27FC236}">
                  <a16:creationId xmlns=""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3">
              <a:extLst>
                <a:ext uri="{FF2B5EF4-FFF2-40B4-BE49-F238E27FC236}">
                  <a16:creationId xmlns=""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">
              <a:extLst>
                <a:ext uri="{FF2B5EF4-FFF2-40B4-BE49-F238E27FC236}">
                  <a16:creationId xmlns=""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6">
              <a:extLst>
                <a:ext uri="{FF2B5EF4-FFF2-40B4-BE49-F238E27FC236}">
                  <a16:creationId xmlns=""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3505584" y="1636609"/>
              <a:ext cx="5292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الصغار : تناول الطعام – اللعب – النوم – تعلُّم القراءة و الكتابة</a:t>
              </a:r>
            </a:p>
          </p:txBody>
        </p:sp>
      </p:grpSp>
      <p:grpSp>
        <p:nvGrpSpPr>
          <p:cNvPr id="51" name="Group 57">
            <a:extLst>
              <a:ext uri="{FF2B5EF4-FFF2-40B4-BE49-F238E27FC236}">
                <a16:creationId xmlns="" xmlns:a16="http://schemas.microsoft.com/office/drawing/2014/main" id="{E660BCA9-AB75-4D36-BE50-D7D361B54E30}"/>
              </a:ext>
            </a:extLst>
          </p:cNvPr>
          <p:cNvGrpSpPr/>
          <p:nvPr/>
        </p:nvGrpSpPr>
        <p:grpSpPr>
          <a:xfrm>
            <a:off x="6649204" y="4088269"/>
            <a:ext cx="5297715" cy="1614032"/>
            <a:chOff x="3447142" y="1248229"/>
            <a:chExt cx="5297715" cy="1872343"/>
          </a:xfrm>
        </p:grpSpPr>
        <p:sp>
          <p:nvSpPr>
            <p:cNvPr id="52" name="Freeform: Shape 58">
              <a:extLst>
                <a:ext uri="{FF2B5EF4-FFF2-40B4-BE49-F238E27FC236}">
                  <a16:creationId xmlns="" xmlns:a16="http://schemas.microsoft.com/office/drawing/2014/main" id="{C617BF13-D3B6-4A7F-896A-0B4A950DC9E4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9">
              <a:extLst>
                <a:ext uri="{FF2B5EF4-FFF2-40B4-BE49-F238E27FC236}">
                  <a16:creationId xmlns="" xmlns:a16="http://schemas.microsoft.com/office/drawing/2014/main" id="{7335C3AB-C522-4C02-B2B1-DB74A0E8963F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60">
              <a:extLst>
                <a:ext uri="{FF2B5EF4-FFF2-40B4-BE49-F238E27FC236}">
                  <a16:creationId xmlns="" xmlns:a16="http://schemas.microsoft.com/office/drawing/2014/main" id="{C1AF5628-7C75-4521-9A90-ECB07BB23E2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61">
              <a:extLst>
                <a:ext uri="{FF2B5EF4-FFF2-40B4-BE49-F238E27FC236}">
                  <a16:creationId xmlns="" xmlns:a16="http://schemas.microsoft.com/office/drawing/2014/main" id="{8C30EFF6-5B5A-4EC4-9CCA-D73BBC44A3E1}"/>
                </a:ext>
              </a:extLst>
            </p:cNvPr>
            <p:cNvSpPr txBox="1"/>
            <p:nvPr/>
          </p:nvSpPr>
          <p:spPr>
            <a:xfrm>
              <a:off x="3505585" y="1436554"/>
              <a:ext cx="48493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AEEE"/>
                  </a:solidFill>
                  <a:latin typeface="Oswald" panose="02000503000000000000" pitchFamily="2" charset="0"/>
                </a:rPr>
                <a:t>الكبار : الذهاب إلى العمل – العمل داخل المنزل مثل الطهي – تنظيف المنزل – الطَّهي – تناول الطعام - النوم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5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38">
            <a:extLst>
              <a:ext uri="{FF2B5EF4-FFF2-40B4-BE49-F238E27FC236}">
                <a16:creationId xmlns="" xmlns:a16="http://schemas.microsoft.com/office/drawing/2014/main" id="{BF97B114-6C24-4BFA-8A04-E22B7BA36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4760" y="4115269"/>
            <a:ext cx="3260979" cy="2445735"/>
          </a:xfrm>
          <a:prstGeom prst="rect">
            <a:avLst/>
          </a:prstGeom>
          <a:effectLst/>
        </p:spPr>
      </p:pic>
      <p:pic>
        <p:nvPicPr>
          <p:cNvPr id="27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18" y="1588039"/>
            <a:ext cx="2874855" cy="235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3062" y="2533507"/>
            <a:ext cx="2818393" cy="682035"/>
            <a:chOff x="4346090" y="2533507"/>
            <a:chExt cx="2818393" cy="68203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090" y="2628620"/>
              <a:ext cx="876250" cy="586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123542" y="2533507"/>
              <a:ext cx="20409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53061" y="3616134"/>
            <a:ext cx="3346482" cy="630702"/>
            <a:chOff x="4346089" y="3616134"/>
            <a:chExt cx="3346482" cy="63070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089" y="3616134"/>
              <a:ext cx="1118989" cy="6307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03533" y="3702770"/>
              <a:ext cx="2289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 تنمو و تتغيَّر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18990" y="4696892"/>
            <a:ext cx="2048915" cy="667587"/>
            <a:chOff x="4712018" y="4696892"/>
            <a:chExt cx="2048915" cy="667587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18" y="4696892"/>
              <a:ext cx="667587" cy="6675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65079" y="4968805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907582" y="1851466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849559" y="182735"/>
            <a:ext cx="505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solidFill>
                  <a:schemeClr val="bg1"/>
                </a:solidFill>
              </a:rPr>
              <a:t>مجموعات الحيوانات</a:t>
            </a:r>
            <a:endParaRPr lang="ar-SY" sz="2800" b="1" dirty="0">
              <a:solidFill>
                <a:schemeClr val="bg1"/>
              </a:solidFill>
            </a:endParaRP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754760" y="914067"/>
            <a:ext cx="80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فِيمَ تَتَشابَهُ صِغارُ الإِنْسانِ وَصِغارُ </a:t>
            </a:r>
            <a:r>
              <a:rPr lang="ar-SY" sz="2400" b="1" dirty="0" smtClean="0">
                <a:solidFill>
                  <a:schemeClr val="bg1"/>
                </a:solidFill>
              </a:rPr>
              <a:t>النُّمُورِ وَ فِيمَ تَخْتَلِفَانِ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grpSp>
        <p:nvGrpSpPr>
          <p:cNvPr id="42" name="Group 1">
            <a:extLst>
              <a:ext uri="{FF2B5EF4-FFF2-40B4-BE49-F238E27FC236}">
                <a16:creationId xmlns="" xmlns:a16="http://schemas.microsoft.com/office/drawing/2014/main" id="{80AFEF8B-FBA2-4D65-A64D-E9B934A7B044}"/>
              </a:ext>
            </a:extLst>
          </p:cNvPr>
          <p:cNvGrpSpPr/>
          <p:nvPr/>
        </p:nvGrpSpPr>
        <p:grpSpPr>
          <a:xfrm>
            <a:off x="6622505" y="1801398"/>
            <a:ext cx="5351111" cy="1660371"/>
            <a:chOff x="3447142" y="1248229"/>
            <a:chExt cx="5351111" cy="1872343"/>
          </a:xfrm>
        </p:grpSpPr>
        <p:sp>
          <p:nvSpPr>
            <p:cNvPr id="43" name="Freeform: Shape 2">
              <a:extLst>
                <a:ext uri="{FF2B5EF4-FFF2-40B4-BE49-F238E27FC236}">
                  <a16:creationId xmlns="" xmlns:a16="http://schemas.microsoft.com/office/drawing/2014/main" id="{4C7CFBDA-0E28-4503-A572-71852A2D5099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3">
              <a:extLst>
                <a:ext uri="{FF2B5EF4-FFF2-40B4-BE49-F238E27FC236}">
                  <a16:creationId xmlns="" xmlns:a16="http://schemas.microsoft.com/office/drawing/2014/main" id="{20F3067F-45FC-4724-AABC-4267B40D4FC9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">
              <a:extLst>
                <a:ext uri="{FF2B5EF4-FFF2-40B4-BE49-F238E27FC236}">
                  <a16:creationId xmlns="" xmlns:a16="http://schemas.microsoft.com/office/drawing/2014/main" id="{664A2886-FA34-4C37-B5DB-D40A36845BB6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6">
              <a:extLst>
                <a:ext uri="{FF2B5EF4-FFF2-40B4-BE49-F238E27FC236}">
                  <a16:creationId xmlns="" xmlns:a16="http://schemas.microsoft.com/office/drawing/2014/main" id="{741B6A2B-918A-482B-9065-43819CFBED06}"/>
                </a:ext>
              </a:extLst>
            </p:cNvPr>
            <p:cNvSpPr txBox="1"/>
            <p:nvPr/>
          </p:nvSpPr>
          <p:spPr>
            <a:xfrm>
              <a:off x="3505584" y="1294212"/>
              <a:ext cx="5292669" cy="114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00AEEE"/>
                  </a:solidFill>
                  <a:latin typeface="Oswald" panose="02000503000000000000" pitchFamily="2" charset="0"/>
                </a:rPr>
                <a:t>يتشابهان في : كلاهما يولد لا يستطيع الاعتناء بنفسه و تقوم الأم بالعناية به حتى يكبر – كلاهما يحتاج إلى ظروف مناسبة للعيش كالماء و الغذاء و المكان المناسب – كلاهما من الثدييَّات </a:t>
              </a:r>
              <a:endParaRPr lang="ar-SY" sz="2000" b="1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51" name="Group 57">
            <a:extLst>
              <a:ext uri="{FF2B5EF4-FFF2-40B4-BE49-F238E27FC236}">
                <a16:creationId xmlns="" xmlns:a16="http://schemas.microsoft.com/office/drawing/2014/main" id="{E660BCA9-AB75-4D36-BE50-D7D361B54E30}"/>
              </a:ext>
            </a:extLst>
          </p:cNvPr>
          <p:cNvGrpSpPr/>
          <p:nvPr/>
        </p:nvGrpSpPr>
        <p:grpSpPr>
          <a:xfrm>
            <a:off x="6649204" y="4088269"/>
            <a:ext cx="5297715" cy="1614032"/>
            <a:chOff x="3447142" y="1248229"/>
            <a:chExt cx="5297715" cy="1872343"/>
          </a:xfrm>
        </p:grpSpPr>
        <p:sp>
          <p:nvSpPr>
            <p:cNvPr id="52" name="Freeform: Shape 58">
              <a:extLst>
                <a:ext uri="{FF2B5EF4-FFF2-40B4-BE49-F238E27FC236}">
                  <a16:creationId xmlns="" xmlns:a16="http://schemas.microsoft.com/office/drawing/2014/main" id="{C617BF13-D3B6-4A7F-896A-0B4A950DC9E4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9">
              <a:extLst>
                <a:ext uri="{FF2B5EF4-FFF2-40B4-BE49-F238E27FC236}">
                  <a16:creationId xmlns="" xmlns:a16="http://schemas.microsoft.com/office/drawing/2014/main" id="{7335C3AB-C522-4C02-B2B1-DB74A0E8963F}"/>
                </a:ext>
              </a:extLst>
            </p:cNvPr>
            <p:cNvSpPr/>
            <p:nvPr/>
          </p:nvSpPr>
          <p:spPr>
            <a:xfrm>
              <a:off x="7797914" y="1505857"/>
              <a:ext cx="747485" cy="74748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60">
              <a:extLst>
                <a:ext uri="{FF2B5EF4-FFF2-40B4-BE49-F238E27FC236}">
                  <a16:creationId xmlns="" xmlns:a16="http://schemas.microsoft.com/office/drawing/2014/main" id="{C1AF5628-7C75-4521-9A90-ECB07BB23E2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61">
              <a:extLst>
                <a:ext uri="{FF2B5EF4-FFF2-40B4-BE49-F238E27FC236}">
                  <a16:creationId xmlns="" xmlns:a16="http://schemas.microsoft.com/office/drawing/2014/main" id="{8C30EFF6-5B5A-4EC4-9CCA-D73BBC44A3E1}"/>
                </a:ext>
              </a:extLst>
            </p:cNvPr>
            <p:cNvSpPr txBox="1"/>
            <p:nvPr/>
          </p:nvSpPr>
          <p:spPr>
            <a:xfrm>
              <a:off x="3505585" y="1582910"/>
              <a:ext cx="4849353" cy="46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00AEEE"/>
                  </a:solidFill>
                  <a:latin typeface="Oswald" panose="02000503000000000000" pitchFamily="2" charset="0"/>
                </a:rPr>
                <a:t>يختلفان : في الشكل و نوع الغذاء</a:t>
              </a:r>
              <a:endParaRPr lang="ar-SY" sz="2000" b="1" dirty="0">
                <a:solidFill>
                  <a:srgbClr val="00AEEE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3703" y="3661856"/>
            <a:ext cx="3210382" cy="573392"/>
            <a:chOff x="4513710" y="3661856"/>
            <a:chExt cx="3210382" cy="57339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1019" y="3749979"/>
              <a:ext cx="2193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 تنمو و تتغيَّر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71828" y="4702062"/>
            <a:ext cx="1958385" cy="629559"/>
            <a:chOff x="4764856" y="4702062"/>
            <a:chExt cx="1958385" cy="629559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856" y="4702062"/>
              <a:ext cx="629559" cy="6295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8520107" y="148035"/>
            <a:ext cx="26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ما دَوْرَةُ </a:t>
            </a:r>
            <a:r>
              <a:rPr lang="ar-SY" sz="2400" b="1" dirty="0" smtClean="0">
                <a:solidFill>
                  <a:srgbClr val="FFFF00"/>
                </a:solidFill>
              </a:rPr>
              <a:t>الْحَياةِ ؟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2910685" y="1017743"/>
            <a:ext cx="919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الْحَشَراتُ وَالطُّيورُ وَاْلأَسْماكُ وَالْزَّواحِفُ وَالْبَرّمائِيّاتُ كُلُّها تَبِيضُ. أَمَّا الثّدْييّاتُ فَتَلِدُ صِغارًا.</a:t>
            </a:r>
          </a:p>
        </p:txBody>
      </p:sp>
      <p:pic>
        <p:nvPicPr>
          <p:cNvPr id="40" name="Picture 33">
            <a:extLst>
              <a:ext uri="{FF2B5EF4-FFF2-40B4-BE49-F238E27FC236}">
                <a16:creationId xmlns:a16="http://schemas.microsoft.com/office/drawing/2014/main" xmlns="" id="{8886DCA8-E0EA-4D3E-8B71-1068BA1B3A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03" y="3271334"/>
            <a:ext cx="1734452" cy="1059017"/>
          </a:xfrm>
          <a:prstGeom prst="rect">
            <a:avLst/>
          </a:prstGeom>
        </p:spPr>
      </p:pic>
      <p:pic>
        <p:nvPicPr>
          <p:cNvPr id="41" name="Picture 55">
            <a:extLst>
              <a:ext uri="{FF2B5EF4-FFF2-40B4-BE49-F238E27FC236}">
                <a16:creationId xmlns:a16="http://schemas.microsoft.com/office/drawing/2014/main" xmlns="" id="{16917799-9A16-4930-AFE2-104897D0D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277109"/>
            <a:ext cx="1763986" cy="994246"/>
          </a:xfrm>
          <a:prstGeom prst="rect">
            <a:avLst/>
          </a:prstGeom>
        </p:spPr>
      </p:pic>
      <p:pic>
        <p:nvPicPr>
          <p:cNvPr id="42" name="Picture 25">
            <a:extLst>
              <a:ext uri="{FF2B5EF4-FFF2-40B4-BE49-F238E27FC236}">
                <a16:creationId xmlns:a16="http://schemas.microsoft.com/office/drawing/2014/main" xmlns="" id="{508B8B5B-C4A6-4E34-A6D9-AD702392A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78" y="5003534"/>
            <a:ext cx="1550984" cy="1146663"/>
          </a:xfrm>
          <a:prstGeom prst="rect">
            <a:avLst/>
          </a:prstGeom>
        </p:spPr>
      </p:pic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444085" y="1949222"/>
            <a:ext cx="8657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جَميعُ الْحَيَواناتِ لَها دَوْرَةُ حَياةٍ. دَوْرَةُ الْحَياةِ تُبَيِّنُ كَيْفَ تَبْدَأُ حَيَاةُ الْحَيَوانِ، وكَيْفَ يَنْمُو لِيَصِيْرَ كَبيرًا لَهُ صِغارٌ، ثُمَّ يَمُوتُ.</a:t>
            </a:r>
          </a:p>
        </p:txBody>
      </p:sp>
      <p:pic>
        <p:nvPicPr>
          <p:cNvPr id="29" name="Picture 25">
            <a:extLst>
              <a:ext uri="{FF2B5EF4-FFF2-40B4-BE49-F238E27FC236}">
                <a16:creationId xmlns:a16="http://schemas.microsoft.com/office/drawing/2014/main" xmlns="" id="{508B8B5B-C4A6-4E34-A6D9-AD702392A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86" y="4766292"/>
            <a:ext cx="1496114" cy="1383905"/>
          </a:xfrm>
          <a:prstGeom prst="rect">
            <a:avLst/>
          </a:prstGeom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xmlns="" id="{508B8B5B-C4A6-4E34-A6D9-AD702392A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94" y="5046743"/>
            <a:ext cx="1463611" cy="1162434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="" xmlns:a16="http://schemas.microsoft.com/office/drawing/2014/main" id="{91A4882E-ED58-41C3-A288-6A6DD484F2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4"/>
          <a:stretch/>
        </p:blipFill>
        <p:spPr>
          <a:xfrm>
            <a:off x="7045567" y="5028420"/>
            <a:ext cx="1642510" cy="1096889"/>
          </a:xfrm>
          <a:prstGeom prst="rect">
            <a:avLst/>
          </a:prstGeom>
          <a:effectLst/>
        </p:spPr>
      </p:pic>
      <p:pic>
        <p:nvPicPr>
          <p:cNvPr id="34" name="Picture 43">
            <a:extLst>
              <a:ext uri="{FF2B5EF4-FFF2-40B4-BE49-F238E27FC236}">
                <a16:creationId xmlns="" xmlns:a16="http://schemas.microsoft.com/office/drawing/2014/main" id="{82F25C3B-DF00-4224-B675-D406332437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797" y="3277109"/>
            <a:ext cx="1436215" cy="1075775"/>
          </a:xfrm>
          <a:prstGeom prst="rect">
            <a:avLst/>
          </a:prstGeom>
          <a:effectLst/>
        </p:spPr>
      </p:pic>
      <p:pic>
        <p:nvPicPr>
          <p:cNvPr id="36" name="Picture 25">
            <a:extLst>
              <a:ext uri="{FF2B5EF4-FFF2-40B4-BE49-F238E27FC236}">
                <a16:creationId xmlns:a16="http://schemas.microsoft.com/office/drawing/2014/main" xmlns="" id="{508B8B5B-C4A6-4E34-A6D9-AD702392A4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45" y="5046743"/>
            <a:ext cx="1445583" cy="1174209"/>
          </a:xfrm>
          <a:prstGeom prst="rect">
            <a:avLst/>
          </a:prstGeom>
        </p:spPr>
      </p:pic>
      <p:pic>
        <p:nvPicPr>
          <p:cNvPr id="38" name="Picture 10">
            <a:extLst>
              <a:ext uri="{FF2B5EF4-FFF2-40B4-BE49-F238E27FC236}">
                <a16:creationId xmlns="" xmlns:a16="http://schemas.microsoft.com/office/drawing/2014/main" id="{23896979-DDB6-4F15-A89F-6DCBA44E1F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307" y="3297210"/>
            <a:ext cx="1335958" cy="999297"/>
          </a:xfrm>
          <a:prstGeom prst="rect">
            <a:avLst/>
          </a:prstGeom>
          <a:effectLst/>
        </p:spPr>
      </p:pic>
      <p:pic>
        <p:nvPicPr>
          <p:cNvPr id="39" name="Picture 54">
            <a:extLst>
              <a:ext uri="{FF2B5EF4-FFF2-40B4-BE49-F238E27FC236}">
                <a16:creationId xmlns="" xmlns:a16="http://schemas.microsoft.com/office/drawing/2014/main" id="{D6816565-7457-42B8-A87A-41C191132FF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0" b="6752"/>
          <a:stretch/>
        </p:blipFill>
        <p:spPr>
          <a:xfrm>
            <a:off x="3571965" y="3291037"/>
            <a:ext cx="1258241" cy="10116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864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3703" y="3661856"/>
            <a:ext cx="3210382" cy="573392"/>
            <a:chOff x="4513710" y="3661856"/>
            <a:chExt cx="3210382" cy="57339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1019" y="3749979"/>
              <a:ext cx="2193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 تنمو و تتغيَّر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49907" y="4702063"/>
            <a:ext cx="1880306" cy="574212"/>
            <a:chOff x="4842935" y="4702063"/>
            <a:chExt cx="1880306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935" y="4702063"/>
              <a:ext cx="551480" cy="5514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8928100" y="176734"/>
            <a:ext cx="2681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دَوْرَةُ حَياةِ الْمَاعِزِ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633992" y="928695"/>
            <a:ext cx="812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يَتَكَوَّنُ صَغيرُ الْمَاعِز فِي بَطْنِ أُمِّهِ. وَعِنْدَمَا تَلِدُهُ فإنَّها تُرضِعُهُ حَلِيبَها حَتَّى يَنْمُوَ. </a:t>
            </a: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5970023" y="1793242"/>
            <a:ext cx="578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</a:rPr>
              <a:t>وَعِنْدَما يَكْبَرُ فإنَّهُ يُنْجِبُ صِغارًا، وَتَبْدَأُ دَوْرَةُ حَياةٍ جَدِيدَةٌ.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34" name="Oval 99">
            <a:extLst>
              <a:ext uri="{FF2B5EF4-FFF2-40B4-BE49-F238E27FC236}">
                <a16:creationId xmlns="" xmlns:a16="http://schemas.microsoft.com/office/drawing/2014/main" id="{E0EEB09C-A4CF-48EF-8822-3F5BE47337D7}"/>
              </a:ext>
            </a:extLst>
          </p:cNvPr>
          <p:cNvSpPr/>
          <p:nvPr/>
        </p:nvSpPr>
        <p:spPr>
          <a:xfrm>
            <a:off x="3083440" y="4280464"/>
            <a:ext cx="7874798" cy="9156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104">
            <a:extLst>
              <a:ext uri="{FF2B5EF4-FFF2-40B4-BE49-F238E27FC236}">
                <a16:creationId xmlns="" xmlns:a16="http://schemas.microsoft.com/office/drawing/2014/main" id="{53DB434C-1F55-4551-A933-03C37DB5A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9204" y="3726071"/>
            <a:ext cx="1545340" cy="1180872"/>
          </a:xfrm>
          <a:prstGeom prst="rect">
            <a:avLst/>
          </a:prstGeom>
        </p:spPr>
      </p:pic>
      <p:pic>
        <p:nvPicPr>
          <p:cNvPr id="38" name="Graphic 110">
            <a:extLst>
              <a:ext uri="{FF2B5EF4-FFF2-40B4-BE49-F238E27FC236}">
                <a16:creationId xmlns="" xmlns:a16="http://schemas.microsoft.com/office/drawing/2014/main" id="{80329A66-9398-4CFE-BD68-140CFEA20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54358">
            <a:off x="6279789" y="2990249"/>
            <a:ext cx="2178822" cy="1735970"/>
          </a:xfrm>
          <a:prstGeom prst="rect">
            <a:avLst/>
          </a:prstGeom>
        </p:spPr>
      </p:pic>
      <p:pic>
        <p:nvPicPr>
          <p:cNvPr id="39" name="Graphic 111">
            <a:extLst>
              <a:ext uri="{FF2B5EF4-FFF2-40B4-BE49-F238E27FC236}">
                <a16:creationId xmlns="" xmlns:a16="http://schemas.microsoft.com/office/drawing/2014/main" id="{D5F8AACA-6396-45EB-AD7F-23651976C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3798" y="2826596"/>
            <a:ext cx="2746224" cy="2151207"/>
          </a:xfrm>
          <a:prstGeom prst="rect">
            <a:avLst/>
          </a:prstGeom>
        </p:spPr>
      </p:pic>
      <p:cxnSp>
        <p:nvCxnSpPr>
          <p:cNvPr id="40" name="Connector: Curved 18">
            <a:extLst>
              <a:ext uri="{FF2B5EF4-FFF2-40B4-BE49-F238E27FC236}">
                <a16:creationId xmlns="" xmlns:a16="http://schemas.microsoft.com/office/drawing/2014/main" id="{8D0AF55F-8372-485E-A9CF-1A8CB532DF5C}"/>
              </a:ext>
            </a:extLst>
          </p:cNvPr>
          <p:cNvCxnSpPr/>
          <p:nvPr/>
        </p:nvCxnSpPr>
        <p:spPr>
          <a:xfrm rot="10800000" flipV="1">
            <a:off x="8508050" y="4379741"/>
            <a:ext cx="707977" cy="28284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113">
            <a:extLst>
              <a:ext uri="{FF2B5EF4-FFF2-40B4-BE49-F238E27FC236}">
                <a16:creationId xmlns="" xmlns:a16="http://schemas.microsoft.com/office/drawing/2014/main" id="{96B42DB6-147E-4CFB-BDD8-0B0A553F50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70023" y="4403576"/>
            <a:ext cx="522706" cy="1590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9268642" y="5191879"/>
            <a:ext cx="234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</a:rPr>
              <a:t>ماعز حديث </a:t>
            </a:r>
            <a:r>
              <a:rPr lang="ar-SY" sz="2000" b="1" dirty="0">
                <a:solidFill>
                  <a:srgbClr val="FFFF00"/>
                </a:solidFill>
              </a:rPr>
              <a:t>الولادة</a:t>
            </a:r>
          </a:p>
        </p:txBody>
      </p:sp>
      <p:sp>
        <p:nvSpPr>
          <p:cNvPr id="43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6738143" y="5232212"/>
            <a:ext cx="234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ماعز صغير</a:t>
            </a:r>
          </a:p>
        </p:txBody>
      </p:sp>
      <p:sp>
        <p:nvSpPr>
          <p:cNvPr id="44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967535" y="5244007"/>
            <a:ext cx="234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FFFF00"/>
                </a:solidFill>
              </a:rPr>
              <a:t>ماعز مكتمل </a:t>
            </a:r>
            <a:r>
              <a:rPr lang="ar-SY" sz="2000" b="1" dirty="0" smtClean="0">
                <a:solidFill>
                  <a:srgbClr val="FFFF00"/>
                </a:solidFill>
              </a:rPr>
              <a:t>النمو</a:t>
            </a:r>
            <a:endParaRPr lang="ar-SY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5" grpId="0"/>
      <p:bldP spid="21" grpId="0"/>
      <p:bldP spid="34" grpId="0" animBg="1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33703" y="3661856"/>
            <a:ext cx="3210382" cy="573392"/>
            <a:chOff x="4513710" y="3661856"/>
            <a:chExt cx="3210382" cy="57339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1019" y="3749979"/>
              <a:ext cx="2193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 تنمو و تتغيَّر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71828" y="4702062"/>
            <a:ext cx="1958385" cy="629559"/>
            <a:chOff x="4764856" y="4702062"/>
            <a:chExt cx="1958385" cy="629559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856" y="4702062"/>
              <a:ext cx="629559" cy="6295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8928100" y="176734"/>
            <a:ext cx="2681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</a:rPr>
              <a:t>دَوْرَةُ حَياةِ </a:t>
            </a:r>
            <a:r>
              <a:rPr lang="ar-SY" sz="2400" b="1" dirty="0" smtClean="0">
                <a:solidFill>
                  <a:srgbClr val="FFFF00"/>
                </a:solidFill>
              </a:rPr>
              <a:t>الدجاج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34" name="Oval 99">
            <a:extLst>
              <a:ext uri="{FF2B5EF4-FFF2-40B4-BE49-F238E27FC236}">
                <a16:creationId xmlns="" xmlns:a16="http://schemas.microsoft.com/office/drawing/2014/main" id="{E0EEB09C-A4CF-48EF-8822-3F5BE47337D7}"/>
              </a:ext>
            </a:extLst>
          </p:cNvPr>
          <p:cNvSpPr/>
          <p:nvPr/>
        </p:nvSpPr>
        <p:spPr>
          <a:xfrm>
            <a:off x="3942580" y="4280464"/>
            <a:ext cx="7874798" cy="91567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104">
            <a:extLst>
              <a:ext uri="{FF2B5EF4-FFF2-40B4-BE49-F238E27FC236}">
                <a16:creationId xmlns="" xmlns:a16="http://schemas.microsoft.com/office/drawing/2014/main" id="{53DB434C-1F55-4551-A933-03C37DB5A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44" y="3785525"/>
            <a:ext cx="1545340" cy="1061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Graphic 110">
            <a:extLst>
              <a:ext uri="{FF2B5EF4-FFF2-40B4-BE49-F238E27FC236}">
                <a16:creationId xmlns="" xmlns:a16="http://schemas.microsoft.com/office/drawing/2014/main" id="{80329A66-9398-4CFE-BD68-140CFEA20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358">
            <a:off x="7368864" y="2990249"/>
            <a:ext cx="1718951" cy="173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Graphic 111">
            <a:extLst>
              <a:ext uri="{FF2B5EF4-FFF2-40B4-BE49-F238E27FC236}">
                <a16:creationId xmlns="" xmlns:a16="http://schemas.microsoft.com/office/drawing/2014/main" id="{D5F8AACA-6396-45EB-AD7F-23651976C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58" y="2826596"/>
            <a:ext cx="1976784" cy="215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0" name="Connector: Curved 18">
            <a:extLst>
              <a:ext uri="{FF2B5EF4-FFF2-40B4-BE49-F238E27FC236}">
                <a16:creationId xmlns="" xmlns:a16="http://schemas.microsoft.com/office/drawing/2014/main" id="{8D0AF55F-8372-485E-A9CF-1A8CB532DF5C}"/>
              </a:ext>
            </a:extLst>
          </p:cNvPr>
          <p:cNvCxnSpPr/>
          <p:nvPr/>
        </p:nvCxnSpPr>
        <p:spPr>
          <a:xfrm rot="10800000" flipV="1">
            <a:off x="9367190" y="4379741"/>
            <a:ext cx="707977" cy="28284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113">
            <a:extLst>
              <a:ext uri="{FF2B5EF4-FFF2-40B4-BE49-F238E27FC236}">
                <a16:creationId xmlns="" xmlns:a16="http://schemas.microsoft.com/office/drawing/2014/main" id="{96B42DB6-147E-4CFB-BDD8-0B0A553F50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9163" y="4403576"/>
            <a:ext cx="522706" cy="1590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7666988" y="5276275"/>
            <a:ext cx="424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</a:rPr>
              <a:t>الكتكوت يفقس البيضة للخروج منها</a:t>
            </a:r>
            <a:endParaRPr lang="ar-SY" sz="2000" b="1" dirty="0">
              <a:solidFill>
                <a:srgbClr val="FFFF00"/>
              </a:solidFill>
            </a:endParaRPr>
          </a:p>
        </p:txBody>
      </p:sp>
      <p:sp>
        <p:nvSpPr>
          <p:cNvPr id="43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419679" y="5397406"/>
            <a:ext cx="446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FF00"/>
                </a:solidFill>
              </a:rPr>
              <a:t>يصير قادراً على الرؤية و المشي و إطعام نفسه</a:t>
            </a:r>
            <a:endParaRPr lang="ar-SY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6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4" grpId="0" animBg="1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33703" y="2594226"/>
            <a:ext cx="2854314" cy="677108"/>
            <a:chOff x="4562485" y="2594226"/>
            <a:chExt cx="2854314" cy="67710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28620"/>
              <a:ext cx="876250" cy="5869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354429" y="2594226"/>
              <a:ext cx="20623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253062" y="3661856"/>
            <a:ext cx="3210382" cy="573392"/>
            <a:chOff x="4513710" y="3661856"/>
            <a:chExt cx="3210382" cy="57339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710" y="3661856"/>
              <a:ext cx="1017309" cy="57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531019" y="3749979"/>
              <a:ext cx="2193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 تنمو و تتغيَّر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27175" y="4702063"/>
            <a:ext cx="1903038" cy="574212"/>
            <a:chOff x="4820203" y="4702063"/>
            <a:chExt cx="1903038" cy="574212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203" y="4702063"/>
              <a:ext cx="574212" cy="5742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27387" y="490694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3814899" y="1215446"/>
            <a:ext cx="8142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دورة الحياة </a:t>
            </a:r>
            <a:r>
              <a:rPr lang="ar-SY" sz="2400" b="1" dirty="0" smtClean="0">
                <a:solidFill>
                  <a:schemeClr val="bg1"/>
                </a:solidFill>
              </a:rPr>
              <a:t>تبيّن كيف يبدأ الحيوان حياته , و كيف ينمو ليصير كبيراً و يُنتج صغاراً , ثم يموت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800599" y="2325657"/>
            <a:ext cx="691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ما هي مراحل دورة الحياة :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063999" y="3003530"/>
            <a:ext cx="789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هي مراحل تشرح كيف تبدأ حياة الحيوان و كيف ينمو و يتكاثر ثم يموت</a:t>
            </a:r>
            <a:endParaRPr lang="ar-SY" sz="2400" b="1" dirty="0">
              <a:solidFill>
                <a:srgbClr val="FFFF00"/>
              </a:solidFill>
            </a:endParaRPr>
          </a:p>
        </p:txBody>
      </p:sp>
      <p:pic>
        <p:nvPicPr>
          <p:cNvPr id="29" name="Picture 138">
            <a:extLst>
              <a:ext uri="{FF2B5EF4-FFF2-40B4-BE49-F238E27FC236}">
                <a16:creationId xmlns="" xmlns:a16="http://schemas.microsoft.com/office/drawing/2014/main" id="{BF97B114-6C24-4BFA-8A04-E22B7BA36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01" y="3749978"/>
            <a:ext cx="3119715" cy="246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xmlns="" id="{508B8B5B-C4A6-4E34-A6D9-AD702392A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94" y="3753344"/>
            <a:ext cx="3092119" cy="24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256967" y="2501855"/>
            <a:ext cx="3057202" cy="747505"/>
            <a:chOff x="4387914" y="2577375"/>
            <a:chExt cx="3057202" cy="74750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77375"/>
              <a:ext cx="1028975" cy="689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14529" y="2647772"/>
              <a:ext cx="203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الثاني</a:t>
              </a:r>
              <a:endParaRPr lang="ar-SY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الحيوانات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316732" y="3607482"/>
            <a:ext cx="3277368" cy="615854"/>
            <a:chOff x="4409760" y="3607482"/>
            <a:chExt cx="3277368" cy="615854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760" y="3607482"/>
              <a:ext cx="1092645" cy="6158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418788" y="3818492"/>
              <a:ext cx="2268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 تنمو و تتغيَّر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578721" y="4675964"/>
            <a:ext cx="2126510" cy="688127"/>
            <a:chOff x="4646035" y="4728227"/>
            <a:chExt cx="2126510" cy="688127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035" y="4728227"/>
              <a:ext cx="688127" cy="6881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6691" y="5047022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63054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12">
            <a:extLst>
              <a:ext uri="{FF2B5EF4-FFF2-40B4-BE49-F238E27FC236}">
                <a16:creationId xmlns="" xmlns:a16="http://schemas.microsoft.com/office/drawing/2014/main" id="{259160B0-F5EE-4D33-83DB-85DD427D34B6}"/>
              </a:ext>
            </a:extLst>
          </p:cNvPr>
          <p:cNvSpPr/>
          <p:nvPr/>
        </p:nvSpPr>
        <p:spPr>
          <a:xfrm>
            <a:off x="6965395" y="4518690"/>
            <a:ext cx="3336492" cy="1154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13">
            <a:extLst>
              <a:ext uri="{FF2B5EF4-FFF2-40B4-BE49-F238E27FC236}">
                <a16:creationId xmlns="" xmlns:a16="http://schemas.microsoft.com/office/drawing/2014/main" id="{1CE2429F-59A9-49F0-8A2B-FD11822D9495}"/>
              </a:ext>
            </a:extLst>
          </p:cNvPr>
          <p:cNvSpPr/>
          <p:nvPr/>
        </p:nvSpPr>
        <p:spPr>
          <a:xfrm>
            <a:off x="9636919" y="755073"/>
            <a:ext cx="380957" cy="380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6">
            <a:extLst>
              <a:ext uri="{FF2B5EF4-FFF2-40B4-BE49-F238E27FC236}">
                <a16:creationId xmlns="" xmlns:a16="http://schemas.microsoft.com/office/drawing/2014/main" id="{AC3F29F7-669B-419E-89A0-EE2485AD4DE4}"/>
              </a:ext>
            </a:extLst>
          </p:cNvPr>
          <p:cNvSpPr/>
          <p:nvPr/>
        </p:nvSpPr>
        <p:spPr>
          <a:xfrm>
            <a:off x="6997724" y="980071"/>
            <a:ext cx="3271834" cy="4115686"/>
          </a:xfrm>
          <a:custGeom>
            <a:avLst/>
            <a:gdLst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1585689 w 2598057"/>
              <a:gd name="connsiteY2" fmla="*/ 0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2398489 w 2598057"/>
              <a:gd name="connsiteY2" fmla="*/ 145143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423886 h 2423886"/>
              <a:gd name="connsiteX1" fmla="*/ 2071911 w 2598057"/>
              <a:gd name="connsiteY1" fmla="*/ 0 h 2423886"/>
              <a:gd name="connsiteX2" fmla="*/ 2398489 w 2598057"/>
              <a:gd name="connsiteY2" fmla="*/ 29029 h 2423886"/>
              <a:gd name="connsiteX3" fmla="*/ 2598057 w 2598057"/>
              <a:gd name="connsiteY3" fmla="*/ 2423886 h 2423886"/>
              <a:gd name="connsiteX4" fmla="*/ 0 w 2598057"/>
              <a:gd name="connsiteY4" fmla="*/ 2423886 h 2423886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98489 w 2598057"/>
              <a:gd name="connsiteY2" fmla="*/ 428274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72731 w 2598057"/>
              <a:gd name="connsiteY2" fmla="*/ 41908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3341060 h 3341060"/>
              <a:gd name="connsiteX1" fmla="*/ 2116987 w 2598057"/>
              <a:gd name="connsiteY1" fmla="*/ 517929 h 3341060"/>
              <a:gd name="connsiteX2" fmla="*/ 2376463 w 2598057"/>
              <a:gd name="connsiteY2" fmla="*/ 0 h 3341060"/>
              <a:gd name="connsiteX3" fmla="*/ 2598057 w 2598057"/>
              <a:gd name="connsiteY3" fmla="*/ 3341060 h 3341060"/>
              <a:gd name="connsiteX4" fmla="*/ 0 w 2598057"/>
              <a:gd name="connsiteY4" fmla="*/ 3341060 h 3341060"/>
              <a:gd name="connsiteX0" fmla="*/ 0 w 2598057"/>
              <a:gd name="connsiteY0" fmla="*/ 3371771 h 3371771"/>
              <a:gd name="connsiteX1" fmla="*/ 2087129 w 2598057"/>
              <a:gd name="connsiteY1" fmla="*/ 0 h 3371771"/>
              <a:gd name="connsiteX2" fmla="*/ 2376463 w 2598057"/>
              <a:gd name="connsiteY2" fmla="*/ 30711 h 3371771"/>
              <a:gd name="connsiteX3" fmla="*/ 2598057 w 2598057"/>
              <a:gd name="connsiteY3" fmla="*/ 3371771 h 3371771"/>
              <a:gd name="connsiteX4" fmla="*/ 0 w 2598057"/>
              <a:gd name="connsiteY4" fmla="*/ 3371771 h 33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057" h="3371771">
                <a:moveTo>
                  <a:pt x="0" y="3371771"/>
                </a:moveTo>
                <a:lnTo>
                  <a:pt x="2087129" y="0"/>
                </a:lnTo>
                <a:lnTo>
                  <a:pt x="2376463" y="30711"/>
                </a:lnTo>
                <a:lnTo>
                  <a:pt x="2598057" y="3371771"/>
                </a:lnTo>
                <a:lnTo>
                  <a:pt x="0" y="337177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23">
            <a:extLst>
              <a:ext uri="{FF2B5EF4-FFF2-40B4-BE49-F238E27FC236}">
                <a16:creationId xmlns="" xmlns:a16="http://schemas.microsoft.com/office/drawing/2014/main" id="{C575320E-D4E8-47F0-A5BE-580A36F5EE20}"/>
              </a:ext>
            </a:extLst>
          </p:cNvPr>
          <p:cNvSpPr txBox="1"/>
          <p:nvPr/>
        </p:nvSpPr>
        <p:spPr>
          <a:xfrm>
            <a:off x="5207000" y="5687781"/>
            <a:ext cx="6430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</a:rPr>
              <a:t>يستغرق جنين الإنسان حوالي 9 أشهر لينمو و يولد ,</a:t>
            </a:r>
          </a:p>
          <a:p>
            <a:pPr algn="ctr"/>
            <a:r>
              <a:rPr lang="ar-SY" sz="2400" b="1" dirty="0">
                <a:solidFill>
                  <a:schemeClr val="bg1"/>
                </a:solidFill>
              </a:rPr>
              <a:t> بينما يستغرق جنين الماعز 6 أشهر فقط</a:t>
            </a: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7887449" y="202331"/>
            <a:ext cx="375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حقيقة</a:t>
            </a:r>
            <a:endParaRPr lang="ar-SY" sz="2400" b="1" dirty="0">
              <a:solidFill>
                <a:srgbClr val="FFFF00"/>
              </a:solidFill>
            </a:endParaRPr>
          </a:p>
        </p:txBody>
      </p:sp>
      <p:pic>
        <p:nvPicPr>
          <p:cNvPr id="26" name="Picture 27">
            <a:extLst>
              <a:ext uri="{FF2B5EF4-FFF2-40B4-BE49-F238E27FC236}">
                <a16:creationId xmlns="" xmlns:a16="http://schemas.microsoft.com/office/drawing/2014/main" id="{91A4882E-ED58-41C3-A288-6A6DD484F2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b="16609"/>
          <a:stretch/>
        </p:blipFill>
        <p:spPr>
          <a:xfrm>
            <a:off x="8201908" y="3635633"/>
            <a:ext cx="2099979" cy="1647873"/>
          </a:xfrm>
          <a:prstGeom prst="rect">
            <a:avLst/>
          </a:prstGeom>
          <a:effectLst/>
        </p:spPr>
      </p:pic>
      <p:pic>
        <p:nvPicPr>
          <p:cNvPr id="28" name="Picture 43">
            <a:extLst>
              <a:ext uri="{FF2B5EF4-FFF2-40B4-BE49-F238E27FC236}">
                <a16:creationId xmlns="" xmlns:a16="http://schemas.microsoft.com/office/drawing/2014/main" id="{82F25C3B-DF00-4224-B675-D40633243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0072">
            <a:off x="6915562" y="3770141"/>
            <a:ext cx="1720480" cy="18394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097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51" grpId="0" animBg="1"/>
      <p:bldP spid="52" grpId="0" animBg="1"/>
      <p:bldP spid="53" grpId="0" animBg="1"/>
      <p:bldP spid="55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8498</TotalTime>
  <Words>694</Words>
  <Application>Microsoft Office PowerPoint</Application>
  <PresentationFormat>مخصص</PresentationFormat>
  <Paragraphs>118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5944</cp:revision>
  <dcterms:created xsi:type="dcterms:W3CDTF">2020-10-10T04:32:51Z</dcterms:created>
  <dcterms:modified xsi:type="dcterms:W3CDTF">2021-05-13T15:42:38Z</dcterms:modified>
</cp:coreProperties>
</file>