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46"/>
  </p:notesMasterIdLst>
  <p:sldIdLst>
    <p:sldId id="305" r:id="rId2"/>
    <p:sldId id="308" r:id="rId3"/>
    <p:sldId id="309" r:id="rId4"/>
    <p:sldId id="257" r:id="rId5"/>
    <p:sldId id="258" r:id="rId6"/>
    <p:sldId id="259" r:id="rId7"/>
    <p:sldId id="260" r:id="rId8"/>
    <p:sldId id="310" r:id="rId9"/>
    <p:sldId id="311" r:id="rId10"/>
    <p:sldId id="262" r:id="rId11"/>
    <p:sldId id="263" r:id="rId12"/>
    <p:sldId id="264" r:id="rId13"/>
    <p:sldId id="265" r:id="rId14"/>
    <p:sldId id="266" r:id="rId15"/>
    <p:sldId id="267" r:id="rId16"/>
    <p:sldId id="269" r:id="rId17"/>
    <p:sldId id="270" r:id="rId18"/>
    <p:sldId id="272" r:id="rId19"/>
    <p:sldId id="274" r:id="rId20"/>
    <p:sldId id="276" r:id="rId21"/>
    <p:sldId id="277" r:id="rId22"/>
    <p:sldId id="278" r:id="rId23"/>
    <p:sldId id="280" r:id="rId24"/>
    <p:sldId id="301" r:id="rId25"/>
    <p:sldId id="302" r:id="rId26"/>
    <p:sldId id="303" r:id="rId27"/>
    <p:sldId id="282" r:id="rId28"/>
    <p:sldId id="283" r:id="rId29"/>
    <p:sldId id="298" r:id="rId30"/>
    <p:sldId id="286" r:id="rId31"/>
    <p:sldId id="287" r:id="rId32"/>
    <p:sldId id="288" r:id="rId33"/>
    <p:sldId id="289" r:id="rId34"/>
    <p:sldId id="285" r:id="rId35"/>
    <p:sldId id="304" r:id="rId36"/>
    <p:sldId id="290" r:id="rId37"/>
    <p:sldId id="292" r:id="rId38"/>
    <p:sldId id="291" r:id="rId39"/>
    <p:sldId id="299" r:id="rId40"/>
    <p:sldId id="293" r:id="rId41"/>
    <p:sldId id="294" r:id="rId42"/>
    <p:sldId id="295" r:id="rId43"/>
    <p:sldId id="296" r:id="rId44"/>
    <p:sldId id="297" r:id="rId45"/>
  </p:sldIdLst>
  <p:sldSz cx="9144000" cy="6858000" type="screen4x3"/>
  <p:notesSz cx="6858000" cy="9144000"/>
  <p:defaultTextStyle>
    <a:defPPr>
      <a:defRPr lang="en-US"/>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3399"/>
    <a:srgbClr val="FF66FF"/>
    <a:srgbClr val="6600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529" autoAdjust="0"/>
    <p:restoredTop sz="88760" autoAdjust="0"/>
  </p:normalViewPr>
  <p:slideViewPr>
    <p:cSldViewPr>
      <p:cViewPr>
        <p:scale>
          <a:sx n="59" d="100"/>
          <a:sy n="59" d="100"/>
        </p:scale>
        <p:origin x="-1266"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0A7FF7-1227-490B-8E02-E313EECF59BC}" type="datetimeFigureOut">
              <a:rPr lang="en-US" smtClean="0"/>
              <a:pPr/>
              <a:t>2/4/2018</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D5216A-E49A-4FA5-8079-641650A65977}" type="slidenum">
              <a:rPr lang="en-US" smtClean="0"/>
              <a:pPr/>
              <a:t>‹#›</a:t>
            </a:fld>
            <a:endParaRPr lang="en-US"/>
          </a:p>
        </p:txBody>
      </p:sp>
    </p:spTree>
    <p:extLst>
      <p:ext uri="{BB962C8B-B14F-4D97-AF65-F5344CB8AC3E}">
        <p14:creationId xmlns:p14="http://schemas.microsoft.com/office/powerpoint/2010/main" val="278931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1AD5216A-E49A-4FA5-8079-641650A65977}"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1AD5216A-E49A-4FA5-8079-641650A65977}"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1AD5216A-E49A-4FA5-8079-641650A65977}" type="slidenum">
              <a:rPr lang="en-US" smtClean="0"/>
              <a:pPr/>
              <a:t>26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1AD5216A-E49A-4FA5-8079-641650A65977}"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14" name="عنوان 13"/>
          <p:cNvSpPr>
            <a:spLocks noGrp="1"/>
          </p:cNvSpPr>
          <p:nvPr>
            <p:ph type="ctrTitle"/>
          </p:nvPr>
        </p:nvSpPr>
        <p:spPr>
          <a:xfrm>
            <a:off x="1432560" y="359898"/>
            <a:ext cx="7406640" cy="1472184"/>
          </a:xfrm>
        </p:spPr>
        <p:txBody>
          <a:bodyPr anchor="b"/>
          <a:lstStyle>
            <a:lvl1pPr algn="l">
              <a:defRPr/>
            </a:lvl1pPr>
            <a:extLst/>
          </a:lstStyle>
          <a:p>
            <a:r>
              <a:rPr kumimoji="0" lang="ar-SA" smtClean="0"/>
              <a:t>انقر لتحرير نمط العنوان الرئيسي</a:t>
            </a:r>
            <a:endParaRPr kumimoji="0" lang="en-US"/>
          </a:p>
        </p:txBody>
      </p:sp>
      <p:sp>
        <p:nvSpPr>
          <p:cNvPr id="22" name="عنوان فرعي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smtClean="0"/>
              <a:t>انقر لتحرير نمط العنوان الثانوي الرئيسي</a:t>
            </a:r>
            <a:endParaRPr kumimoji="0" lang="en-US"/>
          </a:p>
        </p:txBody>
      </p:sp>
      <p:sp>
        <p:nvSpPr>
          <p:cNvPr id="7" name="عنصر نائب للتاريخ 6"/>
          <p:cNvSpPr>
            <a:spLocks noGrp="1"/>
          </p:cNvSpPr>
          <p:nvPr>
            <p:ph type="dt" sz="half" idx="10"/>
          </p:nvPr>
        </p:nvSpPr>
        <p:spPr/>
        <p:txBody>
          <a:bodyPr/>
          <a:lstStyle>
            <a:extLst/>
          </a:lstStyle>
          <a:p>
            <a:pPr>
              <a:defRPr/>
            </a:pPr>
            <a:fld id="{9631CE77-8B63-4EDF-9D8A-BA7A8EB5D01B}" type="datetimeFigureOut">
              <a:rPr lang="en-US" smtClean="0"/>
              <a:pPr>
                <a:defRPr/>
              </a:pPr>
              <a:t>2/4/2018</a:t>
            </a:fld>
            <a:endParaRPr lang="en-US"/>
          </a:p>
        </p:txBody>
      </p:sp>
      <p:sp>
        <p:nvSpPr>
          <p:cNvPr id="20" name="عنصر نائب للتذييل 19"/>
          <p:cNvSpPr>
            <a:spLocks noGrp="1"/>
          </p:cNvSpPr>
          <p:nvPr>
            <p:ph type="ftr" sz="quarter" idx="11"/>
          </p:nvPr>
        </p:nvSpPr>
        <p:spPr/>
        <p:txBody>
          <a:bodyPr/>
          <a:lstStyle>
            <a:extLst/>
          </a:lstStyle>
          <a:p>
            <a:pPr>
              <a:defRPr/>
            </a:pPr>
            <a:endParaRPr lang="en-US"/>
          </a:p>
        </p:txBody>
      </p:sp>
      <p:sp>
        <p:nvSpPr>
          <p:cNvPr id="10" name="عنصر نائب لرقم الشريحة 9"/>
          <p:cNvSpPr>
            <a:spLocks noGrp="1"/>
          </p:cNvSpPr>
          <p:nvPr>
            <p:ph type="sldNum" sz="quarter" idx="12"/>
          </p:nvPr>
        </p:nvSpPr>
        <p:spPr/>
        <p:txBody>
          <a:bodyPr/>
          <a:lstStyle>
            <a:extLst/>
          </a:lstStyle>
          <a:p>
            <a:pPr>
              <a:defRPr/>
            </a:pPr>
            <a:fld id="{92BC8ED0-B842-41A2-AA2C-7EEBE090DFF4}" type="slidenum">
              <a:rPr lang="en-US" smtClean="0"/>
              <a:pPr>
                <a:defRPr/>
              </a:pPr>
              <a:t>‹#›</a:t>
            </a:fld>
            <a:endParaRPr lang="en-US"/>
          </a:p>
        </p:txBody>
      </p:sp>
      <p:sp>
        <p:nvSpPr>
          <p:cNvPr id="8" name="شكل بيضاوي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شكل بيضاوي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pPr>
              <a:defRPr/>
            </a:pPr>
            <a:fld id="{9631CE77-8B63-4EDF-9D8A-BA7A8EB5D01B}" type="datetimeFigureOut">
              <a:rPr lang="en-US" smtClean="0"/>
              <a:pPr>
                <a:defRPr/>
              </a:pPr>
              <a:t>2/4/2018</a:t>
            </a:fld>
            <a:endParaRPr lang="en-US"/>
          </a:p>
        </p:txBody>
      </p:sp>
      <p:sp>
        <p:nvSpPr>
          <p:cNvPr id="5" name="عنصر نائب للتذييل 4"/>
          <p:cNvSpPr>
            <a:spLocks noGrp="1"/>
          </p:cNvSpPr>
          <p:nvPr>
            <p:ph type="ftr" sz="quarter" idx="11"/>
          </p:nvPr>
        </p:nvSpPr>
        <p:spPr/>
        <p:txBody>
          <a:bodyPr/>
          <a:lstStyle>
            <a:extLst/>
          </a:lstStyle>
          <a:p>
            <a:pPr>
              <a:defRPr/>
            </a:pPr>
            <a:endParaRPr lang="en-US"/>
          </a:p>
        </p:txBody>
      </p:sp>
      <p:sp>
        <p:nvSpPr>
          <p:cNvPr id="6" name="عنصر نائب لرقم الشريحة 5"/>
          <p:cNvSpPr>
            <a:spLocks noGrp="1"/>
          </p:cNvSpPr>
          <p:nvPr>
            <p:ph type="sldNum" sz="quarter" idx="12"/>
          </p:nvPr>
        </p:nvSpPr>
        <p:spPr/>
        <p:txBody>
          <a:bodyPr/>
          <a:lstStyle>
            <a:extLst/>
          </a:lstStyle>
          <a:p>
            <a:pPr>
              <a:defRPr/>
            </a:pPr>
            <a:fld id="{92BC8ED0-B842-41A2-AA2C-7EEBE090DFF4}" type="slidenum">
              <a:rPr lang="en-US" smtClean="0"/>
              <a:pPr>
                <a:defRPr/>
              </a:pPr>
              <a:t>‹#›</a:t>
            </a:fld>
            <a:endParaRPr lang="en-US"/>
          </a:p>
        </p:txBody>
      </p:sp>
    </p:spTree>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58000" y="274639"/>
            <a:ext cx="1828800" cy="5851525"/>
          </a:xfrm>
        </p:spPr>
        <p:txBody>
          <a:bodyPr vert="eaVert"/>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1143000" y="274640"/>
            <a:ext cx="5562600" cy="5851525"/>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pPr>
              <a:defRPr/>
            </a:pPr>
            <a:fld id="{9631CE77-8B63-4EDF-9D8A-BA7A8EB5D01B}" type="datetimeFigureOut">
              <a:rPr lang="en-US" smtClean="0"/>
              <a:pPr>
                <a:defRPr/>
              </a:pPr>
              <a:t>2/4/2018</a:t>
            </a:fld>
            <a:endParaRPr lang="en-US"/>
          </a:p>
        </p:txBody>
      </p:sp>
      <p:sp>
        <p:nvSpPr>
          <p:cNvPr id="5" name="عنصر نائب للتذييل 4"/>
          <p:cNvSpPr>
            <a:spLocks noGrp="1"/>
          </p:cNvSpPr>
          <p:nvPr>
            <p:ph type="ftr" sz="quarter" idx="11"/>
          </p:nvPr>
        </p:nvSpPr>
        <p:spPr/>
        <p:txBody>
          <a:bodyPr/>
          <a:lstStyle>
            <a:extLst/>
          </a:lstStyle>
          <a:p>
            <a:pPr>
              <a:defRPr/>
            </a:pPr>
            <a:endParaRPr lang="en-US"/>
          </a:p>
        </p:txBody>
      </p:sp>
      <p:sp>
        <p:nvSpPr>
          <p:cNvPr id="6" name="عنصر نائب لرقم الشريحة 5"/>
          <p:cNvSpPr>
            <a:spLocks noGrp="1"/>
          </p:cNvSpPr>
          <p:nvPr>
            <p:ph type="sldNum" sz="quarter" idx="12"/>
          </p:nvPr>
        </p:nvSpPr>
        <p:spPr/>
        <p:txBody>
          <a:bodyPr/>
          <a:lstStyle>
            <a:extLst/>
          </a:lstStyle>
          <a:p>
            <a:pPr>
              <a:defRPr/>
            </a:pPr>
            <a:fld id="{92BC8ED0-B842-41A2-AA2C-7EEBE090DFF4}" type="slidenum">
              <a:rPr lang="en-US" smtClean="0"/>
              <a:pPr>
                <a:defRPr/>
              </a:pPr>
              <a:t>‹#›</a:t>
            </a:fld>
            <a:endParaRPr lang="en-US"/>
          </a:p>
        </p:txBody>
      </p:sp>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pPr>
              <a:defRPr/>
            </a:pPr>
            <a:fld id="{9631CE77-8B63-4EDF-9D8A-BA7A8EB5D01B}" type="datetimeFigureOut">
              <a:rPr lang="en-US" smtClean="0"/>
              <a:pPr>
                <a:defRPr/>
              </a:pPr>
              <a:t>2/4/2018</a:t>
            </a:fld>
            <a:endParaRPr lang="en-US"/>
          </a:p>
        </p:txBody>
      </p:sp>
      <p:sp>
        <p:nvSpPr>
          <p:cNvPr id="5" name="عنصر نائب للتذييل 4"/>
          <p:cNvSpPr>
            <a:spLocks noGrp="1"/>
          </p:cNvSpPr>
          <p:nvPr>
            <p:ph type="ftr" sz="quarter" idx="11"/>
          </p:nvPr>
        </p:nvSpPr>
        <p:spPr/>
        <p:txBody>
          <a:bodyPr/>
          <a:lstStyle>
            <a:extLst/>
          </a:lstStyle>
          <a:p>
            <a:pPr>
              <a:defRPr/>
            </a:pPr>
            <a:endParaRPr lang="en-US"/>
          </a:p>
        </p:txBody>
      </p:sp>
      <p:sp>
        <p:nvSpPr>
          <p:cNvPr id="6" name="عنصر نائب لرقم الشريحة 5"/>
          <p:cNvSpPr>
            <a:spLocks noGrp="1"/>
          </p:cNvSpPr>
          <p:nvPr>
            <p:ph type="sldNum" sz="quarter" idx="12"/>
          </p:nvPr>
        </p:nvSpPr>
        <p:spPr/>
        <p:txBody>
          <a:bodyPr/>
          <a:lstStyle>
            <a:extLst/>
          </a:lstStyle>
          <a:p>
            <a:pPr>
              <a:defRPr/>
            </a:pPr>
            <a:fld id="{92BC8ED0-B842-41A2-AA2C-7EEBE090DFF4}" type="slidenum">
              <a:rPr lang="en-US" smtClean="0"/>
              <a:pPr>
                <a:defRPr/>
              </a:pPr>
              <a:t>‹#›</a:t>
            </a:fld>
            <a:endParaRPr lang="en-US"/>
          </a:p>
        </p:txBody>
      </p:sp>
    </p:spTree>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مستطيل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عنوان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extLst/>
          </a:lstStyle>
          <a:p>
            <a:pPr>
              <a:defRPr/>
            </a:pPr>
            <a:fld id="{9631CE77-8B63-4EDF-9D8A-BA7A8EB5D01B}" type="datetimeFigureOut">
              <a:rPr lang="en-US" smtClean="0"/>
              <a:pPr>
                <a:defRPr/>
              </a:pPr>
              <a:t>2/4/2018</a:t>
            </a:fld>
            <a:endParaRPr lang="en-US"/>
          </a:p>
        </p:txBody>
      </p:sp>
      <p:sp>
        <p:nvSpPr>
          <p:cNvPr id="5" name="عنصر نائب للتذييل 4"/>
          <p:cNvSpPr>
            <a:spLocks noGrp="1"/>
          </p:cNvSpPr>
          <p:nvPr>
            <p:ph type="ftr" sz="quarter" idx="11"/>
          </p:nvPr>
        </p:nvSpPr>
        <p:spPr/>
        <p:txBody>
          <a:bodyPr/>
          <a:lstStyle>
            <a:extLst/>
          </a:lstStyle>
          <a:p>
            <a:pPr>
              <a:defRPr/>
            </a:pPr>
            <a:endParaRPr lang="en-US"/>
          </a:p>
        </p:txBody>
      </p:sp>
      <p:sp>
        <p:nvSpPr>
          <p:cNvPr id="6" name="عنصر نائب لرقم الشريحة 5"/>
          <p:cNvSpPr>
            <a:spLocks noGrp="1"/>
          </p:cNvSpPr>
          <p:nvPr>
            <p:ph type="sldNum" sz="quarter" idx="12"/>
          </p:nvPr>
        </p:nvSpPr>
        <p:spPr/>
        <p:txBody>
          <a:bodyPr/>
          <a:lstStyle>
            <a:extLst/>
          </a:lstStyle>
          <a:p>
            <a:pPr>
              <a:defRPr/>
            </a:pPr>
            <a:fld id="{92BC8ED0-B842-41A2-AA2C-7EEBE090DFF4}" type="slidenum">
              <a:rPr lang="en-US" smtClean="0"/>
              <a:pPr>
                <a:defRPr/>
              </a:pPr>
              <a:t>‹#›</a:t>
            </a:fld>
            <a:endParaRPr lang="en-US"/>
          </a:p>
        </p:txBody>
      </p:sp>
      <p:sp>
        <p:nvSpPr>
          <p:cNvPr id="10" name="مستطيل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شكل بيضاوي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شكل بيضاوي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pPr>
              <a:defRPr/>
            </a:pPr>
            <a:fld id="{9631CE77-8B63-4EDF-9D8A-BA7A8EB5D01B}" type="datetimeFigureOut">
              <a:rPr lang="en-US" smtClean="0"/>
              <a:pPr>
                <a:defRPr/>
              </a:pPr>
              <a:t>2/4/2018</a:t>
            </a:fld>
            <a:endParaRPr lang="en-US"/>
          </a:p>
        </p:txBody>
      </p:sp>
      <p:sp>
        <p:nvSpPr>
          <p:cNvPr id="6" name="عنصر نائب للتذييل 5"/>
          <p:cNvSpPr>
            <a:spLocks noGrp="1"/>
          </p:cNvSpPr>
          <p:nvPr>
            <p:ph type="ftr" sz="quarter" idx="11"/>
          </p:nvPr>
        </p:nvSpPr>
        <p:spPr/>
        <p:txBody>
          <a:bodyPr/>
          <a:lstStyle>
            <a:extLst/>
          </a:lstStyle>
          <a:p>
            <a:pPr>
              <a:defRPr/>
            </a:pPr>
            <a:endParaRPr lang="en-US"/>
          </a:p>
        </p:txBody>
      </p:sp>
      <p:sp>
        <p:nvSpPr>
          <p:cNvPr id="7" name="عنصر نائب لرقم الشريحة 6"/>
          <p:cNvSpPr>
            <a:spLocks noGrp="1"/>
          </p:cNvSpPr>
          <p:nvPr>
            <p:ph type="sldNum" sz="quarter" idx="12"/>
          </p:nvPr>
        </p:nvSpPr>
        <p:spPr/>
        <p:txBody>
          <a:bodyPr/>
          <a:lstStyle>
            <a:extLst/>
          </a:lstStyle>
          <a:p>
            <a:pPr>
              <a:defRPr/>
            </a:pPr>
            <a:fld id="{92BC8ED0-B842-41A2-AA2C-7EEBE090DFF4}" type="slidenum">
              <a:rPr lang="en-US" smtClean="0"/>
              <a:pPr>
                <a:defRPr/>
              </a:pPr>
              <a:t>‹#›</a:t>
            </a:fld>
            <a:endParaRPr lang="en-US"/>
          </a:p>
        </p:txBody>
      </p:sp>
    </p:spTree>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extLst/>
          </a:lstStyle>
          <a:p>
            <a:pPr>
              <a:defRPr/>
            </a:pPr>
            <a:fld id="{9631CE77-8B63-4EDF-9D8A-BA7A8EB5D01B}" type="datetimeFigureOut">
              <a:rPr lang="en-US" smtClean="0"/>
              <a:pPr>
                <a:defRPr/>
              </a:pPr>
              <a:t>2/4/2018</a:t>
            </a:fld>
            <a:endParaRPr lang="en-US"/>
          </a:p>
        </p:txBody>
      </p:sp>
      <p:sp>
        <p:nvSpPr>
          <p:cNvPr id="8" name="عنصر نائب للتذييل 7"/>
          <p:cNvSpPr>
            <a:spLocks noGrp="1"/>
          </p:cNvSpPr>
          <p:nvPr>
            <p:ph type="ftr" sz="quarter" idx="11"/>
          </p:nvPr>
        </p:nvSpPr>
        <p:spPr/>
        <p:txBody>
          <a:bodyPr/>
          <a:lstStyle>
            <a:extLst/>
          </a:lstStyle>
          <a:p>
            <a:pPr>
              <a:defRPr/>
            </a:pPr>
            <a:endParaRPr lang="en-US"/>
          </a:p>
        </p:txBody>
      </p:sp>
      <p:sp>
        <p:nvSpPr>
          <p:cNvPr id="9" name="عنصر نائب لرقم الشريحة 8"/>
          <p:cNvSpPr>
            <a:spLocks noGrp="1"/>
          </p:cNvSpPr>
          <p:nvPr>
            <p:ph type="sldNum" sz="quarter" idx="12"/>
          </p:nvPr>
        </p:nvSpPr>
        <p:spPr/>
        <p:txBody>
          <a:bodyPr/>
          <a:lstStyle>
            <a:extLst/>
          </a:lstStyle>
          <a:p>
            <a:pPr>
              <a:defRPr/>
            </a:pPr>
            <a:fld id="{92BC8ED0-B842-41A2-AA2C-7EEBE090DFF4}" type="slidenum">
              <a:rPr lang="en-US" smtClean="0"/>
              <a:pPr>
                <a:defRPr/>
              </a:pPr>
              <a:t>‹#›</a:t>
            </a:fld>
            <a:endParaRPr lang="en-US"/>
          </a:p>
        </p:txBody>
      </p:sp>
    </p:spTree>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nchor="ctr"/>
          <a:lstStyle>
            <a:extLst/>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extLst/>
          </a:lstStyle>
          <a:p>
            <a:pPr>
              <a:defRPr/>
            </a:pPr>
            <a:fld id="{9631CE77-8B63-4EDF-9D8A-BA7A8EB5D01B}" type="datetimeFigureOut">
              <a:rPr lang="en-US" smtClean="0"/>
              <a:pPr>
                <a:defRPr/>
              </a:pPr>
              <a:t>2/4/2018</a:t>
            </a:fld>
            <a:endParaRPr lang="en-US"/>
          </a:p>
        </p:txBody>
      </p:sp>
      <p:sp>
        <p:nvSpPr>
          <p:cNvPr id="4" name="عنصر نائب للتذييل 3"/>
          <p:cNvSpPr>
            <a:spLocks noGrp="1"/>
          </p:cNvSpPr>
          <p:nvPr>
            <p:ph type="ftr" sz="quarter" idx="11"/>
          </p:nvPr>
        </p:nvSpPr>
        <p:spPr/>
        <p:txBody>
          <a:bodyPr/>
          <a:lstStyle>
            <a:extLst/>
          </a:lstStyle>
          <a:p>
            <a:pPr>
              <a:defRPr/>
            </a:pPr>
            <a:endParaRPr lang="en-US"/>
          </a:p>
        </p:txBody>
      </p:sp>
      <p:sp>
        <p:nvSpPr>
          <p:cNvPr id="5" name="عنصر نائب لرقم الشريحة 4"/>
          <p:cNvSpPr>
            <a:spLocks noGrp="1"/>
          </p:cNvSpPr>
          <p:nvPr>
            <p:ph type="sldNum" sz="quarter" idx="12"/>
          </p:nvPr>
        </p:nvSpPr>
        <p:spPr/>
        <p:txBody>
          <a:bodyPr/>
          <a:lstStyle>
            <a:extLst/>
          </a:lstStyle>
          <a:p>
            <a:pPr>
              <a:defRPr/>
            </a:pPr>
            <a:fld id="{92BC8ED0-B842-41A2-AA2C-7EEBE090DFF4}" type="slidenum">
              <a:rPr lang="en-US" smtClean="0"/>
              <a:pPr>
                <a:defRPr/>
              </a:pPr>
              <a:t>‹#›</a:t>
            </a:fld>
            <a:endParaRPr lang="en-US"/>
          </a:p>
        </p:txBody>
      </p:sp>
    </p:spTree>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5" name="مستطيل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عنصر نائب للتاريخ 1"/>
          <p:cNvSpPr>
            <a:spLocks noGrp="1"/>
          </p:cNvSpPr>
          <p:nvPr>
            <p:ph type="dt" sz="half" idx="10"/>
          </p:nvPr>
        </p:nvSpPr>
        <p:spPr/>
        <p:txBody>
          <a:bodyPr/>
          <a:lstStyle>
            <a:extLst/>
          </a:lstStyle>
          <a:p>
            <a:pPr>
              <a:defRPr/>
            </a:pPr>
            <a:fld id="{9631CE77-8B63-4EDF-9D8A-BA7A8EB5D01B}" type="datetimeFigureOut">
              <a:rPr lang="en-US" smtClean="0"/>
              <a:pPr>
                <a:defRPr/>
              </a:pPr>
              <a:t>2/4/2018</a:t>
            </a:fld>
            <a:endParaRPr lang="en-US"/>
          </a:p>
        </p:txBody>
      </p:sp>
      <p:sp>
        <p:nvSpPr>
          <p:cNvPr id="3" name="عنصر نائب للتذييل 2"/>
          <p:cNvSpPr>
            <a:spLocks noGrp="1"/>
          </p:cNvSpPr>
          <p:nvPr>
            <p:ph type="ftr" sz="quarter" idx="11"/>
          </p:nvPr>
        </p:nvSpPr>
        <p:spPr/>
        <p:txBody>
          <a:bodyPr/>
          <a:lstStyle>
            <a:extLst/>
          </a:lstStyle>
          <a:p>
            <a:pPr>
              <a:defRPr/>
            </a:pPr>
            <a:endParaRPr lang="en-US"/>
          </a:p>
        </p:txBody>
      </p:sp>
      <p:sp>
        <p:nvSpPr>
          <p:cNvPr id="4" name="عنصر نائب لرقم الشريحة 3"/>
          <p:cNvSpPr>
            <a:spLocks noGrp="1"/>
          </p:cNvSpPr>
          <p:nvPr>
            <p:ph type="sldNum" sz="quarter" idx="12"/>
          </p:nvPr>
        </p:nvSpPr>
        <p:spPr/>
        <p:txBody>
          <a:bodyPr/>
          <a:lstStyle>
            <a:extLst/>
          </a:lstStyle>
          <a:p>
            <a:pPr>
              <a:defRPr/>
            </a:pPr>
            <a:fld id="{92BC8ED0-B842-41A2-AA2C-7EEBE090DFF4}" type="slidenum">
              <a:rPr lang="en-US" smtClean="0"/>
              <a:pPr>
                <a:defRPr/>
              </a:pPr>
              <a:t>‹#›</a:t>
            </a:fld>
            <a:endParaRPr lang="en-US"/>
          </a:p>
        </p:txBody>
      </p:sp>
      <p:sp>
        <p:nvSpPr>
          <p:cNvPr id="6" name="مستطيل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pPr>
              <a:defRPr/>
            </a:pPr>
            <a:fld id="{9631CE77-8B63-4EDF-9D8A-BA7A8EB5D01B}" type="datetimeFigureOut">
              <a:rPr lang="en-US" smtClean="0"/>
              <a:pPr>
                <a:defRPr/>
              </a:pPr>
              <a:t>2/4/2018</a:t>
            </a:fld>
            <a:endParaRPr lang="en-US"/>
          </a:p>
        </p:txBody>
      </p:sp>
      <p:sp>
        <p:nvSpPr>
          <p:cNvPr id="6" name="عنصر نائب للتذييل 5"/>
          <p:cNvSpPr>
            <a:spLocks noGrp="1"/>
          </p:cNvSpPr>
          <p:nvPr>
            <p:ph type="ftr" sz="quarter" idx="11"/>
          </p:nvPr>
        </p:nvSpPr>
        <p:spPr/>
        <p:txBody>
          <a:bodyPr/>
          <a:lstStyle>
            <a:extLst/>
          </a:lstStyle>
          <a:p>
            <a:pPr>
              <a:defRPr/>
            </a:pPr>
            <a:endParaRPr lang="en-US"/>
          </a:p>
        </p:txBody>
      </p:sp>
      <p:sp>
        <p:nvSpPr>
          <p:cNvPr id="7" name="عنصر نائب لرقم الشريحة 6"/>
          <p:cNvSpPr>
            <a:spLocks noGrp="1"/>
          </p:cNvSpPr>
          <p:nvPr>
            <p:ph type="sldNum" sz="quarter" idx="12"/>
          </p:nvPr>
        </p:nvSpPr>
        <p:spPr/>
        <p:txBody>
          <a:bodyPr/>
          <a:lstStyle>
            <a:extLst/>
          </a:lstStyle>
          <a:p>
            <a:pPr>
              <a:defRPr/>
            </a:pPr>
            <a:fld id="{92BC8ED0-B842-41A2-AA2C-7EEBE090DFF4}" type="slidenum">
              <a:rPr lang="en-US" smtClean="0"/>
              <a:pPr>
                <a:defRPr/>
              </a:pPr>
              <a:t>‹#›</a:t>
            </a:fld>
            <a:endParaRPr lang="en-US"/>
          </a:p>
        </p:txBody>
      </p:sp>
    </p:spTree>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extLst/>
          </a:lstStyle>
          <a:p>
            <a:pPr>
              <a:defRPr/>
            </a:pPr>
            <a:fld id="{9631CE77-8B63-4EDF-9D8A-BA7A8EB5D01B}" type="datetimeFigureOut">
              <a:rPr lang="en-US" smtClean="0"/>
              <a:pPr>
                <a:defRPr/>
              </a:pPr>
              <a:t>2/4/2018</a:t>
            </a:fld>
            <a:endParaRPr lang="en-US"/>
          </a:p>
        </p:txBody>
      </p:sp>
      <p:sp>
        <p:nvSpPr>
          <p:cNvPr id="6" name="عنصر نائب للتذييل 5"/>
          <p:cNvSpPr>
            <a:spLocks noGrp="1"/>
          </p:cNvSpPr>
          <p:nvPr>
            <p:ph type="ftr" sz="quarter" idx="11"/>
          </p:nvPr>
        </p:nvSpPr>
        <p:spPr/>
        <p:txBody>
          <a:bodyPr/>
          <a:lstStyle>
            <a:extLst/>
          </a:lstStyle>
          <a:p>
            <a:pPr>
              <a:defRPr/>
            </a:pPr>
            <a:endParaRPr lang="en-US"/>
          </a:p>
        </p:txBody>
      </p:sp>
      <p:sp>
        <p:nvSpPr>
          <p:cNvPr id="7" name="عنصر نائب لرقم الشريحة 6"/>
          <p:cNvSpPr>
            <a:spLocks noGrp="1"/>
          </p:cNvSpPr>
          <p:nvPr>
            <p:ph type="sldNum" sz="quarter" idx="12"/>
          </p:nvPr>
        </p:nvSpPr>
        <p:spPr/>
        <p:txBody>
          <a:bodyPr/>
          <a:lstStyle>
            <a:extLst/>
          </a:lstStyle>
          <a:p>
            <a:pPr>
              <a:defRPr/>
            </a:pPr>
            <a:fld id="{92BC8ED0-B842-41A2-AA2C-7EEBE090DFF4}" type="slidenum">
              <a:rPr lang="en-US" smtClean="0"/>
              <a:pPr>
                <a:defRPr/>
              </a:pPr>
              <a:t>‹#›</a:t>
            </a:fld>
            <a:endParaRPr lang="en-US"/>
          </a:p>
        </p:txBody>
      </p:sp>
      <p:sp>
        <p:nvSpPr>
          <p:cNvPr id="8" name="مستطيل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عنصر نائب للصورة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ar-SA" smtClean="0"/>
              <a:t>انقر فوق الأيقونة لإضافة صورة</a:t>
            </a:r>
            <a:endParaRPr kumimoji="0" lang="en-US" dirty="0"/>
          </a:p>
        </p:txBody>
      </p:sp>
      <p:sp>
        <p:nvSpPr>
          <p:cNvPr id="9" name="مخطط انسيابي: معالجة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مخطط انسيابي: معالجة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عنصر نائب للنص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ar-SA" smtClean="0"/>
              <a:t>انقر لتحرير أنماط النص الرئيسي</a:t>
            </a:r>
          </a:p>
        </p:txBody>
      </p:sp>
    </p:spTree>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دائري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شكل بيضاوي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دائرة مجوفة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مستطيل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عنصر نائب للعنوان 4"/>
          <p:cNvSpPr>
            <a:spLocks noGrp="1"/>
          </p:cNvSpPr>
          <p:nvPr>
            <p:ph type="title"/>
          </p:nvPr>
        </p:nvSpPr>
        <p:spPr>
          <a:xfrm>
            <a:off x="1435608" y="274638"/>
            <a:ext cx="7498080" cy="1143000"/>
          </a:xfrm>
          <a:prstGeom prst="rect">
            <a:avLst/>
          </a:prstGeom>
        </p:spPr>
        <p:txBody>
          <a:bodyPr anchor="ctr">
            <a:normAutofit/>
          </a:bodyPr>
          <a:lstStyle>
            <a:extLst/>
          </a:lstStyle>
          <a:p>
            <a:r>
              <a:rPr kumimoji="0" lang="ar-SA" smtClean="0"/>
              <a:t>انقر لتحرير نمط العنوان الرئيسي</a:t>
            </a:r>
            <a:endParaRPr kumimoji="0" lang="en-US"/>
          </a:p>
        </p:txBody>
      </p:sp>
      <p:sp>
        <p:nvSpPr>
          <p:cNvPr id="9" name="عنصر نائب للنص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24" name="عنصر نائب للتاريخ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9631CE77-8B63-4EDF-9D8A-BA7A8EB5D01B}" type="datetimeFigureOut">
              <a:rPr lang="en-US" smtClean="0"/>
              <a:pPr>
                <a:defRPr/>
              </a:pPr>
              <a:t>2/4/2018</a:t>
            </a:fld>
            <a:endParaRPr lang="en-US"/>
          </a:p>
        </p:txBody>
      </p:sp>
      <p:sp>
        <p:nvSpPr>
          <p:cNvPr id="10" name="عنصر نائب للتذييل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p>
        </p:txBody>
      </p:sp>
      <p:sp>
        <p:nvSpPr>
          <p:cNvPr id="22" name="عنصر نائب لرقم الشريحة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92BC8ED0-B842-41A2-AA2C-7EEBE090DFF4}" type="slidenum">
              <a:rPr lang="en-US" smtClean="0"/>
              <a:pPr>
                <a:defRPr/>
              </a:pPr>
              <a:t>‹#›</a:t>
            </a:fld>
            <a:endParaRPr lang="en-US"/>
          </a:p>
        </p:txBody>
      </p:sp>
      <p:sp>
        <p:nvSpPr>
          <p:cNvPr id="15" name="مستطيل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edge/>
  </p:transition>
  <p:timing>
    <p:tnLst>
      <p:par>
        <p:cTn id="1" dur="indefinite" restart="never" nodeType="tmRoot"/>
      </p:par>
    </p:tnLst>
  </p:timing>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3203848" y="3092767"/>
            <a:ext cx="5328592"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ar-EG" sz="7200" b="1" spc="50" dirty="0" smtClean="0">
                <a:ln w="38100">
                  <a:solidFill>
                    <a:schemeClr val="bg1"/>
                  </a:solidFill>
                </a:ln>
                <a:solidFill>
                  <a:srgbClr val="FF0000"/>
                </a:solidFill>
                <a:effectLst>
                  <a:outerShdw blurRad="76200" dist="50800" dir="5400000" algn="tl" rotWithShape="0">
                    <a:srgbClr val="000000">
                      <a:alpha val="65000"/>
                    </a:srgbClr>
                  </a:outerShdw>
                </a:effectLst>
              </a:rPr>
              <a:t>مجال الزخرفة</a:t>
            </a:r>
            <a:endParaRPr lang="ar-SA" sz="7200" b="1" spc="50" dirty="0">
              <a:ln w="38100">
                <a:solidFill>
                  <a:schemeClr val="bg1"/>
                </a:solidFill>
              </a:ln>
              <a:solidFill>
                <a:srgbClr val="FF0000"/>
              </a:solidFill>
              <a:effectLst>
                <a:outerShdw blurRad="76200" dist="50800" dir="5400000" algn="tl" rotWithShape="0">
                  <a:srgbClr val="000000">
                    <a:alpha val="65000"/>
                  </a:srgbClr>
                </a:outerShdw>
              </a:effectLst>
            </a:endParaRPr>
          </a:p>
        </p:txBody>
      </p:sp>
      <p:grpSp>
        <p:nvGrpSpPr>
          <p:cNvPr id="6" name="مجموعة 5"/>
          <p:cNvGrpSpPr/>
          <p:nvPr/>
        </p:nvGrpSpPr>
        <p:grpSpPr>
          <a:xfrm>
            <a:off x="1451248" y="1644967"/>
            <a:ext cx="4191000" cy="1295400"/>
            <a:chOff x="533400" y="0"/>
            <a:chExt cx="4191000" cy="1295400"/>
          </a:xfrm>
        </p:grpSpPr>
        <p:grpSp>
          <p:nvGrpSpPr>
            <p:cNvPr id="7" name="مجموعة 5"/>
            <p:cNvGrpSpPr/>
            <p:nvPr/>
          </p:nvGrpSpPr>
          <p:grpSpPr>
            <a:xfrm>
              <a:off x="533400" y="0"/>
              <a:ext cx="4191000" cy="1295400"/>
              <a:chOff x="2971800" y="1219200"/>
              <a:chExt cx="4191000" cy="1371600"/>
            </a:xfrm>
          </p:grpSpPr>
          <p:pic>
            <p:nvPicPr>
              <p:cNvPr id="11" name="Picture 2"/>
              <p:cNvPicPr>
                <a:picLocks noChangeAspect="1" noChangeArrowheads="1"/>
              </p:cNvPicPr>
              <p:nvPr/>
            </p:nvPicPr>
            <p:blipFill>
              <a:blip r:embed="rId2">
                <a:lum bright="-23000" contrast="59000"/>
              </a:blip>
              <a:srcRect/>
              <a:stretch>
                <a:fillRect/>
              </a:stretch>
            </p:blipFill>
            <p:spPr bwMode="auto">
              <a:xfrm>
                <a:off x="2971800" y="1219200"/>
                <a:ext cx="4191000" cy="1371600"/>
              </a:xfrm>
              <a:prstGeom prst="rect">
                <a:avLst/>
              </a:prstGeom>
              <a:noFill/>
              <a:ln w="9525">
                <a:noFill/>
                <a:miter lim="800000"/>
                <a:headEnd/>
                <a:tailEnd/>
              </a:ln>
              <a:effectLst/>
            </p:spPr>
          </p:pic>
          <p:sp>
            <p:nvSpPr>
              <p:cNvPr id="12" name="مستطيل 11"/>
              <p:cNvSpPr/>
              <p:nvPr/>
            </p:nvSpPr>
            <p:spPr>
              <a:xfrm>
                <a:off x="3962400" y="1676400"/>
                <a:ext cx="2286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1"/>
            <p:cNvSpPr>
              <a:spLocks noChangeArrowheads="1"/>
            </p:cNvSpPr>
            <p:nvPr/>
          </p:nvSpPr>
          <p:spPr bwMode="auto">
            <a:xfrm>
              <a:off x="1295400" y="304800"/>
              <a:ext cx="27432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sz="4000" b="1" i="0" u="none" strike="noStrike" cap="none" normalizeH="0" baseline="0" dirty="0" smtClean="0">
                  <a:ln>
                    <a:noFill/>
                  </a:ln>
                  <a:effectLst/>
                  <a:latin typeface="Times New Roman" pitchFamily="18" charset="0"/>
                  <a:ea typeface="Times New Roman" pitchFamily="18" charset="0"/>
                  <a:cs typeface="Times New Roman" pitchFamily="18" charset="0"/>
                </a:rPr>
                <a:t>الوحدة الثا</a:t>
              </a:r>
              <a:r>
                <a:rPr lang="ar-EG" sz="4000" b="1" dirty="0" smtClean="0">
                  <a:latin typeface="Times New Roman" pitchFamily="18" charset="0"/>
                  <a:ea typeface="Times New Roman" pitchFamily="18" charset="0"/>
                  <a:cs typeface="Times New Roman" pitchFamily="18" charset="0"/>
                </a:rPr>
                <a:t>نية</a:t>
              </a:r>
              <a:endParaRPr kumimoji="0" lang="ar-EG" sz="4000" b="0" i="0" u="none" strike="noStrike" cap="none" normalizeH="0" baseline="0" dirty="0" smtClean="0">
                <a:ln>
                  <a:noFill/>
                </a:ln>
                <a:effectLst/>
                <a:latin typeface="Arial" pitchFamily="34" charset="0"/>
                <a:cs typeface="Arial" pitchFamily="34" charset="0"/>
              </a:endParaRP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وسيلة شرح مستطيلة 9"/>
          <p:cNvSpPr/>
          <p:nvPr/>
        </p:nvSpPr>
        <p:spPr>
          <a:xfrm>
            <a:off x="4038600" y="381000"/>
            <a:ext cx="4876800" cy="685800"/>
          </a:xfrm>
          <a:prstGeom prst="wedgeRectCallou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ChangeArrowheads="1"/>
          </p:cNvSpPr>
          <p:nvPr/>
        </p:nvSpPr>
        <p:spPr bwMode="auto">
          <a:xfrm>
            <a:off x="4038600" y="457200"/>
            <a:ext cx="4876800" cy="646331"/>
          </a:xfrm>
          <a:prstGeom prst="rect">
            <a:avLst/>
          </a:prstGeom>
          <a:noFill/>
          <a:ln w="9525">
            <a:noFill/>
            <a:miter lim="800000"/>
            <a:headEnd/>
            <a:tailEnd/>
          </a:ln>
        </p:spPr>
        <p:txBody>
          <a:bodyPr wrap="square">
            <a:spAutoFit/>
          </a:bodyPr>
          <a:lstStyle/>
          <a:p>
            <a:pPr algn="ctr"/>
            <a:r>
              <a:rPr lang="ar-SA" sz="3600" b="1" dirty="0">
                <a:solidFill>
                  <a:srgbClr val="0070C0"/>
                </a:solidFill>
                <a:latin typeface="Calibri" pitchFamily="34" charset="0"/>
              </a:rPr>
              <a:t>القواعد والأسس في </a:t>
            </a:r>
            <a:r>
              <a:rPr lang="ar-SA" sz="3600" b="1" dirty="0" smtClean="0">
                <a:solidFill>
                  <a:srgbClr val="0070C0"/>
                </a:solidFill>
                <a:latin typeface="Calibri" pitchFamily="34" charset="0"/>
              </a:rPr>
              <a:t>الزخرفة</a:t>
            </a:r>
            <a:r>
              <a:rPr lang="ar-EG" sz="3600" b="1" dirty="0" err="1" smtClean="0">
                <a:solidFill>
                  <a:srgbClr val="0070C0"/>
                </a:solidFill>
                <a:latin typeface="Calibri" pitchFamily="34" charset="0"/>
              </a:rPr>
              <a:t>:</a:t>
            </a:r>
            <a:endParaRPr lang="en-US" sz="3600" dirty="0">
              <a:solidFill>
                <a:srgbClr val="0070C0"/>
              </a:solidFill>
              <a:latin typeface="Calibri" pitchFamily="34" charset="0"/>
            </a:endParaRPr>
          </a:p>
        </p:txBody>
      </p:sp>
      <p:sp>
        <p:nvSpPr>
          <p:cNvPr id="9" name="TextBox 8"/>
          <p:cNvSpPr txBox="1">
            <a:spLocks noChangeArrowheads="1"/>
          </p:cNvSpPr>
          <p:nvPr/>
        </p:nvSpPr>
        <p:spPr bwMode="auto">
          <a:xfrm>
            <a:off x="990600" y="2895600"/>
            <a:ext cx="7924800" cy="2554545"/>
          </a:xfrm>
          <a:prstGeom prst="rect">
            <a:avLst/>
          </a:prstGeom>
          <a:noFill/>
          <a:ln w="9525">
            <a:noFill/>
            <a:miter lim="800000"/>
            <a:headEnd/>
            <a:tailEnd/>
          </a:ln>
        </p:spPr>
        <p:txBody>
          <a:bodyPr wrap="square">
            <a:spAutoFit/>
          </a:bodyPr>
          <a:lstStyle/>
          <a:p>
            <a:r>
              <a:rPr lang="ar-SA" sz="3200" b="1" dirty="0">
                <a:latin typeface="Calibri" pitchFamily="34" charset="0"/>
              </a:rPr>
              <a:t>تشمل الأعمال </a:t>
            </a:r>
            <a:r>
              <a:rPr lang="ar-SA" sz="3200" b="1" dirty="0" err="1">
                <a:latin typeface="Calibri" pitchFamily="34" charset="0"/>
              </a:rPr>
              <a:t>الزخرفية</a:t>
            </a:r>
            <a:r>
              <a:rPr lang="ar-SA" sz="3200" b="1" dirty="0">
                <a:latin typeface="Calibri" pitchFamily="34" charset="0"/>
              </a:rPr>
              <a:t> </a:t>
            </a:r>
            <a:r>
              <a:rPr lang="ar-SA" sz="3200" b="1" dirty="0" smtClean="0">
                <a:latin typeface="Calibri" pitchFamily="34" charset="0"/>
              </a:rPr>
              <a:t>مجموعة </a:t>
            </a:r>
            <a:r>
              <a:rPr lang="ar-SA" sz="3200" b="1" dirty="0">
                <a:latin typeface="Calibri" pitchFamily="34" charset="0"/>
              </a:rPr>
              <a:t>من القواعد والأسس التي تخدم الغاية في التزيين والتجميل، ومنح الزخارف </a:t>
            </a:r>
            <a:r>
              <a:rPr lang="ar-SA" sz="3200" b="1" dirty="0" smtClean="0">
                <a:latin typeface="Calibri" pitchFamily="34" charset="0"/>
              </a:rPr>
              <a:t>قيم </a:t>
            </a:r>
            <a:r>
              <a:rPr lang="ar-SA" sz="3200" b="1" dirty="0">
                <a:latin typeface="Calibri" pitchFamily="34" charset="0"/>
              </a:rPr>
              <a:t>فنية وجمالية، ومن هذه القواعد ما </a:t>
            </a:r>
            <a:r>
              <a:rPr lang="ar-SA" sz="3200" b="1" dirty="0" smtClean="0">
                <a:latin typeface="Calibri" pitchFamily="34" charset="0"/>
              </a:rPr>
              <a:t>يلي</a:t>
            </a:r>
            <a:r>
              <a:rPr lang="ar-EG" sz="3200" b="1" dirty="0" smtClean="0">
                <a:latin typeface="Calibri" pitchFamily="34" charset="0"/>
              </a:rPr>
              <a:t>:</a:t>
            </a:r>
            <a:endParaRPr lang="en-US" sz="3200" b="1" dirty="0" smtClean="0">
              <a:latin typeface="Calibri" pitchFamily="34" charset="0"/>
            </a:endParaRPr>
          </a:p>
          <a:p>
            <a:r>
              <a:rPr lang="en-US" sz="3200" b="1" dirty="0" smtClean="0">
                <a:latin typeface="Calibri" pitchFamily="34" charset="0"/>
              </a:rPr>
              <a:t> </a:t>
            </a:r>
            <a:r>
              <a:rPr lang="ar-EG" sz="3200" b="1" dirty="0">
                <a:latin typeface="Calibri" pitchFamily="34" charset="0"/>
              </a:rPr>
              <a:t>(</a:t>
            </a:r>
            <a:r>
              <a:rPr lang="ar-SA" sz="3200" b="1" dirty="0">
                <a:latin typeface="Calibri" pitchFamily="34" charset="0"/>
              </a:rPr>
              <a:t>التوازن، التناظر أو التماثل، التشعب، التكرار، التناسب، التشابك</a:t>
            </a:r>
            <a:r>
              <a:rPr lang="ar-EG" sz="3200" b="1" dirty="0">
                <a:latin typeface="Calibri" pitchFamily="34" charset="0"/>
              </a:rPr>
              <a:t>)</a:t>
            </a:r>
            <a:r>
              <a:rPr lang="en-US" sz="3200" b="1" dirty="0">
                <a:latin typeface="Calibri" pitchFamily="34" charset="0"/>
              </a:rPr>
              <a:t>.</a:t>
            </a:r>
            <a:endParaRPr lang="en-US" sz="32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914400" y="2568575"/>
            <a:ext cx="8001000" cy="2308225"/>
          </a:xfrm>
          <a:prstGeom prst="rect">
            <a:avLst/>
          </a:prstGeom>
          <a:noFill/>
          <a:ln w="9525">
            <a:noFill/>
            <a:miter lim="800000"/>
            <a:headEnd/>
            <a:tailEnd/>
          </a:ln>
        </p:spPr>
        <p:txBody>
          <a:bodyPr wrap="square">
            <a:spAutoFit/>
          </a:bodyPr>
          <a:lstStyle/>
          <a:p>
            <a:r>
              <a:rPr lang="ar-SA" sz="3600" b="1" dirty="0">
                <a:latin typeface="Calibri" pitchFamily="34" charset="0"/>
              </a:rPr>
              <a:t>وقد تجتمع هذه القواعد والأسس جميعها في زخرفة سطح ما أو يتم تطبيق أسلوب واحد منها، ومن هنا سيتم </a:t>
            </a:r>
            <a:r>
              <a:rPr lang="ar-EG" sz="3600" b="1" dirty="0">
                <a:latin typeface="Calibri" pitchFamily="34" charset="0"/>
              </a:rPr>
              <a:t>إ</a:t>
            </a:r>
            <a:r>
              <a:rPr lang="ar-SA" sz="3600" b="1" dirty="0">
                <a:latin typeface="Calibri" pitchFamily="34" charset="0"/>
              </a:rPr>
              <a:t>لقاء الضوء على </a:t>
            </a:r>
            <a:r>
              <a:rPr lang="ar-EG" sz="3600" b="1" dirty="0">
                <a:latin typeface="Calibri" pitchFamily="34" charset="0"/>
              </a:rPr>
              <a:t>أ</a:t>
            </a:r>
            <a:r>
              <a:rPr lang="ar-SA" sz="3600" b="1" dirty="0">
                <a:latin typeface="Calibri" pitchFamily="34" charset="0"/>
              </a:rPr>
              <a:t>حد هذه الأسس بالتوضيح والشرح وهو التشعب</a:t>
            </a:r>
            <a:r>
              <a:rPr lang="en-US" sz="3600" b="1" dirty="0">
                <a:latin typeface="Calibri" pitchFamily="34" charset="0"/>
              </a:rPr>
              <a:t>.</a:t>
            </a:r>
            <a:endParaRPr lang="en-US" sz="3600" dirty="0">
              <a:latin typeface="Calibri" pitchFamily="34" charset="0"/>
            </a:endParaRPr>
          </a:p>
        </p:txBody>
      </p:sp>
      <p:sp>
        <p:nvSpPr>
          <p:cNvPr id="4" name="وسيلة شرح مستطيلة 3"/>
          <p:cNvSpPr/>
          <p:nvPr/>
        </p:nvSpPr>
        <p:spPr>
          <a:xfrm>
            <a:off x="4038600" y="381000"/>
            <a:ext cx="4876800" cy="685800"/>
          </a:xfrm>
          <a:prstGeom prst="wedgeRectCallou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ChangeArrowheads="1"/>
          </p:cNvSpPr>
          <p:nvPr/>
        </p:nvSpPr>
        <p:spPr bwMode="auto">
          <a:xfrm>
            <a:off x="4038600" y="457200"/>
            <a:ext cx="4876800" cy="646331"/>
          </a:xfrm>
          <a:prstGeom prst="rect">
            <a:avLst/>
          </a:prstGeom>
          <a:noFill/>
          <a:ln w="9525">
            <a:noFill/>
            <a:miter lim="800000"/>
            <a:headEnd/>
            <a:tailEnd/>
          </a:ln>
        </p:spPr>
        <p:txBody>
          <a:bodyPr wrap="square">
            <a:spAutoFit/>
          </a:bodyPr>
          <a:lstStyle/>
          <a:p>
            <a:pPr algn="ctr"/>
            <a:r>
              <a:rPr lang="ar-SA" sz="3600" b="1" dirty="0">
                <a:solidFill>
                  <a:srgbClr val="0070C0"/>
                </a:solidFill>
                <a:latin typeface="Calibri" pitchFamily="34" charset="0"/>
              </a:rPr>
              <a:t>القواعد والأسس في </a:t>
            </a:r>
            <a:r>
              <a:rPr lang="ar-SA" sz="3600" b="1" dirty="0" smtClean="0">
                <a:solidFill>
                  <a:srgbClr val="0070C0"/>
                </a:solidFill>
                <a:latin typeface="Calibri" pitchFamily="34" charset="0"/>
              </a:rPr>
              <a:t>الزخرفة</a:t>
            </a:r>
            <a:r>
              <a:rPr lang="ar-EG" sz="3600" b="1" dirty="0" err="1" smtClean="0">
                <a:solidFill>
                  <a:srgbClr val="0070C0"/>
                </a:solidFill>
                <a:latin typeface="Calibri" pitchFamily="34" charset="0"/>
              </a:rPr>
              <a:t>:</a:t>
            </a:r>
            <a:endParaRPr lang="en-US" sz="3600" dirty="0">
              <a:solidFill>
                <a:srgbClr val="0070C0"/>
              </a:solidFill>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وسيلة شرح مستطيلة 9"/>
          <p:cNvSpPr/>
          <p:nvPr/>
        </p:nvSpPr>
        <p:spPr>
          <a:xfrm>
            <a:off x="4038600" y="381000"/>
            <a:ext cx="4876800" cy="685800"/>
          </a:xfrm>
          <a:prstGeom prst="wedgeRectCallou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ChangeArrowheads="1"/>
          </p:cNvSpPr>
          <p:nvPr/>
        </p:nvSpPr>
        <p:spPr bwMode="auto">
          <a:xfrm>
            <a:off x="5105400" y="381000"/>
            <a:ext cx="2971800" cy="707886"/>
          </a:xfrm>
          <a:prstGeom prst="rect">
            <a:avLst/>
          </a:prstGeom>
          <a:noFill/>
          <a:ln w="9525">
            <a:noFill/>
            <a:miter lim="800000"/>
            <a:headEnd/>
            <a:tailEnd/>
          </a:ln>
        </p:spPr>
        <p:txBody>
          <a:bodyPr wrap="square">
            <a:spAutoFit/>
          </a:bodyPr>
          <a:lstStyle/>
          <a:p>
            <a:pPr algn="ctr"/>
            <a:r>
              <a:rPr lang="ar-SA" sz="4000" b="1" dirty="0">
                <a:solidFill>
                  <a:srgbClr val="0070C0"/>
                </a:solidFill>
                <a:latin typeface="Calibri" pitchFamily="34" charset="0"/>
              </a:rPr>
              <a:t>مفهوم </a:t>
            </a:r>
            <a:r>
              <a:rPr lang="ar-SA" sz="4000" b="1" dirty="0" smtClean="0">
                <a:solidFill>
                  <a:srgbClr val="0070C0"/>
                </a:solidFill>
                <a:latin typeface="Calibri" pitchFamily="34" charset="0"/>
              </a:rPr>
              <a:t>التشعب</a:t>
            </a:r>
            <a:r>
              <a:rPr lang="ar-EG" sz="4000" b="1" dirty="0" err="1" smtClean="0">
                <a:solidFill>
                  <a:srgbClr val="0070C0"/>
                </a:solidFill>
                <a:latin typeface="Calibri" pitchFamily="34" charset="0"/>
              </a:rPr>
              <a:t>:</a:t>
            </a:r>
            <a:endParaRPr lang="en-US" sz="4000" dirty="0">
              <a:solidFill>
                <a:srgbClr val="0070C0"/>
              </a:solidFill>
              <a:latin typeface="Calibri" pitchFamily="34" charset="0"/>
            </a:endParaRPr>
          </a:p>
        </p:txBody>
      </p:sp>
      <p:sp>
        <p:nvSpPr>
          <p:cNvPr id="9" name="TextBox 8"/>
          <p:cNvSpPr txBox="1">
            <a:spLocks noChangeArrowheads="1"/>
          </p:cNvSpPr>
          <p:nvPr/>
        </p:nvSpPr>
        <p:spPr bwMode="auto">
          <a:xfrm>
            <a:off x="838200" y="2057400"/>
            <a:ext cx="7924800" cy="3416320"/>
          </a:xfrm>
          <a:prstGeom prst="rect">
            <a:avLst/>
          </a:prstGeom>
          <a:noFill/>
          <a:ln w="9525">
            <a:noFill/>
            <a:miter lim="800000"/>
            <a:headEnd/>
            <a:tailEnd/>
          </a:ln>
        </p:spPr>
        <p:txBody>
          <a:bodyPr>
            <a:spAutoFit/>
          </a:bodyPr>
          <a:lstStyle/>
          <a:p>
            <a:r>
              <a:rPr lang="ar-SA" sz="3600" b="1" dirty="0">
                <a:latin typeface="Calibri" pitchFamily="34" charset="0"/>
              </a:rPr>
              <a:t>يعتبر من القواعد المهمة والأساسية في التصميم </a:t>
            </a:r>
            <a:r>
              <a:rPr lang="ar-SA" sz="3600" b="1" dirty="0" err="1">
                <a:latin typeface="Calibri" pitchFamily="34" charset="0"/>
              </a:rPr>
              <a:t>الزخرفي</a:t>
            </a:r>
            <a:r>
              <a:rPr lang="ar-SA" sz="3600" b="1" dirty="0">
                <a:latin typeface="Calibri" pitchFamily="34" charset="0"/>
              </a:rPr>
              <a:t> وهو خروج الخطوط المتكونة من العناصر النباتية أو الهندسية من نقطة تعتبر محور أو مركز التصميم إلى الخارج وقد يكون هذا المحور نقطة أو خط</a:t>
            </a:r>
            <a:r>
              <a:rPr lang="en-US" sz="3600" b="1" dirty="0">
                <a:latin typeface="Calibri" pitchFamily="34" charset="0"/>
              </a:rPr>
              <a:t>. </a:t>
            </a:r>
            <a:r>
              <a:rPr lang="ar-EG" sz="3600" b="1" dirty="0" smtClean="0">
                <a:latin typeface="Calibri" pitchFamily="34" charset="0"/>
              </a:rPr>
              <a:t> </a:t>
            </a:r>
            <a:r>
              <a:rPr lang="ar-SA" sz="3600" b="1" dirty="0" smtClean="0">
                <a:latin typeface="Calibri" pitchFamily="34" charset="0"/>
              </a:rPr>
              <a:t>مما </a:t>
            </a:r>
            <a:r>
              <a:rPr lang="ar-SA" sz="3600" b="1" dirty="0">
                <a:latin typeface="Calibri" pitchFamily="34" charset="0"/>
              </a:rPr>
              <a:t>يعطي </a:t>
            </a:r>
            <a:r>
              <a:rPr lang="ar-SA" sz="3600" b="1" dirty="0" smtClean="0">
                <a:latin typeface="Calibri" pitchFamily="34" charset="0"/>
              </a:rPr>
              <a:t>إحساسًا </a:t>
            </a:r>
            <a:r>
              <a:rPr lang="ar-SA" sz="3600" b="1" dirty="0">
                <a:latin typeface="Calibri" pitchFamily="34" charset="0"/>
              </a:rPr>
              <a:t>بالليونة والحركة في التصميم، شكل</a:t>
            </a:r>
            <a:r>
              <a:rPr lang="en-US" sz="3600" b="1" dirty="0">
                <a:latin typeface="Calibri" pitchFamily="34" charset="0"/>
              </a:rPr>
              <a:t> </a:t>
            </a:r>
            <a:r>
              <a:rPr lang="ar-EG" sz="3600" b="1" dirty="0">
                <a:latin typeface="Calibri" pitchFamily="34" charset="0"/>
              </a:rPr>
              <a:t>(2).</a:t>
            </a:r>
            <a:endParaRPr lang="en-US" sz="36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extBox 3"/>
          <p:cNvSpPr txBox="1">
            <a:spLocks noChangeArrowheads="1"/>
          </p:cNvSpPr>
          <p:nvPr/>
        </p:nvSpPr>
        <p:spPr bwMode="auto">
          <a:xfrm>
            <a:off x="3657600" y="4724400"/>
            <a:ext cx="2743200" cy="584774"/>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(2):</a:t>
            </a:r>
            <a:r>
              <a:rPr lang="en-US" sz="3200" b="1" dirty="0">
                <a:latin typeface="Calibri" pitchFamily="34" charset="0"/>
              </a:rPr>
              <a:t> </a:t>
            </a:r>
            <a:r>
              <a:rPr lang="ar-SA" sz="3200" b="1" dirty="0">
                <a:latin typeface="Calibri" pitchFamily="34" charset="0"/>
              </a:rPr>
              <a:t>التشعب</a:t>
            </a:r>
            <a:endParaRPr lang="en-US" sz="3200" dirty="0">
              <a:latin typeface="Calibri" pitchFamily="34" charset="0"/>
            </a:endParaRPr>
          </a:p>
        </p:txBody>
      </p:sp>
      <p:pic>
        <p:nvPicPr>
          <p:cNvPr id="2050" name="Picture 2"/>
          <p:cNvPicPr>
            <a:picLocks noChangeAspect="1" noChangeArrowheads="1"/>
          </p:cNvPicPr>
          <p:nvPr/>
        </p:nvPicPr>
        <p:blipFill>
          <a:blip r:embed="rId2" cstate="print">
            <a:lum bright="-23000" contrast="45000"/>
          </a:blip>
          <a:srcRect/>
          <a:stretch>
            <a:fillRect/>
          </a:stretch>
        </p:blipFill>
        <p:spPr bwMode="auto">
          <a:xfrm>
            <a:off x="1524000" y="533400"/>
            <a:ext cx="6934200" cy="3886200"/>
          </a:xfrm>
          <a:prstGeom prst="roundRect">
            <a:avLst>
              <a:gd name="adj" fmla="val 5556"/>
            </a:avLst>
          </a:prstGeom>
          <a:ln w="19050" cap="sq">
            <a:solidFill>
              <a:schemeClr val="tx1"/>
            </a:solidFill>
            <a:miter lim="800000"/>
          </a:ln>
          <a:effectLst>
            <a:outerShdw blurRad="57150" dist="50800" dir="2700000" algn="tl" rotWithShape="0">
              <a:srgbClr val="000000">
                <a:alpha val="40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271"/>
                                        </p:tgtEl>
                                        <p:attrNameLst>
                                          <p:attrName>style.visibility</p:attrName>
                                        </p:attrNameLst>
                                      </p:cBhvr>
                                      <p:to>
                                        <p:strVal val="visible"/>
                                      </p:to>
                                    </p:set>
                                    <p:animEffect transition="in" filter="randombar(horizontal)">
                                      <p:cBhvr>
                                        <p:cTn id="10"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85800" y="1676400"/>
            <a:ext cx="8229600" cy="3170099"/>
          </a:xfrm>
          <a:prstGeom prst="rect">
            <a:avLst/>
          </a:prstGeom>
          <a:noFill/>
          <a:ln w="9525">
            <a:noFill/>
            <a:miter lim="800000"/>
            <a:headEnd/>
            <a:tailEnd/>
          </a:ln>
        </p:spPr>
        <p:txBody>
          <a:bodyPr wrap="square" anchor="ctr">
            <a:spAutoFit/>
          </a:bodyPr>
          <a:lstStyle/>
          <a:p>
            <a:r>
              <a:rPr lang="ar-SA" sz="4000" b="1" dirty="0">
                <a:latin typeface="Calibri" pitchFamily="34" charset="0"/>
              </a:rPr>
              <a:t>ويمكن مشاهدة ذلك في كثير من الوحدات الطبيعية التي تنبثق أجزاؤها من نقطة واحدة كالصبار ورؤوس النخيل والزهور وذيول الطيور وغير ذلك أو من خط </a:t>
            </a:r>
            <a:r>
              <a:rPr lang="ar-EG" sz="4000" b="1" dirty="0">
                <a:latin typeface="Calibri" pitchFamily="34" charset="0"/>
              </a:rPr>
              <a:t>واحد </a:t>
            </a:r>
            <a:r>
              <a:rPr lang="ar-SA" sz="4000" b="1" dirty="0">
                <a:latin typeface="Calibri" pitchFamily="34" charset="0"/>
              </a:rPr>
              <a:t>كفروع الأشجار وأوراق النباتات </a:t>
            </a:r>
            <a:r>
              <a:rPr lang="ar-SA" sz="4000" b="1" dirty="0" smtClean="0">
                <a:latin typeface="Calibri" pitchFamily="34" charset="0"/>
              </a:rPr>
              <a:t>وأجنحة </a:t>
            </a:r>
            <a:r>
              <a:rPr lang="ar-SA" sz="4000" b="1" dirty="0">
                <a:latin typeface="Calibri" pitchFamily="34" charset="0"/>
              </a:rPr>
              <a:t>الطيور وما شابه</a:t>
            </a:r>
            <a:r>
              <a:rPr lang="en-US" sz="4000" b="1" dirty="0">
                <a:latin typeface="Calibri" pitchFamily="34" charset="0"/>
              </a:rPr>
              <a:t>.</a:t>
            </a:r>
            <a:endParaRPr lang="en-US" sz="40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981200" y="381000"/>
            <a:ext cx="7010400" cy="685800"/>
          </a:xfrm>
          <a:prstGeom prst="roundRect">
            <a:avLst/>
          </a:prstGeom>
          <a:solidFill>
            <a:schemeClr val="bg1"/>
          </a:solidFill>
          <a:ln>
            <a:solidFill>
              <a:schemeClr val="accent5">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6" name="Rectangle 5"/>
          <p:cNvSpPr>
            <a:spLocks noChangeArrowheads="1"/>
          </p:cNvSpPr>
          <p:nvPr/>
        </p:nvSpPr>
        <p:spPr bwMode="auto">
          <a:xfrm>
            <a:off x="1905000" y="381000"/>
            <a:ext cx="7010400" cy="646331"/>
          </a:xfrm>
          <a:prstGeom prst="rect">
            <a:avLst/>
          </a:prstGeom>
          <a:noFill/>
          <a:ln w="9525">
            <a:noFill/>
            <a:miter lim="800000"/>
            <a:headEnd/>
            <a:tailEnd/>
          </a:ln>
        </p:spPr>
        <p:txBody>
          <a:bodyPr wrap="square">
            <a:spAutoFit/>
          </a:bodyPr>
          <a:lstStyle/>
          <a:p>
            <a:pPr algn="ctr"/>
            <a:r>
              <a:rPr lang="ar-SA" sz="3600" b="1" dirty="0">
                <a:solidFill>
                  <a:srgbClr val="0070C0"/>
                </a:solidFill>
                <a:latin typeface="Calibri" pitchFamily="34" charset="0"/>
              </a:rPr>
              <a:t>ينقسم التشعب كاصطلاح فني إلى أربعة </a:t>
            </a:r>
            <a:r>
              <a:rPr lang="ar-SA" sz="3600" b="1" dirty="0" smtClean="0">
                <a:solidFill>
                  <a:srgbClr val="0070C0"/>
                </a:solidFill>
                <a:latin typeface="Calibri" pitchFamily="34" charset="0"/>
              </a:rPr>
              <a:t>أقسام</a:t>
            </a:r>
            <a:r>
              <a:rPr lang="ar-EG" sz="3600" b="1" dirty="0" err="1" smtClean="0">
                <a:solidFill>
                  <a:srgbClr val="0070C0"/>
                </a:solidFill>
                <a:latin typeface="Calibri" pitchFamily="34" charset="0"/>
              </a:rPr>
              <a:t>:</a:t>
            </a:r>
            <a:endParaRPr lang="en-US" sz="3600" dirty="0">
              <a:solidFill>
                <a:srgbClr val="0070C0"/>
              </a:solidFill>
              <a:latin typeface="Calibri" pitchFamily="34" charset="0"/>
            </a:endParaRPr>
          </a:p>
        </p:txBody>
      </p:sp>
      <p:sp>
        <p:nvSpPr>
          <p:cNvPr id="5" name="Rectangle 1"/>
          <p:cNvSpPr>
            <a:spLocks noChangeArrowheads="1"/>
          </p:cNvSpPr>
          <p:nvPr/>
        </p:nvSpPr>
        <p:spPr bwMode="auto">
          <a:xfrm>
            <a:off x="457200" y="2286000"/>
            <a:ext cx="8382000" cy="2554545"/>
          </a:xfrm>
          <a:prstGeom prst="rect">
            <a:avLst/>
          </a:prstGeom>
          <a:noFill/>
          <a:ln w="9525">
            <a:noFill/>
            <a:miter lim="800000"/>
            <a:headEnd/>
            <a:tailEnd/>
          </a:ln>
        </p:spPr>
        <p:txBody>
          <a:bodyPr wrap="square" anchor="ctr">
            <a:spAutoFit/>
          </a:bodyPr>
          <a:lstStyle/>
          <a:p>
            <a:r>
              <a:rPr lang="ar-EG" sz="3200" b="1" dirty="0" smtClean="0">
                <a:solidFill>
                  <a:srgbClr val="0070C0"/>
                </a:solidFill>
                <a:latin typeface="Calibri" pitchFamily="34" charset="0"/>
              </a:rPr>
              <a:t>1- </a:t>
            </a:r>
            <a:r>
              <a:rPr lang="ar-SA" sz="3200" b="1" dirty="0">
                <a:solidFill>
                  <a:srgbClr val="0070C0"/>
                </a:solidFill>
                <a:latin typeface="Calibri" pitchFamily="34" charset="0"/>
              </a:rPr>
              <a:t>تشعب من نقطة على أساس </a:t>
            </a:r>
            <a:r>
              <a:rPr lang="ar-SA" sz="3200" b="1" dirty="0" smtClean="0">
                <a:solidFill>
                  <a:srgbClr val="0070C0"/>
                </a:solidFill>
                <a:latin typeface="Calibri" pitchFamily="34" charset="0"/>
              </a:rPr>
              <a:t>تماثلي</a:t>
            </a:r>
            <a:r>
              <a:rPr lang="ar-EG" sz="3200" b="1" dirty="0" smtClean="0">
                <a:solidFill>
                  <a:srgbClr val="0070C0"/>
                </a:solidFill>
                <a:latin typeface="Calibri" pitchFamily="34" charset="0"/>
              </a:rPr>
              <a:t>:</a:t>
            </a:r>
            <a:endParaRPr lang="en-US" sz="3200" b="1" dirty="0" smtClean="0">
              <a:solidFill>
                <a:srgbClr val="0070C0"/>
              </a:solidFill>
              <a:latin typeface="Calibri" pitchFamily="34" charset="0"/>
            </a:endParaRPr>
          </a:p>
          <a:p>
            <a:r>
              <a:rPr lang="ar-EG" sz="3200" b="1" dirty="0" smtClean="0">
                <a:solidFill>
                  <a:srgbClr val="0070C0"/>
                </a:solidFill>
                <a:latin typeface="Calibri" pitchFamily="34" charset="0"/>
              </a:rPr>
              <a:t> </a:t>
            </a:r>
            <a:r>
              <a:rPr lang="ar-SA" sz="3200" b="1" dirty="0" smtClean="0">
                <a:latin typeface="Times New Roman" pitchFamily="18" charset="0"/>
                <a:cs typeface="Times New Roman" pitchFamily="18" charset="0"/>
              </a:rPr>
              <a:t>وفيه يلاحظ انبثاق أجزاء </a:t>
            </a:r>
            <a:r>
              <a:rPr lang="ar-EG" sz="3200" b="1" dirty="0" smtClean="0">
                <a:latin typeface="Times New Roman" pitchFamily="18" charset="0"/>
                <a:cs typeface="Times New Roman" pitchFamily="18" charset="0"/>
              </a:rPr>
              <a:t>الوحدة </a:t>
            </a:r>
            <a:r>
              <a:rPr lang="ar-SA" sz="3200" b="1" dirty="0" smtClean="0">
                <a:latin typeface="Times New Roman" pitchFamily="18" charset="0"/>
                <a:cs typeface="Times New Roman" pitchFamily="18" charset="0"/>
              </a:rPr>
              <a:t>أو فروع التصميم من نقطة واحدة في وضع تماثلي الذي يمثل بعض أنواع الأعشاب التي تشعبت وحداتها المختلفة الأطوال من نقطة واحدة، شكل </a:t>
            </a:r>
            <a:r>
              <a:rPr lang="ar-EG" sz="3200" b="1" dirty="0" smtClean="0">
                <a:latin typeface="Times New Roman" pitchFamily="18" charset="0"/>
                <a:cs typeface="Times New Roman" pitchFamily="18" charset="0"/>
              </a:rPr>
              <a:t>(3).</a:t>
            </a:r>
            <a:endParaRPr lang="en-US" sz="3600" dirty="0" smtClean="0"/>
          </a:p>
          <a:p>
            <a:endParaRPr lang="en-US" sz="3200" dirty="0">
              <a:solidFill>
                <a:srgbClr val="0070C0"/>
              </a:solidFill>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TextBox 3"/>
          <p:cNvSpPr txBox="1">
            <a:spLocks noChangeArrowheads="1"/>
          </p:cNvSpPr>
          <p:nvPr/>
        </p:nvSpPr>
        <p:spPr bwMode="auto">
          <a:xfrm>
            <a:off x="1447800" y="4724400"/>
            <a:ext cx="6337738" cy="584774"/>
          </a:xfrm>
          <a:prstGeom prst="rect">
            <a:avLst/>
          </a:prstGeom>
          <a:noFill/>
          <a:ln w="9525">
            <a:noFill/>
            <a:miter lim="800000"/>
            <a:headEnd/>
            <a:tailEnd/>
          </a:ln>
        </p:spPr>
        <p:txBody>
          <a:bodyPr>
            <a:spAutoFit/>
          </a:bodyPr>
          <a:lstStyle/>
          <a:p>
            <a:pPr algn="ctr"/>
            <a:r>
              <a:rPr lang="ar-SA" sz="3200" b="1" dirty="0">
                <a:latin typeface="Calibri" pitchFamily="34" charset="0"/>
              </a:rPr>
              <a:t>شكل</a:t>
            </a:r>
            <a:r>
              <a:rPr lang="ar-EG" sz="3200" b="1" dirty="0">
                <a:latin typeface="Calibri" pitchFamily="34" charset="0"/>
              </a:rPr>
              <a:t> (3</a:t>
            </a:r>
            <a:r>
              <a:rPr lang="ar-EG" sz="3200" b="1" dirty="0" smtClean="0">
                <a:latin typeface="Calibri" pitchFamily="34" charset="0"/>
              </a:rPr>
              <a:t>): </a:t>
            </a:r>
            <a:r>
              <a:rPr lang="ar-SA" sz="3200" b="1" dirty="0" smtClean="0">
                <a:latin typeface="Calibri" pitchFamily="34" charset="0"/>
              </a:rPr>
              <a:t>التشعب </a:t>
            </a:r>
            <a:r>
              <a:rPr lang="ar-SA" sz="3200" b="1" dirty="0">
                <a:latin typeface="Calibri" pitchFamily="34" charset="0"/>
              </a:rPr>
              <a:t>من نقطة في وضع تماثلي</a:t>
            </a:r>
            <a:r>
              <a:rPr lang="ar-EG" sz="3200" b="1" dirty="0">
                <a:latin typeface="Calibri" pitchFamily="34" charset="0"/>
              </a:rPr>
              <a:t>.</a:t>
            </a:r>
            <a:endParaRPr lang="en-US" sz="3200" b="1" dirty="0">
              <a:latin typeface="Calibri" pitchFamily="34" charset="0"/>
            </a:endParaRPr>
          </a:p>
        </p:txBody>
      </p:sp>
      <p:pic>
        <p:nvPicPr>
          <p:cNvPr id="6145" name="Picture 1"/>
          <p:cNvPicPr>
            <a:picLocks noChangeAspect="1" noChangeArrowheads="1"/>
          </p:cNvPicPr>
          <p:nvPr/>
        </p:nvPicPr>
        <p:blipFill>
          <a:blip r:embed="rId2" cstate="print">
            <a:lum bright="-41000" contrast="64000"/>
          </a:blip>
          <a:srcRect/>
          <a:stretch>
            <a:fillRect/>
          </a:stretch>
        </p:blipFill>
        <p:spPr bwMode="auto">
          <a:xfrm>
            <a:off x="6629400" y="1219200"/>
            <a:ext cx="25146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p:cNvPicPr>
            <a:picLocks noChangeAspect="1" noChangeArrowheads="1"/>
          </p:cNvPicPr>
          <p:nvPr/>
        </p:nvPicPr>
        <p:blipFill>
          <a:blip r:embed="rId3" cstate="print">
            <a:lum bright="-41000" contrast="64000"/>
          </a:blip>
          <a:srcRect/>
          <a:stretch>
            <a:fillRect/>
          </a:stretch>
        </p:blipFill>
        <p:spPr bwMode="auto">
          <a:xfrm>
            <a:off x="3657600" y="1219200"/>
            <a:ext cx="26670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7" name="Picture 3"/>
          <p:cNvPicPr>
            <a:picLocks noChangeAspect="1" noChangeArrowheads="1"/>
          </p:cNvPicPr>
          <p:nvPr/>
        </p:nvPicPr>
        <p:blipFill>
          <a:blip r:embed="rId4" cstate="print">
            <a:lum bright="-41000" contrast="64000"/>
          </a:blip>
          <a:srcRect/>
          <a:stretch>
            <a:fillRect/>
          </a:stretch>
        </p:blipFill>
        <p:spPr bwMode="auto">
          <a:xfrm>
            <a:off x="685800" y="1219200"/>
            <a:ext cx="26670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heel(1)">
                                      <p:cBhvr>
                                        <p:cTn id="7" dur="2000"/>
                                        <p:tgtEl>
                                          <p:spTgt spid="6147"/>
                                        </p:tgtEl>
                                      </p:cBhvr>
                                    </p:animEffect>
                                  </p:childTnLst>
                                </p:cTn>
                              </p:par>
                              <p:par>
                                <p:cTn id="8" presetID="21" presetClass="entr" presetSubtype="1"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heel(1)">
                                      <p:cBhvr>
                                        <p:cTn id="10" dur="2000"/>
                                        <p:tgtEl>
                                          <p:spTgt spid="6146"/>
                                        </p:tgtEl>
                                      </p:cBhvr>
                                    </p:animEffect>
                                  </p:childTnLst>
                                </p:cTn>
                              </p:par>
                              <p:par>
                                <p:cTn id="11" presetID="21" presetClass="entr" presetSubtype="1" fill="hold" nodeType="withEffect">
                                  <p:stCondLst>
                                    <p:cond delay="0"/>
                                  </p:stCondLst>
                                  <p:childTnLst>
                                    <p:set>
                                      <p:cBhvr>
                                        <p:cTn id="12" dur="1" fill="hold">
                                          <p:stCondLst>
                                            <p:cond delay="0"/>
                                          </p:stCondLst>
                                        </p:cTn>
                                        <p:tgtEl>
                                          <p:spTgt spid="6145"/>
                                        </p:tgtEl>
                                        <p:attrNameLst>
                                          <p:attrName>style.visibility</p:attrName>
                                        </p:attrNameLst>
                                      </p:cBhvr>
                                      <p:to>
                                        <p:strVal val="visible"/>
                                      </p:to>
                                    </p:set>
                                    <p:animEffect transition="in" filter="wheel(1)">
                                      <p:cBhvr>
                                        <p:cTn id="13" dur="2000"/>
                                        <p:tgtEl>
                                          <p:spTgt spid="614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369"/>
                                        </p:tgtEl>
                                        <p:attrNameLst>
                                          <p:attrName>style.visibility</p:attrName>
                                        </p:attrNameLst>
                                      </p:cBhvr>
                                      <p:to>
                                        <p:strVal val="visible"/>
                                      </p:to>
                                    </p:set>
                                    <p:animEffect transition="in" filter="wheel(1)">
                                      <p:cBhvr>
                                        <p:cTn id="16" dur="20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066800" y="304800"/>
            <a:ext cx="7848600" cy="2062103"/>
          </a:xfrm>
          <a:prstGeom prst="rect">
            <a:avLst/>
          </a:prstGeom>
          <a:noFill/>
          <a:ln w="9525">
            <a:noFill/>
            <a:miter lim="800000"/>
            <a:headEnd/>
            <a:tailEnd/>
          </a:ln>
        </p:spPr>
        <p:txBody>
          <a:bodyPr wrap="square" anchor="ctr">
            <a:spAutoFit/>
          </a:bodyPr>
          <a:lstStyle/>
          <a:p>
            <a:r>
              <a:rPr lang="ar-EG" sz="3200" b="1" dirty="0" smtClean="0">
                <a:solidFill>
                  <a:srgbClr val="0033CC"/>
                </a:solidFill>
                <a:latin typeface="Calibri" pitchFamily="34" charset="0"/>
              </a:rPr>
              <a:t>2- </a:t>
            </a:r>
            <a:r>
              <a:rPr lang="ar-SA" sz="3200" b="1" dirty="0" smtClean="0">
                <a:solidFill>
                  <a:srgbClr val="0033CC"/>
                </a:solidFill>
                <a:latin typeface="Calibri" pitchFamily="34" charset="0"/>
              </a:rPr>
              <a:t>تشعب من نقطة على أساس توازني</a:t>
            </a:r>
            <a:r>
              <a:rPr lang="ar-EG" sz="3200" b="1" dirty="0" smtClean="0">
                <a:solidFill>
                  <a:srgbClr val="0033CC"/>
                </a:solidFill>
                <a:latin typeface="Calibri" pitchFamily="34" charset="0"/>
              </a:rPr>
              <a:t>:</a:t>
            </a:r>
            <a:endParaRPr lang="en-US" sz="3200" dirty="0" smtClean="0">
              <a:solidFill>
                <a:srgbClr val="0033CC"/>
              </a:solidFill>
              <a:latin typeface="Calibri" pitchFamily="34" charset="0"/>
            </a:endParaRPr>
          </a:p>
          <a:p>
            <a:r>
              <a:rPr lang="ar-SA" sz="3200" b="1" dirty="0" smtClean="0">
                <a:latin typeface="Calibri" pitchFamily="34" charset="0"/>
              </a:rPr>
              <a:t>تنبثق </a:t>
            </a:r>
            <a:r>
              <a:rPr lang="ar-SA" sz="3200" b="1" dirty="0">
                <a:latin typeface="Calibri" pitchFamily="34" charset="0"/>
              </a:rPr>
              <a:t>فيه أجزاء الوحدة أو فروع التصميم من نقطة واحدة في وضع يحقق التوازن في التوزيع ويمثل وحدة متوازنة من الأعشاب في وضع متوازن، شكل </a:t>
            </a:r>
            <a:r>
              <a:rPr lang="ar-EG" sz="3200" b="1" dirty="0">
                <a:latin typeface="Calibri" pitchFamily="34" charset="0"/>
              </a:rPr>
              <a:t>(4).</a:t>
            </a:r>
            <a:endParaRPr lang="en-US" sz="3200" dirty="0">
              <a:latin typeface="Calibri" pitchFamily="34" charset="0"/>
            </a:endParaRPr>
          </a:p>
        </p:txBody>
      </p:sp>
      <p:sp>
        <p:nvSpPr>
          <p:cNvPr id="5" name="TextBox 3"/>
          <p:cNvSpPr txBox="1">
            <a:spLocks noChangeArrowheads="1"/>
          </p:cNvSpPr>
          <p:nvPr/>
        </p:nvSpPr>
        <p:spPr bwMode="auto">
          <a:xfrm>
            <a:off x="1371600" y="5486400"/>
            <a:ext cx="6999889" cy="584775"/>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(4): </a:t>
            </a:r>
            <a:r>
              <a:rPr lang="ar-SA" sz="3200" b="1" dirty="0">
                <a:latin typeface="Calibri" pitchFamily="34" charset="0"/>
              </a:rPr>
              <a:t>التشعب من نقطة وضع يحقق التوازن</a:t>
            </a:r>
            <a:r>
              <a:rPr lang="ar-EG" sz="3200" b="1" dirty="0">
                <a:latin typeface="Calibri" pitchFamily="34" charset="0"/>
              </a:rPr>
              <a:t>.</a:t>
            </a:r>
            <a:endParaRPr lang="en-US" sz="3200" dirty="0">
              <a:latin typeface="Calibri" pitchFamily="34" charset="0"/>
            </a:endParaRPr>
          </a:p>
        </p:txBody>
      </p:sp>
      <p:pic>
        <p:nvPicPr>
          <p:cNvPr id="6" name="Picture 1"/>
          <p:cNvPicPr>
            <a:picLocks noChangeAspect="1" noChangeArrowheads="1"/>
          </p:cNvPicPr>
          <p:nvPr/>
        </p:nvPicPr>
        <p:blipFill>
          <a:blip r:embed="rId3" cstate="print">
            <a:lum bright="-31000" contrast="44000"/>
          </a:blip>
          <a:srcRect/>
          <a:stretch>
            <a:fillRect/>
          </a:stretch>
        </p:blipFill>
        <p:spPr bwMode="auto">
          <a:xfrm>
            <a:off x="6400800" y="2895600"/>
            <a:ext cx="2377716" cy="2394681"/>
          </a:xfrm>
          <a:prstGeom prst="rect">
            <a:avLst/>
          </a:prstGeom>
          <a:ln w="28575" cap="sq">
            <a:solidFill>
              <a:schemeClr val="tx1"/>
            </a:solidFill>
            <a:miter lim="800000"/>
          </a:ln>
          <a:effectLst>
            <a:outerShdw blurRad="57150" dist="50800" dir="2700000" algn="tl" rotWithShape="0">
              <a:srgbClr val="000000">
                <a:alpha val="40000"/>
              </a:srgbClr>
            </a:outerShdw>
          </a:effectLst>
        </p:spPr>
      </p:pic>
      <p:pic>
        <p:nvPicPr>
          <p:cNvPr id="7" name="Picture 2"/>
          <p:cNvPicPr>
            <a:picLocks noChangeAspect="1" noChangeArrowheads="1"/>
          </p:cNvPicPr>
          <p:nvPr/>
        </p:nvPicPr>
        <p:blipFill>
          <a:blip r:embed="rId4" cstate="print">
            <a:lum bright="-31000" contrast="44000"/>
          </a:blip>
          <a:srcRect/>
          <a:stretch>
            <a:fillRect/>
          </a:stretch>
        </p:blipFill>
        <p:spPr bwMode="auto">
          <a:xfrm>
            <a:off x="3657600" y="2895600"/>
            <a:ext cx="2346683" cy="2413574"/>
          </a:xfrm>
          <a:prstGeom prst="rect">
            <a:avLst/>
          </a:prstGeom>
          <a:ln w="28575" cap="sq">
            <a:solidFill>
              <a:schemeClr val="tx1"/>
            </a:solidFill>
            <a:miter lim="800000"/>
          </a:ln>
          <a:effectLst>
            <a:outerShdw blurRad="57150" dist="50800" dir="2700000" algn="tl" rotWithShape="0">
              <a:srgbClr val="000000">
                <a:alpha val="40000"/>
              </a:srgbClr>
            </a:outerShdw>
          </a:effectLst>
        </p:spPr>
      </p:pic>
      <p:pic>
        <p:nvPicPr>
          <p:cNvPr id="8" name="Picture 3"/>
          <p:cNvPicPr>
            <a:picLocks noChangeAspect="1" noChangeArrowheads="1"/>
          </p:cNvPicPr>
          <p:nvPr/>
        </p:nvPicPr>
        <p:blipFill>
          <a:blip r:embed="rId5" cstate="print">
            <a:lum bright="-31000" contrast="44000"/>
          </a:blip>
          <a:srcRect/>
          <a:stretch>
            <a:fillRect/>
          </a:stretch>
        </p:blipFill>
        <p:spPr bwMode="auto">
          <a:xfrm>
            <a:off x="990600" y="2895600"/>
            <a:ext cx="2149116" cy="2389958"/>
          </a:xfrm>
          <a:prstGeom prst="rect">
            <a:avLst/>
          </a:prstGeom>
          <a:ln w="28575" cap="sq">
            <a:solidFill>
              <a:schemeClr val="tx1"/>
            </a:solidFill>
            <a:miter lim="800000"/>
          </a:ln>
          <a:effectLst>
            <a:outerShdw blurRad="57150" dist="50800" dir="2700000" algn="tl" rotWithShape="0">
              <a:srgbClr val="000000">
                <a:alpha val="40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838200" y="381000"/>
            <a:ext cx="8077200" cy="1754326"/>
          </a:xfrm>
          <a:prstGeom prst="rect">
            <a:avLst/>
          </a:prstGeom>
          <a:noFill/>
          <a:ln w="9525">
            <a:noFill/>
            <a:miter lim="800000"/>
            <a:headEnd/>
            <a:tailEnd/>
          </a:ln>
        </p:spPr>
        <p:txBody>
          <a:bodyPr wrap="square" anchor="ctr">
            <a:spAutoFit/>
          </a:bodyPr>
          <a:lstStyle/>
          <a:p>
            <a:r>
              <a:rPr lang="ar-EG" sz="3600" b="1" dirty="0" smtClean="0">
                <a:solidFill>
                  <a:srgbClr val="0033CC"/>
                </a:solidFill>
                <a:latin typeface="Calibri" pitchFamily="34" charset="0"/>
              </a:rPr>
              <a:t>3- </a:t>
            </a:r>
            <a:r>
              <a:rPr lang="ar-SA" sz="3600" b="1" dirty="0" smtClean="0">
                <a:solidFill>
                  <a:srgbClr val="0033CC"/>
                </a:solidFill>
                <a:latin typeface="Calibri" pitchFamily="34" charset="0"/>
              </a:rPr>
              <a:t>تشعب من خط على أساس تماثل</a:t>
            </a:r>
            <a:r>
              <a:rPr lang="ar-EG" sz="3600" b="1" dirty="0" smtClean="0">
                <a:solidFill>
                  <a:srgbClr val="0033CC"/>
                </a:solidFill>
                <a:latin typeface="Calibri" pitchFamily="34" charset="0"/>
              </a:rPr>
              <a:t>ي:</a:t>
            </a:r>
            <a:endParaRPr lang="en-US" sz="3600" dirty="0" smtClean="0">
              <a:solidFill>
                <a:srgbClr val="0033CC"/>
              </a:solidFill>
              <a:latin typeface="Calibri" pitchFamily="34" charset="0"/>
            </a:endParaRPr>
          </a:p>
          <a:p>
            <a:r>
              <a:rPr lang="ar-SA" sz="3600" b="1" dirty="0" smtClean="0">
                <a:latin typeface="Calibri" pitchFamily="34" charset="0"/>
              </a:rPr>
              <a:t>وفيه </a:t>
            </a:r>
            <a:r>
              <a:rPr lang="ar-SA" sz="3600" b="1" dirty="0">
                <a:latin typeface="Calibri" pitchFamily="34" charset="0"/>
              </a:rPr>
              <a:t>تتصل أجزاء الوحدة أو فروع التصميم بخط تتفرع منه في توزيع متماثل، شكل </a:t>
            </a:r>
            <a:r>
              <a:rPr lang="ar-EG" sz="3600" b="1" dirty="0">
                <a:latin typeface="Calibri" pitchFamily="34" charset="0"/>
              </a:rPr>
              <a:t>(5).</a:t>
            </a:r>
            <a:endParaRPr lang="en-US" sz="3600" dirty="0">
              <a:latin typeface="Calibri" pitchFamily="34" charset="0"/>
            </a:endParaRPr>
          </a:p>
        </p:txBody>
      </p:sp>
      <p:pic>
        <p:nvPicPr>
          <p:cNvPr id="5" name="Picture 1"/>
          <p:cNvPicPr>
            <a:picLocks noChangeAspect="1" noChangeArrowheads="1"/>
          </p:cNvPicPr>
          <p:nvPr/>
        </p:nvPicPr>
        <p:blipFill>
          <a:blip r:embed="rId2" cstate="print">
            <a:lum bright="-33000" contrast="57000"/>
          </a:blip>
          <a:srcRect/>
          <a:stretch>
            <a:fillRect/>
          </a:stretch>
        </p:blipFill>
        <p:spPr bwMode="auto">
          <a:xfrm>
            <a:off x="6998681" y="2691826"/>
            <a:ext cx="1992919" cy="2133600"/>
          </a:xfrm>
          <a:prstGeom prst="rect">
            <a:avLst/>
          </a:prstGeom>
          <a:ln w="127000" cap="sq">
            <a:noFill/>
            <a:miter lim="800000"/>
          </a:ln>
          <a:effectLst>
            <a:outerShdw blurRad="57150" dist="50800" dir="2700000" algn="tl" rotWithShape="0">
              <a:srgbClr val="000000">
                <a:alpha val="40000"/>
              </a:srgbClr>
            </a:outerShdw>
          </a:effectLst>
        </p:spPr>
      </p:pic>
      <p:pic>
        <p:nvPicPr>
          <p:cNvPr id="6" name="Picture 2"/>
          <p:cNvPicPr>
            <a:picLocks noChangeAspect="1" noChangeArrowheads="1"/>
          </p:cNvPicPr>
          <p:nvPr/>
        </p:nvPicPr>
        <p:blipFill>
          <a:blip r:embed="rId3" cstate="print">
            <a:lum bright="-33000" contrast="57000"/>
          </a:blip>
          <a:srcRect/>
          <a:stretch>
            <a:fillRect/>
          </a:stretch>
        </p:blipFill>
        <p:spPr bwMode="auto">
          <a:xfrm>
            <a:off x="4865081" y="2691826"/>
            <a:ext cx="2057399" cy="2133600"/>
          </a:xfrm>
          <a:prstGeom prst="rect">
            <a:avLst/>
          </a:prstGeom>
          <a:ln w="127000" cap="sq">
            <a:noFill/>
            <a:miter lim="800000"/>
          </a:ln>
          <a:effectLst>
            <a:outerShdw blurRad="57150" dist="50800" dir="2700000" algn="tl" rotWithShape="0">
              <a:srgbClr val="000000">
                <a:alpha val="40000"/>
              </a:srgbClr>
            </a:outerShdw>
          </a:effectLst>
        </p:spPr>
      </p:pic>
      <p:pic>
        <p:nvPicPr>
          <p:cNvPr id="7" name="Picture 3"/>
          <p:cNvPicPr>
            <a:picLocks noChangeAspect="1" noChangeArrowheads="1"/>
          </p:cNvPicPr>
          <p:nvPr/>
        </p:nvPicPr>
        <p:blipFill>
          <a:blip r:embed="rId4" cstate="print">
            <a:lum bright="-33000" contrast="57000"/>
          </a:blip>
          <a:srcRect/>
          <a:stretch>
            <a:fillRect/>
          </a:stretch>
        </p:blipFill>
        <p:spPr bwMode="auto">
          <a:xfrm>
            <a:off x="2655281" y="2691826"/>
            <a:ext cx="2057400" cy="2133600"/>
          </a:xfrm>
          <a:prstGeom prst="rect">
            <a:avLst/>
          </a:prstGeom>
          <a:ln w="127000" cap="sq">
            <a:noFill/>
            <a:miter lim="800000"/>
          </a:ln>
          <a:effectLst>
            <a:outerShdw blurRad="57150" dist="50800" dir="2700000" algn="tl" rotWithShape="0">
              <a:srgbClr val="000000">
                <a:alpha val="40000"/>
              </a:srgbClr>
            </a:outerShdw>
          </a:effectLst>
        </p:spPr>
      </p:pic>
      <p:pic>
        <p:nvPicPr>
          <p:cNvPr id="8" name="Picture 4"/>
          <p:cNvPicPr>
            <a:picLocks noChangeAspect="1" noChangeArrowheads="1"/>
          </p:cNvPicPr>
          <p:nvPr/>
        </p:nvPicPr>
        <p:blipFill>
          <a:blip r:embed="rId5" cstate="print">
            <a:lum bright="-33000" contrast="57000"/>
          </a:blip>
          <a:srcRect/>
          <a:stretch>
            <a:fillRect/>
          </a:stretch>
        </p:blipFill>
        <p:spPr bwMode="auto">
          <a:xfrm>
            <a:off x="750281" y="2691826"/>
            <a:ext cx="1802490" cy="2133600"/>
          </a:xfrm>
          <a:prstGeom prst="rect">
            <a:avLst/>
          </a:prstGeom>
          <a:ln w="127000" cap="sq">
            <a:noFill/>
            <a:miter lim="800000"/>
          </a:ln>
          <a:effectLst>
            <a:outerShdw blurRad="57150" dist="50800" dir="2700000" algn="tl" rotWithShape="0">
              <a:srgbClr val="000000">
                <a:alpha val="40000"/>
              </a:srgbClr>
            </a:outerShdw>
          </a:effectLst>
        </p:spPr>
      </p:pic>
      <p:sp>
        <p:nvSpPr>
          <p:cNvPr id="9" name="TextBox 3"/>
          <p:cNvSpPr txBox="1">
            <a:spLocks noChangeArrowheads="1"/>
          </p:cNvSpPr>
          <p:nvPr/>
        </p:nvSpPr>
        <p:spPr bwMode="auto">
          <a:xfrm>
            <a:off x="3809999" y="5130226"/>
            <a:ext cx="1828801" cy="584774"/>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(5)</a:t>
            </a:r>
            <a:endParaRPr lang="en-US" sz="32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57200" y="304800"/>
            <a:ext cx="8458200" cy="1754326"/>
          </a:xfrm>
          <a:prstGeom prst="rect">
            <a:avLst/>
          </a:prstGeom>
          <a:noFill/>
          <a:ln w="9525">
            <a:noFill/>
            <a:miter lim="800000"/>
            <a:headEnd/>
            <a:tailEnd/>
          </a:ln>
        </p:spPr>
        <p:txBody>
          <a:bodyPr wrap="square" anchor="ctr">
            <a:spAutoFit/>
          </a:bodyPr>
          <a:lstStyle/>
          <a:p>
            <a:r>
              <a:rPr lang="ar-EG" sz="3600" b="1" dirty="0" smtClean="0">
                <a:solidFill>
                  <a:srgbClr val="0033CC"/>
                </a:solidFill>
                <a:latin typeface="Calibri" pitchFamily="34" charset="0"/>
              </a:rPr>
              <a:t>4- </a:t>
            </a:r>
            <a:r>
              <a:rPr lang="ar-SA" sz="3600" b="1" dirty="0" smtClean="0">
                <a:solidFill>
                  <a:srgbClr val="0033CC"/>
                </a:solidFill>
                <a:latin typeface="Calibri" pitchFamily="34" charset="0"/>
              </a:rPr>
              <a:t>تشعب من خط على أساس توازني</a:t>
            </a:r>
            <a:r>
              <a:rPr lang="ar-EG" sz="3600" b="1" dirty="0" smtClean="0">
                <a:solidFill>
                  <a:srgbClr val="0033CC"/>
                </a:solidFill>
                <a:latin typeface="Calibri" pitchFamily="34" charset="0"/>
              </a:rPr>
              <a:t>:</a:t>
            </a:r>
          </a:p>
          <a:p>
            <a:r>
              <a:rPr lang="ar-SA" sz="3600" b="1" dirty="0" smtClean="0">
                <a:latin typeface="Calibri" pitchFamily="34" charset="0"/>
              </a:rPr>
              <a:t>تتوزع </a:t>
            </a:r>
            <a:r>
              <a:rPr lang="ar-SA" sz="3600" b="1" dirty="0">
                <a:latin typeface="Calibri" pitchFamily="34" charset="0"/>
              </a:rPr>
              <a:t>فيه أجزاء الوحدة أو فروع التصميم </a:t>
            </a:r>
            <a:r>
              <a:rPr lang="ar-SA" sz="3600" b="1" dirty="0" smtClean="0">
                <a:latin typeface="Calibri" pitchFamily="34" charset="0"/>
              </a:rPr>
              <a:t>توزيعًا متوازنًا، </a:t>
            </a:r>
            <a:r>
              <a:rPr lang="ar-SA" sz="3600" b="1" dirty="0">
                <a:latin typeface="Calibri" pitchFamily="34" charset="0"/>
              </a:rPr>
              <a:t>شكل </a:t>
            </a:r>
            <a:r>
              <a:rPr lang="ar-EG" sz="3600" b="1" dirty="0">
                <a:latin typeface="Calibri" pitchFamily="34" charset="0"/>
              </a:rPr>
              <a:t>(6).</a:t>
            </a:r>
            <a:endParaRPr lang="en-US" sz="3600" dirty="0">
              <a:latin typeface="Calibri" pitchFamily="34" charset="0"/>
            </a:endParaRPr>
          </a:p>
        </p:txBody>
      </p:sp>
      <p:pic>
        <p:nvPicPr>
          <p:cNvPr id="5" name="Picture 2"/>
          <p:cNvPicPr>
            <a:picLocks noChangeAspect="1" noChangeArrowheads="1"/>
          </p:cNvPicPr>
          <p:nvPr/>
        </p:nvPicPr>
        <p:blipFill>
          <a:blip r:embed="rId2" cstate="print">
            <a:lum bright="-32000" contrast="54000"/>
          </a:blip>
          <a:srcRect/>
          <a:stretch>
            <a:fillRect/>
          </a:stretch>
        </p:blipFill>
        <p:spPr bwMode="auto">
          <a:xfrm>
            <a:off x="6934200" y="2362200"/>
            <a:ext cx="1985964" cy="2819400"/>
          </a:xfrm>
          <a:prstGeom prst="rect">
            <a:avLst/>
          </a:prstGeom>
          <a:ln w="127000" cap="sq">
            <a:noFill/>
            <a:miter lim="800000"/>
          </a:ln>
          <a:effectLst>
            <a:outerShdw blurRad="57150" dist="50800" dir="2700000" algn="tl" rotWithShape="0">
              <a:srgbClr val="000000">
                <a:alpha val="40000"/>
              </a:srgbClr>
            </a:outerShdw>
          </a:effectLst>
        </p:spPr>
      </p:pic>
      <p:pic>
        <p:nvPicPr>
          <p:cNvPr id="6" name="Picture 3"/>
          <p:cNvPicPr>
            <a:picLocks noChangeAspect="1" noChangeArrowheads="1"/>
          </p:cNvPicPr>
          <p:nvPr/>
        </p:nvPicPr>
        <p:blipFill>
          <a:blip r:embed="rId3" cstate="print">
            <a:lum bright="-32000" contrast="54000"/>
          </a:blip>
          <a:srcRect/>
          <a:stretch>
            <a:fillRect/>
          </a:stretch>
        </p:blipFill>
        <p:spPr bwMode="auto">
          <a:xfrm>
            <a:off x="4876800" y="2362200"/>
            <a:ext cx="1981200" cy="2819400"/>
          </a:xfrm>
          <a:prstGeom prst="rect">
            <a:avLst/>
          </a:prstGeom>
          <a:ln w="127000" cap="sq">
            <a:noFill/>
            <a:miter lim="800000"/>
          </a:ln>
          <a:effectLst>
            <a:outerShdw blurRad="57150" dist="50800" dir="2700000" algn="tl" rotWithShape="0">
              <a:srgbClr val="000000">
                <a:alpha val="40000"/>
              </a:srgbClr>
            </a:outerShdw>
          </a:effectLst>
        </p:spPr>
      </p:pic>
      <p:pic>
        <p:nvPicPr>
          <p:cNvPr id="7" name="Picture 4"/>
          <p:cNvPicPr>
            <a:picLocks noChangeAspect="1" noChangeArrowheads="1"/>
          </p:cNvPicPr>
          <p:nvPr/>
        </p:nvPicPr>
        <p:blipFill>
          <a:blip r:embed="rId4" cstate="print">
            <a:lum bright="-32000" contrast="54000"/>
          </a:blip>
          <a:srcRect/>
          <a:stretch>
            <a:fillRect/>
          </a:stretch>
        </p:blipFill>
        <p:spPr bwMode="auto">
          <a:xfrm>
            <a:off x="2835377" y="2362200"/>
            <a:ext cx="1889023" cy="2819400"/>
          </a:xfrm>
          <a:prstGeom prst="rect">
            <a:avLst/>
          </a:prstGeom>
          <a:ln w="127000" cap="sq">
            <a:noFill/>
            <a:miter lim="800000"/>
          </a:ln>
          <a:effectLst>
            <a:outerShdw blurRad="57150" dist="50800" dir="2700000" algn="tl" rotWithShape="0">
              <a:srgbClr val="000000">
                <a:alpha val="40000"/>
              </a:srgbClr>
            </a:outerShdw>
          </a:effectLst>
        </p:spPr>
      </p:pic>
      <p:pic>
        <p:nvPicPr>
          <p:cNvPr id="8" name="Picture 5"/>
          <p:cNvPicPr>
            <a:picLocks noChangeAspect="1" noChangeArrowheads="1"/>
          </p:cNvPicPr>
          <p:nvPr/>
        </p:nvPicPr>
        <p:blipFill>
          <a:blip r:embed="rId5" cstate="print">
            <a:lum bright="-32000" contrast="54000"/>
          </a:blip>
          <a:srcRect/>
          <a:stretch>
            <a:fillRect/>
          </a:stretch>
        </p:blipFill>
        <p:spPr bwMode="auto">
          <a:xfrm>
            <a:off x="838200" y="2362200"/>
            <a:ext cx="1828800" cy="2819400"/>
          </a:xfrm>
          <a:prstGeom prst="rect">
            <a:avLst/>
          </a:prstGeom>
          <a:ln w="127000" cap="sq">
            <a:noFill/>
            <a:miter lim="800000"/>
          </a:ln>
          <a:effectLst>
            <a:outerShdw blurRad="57150" dist="50800" dir="2700000" algn="tl" rotWithShape="0">
              <a:srgbClr val="000000">
                <a:alpha val="40000"/>
              </a:srgbClr>
            </a:outerShdw>
          </a:effectLst>
        </p:spPr>
      </p:pic>
      <p:sp>
        <p:nvSpPr>
          <p:cNvPr id="9" name="TextBox 3"/>
          <p:cNvSpPr txBox="1">
            <a:spLocks noChangeArrowheads="1"/>
          </p:cNvSpPr>
          <p:nvPr/>
        </p:nvSpPr>
        <p:spPr bwMode="auto">
          <a:xfrm>
            <a:off x="4038600" y="5486400"/>
            <a:ext cx="1828800" cy="584775"/>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(6)</a:t>
            </a:r>
            <a:endParaRPr lang="en-US" sz="32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1357290" y="642918"/>
            <a:ext cx="7143800" cy="5357850"/>
            <a:chOff x="1285852" y="785794"/>
            <a:chExt cx="7143800" cy="5357850"/>
          </a:xfrm>
        </p:grpSpPr>
        <p:pic>
          <p:nvPicPr>
            <p:cNvPr id="3" name="Picture 2"/>
            <p:cNvPicPr>
              <a:picLocks noChangeAspect="1" noChangeArrowheads="1"/>
            </p:cNvPicPr>
            <p:nvPr/>
          </p:nvPicPr>
          <p:blipFill>
            <a:blip r:embed="rId2">
              <a:lum bright="-14000" contrast="48000"/>
            </a:blip>
            <a:srcRect/>
            <a:stretch>
              <a:fillRect/>
            </a:stretch>
          </p:blipFill>
          <p:spPr bwMode="auto">
            <a:xfrm>
              <a:off x="1285852" y="785794"/>
              <a:ext cx="7143800" cy="5357850"/>
            </a:xfrm>
            <a:prstGeom prst="rect">
              <a:avLst/>
            </a:prstGeom>
            <a:noFill/>
            <a:ln w="9525">
              <a:noFill/>
              <a:miter lim="800000"/>
              <a:headEnd/>
              <a:tailEnd/>
            </a:ln>
            <a:effectLst/>
          </p:spPr>
        </p:pic>
        <p:pic>
          <p:nvPicPr>
            <p:cNvPr id="4" name="Picture 3"/>
            <p:cNvPicPr>
              <a:picLocks noChangeAspect="1" noChangeArrowheads="1"/>
            </p:cNvPicPr>
            <p:nvPr/>
          </p:nvPicPr>
          <p:blipFill>
            <a:blip r:embed="rId3">
              <a:lum bright="-14000" contrast="48000"/>
            </a:blip>
            <a:srcRect/>
            <a:stretch>
              <a:fillRect/>
            </a:stretch>
          </p:blipFill>
          <p:spPr bwMode="auto">
            <a:xfrm>
              <a:off x="1357290" y="928670"/>
              <a:ext cx="6929486" cy="2428892"/>
            </a:xfrm>
            <a:prstGeom prst="rect">
              <a:avLst/>
            </a:prstGeom>
            <a:noFill/>
            <a:ln w="9525">
              <a:noFill/>
              <a:miter lim="800000"/>
              <a:headEnd/>
              <a:tailEnd/>
            </a:ln>
            <a:effectLst/>
          </p:spPr>
        </p:pic>
      </p:grpSp>
      <p:sp>
        <p:nvSpPr>
          <p:cNvPr id="5" name="Rectangle 3"/>
          <p:cNvSpPr>
            <a:spLocks noChangeArrowheads="1"/>
          </p:cNvSpPr>
          <p:nvPr/>
        </p:nvSpPr>
        <p:spPr bwMode="auto">
          <a:xfrm>
            <a:off x="3286116" y="1071546"/>
            <a:ext cx="3505200" cy="851297"/>
          </a:xfrm>
          <a:prstGeom prst="roundRect">
            <a:avLst>
              <a:gd name="adj" fmla="val 16667"/>
            </a:avLst>
          </a:prstGeom>
          <a:noFill/>
          <a:ln w="9525">
            <a:noFill/>
            <a:miter lim="800000"/>
            <a:headEnd/>
            <a:tailEnd/>
          </a:ln>
        </p:spPr>
        <p:txBody>
          <a:bodyPr anchor="ctr">
            <a:spAutoFit/>
          </a:bodyPr>
          <a:lstStyle/>
          <a:p>
            <a:pPr algn="ctr"/>
            <a:r>
              <a:rPr lang="ar-EG" sz="4400" b="1" dirty="0" smtClean="0">
                <a:solidFill>
                  <a:srgbClr val="C00000"/>
                </a:solidFill>
              </a:rPr>
              <a:t>مواضيع المجال</a:t>
            </a:r>
            <a:endParaRPr lang="en-US" sz="4400" dirty="0">
              <a:solidFill>
                <a:srgbClr val="C00000"/>
              </a:solidFill>
            </a:endParaRPr>
          </a:p>
        </p:txBody>
      </p:sp>
      <p:sp>
        <p:nvSpPr>
          <p:cNvPr id="6" name="Rectangle 1"/>
          <p:cNvSpPr>
            <a:spLocks noChangeArrowheads="1"/>
          </p:cNvSpPr>
          <p:nvPr/>
        </p:nvSpPr>
        <p:spPr bwMode="auto">
          <a:xfrm>
            <a:off x="5334000" y="2209800"/>
            <a:ext cx="2926432" cy="720080"/>
          </a:xfrm>
          <a:prstGeom prst="rect">
            <a:avLst/>
          </a:prstGeom>
          <a:noFill/>
          <a:ln w="9525">
            <a:noFill/>
            <a:miter lim="800000"/>
            <a:headEnd/>
            <a:tailEnd/>
          </a:ln>
        </p:spPr>
        <p:txBody>
          <a:bodyPr wrap="square" anchor="ctr">
            <a:spAutoFit/>
          </a:bodyPr>
          <a:lstStyle/>
          <a:p>
            <a:r>
              <a:rPr lang="ar-EG" sz="4000" b="1" dirty="0" smtClean="0"/>
              <a:t>الموضوع الأول:</a:t>
            </a:r>
            <a:endParaRPr lang="en-US" sz="4000" dirty="0"/>
          </a:p>
        </p:txBody>
      </p:sp>
      <p:sp>
        <p:nvSpPr>
          <p:cNvPr id="7" name="Rectangle 1"/>
          <p:cNvSpPr>
            <a:spLocks noChangeArrowheads="1"/>
          </p:cNvSpPr>
          <p:nvPr/>
        </p:nvSpPr>
        <p:spPr bwMode="auto">
          <a:xfrm>
            <a:off x="1447800" y="2286000"/>
            <a:ext cx="4038600" cy="646331"/>
          </a:xfrm>
          <a:prstGeom prst="rect">
            <a:avLst/>
          </a:prstGeom>
          <a:noFill/>
          <a:ln w="9525">
            <a:noFill/>
            <a:miter lim="800000"/>
            <a:headEnd/>
            <a:tailEnd/>
          </a:ln>
        </p:spPr>
        <p:txBody>
          <a:bodyPr wrap="square" anchor="ctr">
            <a:spAutoFit/>
          </a:bodyPr>
          <a:lstStyle/>
          <a:p>
            <a:pPr>
              <a:defRPr/>
            </a:pPr>
            <a:r>
              <a:rPr lang="ar-SA" sz="3600" b="1" dirty="0" smtClean="0"/>
              <a:t>التشعب </a:t>
            </a:r>
            <a:r>
              <a:rPr lang="ar-SA" sz="3600" b="1" dirty="0" err="1" smtClean="0"/>
              <a:t>الزخرفي</a:t>
            </a:r>
            <a:r>
              <a:rPr lang="ar-SA" sz="3600" b="1" dirty="0" smtClean="0"/>
              <a:t> من نقطة</a:t>
            </a:r>
            <a:endParaRPr lang="en-US" sz="3600" b="1" dirty="0" smtClean="0"/>
          </a:p>
        </p:txBody>
      </p:sp>
      <p:sp>
        <p:nvSpPr>
          <p:cNvPr id="8" name="Rectangle 1"/>
          <p:cNvSpPr>
            <a:spLocks noChangeArrowheads="1"/>
          </p:cNvSpPr>
          <p:nvPr/>
        </p:nvSpPr>
        <p:spPr bwMode="auto">
          <a:xfrm>
            <a:off x="5334000" y="3581400"/>
            <a:ext cx="3002632" cy="720080"/>
          </a:xfrm>
          <a:prstGeom prst="rect">
            <a:avLst/>
          </a:prstGeom>
          <a:noFill/>
          <a:ln w="9525">
            <a:noFill/>
            <a:miter lim="800000"/>
            <a:headEnd/>
            <a:tailEnd/>
          </a:ln>
        </p:spPr>
        <p:txBody>
          <a:bodyPr wrap="square" anchor="ctr">
            <a:spAutoFit/>
          </a:bodyPr>
          <a:lstStyle/>
          <a:p>
            <a:r>
              <a:rPr lang="ar-EG" sz="4000" b="1" dirty="0" smtClean="0"/>
              <a:t>الموضوع الثاني:</a:t>
            </a:r>
            <a:endParaRPr lang="en-US" sz="4000" dirty="0"/>
          </a:p>
        </p:txBody>
      </p:sp>
      <p:sp>
        <p:nvSpPr>
          <p:cNvPr id="9" name="Rectangle 1"/>
          <p:cNvSpPr>
            <a:spLocks noChangeArrowheads="1"/>
          </p:cNvSpPr>
          <p:nvPr/>
        </p:nvSpPr>
        <p:spPr bwMode="auto">
          <a:xfrm>
            <a:off x="1066800" y="3524071"/>
            <a:ext cx="4295328" cy="1200329"/>
          </a:xfrm>
          <a:prstGeom prst="rect">
            <a:avLst/>
          </a:prstGeom>
          <a:noFill/>
          <a:ln w="9525">
            <a:noFill/>
            <a:miter lim="800000"/>
            <a:headEnd/>
            <a:tailEnd/>
          </a:ln>
        </p:spPr>
        <p:txBody>
          <a:bodyPr wrap="square" anchor="ctr">
            <a:spAutoFit/>
          </a:bodyPr>
          <a:lstStyle/>
          <a:p>
            <a:pPr>
              <a:defRPr/>
            </a:pPr>
            <a:r>
              <a:rPr lang="ar-SA" sz="3600" b="1" dirty="0" smtClean="0"/>
              <a:t>التشعب </a:t>
            </a:r>
            <a:r>
              <a:rPr lang="ar-SA" sz="3600" b="1" dirty="0" err="1" smtClean="0"/>
              <a:t>الزخرفي</a:t>
            </a:r>
            <a:r>
              <a:rPr lang="ar-SA" sz="3600" b="1" dirty="0" smtClean="0"/>
              <a:t> </a:t>
            </a:r>
            <a:r>
              <a:rPr lang="ar-EG" sz="3600" b="1" dirty="0" smtClean="0"/>
              <a:t>على أسطح متنوعة.</a:t>
            </a:r>
            <a:endParaRPr lang="en-US" sz="3600" b="1" dirty="0" smtClean="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838200" y="1862078"/>
            <a:ext cx="8077200" cy="2862322"/>
          </a:xfrm>
          <a:prstGeom prst="rect">
            <a:avLst/>
          </a:prstGeom>
          <a:noFill/>
          <a:ln w="9525">
            <a:noFill/>
            <a:miter lim="800000"/>
            <a:headEnd/>
            <a:tailEnd/>
          </a:ln>
        </p:spPr>
        <p:txBody>
          <a:bodyPr wrap="square" anchor="ctr">
            <a:spAutoFit/>
          </a:bodyPr>
          <a:lstStyle/>
          <a:p>
            <a:r>
              <a:rPr lang="ar-EG" sz="3600" b="1" dirty="0" smtClean="0">
                <a:solidFill>
                  <a:srgbClr val="0033CC"/>
                </a:solidFill>
                <a:latin typeface="Calibri" pitchFamily="34" charset="0"/>
              </a:rPr>
              <a:t>والتوازن: </a:t>
            </a:r>
            <a:r>
              <a:rPr lang="ar-SA" sz="3600" b="1" dirty="0" smtClean="0">
                <a:latin typeface="Calibri" pitchFamily="34" charset="0"/>
              </a:rPr>
              <a:t>كاصطلاح </a:t>
            </a:r>
            <a:r>
              <a:rPr lang="ar-SA" sz="3600" b="1" dirty="0">
                <a:latin typeface="Calibri" pitchFamily="34" charset="0"/>
              </a:rPr>
              <a:t>فني يطلق على التصميمات غير المتماثلة، التي لا تتقيد في تكوينها في وضع خاص، وإنما ترتكز على حسن وحداتها وتخطيطا</a:t>
            </a:r>
            <a:r>
              <a:rPr lang="ar-EG" sz="3600" b="1" dirty="0" err="1">
                <a:latin typeface="Calibri" pitchFamily="34" charset="0"/>
              </a:rPr>
              <a:t>تها</a:t>
            </a:r>
            <a:r>
              <a:rPr lang="ar-SA" sz="3600" b="1" dirty="0">
                <a:latin typeface="Calibri" pitchFamily="34" charset="0"/>
              </a:rPr>
              <a:t>، توزع </a:t>
            </a:r>
            <a:r>
              <a:rPr lang="ar-SA" sz="3600" b="1" dirty="0" smtClean="0">
                <a:latin typeface="Calibri" pitchFamily="34" charset="0"/>
              </a:rPr>
              <a:t>توزيعًا جميلًا </a:t>
            </a:r>
            <a:r>
              <a:rPr lang="ar-SA" sz="3600" b="1" dirty="0">
                <a:latin typeface="Calibri" pitchFamily="34" charset="0"/>
              </a:rPr>
              <a:t>يتوقف نجاحه على سلامة الذوق وحسن التصميم</a:t>
            </a:r>
            <a:r>
              <a:rPr lang="en-US" sz="3600" b="1" dirty="0">
                <a:latin typeface="Calibri" pitchFamily="34" charset="0"/>
              </a:rPr>
              <a:t>.</a:t>
            </a:r>
            <a:endParaRPr lang="en-US" sz="36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85800" y="1905000"/>
            <a:ext cx="8077200" cy="3539430"/>
          </a:xfrm>
          <a:prstGeom prst="rect">
            <a:avLst/>
          </a:prstGeom>
          <a:noFill/>
          <a:ln w="9525">
            <a:noFill/>
            <a:miter lim="800000"/>
            <a:headEnd/>
            <a:tailEnd/>
          </a:ln>
        </p:spPr>
        <p:txBody>
          <a:bodyPr wrap="square" anchor="ctr">
            <a:spAutoFit/>
          </a:bodyPr>
          <a:lstStyle/>
          <a:p>
            <a:r>
              <a:rPr lang="ar-SA" sz="3200" b="1" dirty="0">
                <a:latin typeface="Calibri" pitchFamily="34" charset="0"/>
              </a:rPr>
              <a:t>ويجوز الجمع بين نوعين أو أكثر من أنواع التشعب في تصميم واحد، وهذا نشاهده في بعض الوحدات الطبيعية فإن الطيور تنبثق ذيولها من نقطة في حين أن أجنحتها يتشعب ريشها من خط، شكل </a:t>
            </a:r>
            <a:r>
              <a:rPr lang="ar-EG" sz="3200" b="1" dirty="0">
                <a:latin typeface="Calibri" pitchFamily="34" charset="0"/>
              </a:rPr>
              <a:t>(7)،</a:t>
            </a:r>
            <a:r>
              <a:rPr lang="ar-SA" sz="3200" b="1" dirty="0">
                <a:latin typeface="Calibri" pitchFamily="34" charset="0"/>
              </a:rPr>
              <a:t> </a:t>
            </a:r>
            <a:endParaRPr lang="en-US" sz="3200" b="1" dirty="0" smtClean="0">
              <a:latin typeface="Calibri" pitchFamily="34" charset="0"/>
            </a:endParaRPr>
          </a:p>
          <a:p>
            <a:r>
              <a:rPr lang="ar-SA" sz="3200" b="1" dirty="0" smtClean="0">
                <a:latin typeface="Calibri" pitchFamily="34" charset="0"/>
              </a:rPr>
              <a:t>وكذلك </a:t>
            </a:r>
            <a:r>
              <a:rPr lang="ar-SA" sz="3200" b="1" dirty="0">
                <a:latin typeface="Calibri" pitchFamily="34" charset="0"/>
              </a:rPr>
              <a:t>الشأن في النخيل </a:t>
            </a:r>
            <a:r>
              <a:rPr lang="ar-SA" sz="3200" b="1" dirty="0" smtClean="0">
                <a:latin typeface="Calibri" pitchFamily="34" charset="0"/>
              </a:rPr>
              <a:t>مثلًا </a:t>
            </a:r>
            <a:r>
              <a:rPr lang="ar-SA" sz="3200" b="1" dirty="0">
                <a:latin typeface="Calibri" pitchFamily="34" charset="0"/>
              </a:rPr>
              <a:t>فإن تاج النخلة يعطي </a:t>
            </a:r>
            <a:r>
              <a:rPr lang="ar-SA" sz="3200" b="1" dirty="0" smtClean="0">
                <a:latin typeface="Calibri" pitchFamily="34" charset="0"/>
              </a:rPr>
              <a:t>تأثيرًا </a:t>
            </a:r>
            <a:r>
              <a:rPr lang="ar-SA" sz="3200" b="1" dirty="0">
                <a:latin typeface="Calibri" pitchFamily="34" charset="0"/>
              </a:rPr>
              <a:t>عامًّا للتشعب من نقطة في حين أن السعف يمثل التشعب من خط، شكل </a:t>
            </a:r>
            <a:r>
              <a:rPr lang="ar-EG" sz="3200" b="1" dirty="0">
                <a:latin typeface="Calibri" pitchFamily="34" charset="0"/>
              </a:rPr>
              <a:t>(8).</a:t>
            </a:r>
            <a:endParaRPr lang="en-US" sz="32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4" name="TextBox 3"/>
          <p:cNvSpPr txBox="1">
            <a:spLocks noChangeArrowheads="1"/>
          </p:cNvSpPr>
          <p:nvPr/>
        </p:nvSpPr>
        <p:spPr bwMode="auto">
          <a:xfrm>
            <a:off x="3962400" y="2971800"/>
            <a:ext cx="1752601" cy="584774"/>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(7)</a:t>
            </a:r>
            <a:endParaRPr lang="en-US" sz="3200" dirty="0">
              <a:latin typeface="Calibri" pitchFamily="34" charset="0"/>
            </a:endParaRPr>
          </a:p>
        </p:txBody>
      </p:sp>
      <p:pic>
        <p:nvPicPr>
          <p:cNvPr id="33794" name="Picture 2"/>
          <p:cNvPicPr>
            <a:picLocks noChangeAspect="1" noChangeArrowheads="1"/>
          </p:cNvPicPr>
          <p:nvPr/>
        </p:nvPicPr>
        <p:blipFill>
          <a:blip r:embed="rId2" cstate="print">
            <a:lum bright="-20000" contrast="44000"/>
          </a:blip>
          <a:srcRect/>
          <a:stretch>
            <a:fillRect/>
          </a:stretch>
        </p:blipFill>
        <p:spPr bwMode="auto">
          <a:xfrm>
            <a:off x="762000" y="228600"/>
            <a:ext cx="4038600" cy="2667000"/>
          </a:xfrm>
          <a:prstGeom prst="rect">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795" name="Picture 3"/>
          <p:cNvPicPr>
            <a:picLocks noChangeAspect="1" noChangeArrowheads="1"/>
          </p:cNvPicPr>
          <p:nvPr/>
        </p:nvPicPr>
        <p:blipFill>
          <a:blip r:embed="rId3" cstate="print">
            <a:lum bright="-20000" contrast="44000"/>
          </a:blip>
          <a:srcRect/>
          <a:stretch>
            <a:fillRect/>
          </a:stretch>
        </p:blipFill>
        <p:spPr bwMode="auto">
          <a:xfrm>
            <a:off x="5257800" y="228600"/>
            <a:ext cx="3580188" cy="2667000"/>
          </a:xfrm>
          <a:prstGeom prst="rect">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3"/>
          <p:cNvSpPr txBox="1">
            <a:spLocks noChangeArrowheads="1"/>
          </p:cNvSpPr>
          <p:nvPr/>
        </p:nvSpPr>
        <p:spPr bwMode="auto">
          <a:xfrm>
            <a:off x="3810000" y="5867400"/>
            <a:ext cx="1828801" cy="584774"/>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(8)</a:t>
            </a:r>
            <a:endParaRPr lang="en-US" sz="3200" dirty="0">
              <a:latin typeface="Calibri" pitchFamily="34" charset="0"/>
            </a:endParaRPr>
          </a:p>
        </p:txBody>
      </p:sp>
      <p:pic>
        <p:nvPicPr>
          <p:cNvPr id="8" name="Picture 2"/>
          <p:cNvPicPr>
            <a:picLocks noChangeAspect="1" noChangeArrowheads="1"/>
          </p:cNvPicPr>
          <p:nvPr/>
        </p:nvPicPr>
        <p:blipFill>
          <a:blip r:embed="rId4" cstate="print">
            <a:lum bright="-10000" contrast="51000"/>
          </a:blip>
          <a:srcRect/>
          <a:stretch>
            <a:fillRect/>
          </a:stretch>
        </p:blipFill>
        <p:spPr bwMode="auto">
          <a:xfrm>
            <a:off x="2438400" y="3733800"/>
            <a:ext cx="4572000" cy="2082226"/>
          </a:xfrm>
          <a:prstGeom prst="roundRect">
            <a:avLst>
              <a:gd name="adj" fmla="val 4524"/>
            </a:avLst>
          </a:prstGeom>
          <a:ln w="28575" cap="sq">
            <a:solidFill>
              <a:schemeClr val="tx1"/>
            </a:solidFill>
            <a:miter lim="800000"/>
          </a:ln>
          <a:effectLst>
            <a:outerShdw blurRad="57150" dist="50800" dir="2700000" algn="tl" rotWithShape="0">
              <a:srgbClr val="000000">
                <a:alpha val="40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Effect transition="in" filter="wipe(down)">
                                      <p:cBhvr>
                                        <p:cTn id="7" dur="500"/>
                                        <p:tgtEl>
                                          <p:spTgt spid="24584"/>
                                        </p:tgtEl>
                                      </p:cBhvr>
                                    </p:animEffect>
                                  </p:childTnLst>
                                </p:cTn>
                              </p:par>
                              <p:par>
                                <p:cTn id="8" presetID="22" presetClass="entr" presetSubtype="4" fill="hold" nodeType="withEffect">
                                  <p:stCondLst>
                                    <p:cond delay="0"/>
                                  </p:stCondLst>
                                  <p:childTnLst>
                                    <p:set>
                                      <p:cBhvr>
                                        <p:cTn id="9" dur="1" fill="hold">
                                          <p:stCondLst>
                                            <p:cond delay="0"/>
                                          </p:stCondLst>
                                        </p:cTn>
                                        <p:tgtEl>
                                          <p:spTgt spid="33794"/>
                                        </p:tgtEl>
                                        <p:attrNameLst>
                                          <p:attrName>style.visibility</p:attrName>
                                        </p:attrNameLst>
                                      </p:cBhvr>
                                      <p:to>
                                        <p:strVal val="visible"/>
                                      </p:to>
                                    </p:set>
                                    <p:animEffect transition="in" filter="wipe(down)">
                                      <p:cBhvr>
                                        <p:cTn id="10" dur="500"/>
                                        <p:tgtEl>
                                          <p:spTgt spid="33794"/>
                                        </p:tgtEl>
                                      </p:cBhvr>
                                    </p:animEffect>
                                  </p:childTnLst>
                                </p:cTn>
                              </p:par>
                              <p:par>
                                <p:cTn id="11" presetID="22" presetClass="entr" presetSubtype="4" fill="hold" nodeType="withEffect">
                                  <p:stCondLst>
                                    <p:cond delay="0"/>
                                  </p:stCondLst>
                                  <p:childTnLst>
                                    <p:set>
                                      <p:cBhvr>
                                        <p:cTn id="12" dur="1" fill="hold">
                                          <p:stCondLst>
                                            <p:cond delay="0"/>
                                          </p:stCondLst>
                                        </p:cTn>
                                        <p:tgtEl>
                                          <p:spTgt spid="33795"/>
                                        </p:tgtEl>
                                        <p:attrNameLst>
                                          <p:attrName>style.visibility</p:attrName>
                                        </p:attrNameLst>
                                      </p:cBhvr>
                                      <p:to>
                                        <p:strVal val="visible"/>
                                      </p:to>
                                    </p:set>
                                    <p:animEffect transition="in" filter="wipe(down)">
                                      <p:cBhvr>
                                        <p:cTn id="13" dur="500"/>
                                        <p:tgtEl>
                                          <p:spTgt spid="33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685800" y="1524000"/>
            <a:ext cx="8153400" cy="1200329"/>
          </a:xfrm>
          <a:prstGeom prst="rect">
            <a:avLst/>
          </a:prstGeom>
          <a:noFill/>
          <a:ln w="9525">
            <a:noFill/>
            <a:miter lim="800000"/>
            <a:headEnd/>
            <a:tailEnd/>
          </a:ln>
        </p:spPr>
        <p:txBody>
          <a:bodyPr wrap="square">
            <a:spAutoFit/>
          </a:bodyPr>
          <a:lstStyle/>
          <a:p>
            <a:pPr algn="ctr"/>
            <a:r>
              <a:rPr lang="ar-SA" sz="3600" b="1" dirty="0">
                <a:latin typeface="Calibri" pitchFamily="34" charset="0"/>
              </a:rPr>
              <a:t>نتأمل النماذج في الشكل </a:t>
            </a:r>
            <a:r>
              <a:rPr lang="ar-EG" sz="3600" b="1" dirty="0">
                <a:latin typeface="Calibri" pitchFamily="34" charset="0"/>
              </a:rPr>
              <a:t>(9)</a:t>
            </a:r>
            <a:r>
              <a:rPr lang="ar-SA" sz="3600" b="1" dirty="0">
                <a:latin typeface="Calibri" pitchFamily="34" charset="0"/>
              </a:rPr>
              <a:t>، ثم نحدد نوع التشعب </a:t>
            </a:r>
            <a:r>
              <a:rPr lang="ar-SA" sz="3600" b="1" dirty="0" err="1">
                <a:latin typeface="Calibri" pitchFamily="34" charset="0"/>
              </a:rPr>
              <a:t>الزخرفي</a:t>
            </a:r>
            <a:r>
              <a:rPr lang="en-US" sz="3600" b="1" dirty="0">
                <a:latin typeface="Calibri" pitchFamily="34" charset="0"/>
              </a:rPr>
              <a:t>.</a:t>
            </a:r>
            <a:endParaRPr lang="en-US" sz="3600" dirty="0">
              <a:latin typeface="Calibri" pitchFamily="34" charset="0"/>
            </a:endParaRPr>
          </a:p>
        </p:txBody>
      </p:sp>
      <p:grpSp>
        <p:nvGrpSpPr>
          <p:cNvPr id="15" name="مجموعة 14"/>
          <p:cNvGrpSpPr/>
          <p:nvPr/>
        </p:nvGrpSpPr>
        <p:grpSpPr>
          <a:xfrm>
            <a:off x="4480677" y="0"/>
            <a:ext cx="3670832" cy="1357298"/>
            <a:chOff x="4480677" y="0"/>
            <a:chExt cx="3670832" cy="1357298"/>
          </a:xfrm>
        </p:grpSpPr>
        <p:sp>
          <p:nvSpPr>
            <p:cNvPr id="8" name="مخطط انسيابي: عملية يدوية 7"/>
            <p:cNvSpPr/>
            <p:nvPr/>
          </p:nvSpPr>
          <p:spPr>
            <a:xfrm rot="16353496">
              <a:off x="5779247" y="-1014963"/>
              <a:ext cx="1073691" cy="3670832"/>
            </a:xfrm>
            <a:prstGeom prst="flowChartManualOperation">
              <a:avLst/>
            </a:prstGeom>
            <a:gradFill flip="none" rotWithShape="1">
              <a:gsLst>
                <a:gs pos="0">
                  <a:schemeClr val="bg1"/>
                </a:gs>
                <a:gs pos="50000">
                  <a:srgbClr val="FFC000">
                    <a:shade val="67500"/>
                    <a:satMod val="115000"/>
                  </a:srgbClr>
                </a:gs>
                <a:gs pos="100000">
                  <a:srgbClr val="FFC000">
                    <a:shade val="100000"/>
                    <a:satMod val="115000"/>
                  </a:srgbClr>
                </a:gs>
              </a:gsLst>
              <a:path path="circle">
                <a:fillToRect l="50000" t="50000" r="50000" b="50000"/>
              </a:path>
              <a:tileRect/>
            </a:gra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a:clrChange>
                <a:clrFrom>
                  <a:srgbClr val="FDF792"/>
                </a:clrFrom>
                <a:clrTo>
                  <a:srgbClr val="FDF792">
                    <a:alpha val="0"/>
                  </a:srgbClr>
                </a:clrTo>
              </a:clrChange>
              <a:lum bright="-7000" contrast="38000"/>
            </a:blip>
            <a:srcRect/>
            <a:stretch>
              <a:fillRect/>
            </a:stretch>
          </p:blipFill>
          <p:spPr bwMode="auto">
            <a:xfrm>
              <a:off x="7286644" y="0"/>
              <a:ext cx="666750" cy="1285860"/>
            </a:xfrm>
            <a:prstGeom prst="rect">
              <a:avLst/>
            </a:prstGeom>
            <a:noFill/>
            <a:ln w="9525">
              <a:noFill/>
              <a:miter lim="800000"/>
              <a:headEnd/>
              <a:tailEnd/>
            </a:ln>
            <a:effectLst/>
          </p:spPr>
        </p:pic>
        <p:sp>
          <p:nvSpPr>
            <p:cNvPr id="5" name="TextBox 4"/>
            <p:cNvSpPr txBox="1">
              <a:spLocks noChangeArrowheads="1"/>
            </p:cNvSpPr>
            <p:nvPr/>
          </p:nvSpPr>
          <p:spPr bwMode="auto">
            <a:xfrm>
              <a:off x="5029200" y="381000"/>
              <a:ext cx="2057400" cy="646331"/>
            </a:xfrm>
            <a:prstGeom prst="rect">
              <a:avLst/>
            </a:prstGeom>
            <a:noFill/>
            <a:ln w="9525">
              <a:noFill/>
              <a:miter lim="800000"/>
              <a:headEnd/>
              <a:tailEnd/>
            </a:ln>
          </p:spPr>
          <p:txBody>
            <a:bodyPr wrap="square">
              <a:spAutoFit/>
            </a:bodyPr>
            <a:lstStyle/>
            <a:p>
              <a:pPr algn="ctr" rtl="0"/>
              <a:r>
                <a:rPr lang="ar-EG" sz="3600" b="1" dirty="0">
                  <a:solidFill>
                    <a:srgbClr val="C00000"/>
                  </a:solidFill>
                  <a:latin typeface="Calibri" pitchFamily="34" charset="0"/>
                </a:rPr>
                <a:t>نشاط </a:t>
              </a:r>
              <a:r>
                <a:rPr lang="ar-EG" sz="3600" b="1" dirty="0" smtClean="0">
                  <a:solidFill>
                    <a:srgbClr val="C00000"/>
                  </a:solidFill>
                  <a:latin typeface="Calibri" pitchFamily="34" charset="0"/>
                </a:rPr>
                <a:t>(</a:t>
              </a:r>
              <a:r>
                <a:rPr lang="ar-EG" sz="3600" b="1" dirty="0">
                  <a:solidFill>
                    <a:srgbClr val="C00000"/>
                  </a:solidFill>
                  <a:latin typeface="Calibri" pitchFamily="34" charset="0"/>
                </a:rPr>
                <a:t>1</a:t>
              </a:r>
              <a:r>
                <a:rPr lang="ar-EG" sz="3600" b="1" dirty="0" smtClean="0">
                  <a:solidFill>
                    <a:srgbClr val="C00000"/>
                  </a:solidFill>
                  <a:latin typeface="Calibri" pitchFamily="34" charset="0"/>
                </a:rPr>
                <a:t>)</a:t>
              </a:r>
              <a:endParaRPr lang="en-US" sz="3600" dirty="0">
                <a:solidFill>
                  <a:srgbClr val="C00000"/>
                </a:solidFill>
                <a:latin typeface="Calibri" pitchFamily="34" charset="0"/>
              </a:endParaRPr>
            </a:p>
          </p:txBody>
        </p:sp>
      </p:grpSp>
      <p:pic>
        <p:nvPicPr>
          <p:cNvPr id="10" name="Picture 2"/>
          <p:cNvPicPr>
            <a:picLocks noChangeAspect="1" noChangeArrowheads="1"/>
          </p:cNvPicPr>
          <p:nvPr/>
        </p:nvPicPr>
        <p:blipFill>
          <a:blip r:embed="rId3" cstate="print">
            <a:lum bright="-28000" contrast="50000"/>
          </a:blip>
          <a:srcRect/>
          <a:stretch>
            <a:fillRect/>
          </a:stretch>
        </p:blipFill>
        <p:spPr bwMode="auto">
          <a:xfrm>
            <a:off x="6934200" y="2895600"/>
            <a:ext cx="2160588" cy="243840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Picture 3"/>
          <p:cNvPicPr>
            <a:picLocks noChangeAspect="1" noChangeArrowheads="1"/>
          </p:cNvPicPr>
          <p:nvPr/>
        </p:nvPicPr>
        <p:blipFill>
          <a:blip r:embed="rId4" cstate="print">
            <a:lum bright="-28000" contrast="50000"/>
          </a:blip>
          <a:srcRect/>
          <a:stretch>
            <a:fillRect/>
          </a:stretch>
        </p:blipFill>
        <p:spPr bwMode="auto">
          <a:xfrm>
            <a:off x="4724400" y="2895600"/>
            <a:ext cx="2049463" cy="251460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2" name="Picture 4"/>
          <p:cNvPicPr>
            <a:picLocks noChangeAspect="1" noChangeArrowheads="1"/>
          </p:cNvPicPr>
          <p:nvPr/>
        </p:nvPicPr>
        <p:blipFill>
          <a:blip r:embed="rId5" cstate="print">
            <a:lum bright="-28000" contrast="50000"/>
          </a:blip>
          <a:srcRect/>
          <a:stretch>
            <a:fillRect/>
          </a:stretch>
        </p:blipFill>
        <p:spPr bwMode="auto">
          <a:xfrm>
            <a:off x="2514600" y="2895600"/>
            <a:ext cx="2119313" cy="251460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3" name="Picture 5"/>
          <p:cNvPicPr>
            <a:picLocks noChangeAspect="1" noChangeArrowheads="1"/>
          </p:cNvPicPr>
          <p:nvPr/>
        </p:nvPicPr>
        <p:blipFill>
          <a:blip r:embed="rId6" cstate="print">
            <a:lum bright="-28000" contrast="50000"/>
          </a:blip>
          <a:srcRect/>
          <a:stretch>
            <a:fillRect/>
          </a:stretch>
        </p:blipFill>
        <p:spPr bwMode="auto">
          <a:xfrm>
            <a:off x="304801" y="2895600"/>
            <a:ext cx="2057399" cy="251460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TextBox 3"/>
          <p:cNvSpPr txBox="1">
            <a:spLocks noChangeArrowheads="1"/>
          </p:cNvSpPr>
          <p:nvPr/>
        </p:nvSpPr>
        <p:spPr bwMode="auto">
          <a:xfrm>
            <a:off x="4114800" y="5562600"/>
            <a:ext cx="1676401" cy="584774"/>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(9)</a:t>
            </a:r>
            <a:endParaRPr lang="en-US" sz="32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0" y="1868269"/>
            <a:ext cx="3455988" cy="646331"/>
          </a:xfrm>
          <a:prstGeom prst="rect">
            <a:avLst/>
          </a:prstGeom>
          <a:noFill/>
          <a:ln w="9525">
            <a:noFill/>
            <a:miter lim="800000"/>
            <a:headEnd/>
            <a:tailEnd/>
          </a:ln>
        </p:spPr>
        <p:txBody>
          <a:bodyPr wrap="square">
            <a:spAutoFit/>
          </a:bodyPr>
          <a:lstStyle/>
          <a:p>
            <a:r>
              <a:rPr lang="ar-SA" sz="3600" b="1" dirty="0" smtClean="0">
                <a:latin typeface="Calibri" pitchFamily="34" charset="0"/>
              </a:rPr>
              <a:t>تشعب من</a:t>
            </a:r>
            <a:r>
              <a:rPr lang="ar-EG" sz="3600" b="1" dirty="0" smtClean="0">
                <a:latin typeface="Calibri" pitchFamily="34" charset="0"/>
              </a:rPr>
              <a:t> </a:t>
            </a:r>
            <a:r>
              <a:rPr lang="en-US" sz="1100" b="1" dirty="0" smtClean="0">
                <a:latin typeface="Calibri" pitchFamily="34" charset="0"/>
              </a:rPr>
              <a:t>....</a:t>
            </a:r>
            <a:r>
              <a:rPr lang="ar-EG" sz="1100" b="1" dirty="0" smtClean="0">
                <a:latin typeface="Calibri" pitchFamily="34" charset="0"/>
              </a:rPr>
              <a:t>............................</a:t>
            </a:r>
            <a:r>
              <a:rPr lang="en-US" sz="1100" b="1" dirty="0" smtClean="0">
                <a:latin typeface="Calibri" pitchFamily="34" charset="0"/>
              </a:rPr>
              <a:t>...</a:t>
            </a:r>
            <a:r>
              <a:rPr lang="ar-EG" sz="3600" b="1" dirty="0" smtClean="0">
                <a:latin typeface="Calibri" pitchFamily="34" charset="0"/>
              </a:rPr>
              <a:t> </a:t>
            </a:r>
            <a:endParaRPr lang="en-US" sz="3600" dirty="0">
              <a:latin typeface="Calibri" pitchFamily="34" charset="0"/>
            </a:endParaRPr>
          </a:p>
        </p:txBody>
      </p:sp>
      <p:sp>
        <p:nvSpPr>
          <p:cNvPr id="6" name="مستطيل 5"/>
          <p:cNvSpPr/>
          <p:nvPr/>
        </p:nvSpPr>
        <p:spPr>
          <a:xfrm>
            <a:off x="5029200" y="1792069"/>
            <a:ext cx="1149674" cy="646331"/>
          </a:xfrm>
          <a:prstGeom prst="rect">
            <a:avLst/>
          </a:prstGeom>
        </p:spPr>
        <p:txBody>
          <a:bodyPr wrap="none">
            <a:spAutoFit/>
          </a:bodyPr>
          <a:lstStyle/>
          <a:p>
            <a:r>
              <a:rPr lang="ar-EG" sz="3600" b="1" dirty="0" smtClean="0">
                <a:solidFill>
                  <a:srgbClr val="FF0000"/>
                </a:solidFill>
              </a:rPr>
              <a:t> نقطة </a:t>
            </a:r>
            <a:endParaRPr lang="en-US" sz="3600" dirty="0">
              <a:solidFill>
                <a:srgbClr val="FF0000"/>
              </a:solidFill>
            </a:endParaRPr>
          </a:p>
        </p:txBody>
      </p:sp>
      <p:sp>
        <p:nvSpPr>
          <p:cNvPr id="7" name="Rectangle 1"/>
          <p:cNvSpPr>
            <a:spLocks noChangeArrowheads="1"/>
          </p:cNvSpPr>
          <p:nvPr/>
        </p:nvSpPr>
        <p:spPr bwMode="auto">
          <a:xfrm>
            <a:off x="4953000" y="2706469"/>
            <a:ext cx="286168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EG" sz="3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على أساس تماثلي</a:t>
            </a:r>
            <a:endParaRPr kumimoji="0" lang="ar-EG" sz="4400" b="0" i="0" u="none" strike="noStrike" cap="none" normalizeH="0" baseline="0" dirty="0" smtClean="0">
              <a:ln>
                <a:noFill/>
              </a:ln>
              <a:solidFill>
                <a:srgbClr val="FF0000"/>
              </a:solidFill>
              <a:effectLst/>
              <a:latin typeface="Arial" pitchFamily="34" charset="0"/>
              <a:cs typeface="Arial" pitchFamily="34" charset="0"/>
            </a:endParaRPr>
          </a:p>
        </p:txBody>
      </p:sp>
      <p:sp>
        <p:nvSpPr>
          <p:cNvPr id="8" name="مستطيل 7"/>
          <p:cNvSpPr/>
          <p:nvPr/>
        </p:nvSpPr>
        <p:spPr>
          <a:xfrm>
            <a:off x="4953000" y="3048000"/>
            <a:ext cx="3201517" cy="253916"/>
          </a:xfrm>
          <a:prstGeom prst="rect">
            <a:avLst/>
          </a:prstGeom>
        </p:spPr>
        <p:txBody>
          <a:bodyPr wrap="none">
            <a:spAutoFit/>
          </a:bodyPr>
          <a:lstStyle/>
          <a:p>
            <a:r>
              <a:rPr lang="en-US" sz="1050" b="1" dirty="0" smtClean="0">
                <a:latin typeface="Calibri" pitchFamily="34" charset="0"/>
              </a:rPr>
              <a:t>....</a:t>
            </a:r>
            <a:r>
              <a:rPr lang="ar-EG" sz="1050" b="1" dirty="0" smtClean="0">
                <a:latin typeface="Calibri" pitchFamily="34" charset="0"/>
              </a:rPr>
              <a:t>..............................................................................</a:t>
            </a:r>
            <a:endParaRPr lang="en-US" sz="1050" dirty="0"/>
          </a:p>
        </p:txBody>
      </p:sp>
      <p:pic>
        <p:nvPicPr>
          <p:cNvPr id="9" name="Picture 2"/>
          <p:cNvPicPr>
            <a:picLocks noChangeAspect="1" noChangeArrowheads="1"/>
          </p:cNvPicPr>
          <p:nvPr/>
        </p:nvPicPr>
        <p:blipFill>
          <a:blip r:embed="rId2" cstate="print">
            <a:lum bright="-28000" contrast="50000"/>
          </a:blip>
          <a:srcRect/>
          <a:stretch>
            <a:fillRect/>
          </a:stretch>
        </p:blipFill>
        <p:spPr bwMode="auto">
          <a:xfrm>
            <a:off x="1676400" y="1593850"/>
            <a:ext cx="2160588" cy="320675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0" y="2401669"/>
            <a:ext cx="3455988" cy="646331"/>
          </a:xfrm>
          <a:prstGeom prst="rect">
            <a:avLst/>
          </a:prstGeom>
          <a:noFill/>
          <a:ln w="9525">
            <a:noFill/>
            <a:miter lim="800000"/>
            <a:headEnd/>
            <a:tailEnd/>
          </a:ln>
        </p:spPr>
        <p:txBody>
          <a:bodyPr wrap="square">
            <a:spAutoFit/>
          </a:bodyPr>
          <a:lstStyle/>
          <a:p>
            <a:r>
              <a:rPr lang="ar-SA" sz="3600" b="1" dirty="0" smtClean="0">
                <a:latin typeface="Calibri" pitchFamily="34" charset="0"/>
              </a:rPr>
              <a:t>تشعب من</a:t>
            </a:r>
            <a:r>
              <a:rPr lang="ar-EG" sz="3600" b="1" dirty="0" smtClean="0">
                <a:latin typeface="Calibri" pitchFamily="34" charset="0"/>
              </a:rPr>
              <a:t> </a:t>
            </a:r>
            <a:r>
              <a:rPr lang="en-US" sz="1100" b="1" dirty="0" smtClean="0">
                <a:latin typeface="Calibri" pitchFamily="34" charset="0"/>
              </a:rPr>
              <a:t>....</a:t>
            </a:r>
            <a:r>
              <a:rPr lang="ar-EG" sz="1100" b="1" dirty="0" smtClean="0">
                <a:latin typeface="Calibri" pitchFamily="34" charset="0"/>
              </a:rPr>
              <a:t>............................</a:t>
            </a:r>
            <a:r>
              <a:rPr lang="en-US" sz="1100" b="1" dirty="0" smtClean="0">
                <a:latin typeface="Calibri" pitchFamily="34" charset="0"/>
              </a:rPr>
              <a:t>...</a:t>
            </a:r>
            <a:r>
              <a:rPr lang="ar-EG" sz="3600" b="1" dirty="0" smtClean="0">
                <a:latin typeface="Calibri" pitchFamily="34" charset="0"/>
              </a:rPr>
              <a:t> </a:t>
            </a:r>
            <a:endParaRPr lang="en-US" sz="3600" dirty="0">
              <a:latin typeface="Calibri" pitchFamily="34" charset="0"/>
            </a:endParaRPr>
          </a:p>
        </p:txBody>
      </p:sp>
      <p:sp>
        <p:nvSpPr>
          <p:cNvPr id="6" name="مستطيل 5"/>
          <p:cNvSpPr/>
          <p:nvPr/>
        </p:nvSpPr>
        <p:spPr>
          <a:xfrm>
            <a:off x="5029200" y="2325469"/>
            <a:ext cx="1149674" cy="646331"/>
          </a:xfrm>
          <a:prstGeom prst="rect">
            <a:avLst/>
          </a:prstGeom>
        </p:spPr>
        <p:txBody>
          <a:bodyPr wrap="none">
            <a:spAutoFit/>
          </a:bodyPr>
          <a:lstStyle/>
          <a:p>
            <a:r>
              <a:rPr lang="ar-EG" sz="3600" b="1" dirty="0" smtClean="0">
                <a:solidFill>
                  <a:srgbClr val="FF0000"/>
                </a:solidFill>
              </a:rPr>
              <a:t> نقطة </a:t>
            </a:r>
            <a:endParaRPr lang="en-US" sz="3600" dirty="0">
              <a:solidFill>
                <a:srgbClr val="FF0000"/>
              </a:solidFill>
            </a:endParaRPr>
          </a:p>
        </p:txBody>
      </p:sp>
      <p:sp>
        <p:nvSpPr>
          <p:cNvPr id="7" name="Rectangle 1"/>
          <p:cNvSpPr>
            <a:spLocks noChangeArrowheads="1"/>
          </p:cNvSpPr>
          <p:nvPr/>
        </p:nvSpPr>
        <p:spPr bwMode="auto">
          <a:xfrm>
            <a:off x="4829569" y="3239869"/>
            <a:ext cx="2985113"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ar-EG" sz="3600" b="1" dirty="0" smtClean="0">
                <a:solidFill>
                  <a:srgbClr val="FF0000"/>
                </a:solidFill>
              </a:rPr>
              <a:t>على أساس توازني</a:t>
            </a:r>
            <a:endParaRPr lang="en-US" sz="3600" dirty="0">
              <a:solidFill>
                <a:srgbClr val="FF0000"/>
              </a:solidFill>
            </a:endParaRPr>
          </a:p>
        </p:txBody>
      </p:sp>
      <p:sp>
        <p:nvSpPr>
          <p:cNvPr id="8" name="مستطيل 7"/>
          <p:cNvSpPr/>
          <p:nvPr/>
        </p:nvSpPr>
        <p:spPr>
          <a:xfrm>
            <a:off x="4724400" y="3620869"/>
            <a:ext cx="3201517" cy="253916"/>
          </a:xfrm>
          <a:prstGeom prst="rect">
            <a:avLst/>
          </a:prstGeom>
        </p:spPr>
        <p:txBody>
          <a:bodyPr wrap="none">
            <a:spAutoFit/>
          </a:bodyPr>
          <a:lstStyle/>
          <a:p>
            <a:r>
              <a:rPr lang="en-US" sz="1050" b="1" dirty="0" smtClean="0">
                <a:latin typeface="Calibri" pitchFamily="34" charset="0"/>
              </a:rPr>
              <a:t>....</a:t>
            </a:r>
            <a:r>
              <a:rPr lang="ar-EG" sz="1050" b="1" dirty="0" smtClean="0">
                <a:latin typeface="Calibri" pitchFamily="34" charset="0"/>
              </a:rPr>
              <a:t>..............................................................................</a:t>
            </a:r>
            <a:endParaRPr lang="en-US" sz="1050" dirty="0"/>
          </a:p>
        </p:txBody>
      </p:sp>
      <p:pic>
        <p:nvPicPr>
          <p:cNvPr id="9" name="Picture 3"/>
          <p:cNvPicPr>
            <a:picLocks noChangeAspect="1" noChangeArrowheads="1"/>
          </p:cNvPicPr>
          <p:nvPr/>
        </p:nvPicPr>
        <p:blipFill>
          <a:blip r:embed="rId2" cstate="print">
            <a:lum bright="-28000" contrast="50000"/>
          </a:blip>
          <a:srcRect/>
          <a:stretch>
            <a:fillRect/>
          </a:stretch>
        </p:blipFill>
        <p:spPr bwMode="auto">
          <a:xfrm>
            <a:off x="1752600" y="1600200"/>
            <a:ext cx="2201863" cy="320040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343400" y="1676400"/>
            <a:ext cx="3455988" cy="646331"/>
          </a:xfrm>
          <a:prstGeom prst="rect">
            <a:avLst/>
          </a:prstGeom>
          <a:noFill/>
          <a:ln w="9525">
            <a:noFill/>
            <a:miter lim="800000"/>
            <a:headEnd/>
            <a:tailEnd/>
          </a:ln>
        </p:spPr>
        <p:txBody>
          <a:bodyPr wrap="square">
            <a:spAutoFit/>
          </a:bodyPr>
          <a:lstStyle/>
          <a:p>
            <a:r>
              <a:rPr lang="ar-SA" sz="3600" b="1" dirty="0" smtClean="0">
                <a:latin typeface="Calibri" pitchFamily="34" charset="0"/>
              </a:rPr>
              <a:t>تشعب من</a:t>
            </a:r>
            <a:r>
              <a:rPr lang="ar-EG" sz="3600" b="1" dirty="0" smtClean="0">
                <a:latin typeface="Calibri" pitchFamily="34" charset="0"/>
              </a:rPr>
              <a:t> </a:t>
            </a:r>
            <a:r>
              <a:rPr lang="en-US" sz="1100" b="1" dirty="0" smtClean="0">
                <a:latin typeface="Calibri" pitchFamily="34" charset="0"/>
              </a:rPr>
              <a:t>....</a:t>
            </a:r>
            <a:r>
              <a:rPr lang="ar-EG" sz="1100" b="1" dirty="0" smtClean="0">
                <a:latin typeface="Calibri" pitchFamily="34" charset="0"/>
              </a:rPr>
              <a:t>............................</a:t>
            </a:r>
            <a:r>
              <a:rPr lang="en-US" sz="1100" b="1" dirty="0" smtClean="0">
                <a:latin typeface="Calibri" pitchFamily="34" charset="0"/>
              </a:rPr>
              <a:t>...</a:t>
            </a:r>
            <a:r>
              <a:rPr lang="ar-EG" sz="3600" b="1" dirty="0" smtClean="0">
                <a:latin typeface="Calibri" pitchFamily="34" charset="0"/>
              </a:rPr>
              <a:t> </a:t>
            </a:r>
            <a:endParaRPr lang="en-US" sz="3600" dirty="0">
              <a:latin typeface="Calibri" pitchFamily="34" charset="0"/>
            </a:endParaRPr>
          </a:p>
        </p:txBody>
      </p:sp>
      <p:sp>
        <p:nvSpPr>
          <p:cNvPr id="6" name="مستطيل 5"/>
          <p:cNvSpPr/>
          <p:nvPr/>
        </p:nvSpPr>
        <p:spPr>
          <a:xfrm>
            <a:off x="5025023" y="1600200"/>
            <a:ext cx="925253" cy="646331"/>
          </a:xfrm>
          <a:prstGeom prst="rect">
            <a:avLst/>
          </a:prstGeom>
        </p:spPr>
        <p:txBody>
          <a:bodyPr wrap="none">
            <a:spAutoFit/>
          </a:bodyPr>
          <a:lstStyle/>
          <a:p>
            <a:r>
              <a:rPr lang="ar-EG" sz="3600" b="1" dirty="0" smtClean="0">
                <a:solidFill>
                  <a:srgbClr val="FF0000"/>
                </a:solidFill>
              </a:rPr>
              <a:t> خط </a:t>
            </a:r>
            <a:endParaRPr lang="en-US" sz="3600" dirty="0">
              <a:solidFill>
                <a:srgbClr val="FF0000"/>
              </a:solidFill>
            </a:endParaRPr>
          </a:p>
        </p:txBody>
      </p:sp>
      <p:sp>
        <p:nvSpPr>
          <p:cNvPr id="7" name="Rectangle 1"/>
          <p:cNvSpPr>
            <a:spLocks noChangeArrowheads="1"/>
          </p:cNvSpPr>
          <p:nvPr/>
        </p:nvSpPr>
        <p:spPr bwMode="auto">
          <a:xfrm>
            <a:off x="4698754" y="2514600"/>
            <a:ext cx="2887329"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ar-EG" sz="3600" b="1" dirty="0" smtClean="0">
                <a:solidFill>
                  <a:srgbClr val="FF0000"/>
                </a:solidFill>
              </a:rPr>
              <a:t>على أساس تماثلي</a:t>
            </a:r>
            <a:endParaRPr lang="en-US" sz="3600" dirty="0">
              <a:solidFill>
                <a:srgbClr val="FF0000"/>
              </a:solidFill>
            </a:endParaRPr>
          </a:p>
        </p:txBody>
      </p:sp>
      <p:sp>
        <p:nvSpPr>
          <p:cNvPr id="8" name="مستطيل 7"/>
          <p:cNvSpPr/>
          <p:nvPr/>
        </p:nvSpPr>
        <p:spPr>
          <a:xfrm>
            <a:off x="4495800" y="2895600"/>
            <a:ext cx="3201517" cy="253916"/>
          </a:xfrm>
          <a:prstGeom prst="rect">
            <a:avLst/>
          </a:prstGeom>
        </p:spPr>
        <p:txBody>
          <a:bodyPr wrap="square">
            <a:spAutoFit/>
          </a:bodyPr>
          <a:lstStyle/>
          <a:p>
            <a:r>
              <a:rPr lang="en-US" sz="1050" b="1" dirty="0" smtClean="0">
                <a:latin typeface="Calibri" pitchFamily="34" charset="0"/>
              </a:rPr>
              <a:t>....</a:t>
            </a:r>
            <a:r>
              <a:rPr lang="ar-EG" sz="1050" b="1" dirty="0" smtClean="0">
                <a:latin typeface="Calibri" pitchFamily="34" charset="0"/>
              </a:rPr>
              <a:t>..............................................................................</a:t>
            </a:r>
            <a:endParaRPr lang="en-US" sz="1050" dirty="0"/>
          </a:p>
        </p:txBody>
      </p:sp>
      <p:pic>
        <p:nvPicPr>
          <p:cNvPr id="9" name="Picture 4"/>
          <p:cNvPicPr>
            <a:picLocks noChangeAspect="1" noChangeArrowheads="1"/>
          </p:cNvPicPr>
          <p:nvPr/>
        </p:nvPicPr>
        <p:blipFill>
          <a:blip r:embed="rId3" cstate="print">
            <a:lum bright="-28000" contrast="50000"/>
          </a:blip>
          <a:srcRect/>
          <a:stretch>
            <a:fillRect/>
          </a:stretch>
        </p:blipFill>
        <p:spPr bwMode="auto">
          <a:xfrm>
            <a:off x="1143000" y="1752600"/>
            <a:ext cx="2271713" cy="320040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495800" y="1981200"/>
            <a:ext cx="3455988" cy="646331"/>
          </a:xfrm>
          <a:prstGeom prst="rect">
            <a:avLst/>
          </a:prstGeom>
          <a:noFill/>
          <a:ln w="9525">
            <a:noFill/>
            <a:miter lim="800000"/>
            <a:headEnd/>
            <a:tailEnd/>
          </a:ln>
        </p:spPr>
        <p:txBody>
          <a:bodyPr wrap="square">
            <a:spAutoFit/>
          </a:bodyPr>
          <a:lstStyle/>
          <a:p>
            <a:r>
              <a:rPr lang="ar-SA" sz="3600" b="1" dirty="0" smtClean="0">
                <a:latin typeface="Calibri" pitchFamily="34" charset="0"/>
              </a:rPr>
              <a:t>تشعب من</a:t>
            </a:r>
            <a:r>
              <a:rPr lang="ar-EG" sz="3600" b="1" dirty="0" smtClean="0">
                <a:latin typeface="Calibri" pitchFamily="34" charset="0"/>
              </a:rPr>
              <a:t> </a:t>
            </a:r>
            <a:r>
              <a:rPr lang="en-US" sz="1100" b="1" dirty="0" smtClean="0">
                <a:latin typeface="Calibri" pitchFamily="34" charset="0"/>
              </a:rPr>
              <a:t>....</a:t>
            </a:r>
            <a:r>
              <a:rPr lang="ar-EG" sz="1100" b="1" dirty="0" smtClean="0">
                <a:latin typeface="Calibri" pitchFamily="34" charset="0"/>
              </a:rPr>
              <a:t>............................</a:t>
            </a:r>
            <a:r>
              <a:rPr lang="en-US" sz="1100" b="1" dirty="0" smtClean="0">
                <a:latin typeface="Calibri" pitchFamily="34" charset="0"/>
              </a:rPr>
              <a:t>...</a:t>
            </a:r>
            <a:r>
              <a:rPr lang="ar-EG" sz="3600" b="1" dirty="0" smtClean="0">
                <a:latin typeface="Calibri" pitchFamily="34" charset="0"/>
              </a:rPr>
              <a:t> </a:t>
            </a:r>
            <a:endParaRPr lang="en-US" sz="3600" dirty="0">
              <a:latin typeface="Calibri" pitchFamily="34" charset="0"/>
            </a:endParaRPr>
          </a:p>
        </p:txBody>
      </p:sp>
      <p:sp>
        <p:nvSpPr>
          <p:cNvPr id="10" name="مستطيل 9"/>
          <p:cNvSpPr/>
          <p:nvPr/>
        </p:nvSpPr>
        <p:spPr>
          <a:xfrm>
            <a:off x="5177421" y="1905000"/>
            <a:ext cx="925253" cy="646331"/>
          </a:xfrm>
          <a:prstGeom prst="rect">
            <a:avLst/>
          </a:prstGeom>
        </p:spPr>
        <p:txBody>
          <a:bodyPr wrap="none">
            <a:spAutoFit/>
          </a:bodyPr>
          <a:lstStyle/>
          <a:p>
            <a:r>
              <a:rPr lang="ar-EG" sz="3600" b="1" dirty="0" smtClean="0">
                <a:solidFill>
                  <a:srgbClr val="FF0000"/>
                </a:solidFill>
              </a:rPr>
              <a:t> خط </a:t>
            </a:r>
            <a:endParaRPr lang="en-US" sz="3600" dirty="0">
              <a:solidFill>
                <a:srgbClr val="FF0000"/>
              </a:solidFill>
            </a:endParaRPr>
          </a:p>
        </p:txBody>
      </p:sp>
      <p:sp>
        <p:nvSpPr>
          <p:cNvPr id="19457" name="Rectangle 1"/>
          <p:cNvSpPr>
            <a:spLocks noChangeArrowheads="1"/>
          </p:cNvSpPr>
          <p:nvPr/>
        </p:nvSpPr>
        <p:spPr bwMode="auto">
          <a:xfrm>
            <a:off x="4753369" y="2819400"/>
            <a:ext cx="2985113"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ar-EG" sz="3600" b="1" dirty="0" smtClean="0">
                <a:solidFill>
                  <a:srgbClr val="FF0000"/>
                </a:solidFill>
              </a:rPr>
              <a:t>على أساس توازني</a:t>
            </a:r>
            <a:endParaRPr lang="en-US" sz="3600" dirty="0">
              <a:solidFill>
                <a:srgbClr val="FF0000"/>
              </a:solidFill>
            </a:endParaRPr>
          </a:p>
        </p:txBody>
      </p:sp>
      <p:sp>
        <p:nvSpPr>
          <p:cNvPr id="13" name="مستطيل 12"/>
          <p:cNvSpPr/>
          <p:nvPr/>
        </p:nvSpPr>
        <p:spPr>
          <a:xfrm>
            <a:off x="4648200" y="3200400"/>
            <a:ext cx="3201517" cy="253916"/>
          </a:xfrm>
          <a:prstGeom prst="rect">
            <a:avLst/>
          </a:prstGeom>
        </p:spPr>
        <p:txBody>
          <a:bodyPr wrap="none">
            <a:spAutoFit/>
          </a:bodyPr>
          <a:lstStyle/>
          <a:p>
            <a:r>
              <a:rPr lang="en-US" sz="1050" b="1" dirty="0" smtClean="0">
                <a:latin typeface="Calibri" pitchFamily="34" charset="0"/>
              </a:rPr>
              <a:t>....</a:t>
            </a:r>
            <a:r>
              <a:rPr lang="ar-EG" sz="1050" b="1" dirty="0" smtClean="0">
                <a:latin typeface="Calibri" pitchFamily="34" charset="0"/>
              </a:rPr>
              <a:t>..............................................................................</a:t>
            </a:r>
            <a:endParaRPr lang="en-US" sz="1050" dirty="0"/>
          </a:p>
        </p:txBody>
      </p:sp>
      <p:pic>
        <p:nvPicPr>
          <p:cNvPr id="14" name="Picture 5"/>
          <p:cNvPicPr>
            <a:picLocks noChangeAspect="1" noChangeArrowheads="1"/>
          </p:cNvPicPr>
          <p:nvPr/>
        </p:nvPicPr>
        <p:blipFill>
          <a:blip r:embed="rId2" cstate="print">
            <a:lum bright="-28000" contrast="50000"/>
          </a:blip>
          <a:srcRect/>
          <a:stretch>
            <a:fillRect/>
          </a:stretch>
        </p:blipFill>
        <p:spPr bwMode="auto">
          <a:xfrm>
            <a:off x="1371600" y="1981200"/>
            <a:ext cx="2143125" cy="304800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9457"/>
                                        </p:tgtEl>
                                        <p:attrNameLst>
                                          <p:attrName>style.visibility</p:attrName>
                                        </p:attrNameLst>
                                      </p:cBhvr>
                                      <p:to>
                                        <p:strVal val="visible"/>
                                      </p:to>
                                    </p:set>
                                    <p:animEffect transition="in" filter="wheel(1)">
                                      <p:cBhvr>
                                        <p:cTn id="25" dur="2000"/>
                                        <p:tgtEl>
                                          <p:spTgt spid="1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9457"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762000" y="1828800"/>
            <a:ext cx="8153400" cy="1323975"/>
          </a:xfrm>
          <a:prstGeom prst="rect">
            <a:avLst/>
          </a:prstGeom>
          <a:noFill/>
          <a:ln w="9525">
            <a:noFill/>
            <a:miter lim="800000"/>
            <a:headEnd/>
            <a:tailEnd/>
          </a:ln>
        </p:spPr>
        <p:txBody>
          <a:bodyPr wrap="square" anchor="ctr">
            <a:spAutoFit/>
          </a:bodyPr>
          <a:lstStyle/>
          <a:p>
            <a:pPr algn="ctr"/>
            <a:r>
              <a:rPr lang="ar-SA" sz="4000" b="1" dirty="0">
                <a:latin typeface="Calibri" pitchFamily="34" charset="0"/>
              </a:rPr>
              <a:t>نتأمل ثم نقارن بين الشكل </a:t>
            </a:r>
            <a:r>
              <a:rPr lang="ar-EG" sz="4000" b="1" dirty="0">
                <a:latin typeface="Calibri" pitchFamily="34" charset="0"/>
              </a:rPr>
              <a:t>(10)</a:t>
            </a:r>
            <a:r>
              <a:rPr lang="ar-SA" sz="4000" b="1" dirty="0">
                <a:latin typeface="Calibri" pitchFamily="34" charset="0"/>
              </a:rPr>
              <a:t>، والشكل </a:t>
            </a:r>
            <a:r>
              <a:rPr lang="ar-EG" sz="4000" b="1" dirty="0">
                <a:latin typeface="Calibri" pitchFamily="34" charset="0"/>
              </a:rPr>
              <a:t>(11) </a:t>
            </a:r>
            <a:r>
              <a:rPr lang="ar-SA" sz="4000" b="1" dirty="0">
                <a:latin typeface="Calibri" pitchFamily="34" charset="0"/>
              </a:rPr>
              <a:t>من حيث تأثير الألوان على الزخرفة</a:t>
            </a:r>
            <a:r>
              <a:rPr lang="en-US" sz="4000" b="1" dirty="0">
                <a:latin typeface="Calibri" pitchFamily="34" charset="0"/>
              </a:rPr>
              <a:t>.</a:t>
            </a:r>
            <a:endParaRPr lang="en-US" sz="4000" dirty="0">
              <a:latin typeface="Calibri" pitchFamily="34" charset="0"/>
            </a:endParaRPr>
          </a:p>
        </p:txBody>
      </p:sp>
      <p:grpSp>
        <p:nvGrpSpPr>
          <p:cNvPr id="15" name="مجموعة 14"/>
          <p:cNvGrpSpPr/>
          <p:nvPr/>
        </p:nvGrpSpPr>
        <p:grpSpPr>
          <a:xfrm>
            <a:off x="4480677" y="0"/>
            <a:ext cx="3670832" cy="1357298"/>
            <a:chOff x="4480677" y="0"/>
            <a:chExt cx="3670832" cy="1357298"/>
          </a:xfrm>
        </p:grpSpPr>
        <p:sp>
          <p:nvSpPr>
            <p:cNvPr id="8" name="مخطط انسيابي: عملية يدوية 7"/>
            <p:cNvSpPr/>
            <p:nvPr/>
          </p:nvSpPr>
          <p:spPr>
            <a:xfrm rot="16353496">
              <a:off x="5779247" y="-1014963"/>
              <a:ext cx="1073691" cy="3670832"/>
            </a:xfrm>
            <a:prstGeom prst="flowChartManualOperation">
              <a:avLst/>
            </a:prstGeom>
            <a:gradFill flip="none" rotWithShape="1">
              <a:gsLst>
                <a:gs pos="0">
                  <a:schemeClr val="bg1"/>
                </a:gs>
                <a:gs pos="50000">
                  <a:srgbClr val="FFC000">
                    <a:shade val="67500"/>
                    <a:satMod val="115000"/>
                  </a:srgbClr>
                </a:gs>
                <a:gs pos="100000">
                  <a:srgbClr val="FFC000">
                    <a:shade val="100000"/>
                    <a:satMod val="115000"/>
                  </a:srgbClr>
                </a:gs>
              </a:gsLst>
              <a:path path="circle">
                <a:fillToRect l="50000" t="50000" r="50000" b="50000"/>
              </a:path>
              <a:tileRect/>
            </a:gra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a:clrChange>
                <a:clrFrom>
                  <a:srgbClr val="FDF792"/>
                </a:clrFrom>
                <a:clrTo>
                  <a:srgbClr val="FDF792">
                    <a:alpha val="0"/>
                  </a:srgbClr>
                </a:clrTo>
              </a:clrChange>
              <a:lum bright="-7000" contrast="38000"/>
            </a:blip>
            <a:srcRect/>
            <a:stretch>
              <a:fillRect/>
            </a:stretch>
          </p:blipFill>
          <p:spPr bwMode="auto">
            <a:xfrm>
              <a:off x="7286644" y="0"/>
              <a:ext cx="666750" cy="1285860"/>
            </a:xfrm>
            <a:prstGeom prst="rect">
              <a:avLst/>
            </a:prstGeom>
            <a:noFill/>
            <a:ln w="9525">
              <a:noFill/>
              <a:miter lim="800000"/>
              <a:headEnd/>
              <a:tailEnd/>
            </a:ln>
            <a:effectLst/>
          </p:spPr>
        </p:pic>
        <p:sp>
          <p:nvSpPr>
            <p:cNvPr id="10" name="TextBox 4"/>
            <p:cNvSpPr txBox="1">
              <a:spLocks noChangeArrowheads="1"/>
            </p:cNvSpPr>
            <p:nvPr/>
          </p:nvSpPr>
          <p:spPr bwMode="auto">
            <a:xfrm>
              <a:off x="5029200" y="381000"/>
              <a:ext cx="2057400" cy="646331"/>
            </a:xfrm>
            <a:prstGeom prst="rect">
              <a:avLst/>
            </a:prstGeom>
            <a:noFill/>
            <a:ln w="9525">
              <a:noFill/>
              <a:miter lim="800000"/>
              <a:headEnd/>
              <a:tailEnd/>
            </a:ln>
          </p:spPr>
          <p:txBody>
            <a:bodyPr wrap="square">
              <a:spAutoFit/>
            </a:bodyPr>
            <a:lstStyle/>
            <a:p>
              <a:pPr algn="ctr" rtl="0"/>
              <a:r>
                <a:rPr lang="ar-EG" sz="3600" b="1" dirty="0">
                  <a:solidFill>
                    <a:srgbClr val="C00000"/>
                  </a:solidFill>
                  <a:latin typeface="Calibri" pitchFamily="34" charset="0"/>
                </a:rPr>
                <a:t>نشاط </a:t>
              </a:r>
              <a:r>
                <a:rPr lang="ar-EG" sz="3600" b="1" dirty="0" smtClean="0">
                  <a:solidFill>
                    <a:srgbClr val="C00000"/>
                  </a:solidFill>
                  <a:latin typeface="Calibri" pitchFamily="34" charset="0"/>
                </a:rPr>
                <a:t>(2)</a:t>
              </a:r>
              <a:endParaRPr lang="en-US" sz="3600" dirty="0">
                <a:solidFill>
                  <a:srgbClr val="C00000"/>
                </a:solidFill>
                <a:latin typeface="Calibri" pitchFamily="34" charset="0"/>
              </a:endParaRPr>
            </a:p>
          </p:txBody>
        </p:sp>
      </p:grpSp>
      <p:sp>
        <p:nvSpPr>
          <p:cNvPr id="11" name="TextBox 3"/>
          <p:cNvSpPr txBox="1">
            <a:spLocks noChangeArrowheads="1"/>
          </p:cNvSpPr>
          <p:nvPr/>
        </p:nvSpPr>
        <p:spPr bwMode="auto">
          <a:xfrm>
            <a:off x="5715000" y="5486400"/>
            <a:ext cx="1905001" cy="584774"/>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(10)</a:t>
            </a:r>
            <a:endParaRPr lang="en-US" sz="3200" dirty="0">
              <a:latin typeface="Calibri" pitchFamily="34" charset="0"/>
            </a:endParaRPr>
          </a:p>
        </p:txBody>
      </p:sp>
      <p:pic>
        <p:nvPicPr>
          <p:cNvPr id="12" name="Picture 2"/>
          <p:cNvPicPr>
            <a:picLocks noChangeAspect="1" noChangeArrowheads="1"/>
          </p:cNvPicPr>
          <p:nvPr/>
        </p:nvPicPr>
        <p:blipFill>
          <a:blip r:embed="rId3" cstate="print">
            <a:lum bright="-35000" contrast="64000"/>
          </a:blip>
          <a:srcRect/>
          <a:stretch>
            <a:fillRect/>
          </a:stretch>
        </p:blipFill>
        <p:spPr bwMode="auto">
          <a:xfrm>
            <a:off x="5410200" y="3352800"/>
            <a:ext cx="2590800" cy="2057400"/>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9"/>
          <p:cNvSpPr txBox="1">
            <a:spLocks noChangeArrowheads="1"/>
          </p:cNvSpPr>
          <p:nvPr/>
        </p:nvSpPr>
        <p:spPr bwMode="auto">
          <a:xfrm>
            <a:off x="2743200" y="5562600"/>
            <a:ext cx="1828801" cy="584774"/>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(11)</a:t>
            </a:r>
            <a:endParaRPr lang="en-US" sz="3200" dirty="0">
              <a:latin typeface="Calibri" pitchFamily="34" charset="0"/>
            </a:endParaRPr>
          </a:p>
        </p:txBody>
      </p:sp>
      <p:pic>
        <p:nvPicPr>
          <p:cNvPr id="14" name="Picture 4"/>
          <p:cNvPicPr>
            <a:picLocks noChangeAspect="1" noChangeArrowheads="1"/>
          </p:cNvPicPr>
          <p:nvPr/>
        </p:nvPicPr>
        <p:blipFill>
          <a:blip r:embed="rId4" cstate="print">
            <a:lum bright="-21000" contrast="49000"/>
          </a:blip>
          <a:srcRect/>
          <a:stretch>
            <a:fillRect/>
          </a:stretch>
        </p:blipFill>
        <p:spPr bwMode="auto">
          <a:xfrm>
            <a:off x="2362200" y="3429000"/>
            <a:ext cx="2667000" cy="2057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57200" y="685800"/>
            <a:ext cx="8305800" cy="5638800"/>
            <a:chOff x="-84591" y="1447800"/>
            <a:chExt cx="8999991" cy="5492673"/>
          </a:xfrm>
        </p:grpSpPr>
        <p:sp>
          <p:nvSpPr>
            <p:cNvPr id="3" name="Rounded Rectangle 2"/>
            <p:cNvSpPr/>
            <p:nvPr/>
          </p:nvSpPr>
          <p:spPr>
            <a:xfrm>
              <a:off x="76200" y="1447800"/>
              <a:ext cx="8839200" cy="5410200"/>
            </a:xfrm>
            <a:prstGeom prst="roundRect">
              <a:avLst>
                <a:gd name="adj" fmla="val 2412"/>
              </a:avLst>
            </a:prstGeom>
            <a:blipFill>
              <a:blip r:embed="rId2" cstate="print">
                <a:lum bright="-42000" contrast="76000"/>
              </a:blip>
              <a:stretch>
                <a:fillRect/>
              </a:stretch>
            </a:blipFill>
            <a:ln w="31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sp>
          <p:nvSpPr>
            <p:cNvPr id="4" name="Rounded Rectangle 3"/>
            <p:cNvSpPr/>
            <p:nvPr/>
          </p:nvSpPr>
          <p:spPr>
            <a:xfrm>
              <a:off x="-84591" y="4936390"/>
              <a:ext cx="2477062" cy="2004083"/>
            </a:xfrm>
            <a:prstGeom prst="roundRect">
              <a:avLst>
                <a:gd name="adj" fmla="val 0"/>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a:p>
          </p:txBody>
        </p:sp>
      </p:grpSp>
      <p:sp>
        <p:nvSpPr>
          <p:cNvPr id="5" name="TextBox 4"/>
          <p:cNvSpPr txBox="1">
            <a:spLocks noChangeArrowheads="1"/>
          </p:cNvSpPr>
          <p:nvPr/>
        </p:nvSpPr>
        <p:spPr bwMode="auto">
          <a:xfrm>
            <a:off x="1143000" y="1524000"/>
            <a:ext cx="7037388" cy="1754326"/>
          </a:xfrm>
          <a:prstGeom prst="rect">
            <a:avLst/>
          </a:prstGeom>
          <a:noFill/>
          <a:ln w="9525">
            <a:noFill/>
            <a:miter lim="800000"/>
            <a:headEnd/>
            <a:tailEnd/>
          </a:ln>
        </p:spPr>
        <p:txBody>
          <a:bodyPr>
            <a:spAutoFit/>
          </a:bodyPr>
          <a:lstStyle/>
          <a:p>
            <a:r>
              <a:rPr lang="ar-EG" sz="3600" b="1" dirty="0" smtClean="0">
                <a:solidFill>
                  <a:srgbClr val="00B0F0"/>
                </a:solidFill>
              </a:rPr>
              <a:t>الشكل (10):</a:t>
            </a:r>
            <a:endParaRPr lang="en-US" sz="3600" b="1" dirty="0" smtClean="0">
              <a:solidFill>
                <a:srgbClr val="00B0F0"/>
              </a:solidFill>
            </a:endParaRPr>
          </a:p>
          <a:p>
            <a:r>
              <a:rPr lang="ar-EG" sz="3600" b="1" dirty="0" smtClean="0">
                <a:solidFill>
                  <a:srgbClr val="00B0F0"/>
                </a:solidFill>
              </a:rPr>
              <a:t> </a:t>
            </a:r>
            <a:r>
              <a:rPr lang="ar-EG" sz="3600" b="1" dirty="0" smtClean="0">
                <a:solidFill>
                  <a:srgbClr val="FF66FF"/>
                </a:solidFill>
              </a:rPr>
              <a:t>تلوين الزخرفة قلل من قيمتها؛ لأن التلوين أخفى حدود الزخرفة وخطوطها.</a:t>
            </a:r>
            <a:endParaRPr lang="en-US" sz="3600" dirty="0">
              <a:solidFill>
                <a:srgbClr val="FF66FF"/>
              </a:solidFill>
            </a:endParaRPr>
          </a:p>
        </p:txBody>
      </p:sp>
      <p:sp>
        <p:nvSpPr>
          <p:cNvPr id="9" name="TextBox 4"/>
          <p:cNvSpPr txBox="1">
            <a:spLocks noChangeArrowheads="1"/>
          </p:cNvSpPr>
          <p:nvPr/>
        </p:nvSpPr>
        <p:spPr bwMode="auto">
          <a:xfrm>
            <a:off x="1219200" y="3655874"/>
            <a:ext cx="7037388" cy="1754326"/>
          </a:xfrm>
          <a:prstGeom prst="rect">
            <a:avLst/>
          </a:prstGeom>
          <a:noFill/>
          <a:ln w="9525">
            <a:noFill/>
            <a:miter lim="800000"/>
            <a:headEnd/>
            <a:tailEnd/>
          </a:ln>
        </p:spPr>
        <p:txBody>
          <a:bodyPr>
            <a:spAutoFit/>
          </a:bodyPr>
          <a:lstStyle/>
          <a:p>
            <a:r>
              <a:rPr lang="ar-EG" sz="3600" b="1" dirty="0" smtClean="0">
                <a:solidFill>
                  <a:srgbClr val="00B0F0"/>
                </a:solidFill>
              </a:rPr>
              <a:t>الشكل (11):</a:t>
            </a:r>
            <a:endParaRPr lang="en-US" sz="3600" b="1" dirty="0" smtClean="0">
              <a:solidFill>
                <a:srgbClr val="00B0F0"/>
              </a:solidFill>
            </a:endParaRPr>
          </a:p>
          <a:p>
            <a:r>
              <a:rPr lang="ar-EG" sz="3600" b="1" dirty="0" smtClean="0">
                <a:solidFill>
                  <a:srgbClr val="00B0F0"/>
                </a:solidFill>
              </a:rPr>
              <a:t> </a:t>
            </a:r>
            <a:r>
              <a:rPr lang="ar-EG" sz="3600" b="1" dirty="0" smtClean="0">
                <a:solidFill>
                  <a:srgbClr val="FF66FF"/>
                </a:solidFill>
              </a:rPr>
              <a:t>اللونان الأبيض والأسود أعطا الزخرفة انطباعًا قيمًا ذا قيمة روحية.</a:t>
            </a:r>
            <a:endParaRPr lang="en-US" sz="3600" dirty="0">
              <a:solidFill>
                <a:srgbClr val="FF66FF"/>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5286380" y="428604"/>
            <a:ext cx="3571900" cy="857256"/>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p:cNvSpPr>
            <a:spLocks noChangeArrowheads="1"/>
          </p:cNvSpPr>
          <p:nvPr/>
        </p:nvSpPr>
        <p:spPr bwMode="auto">
          <a:xfrm>
            <a:off x="5357818" y="500042"/>
            <a:ext cx="3214711" cy="707886"/>
          </a:xfrm>
          <a:prstGeom prst="rect">
            <a:avLst/>
          </a:prstGeom>
          <a:noFill/>
          <a:ln w="9525">
            <a:noFill/>
            <a:miter lim="800000"/>
            <a:headEnd/>
            <a:tailEnd/>
          </a:ln>
          <a:effectLst/>
        </p:spPr>
        <p:txBody>
          <a:bodyPr wrap="square" anchor="ctr">
            <a:spAutoFit/>
          </a:bodyPr>
          <a:lstStyle/>
          <a:p>
            <a:pPr algn="ctr">
              <a:defRPr/>
            </a:pPr>
            <a:r>
              <a:rPr lang="ar-SA" sz="4000" b="1" dirty="0">
                <a:solidFill>
                  <a:srgbClr val="FF0000"/>
                </a:solidFill>
                <a:latin typeface="Times New Roman" pitchFamily="18" charset="0"/>
                <a:ea typeface="Times New Roman" pitchFamily="18" charset="0"/>
                <a:cs typeface="Times New Roman" pitchFamily="18" charset="0"/>
              </a:rPr>
              <a:t>الموضوع الأول</a:t>
            </a:r>
            <a:endParaRPr lang="ar-SA" sz="4000" b="1" dirty="0">
              <a:solidFill>
                <a:srgbClr val="FF0000"/>
              </a:solidFill>
            </a:endParaRPr>
          </a:p>
        </p:txBody>
      </p:sp>
      <p:grpSp>
        <p:nvGrpSpPr>
          <p:cNvPr id="4" name="مجموعة 3"/>
          <p:cNvGrpSpPr/>
          <p:nvPr/>
        </p:nvGrpSpPr>
        <p:grpSpPr>
          <a:xfrm>
            <a:off x="714348" y="2428868"/>
            <a:ext cx="8001056" cy="2214578"/>
            <a:chOff x="714348" y="2428868"/>
            <a:chExt cx="8001056" cy="2214578"/>
          </a:xfrm>
        </p:grpSpPr>
        <p:sp>
          <p:nvSpPr>
            <p:cNvPr id="5" name="شكل بيضاوي 4"/>
            <p:cNvSpPr/>
            <p:nvPr/>
          </p:nvSpPr>
          <p:spPr>
            <a:xfrm>
              <a:off x="714348" y="2714620"/>
              <a:ext cx="1071570" cy="1500198"/>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شكل بيضاوي 5"/>
            <p:cNvSpPr/>
            <p:nvPr/>
          </p:nvSpPr>
          <p:spPr>
            <a:xfrm>
              <a:off x="7429520" y="2786058"/>
              <a:ext cx="1071570" cy="1500198"/>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مجموعة 13"/>
            <p:cNvGrpSpPr/>
            <p:nvPr/>
          </p:nvGrpSpPr>
          <p:grpSpPr>
            <a:xfrm>
              <a:off x="714348" y="2428868"/>
              <a:ext cx="8001056" cy="2214578"/>
              <a:chOff x="857224" y="2786058"/>
              <a:chExt cx="8001056" cy="1500198"/>
            </a:xfrm>
          </p:grpSpPr>
          <p:sp>
            <p:nvSpPr>
              <p:cNvPr id="9" name="مستطيل 8"/>
              <p:cNvSpPr/>
              <p:nvPr/>
            </p:nvSpPr>
            <p:spPr>
              <a:xfrm>
                <a:off x="2214546" y="3028025"/>
                <a:ext cx="5429288" cy="1016263"/>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مجموعة 7"/>
              <p:cNvGrpSpPr/>
              <p:nvPr/>
            </p:nvGrpSpPr>
            <p:grpSpPr>
              <a:xfrm>
                <a:off x="857224" y="2786058"/>
                <a:ext cx="8001056" cy="1500198"/>
                <a:chOff x="1214414" y="2786058"/>
                <a:chExt cx="7643866" cy="1500198"/>
              </a:xfrm>
            </p:grpSpPr>
            <p:sp>
              <p:nvSpPr>
                <p:cNvPr id="11" name="مخطط انسيابي: تحضير 10"/>
                <p:cNvSpPr/>
                <p:nvPr/>
              </p:nvSpPr>
              <p:spPr>
                <a:xfrm>
                  <a:off x="1214414" y="3071810"/>
                  <a:ext cx="7643866" cy="857256"/>
                </a:xfrm>
                <a:prstGeom prst="flowChartPreparation">
                  <a:avLst/>
                </a:prstGeom>
                <a:gradFill flip="none" rotWithShape="1">
                  <a:gsLst>
                    <a:gs pos="5000">
                      <a:srgbClr val="FFFF00"/>
                    </a:gs>
                    <a:gs pos="50000">
                      <a:srgbClr val="FFC000">
                        <a:shade val="67500"/>
                        <a:satMod val="115000"/>
                      </a:srgbClr>
                    </a:gs>
                    <a:gs pos="100000">
                      <a:srgbClr val="FFC000">
                        <a:shade val="100000"/>
                        <a:satMod val="115000"/>
                      </a:srgbClr>
                    </a:gs>
                  </a:gsLst>
                  <a:path path="circle">
                    <a:fillToRect l="50000" t="50000" r="50000" b="50000"/>
                  </a:path>
                  <a:tileRect/>
                </a:gra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صورة 11" descr="07e78ca94ef955b5b5e5dabbc0b4724b_art-palette-icon-clipart-panda-art-palette-clip-art_334-334.jpeg"/>
                <p:cNvPicPr>
                  <a:picLocks noChangeAspect="1"/>
                </p:cNvPicPr>
                <p:nvPr/>
              </p:nvPicPr>
              <p:blipFill>
                <a:blip r:embed="rId2">
                  <a:clrChange>
                    <a:clrFrom>
                      <a:srgbClr val="FFFEFF"/>
                    </a:clrFrom>
                    <a:clrTo>
                      <a:srgbClr val="FFFEFF">
                        <a:alpha val="0"/>
                      </a:srgbClr>
                    </a:clrTo>
                  </a:clrChange>
                </a:blip>
                <a:stretch>
                  <a:fillRect/>
                </a:stretch>
              </p:blipFill>
              <p:spPr>
                <a:xfrm>
                  <a:off x="7737596" y="2839596"/>
                  <a:ext cx="642942" cy="1446660"/>
                </a:xfrm>
                <a:prstGeom prst="rect">
                  <a:avLst/>
                </a:prstGeom>
              </p:spPr>
            </p:pic>
            <p:pic>
              <p:nvPicPr>
                <p:cNvPr id="13" name="صورة 12" descr="07e78ca94ef955b5b5e5dabbc0b4724b_art-palette-icon-clipart-panda-art-palette-clip-art_334-334.jpeg"/>
                <p:cNvPicPr>
                  <a:picLocks noChangeAspect="1"/>
                </p:cNvPicPr>
                <p:nvPr/>
              </p:nvPicPr>
              <p:blipFill>
                <a:blip r:embed="rId2">
                  <a:clrChange>
                    <a:clrFrom>
                      <a:srgbClr val="FFFEFF"/>
                    </a:clrFrom>
                    <a:clrTo>
                      <a:srgbClr val="FFFEFF">
                        <a:alpha val="0"/>
                      </a:srgbClr>
                    </a:clrTo>
                  </a:clrChange>
                </a:blip>
                <a:stretch>
                  <a:fillRect/>
                </a:stretch>
              </p:blipFill>
              <p:spPr>
                <a:xfrm>
                  <a:off x="1799950" y="2786058"/>
                  <a:ext cx="642942" cy="1446660"/>
                </a:xfrm>
                <a:prstGeom prst="rect">
                  <a:avLst/>
                </a:prstGeom>
              </p:spPr>
            </p:pic>
          </p:grpSp>
        </p:grpSp>
      </p:grpSp>
      <p:sp>
        <p:nvSpPr>
          <p:cNvPr id="14" name="Rectangle 1"/>
          <p:cNvSpPr>
            <a:spLocks noChangeArrowheads="1"/>
          </p:cNvSpPr>
          <p:nvPr/>
        </p:nvSpPr>
        <p:spPr bwMode="auto">
          <a:xfrm>
            <a:off x="2514600" y="3124200"/>
            <a:ext cx="4648200" cy="707886"/>
          </a:xfrm>
          <a:prstGeom prst="rect">
            <a:avLst/>
          </a:prstGeom>
          <a:noFill/>
          <a:ln w="9525">
            <a:solidFill>
              <a:schemeClr val="bg1"/>
            </a:solidFill>
            <a:miter lim="800000"/>
            <a:headEnd/>
            <a:tailEnd/>
          </a:ln>
          <a:effectLst>
            <a:softEdge rad="63500"/>
          </a:effectLst>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ar-SA" sz="4000" b="1" spc="50" dirty="0">
                <a:ln w="11430"/>
                <a:solidFill>
                  <a:srgbClr val="FF0000"/>
                </a:solidFill>
                <a:effectLst>
                  <a:outerShdw blurRad="76200" dist="50800" dir="5400000" algn="tl" rotWithShape="0">
                    <a:srgbClr val="000000">
                      <a:alpha val="65000"/>
                    </a:srgbClr>
                  </a:outerShdw>
                </a:effectLst>
                <a:latin typeface="+mn-lt"/>
                <a:cs typeface="+mn-cs"/>
              </a:rPr>
              <a:t>التشعب الزخرفي من نقطة</a:t>
            </a:r>
            <a:endParaRPr lang="en-US" sz="4000" b="1" spc="50" dirty="0">
              <a:ln w="11430"/>
              <a:solidFill>
                <a:srgbClr val="FF0000"/>
              </a:solidFill>
              <a:effectLst>
                <a:outerShdw blurRad="76200" dist="50800" dir="5400000" algn="tl" rotWithShape="0">
                  <a:srgbClr val="000000">
                    <a:alpha val="65000"/>
                  </a:srgbClr>
                </a:outerShdw>
              </a:effectLst>
              <a:latin typeface="+mn-lt"/>
              <a:cs typeface="+mn-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685800" y="1828800"/>
            <a:ext cx="8229600" cy="3540125"/>
          </a:xfrm>
          <a:prstGeom prst="rect">
            <a:avLst/>
          </a:prstGeom>
          <a:noFill/>
          <a:ln w="9525">
            <a:noFill/>
            <a:miter lim="800000"/>
            <a:headEnd/>
            <a:tailEnd/>
          </a:ln>
        </p:spPr>
        <p:txBody>
          <a:bodyPr anchor="ctr">
            <a:spAutoFit/>
          </a:bodyPr>
          <a:lstStyle/>
          <a:p>
            <a:r>
              <a:rPr lang="ar-SA" sz="3200" b="1" dirty="0">
                <a:latin typeface="Calibri" pitchFamily="34" charset="0"/>
              </a:rPr>
              <a:t>اعتمد الفنان المسلم في تصميماته الزخرفية النباتية على عناصر الطبيعة المستمدة من النباتات المتوفرة حوله في الطبيعة؛ كالنخيل، حيث يتمثل الشكل الظاهري لسعف النخيل في محور جريدي ينتهي بنظام مراوحي يتلاحم فيه الخوص من نقطة اتصاله بالجريدة وحتى منتصف طول الخوصة </a:t>
            </a:r>
            <a:r>
              <a:rPr lang="ar-SA" sz="3200" b="1" dirty="0" smtClean="0">
                <a:latin typeface="Calibri" pitchFamily="34" charset="0"/>
              </a:rPr>
              <a:t>تقريبًا، </a:t>
            </a:r>
            <a:r>
              <a:rPr lang="ar-SA" sz="3200" b="1" dirty="0">
                <a:latin typeface="Calibri" pitchFamily="34" charset="0"/>
              </a:rPr>
              <a:t>ثم تبدأ الخوصات في الانفصال عن بعضها، شكل </a:t>
            </a:r>
            <a:r>
              <a:rPr lang="ar-EG" sz="3200" b="1" dirty="0">
                <a:latin typeface="Calibri" pitchFamily="34" charset="0"/>
              </a:rPr>
              <a:t>(12).</a:t>
            </a:r>
            <a:endParaRPr lang="en-US" sz="3200" b="1" dirty="0">
              <a:latin typeface="Calibri" pitchFamily="34" charset="0"/>
            </a:endParaRPr>
          </a:p>
        </p:txBody>
      </p:sp>
      <p:sp>
        <p:nvSpPr>
          <p:cNvPr id="8" name="TextBox 7"/>
          <p:cNvSpPr txBox="1">
            <a:spLocks noChangeArrowheads="1"/>
          </p:cNvSpPr>
          <p:nvPr/>
        </p:nvSpPr>
        <p:spPr bwMode="auto">
          <a:xfrm>
            <a:off x="1981200" y="533400"/>
            <a:ext cx="7037387" cy="646331"/>
          </a:xfrm>
          <a:prstGeom prst="rect">
            <a:avLst/>
          </a:prstGeom>
          <a:noFill/>
          <a:ln>
            <a:solidFill>
              <a:schemeClr val="accent1">
                <a:lumMod val="20000"/>
                <a:lumOff val="80000"/>
              </a:schemeClr>
            </a:solidFill>
            <a:headEnd/>
            <a:tailEnd/>
          </a:ln>
          <a:effectLst/>
        </p:spPr>
        <p:style>
          <a:lnRef idx="3">
            <a:schemeClr val="lt1"/>
          </a:lnRef>
          <a:fillRef idx="1">
            <a:schemeClr val="accent6"/>
          </a:fillRef>
          <a:effectRef idx="1">
            <a:schemeClr val="accent6"/>
          </a:effectRef>
          <a:fontRef idx="minor">
            <a:schemeClr val="lt1"/>
          </a:fontRef>
        </p:style>
        <p:txBody>
          <a:bodyPr>
            <a:spAutoFit/>
          </a:bodyPr>
          <a:lstStyle/>
          <a:p>
            <a:r>
              <a:rPr lang="ar-SA" sz="3600" b="1" dirty="0">
                <a:solidFill>
                  <a:srgbClr val="00B0F0"/>
                </a:solidFill>
                <a:latin typeface="Calibri" pitchFamily="34" charset="0"/>
              </a:rPr>
              <a:t>القيم الفنية والجمالية في التشعب من </a:t>
            </a:r>
            <a:r>
              <a:rPr lang="ar-SA" sz="3600" b="1" dirty="0" smtClean="0">
                <a:solidFill>
                  <a:srgbClr val="00B0F0"/>
                </a:solidFill>
                <a:latin typeface="Calibri" pitchFamily="34" charset="0"/>
              </a:rPr>
              <a:t>نقطة</a:t>
            </a:r>
            <a:r>
              <a:rPr lang="ar-EG" sz="3600" b="1" dirty="0" err="1" smtClean="0">
                <a:solidFill>
                  <a:srgbClr val="00B0F0"/>
                </a:solidFill>
                <a:latin typeface="Calibri" pitchFamily="34" charset="0"/>
              </a:rPr>
              <a:t>:</a:t>
            </a:r>
            <a:endParaRPr lang="en-US" sz="3600" dirty="0">
              <a:solidFill>
                <a:srgbClr val="00B0F0"/>
              </a:solidFill>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9" name="TextBox 3"/>
          <p:cNvSpPr txBox="1">
            <a:spLocks noChangeArrowheads="1"/>
          </p:cNvSpPr>
          <p:nvPr/>
        </p:nvSpPr>
        <p:spPr bwMode="auto">
          <a:xfrm>
            <a:off x="4114800" y="5486400"/>
            <a:ext cx="1905001" cy="584774"/>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(12)</a:t>
            </a:r>
            <a:endParaRPr lang="en-US" sz="3200" dirty="0">
              <a:latin typeface="Calibri" pitchFamily="34" charset="0"/>
            </a:endParaRPr>
          </a:p>
        </p:txBody>
      </p:sp>
      <p:pic>
        <p:nvPicPr>
          <p:cNvPr id="37890" name="Picture 2"/>
          <p:cNvPicPr>
            <a:picLocks noChangeAspect="1" noChangeArrowheads="1"/>
          </p:cNvPicPr>
          <p:nvPr/>
        </p:nvPicPr>
        <p:blipFill>
          <a:blip r:embed="rId2" cstate="print">
            <a:lum bright="-9000" contrast="62000"/>
          </a:blip>
          <a:srcRect/>
          <a:stretch>
            <a:fillRect/>
          </a:stretch>
        </p:blipFill>
        <p:spPr bwMode="auto">
          <a:xfrm>
            <a:off x="2819400" y="381000"/>
            <a:ext cx="4343400" cy="4953000"/>
          </a:xfrm>
          <a:prstGeom prst="roundRect">
            <a:avLst>
              <a:gd name="adj" fmla="val 5751"/>
            </a:avLst>
          </a:prstGeom>
          <a:ln w="38100" cap="sq">
            <a:solidFill>
              <a:srgbClr val="FFC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heel(1)">
                                      <p:cBhvr>
                                        <p:cTn id="7" dur="2000"/>
                                        <p:tgtEl>
                                          <p:spTgt spid="3789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3799"/>
                                        </p:tgtEl>
                                        <p:attrNameLst>
                                          <p:attrName>style.visibility</p:attrName>
                                        </p:attrNameLst>
                                      </p:cBhvr>
                                      <p:to>
                                        <p:strVal val="visible"/>
                                      </p:to>
                                    </p:set>
                                    <p:animEffect transition="in" filter="wheel(1)">
                                      <p:cBhvr>
                                        <p:cTn id="10" dur="2000"/>
                                        <p:tgtEl>
                                          <p:spTgt spid="33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762000"/>
            <a:ext cx="769620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auto">
              <a:spcBef>
                <a:spcPts val="0"/>
              </a:spcBef>
              <a:spcAft>
                <a:spcPts val="0"/>
              </a:spcAft>
              <a:defRPr/>
            </a:pPr>
            <a:endParaRPr lang="ar-EG" dirty="0"/>
          </a:p>
        </p:txBody>
      </p:sp>
      <p:sp>
        <p:nvSpPr>
          <p:cNvPr id="3" name="TextBox 2"/>
          <p:cNvSpPr txBox="1">
            <a:spLocks noChangeArrowheads="1"/>
          </p:cNvSpPr>
          <p:nvPr/>
        </p:nvSpPr>
        <p:spPr bwMode="auto">
          <a:xfrm>
            <a:off x="1219200" y="1066800"/>
            <a:ext cx="7162800" cy="4031873"/>
          </a:xfrm>
          <a:prstGeom prst="rect">
            <a:avLst/>
          </a:prstGeom>
          <a:noFill/>
          <a:ln w="9525">
            <a:noFill/>
            <a:miter lim="800000"/>
            <a:headEnd/>
            <a:tailEnd/>
          </a:ln>
        </p:spPr>
        <p:txBody>
          <a:bodyPr wrap="square">
            <a:spAutoFit/>
          </a:bodyPr>
          <a:lstStyle/>
          <a:p>
            <a:r>
              <a:rPr lang="ar-SA" sz="3200" b="1" dirty="0">
                <a:latin typeface="Calibri" pitchFamily="34" charset="0"/>
              </a:rPr>
              <a:t>كما يتخذ النظام البنائي الخارجي لسعف النخيل الشكل المروحي </a:t>
            </a:r>
            <a:r>
              <a:rPr lang="ar-EG" sz="3200" b="1" dirty="0" smtClean="0">
                <a:latin typeface="Calibri" pitchFamily="34" charset="0"/>
              </a:rPr>
              <a:t>و</a:t>
            </a:r>
            <a:r>
              <a:rPr lang="ar-SA" sz="3200" b="1" dirty="0" smtClean="0">
                <a:latin typeface="Calibri" pitchFamily="34" charset="0"/>
              </a:rPr>
              <a:t>تنبثق </a:t>
            </a:r>
            <a:r>
              <a:rPr lang="ar-SA" sz="3200" b="1" dirty="0">
                <a:latin typeface="Calibri" pitchFamily="34" charset="0"/>
              </a:rPr>
              <a:t>من موضع مركزي هو نقطة النمو، وتتجه </a:t>
            </a:r>
            <a:r>
              <a:rPr lang="ar-SA" sz="3200" b="1" dirty="0" smtClean="0">
                <a:latin typeface="Calibri" pitchFamily="34" charset="0"/>
              </a:rPr>
              <a:t>اتجاهًا </a:t>
            </a:r>
            <a:r>
              <a:rPr lang="ar-SA" sz="3200" b="1" dirty="0">
                <a:latin typeface="Calibri" pitchFamily="34" charset="0"/>
              </a:rPr>
              <a:t>انتشاريًّا مشكلة </a:t>
            </a:r>
            <a:r>
              <a:rPr lang="ar-SA" sz="3200" b="1" dirty="0" smtClean="0">
                <a:latin typeface="Calibri" pitchFamily="34" charset="0"/>
              </a:rPr>
              <a:t>خطوطًا </a:t>
            </a:r>
            <a:r>
              <a:rPr lang="ar-SA" sz="3200" b="1" dirty="0">
                <a:latin typeface="Calibri" pitchFamily="34" charset="0"/>
              </a:rPr>
              <a:t>مستقيمة متجاو</a:t>
            </a:r>
            <a:r>
              <a:rPr lang="ar-EG" sz="3200" b="1" dirty="0">
                <a:latin typeface="Calibri" pitchFamily="34" charset="0"/>
              </a:rPr>
              <a:t>ر</a:t>
            </a:r>
            <a:r>
              <a:rPr lang="ar-SA" sz="3200" b="1" dirty="0">
                <a:latin typeface="Calibri" pitchFamily="34" charset="0"/>
              </a:rPr>
              <a:t>ة، ضيقة عند مركز العنق وتتسع كلما اتجهنا إلى أعلى، كما تقترب تلك الهيئة من الشكل الدائري </a:t>
            </a:r>
            <a:r>
              <a:rPr lang="ar-EG" sz="3200" b="1" dirty="0" smtClean="0">
                <a:latin typeface="Calibri" pitchFamily="34" charset="0"/>
              </a:rPr>
              <a:t>و</a:t>
            </a:r>
            <a:r>
              <a:rPr lang="ar-SA" sz="3200" b="1" dirty="0" smtClean="0">
                <a:latin typeface="Calibri" pitchFamily="34" charset="0"/>
              </a:rPr>
              <a:t>يعطي</a:t>
            </a:r>
            <a:r>
              <a:rPr lang="ar-EG" sz="3200" b="1" dirty="0" smtClean="0">
                <a:latin typeface="Calibri" pitchFamily="34" charset="0"/>
              </a:rPr>
              <a:t> ذلك</a:t>
            </a:r>
            <a:r>
              <a:rPr lang="ar-SA" sz="3200" b="1" dirty="0" smtClean="0">
                <a:latin typeface="Calibri" pitchFamily="34" charset="0"/>
              </a:rPr>
              <a:t> إحساس</a:t>
            </a:r>
            <a:r>
              <a:rPr lang="ar-EG" sz="3200" b="1" dirty="0" smtClean="0">
                <a:latin typeface="Calibri" pitchFamily="34" charset="0"/>
              </a:rPr>
              <a:t>ًا</a:t>
            </a:r>
            <a:r>
              <a:rPr lang="ar-SA" sz="3200" b="1" dirty="0" smtClean="0">
                <a:latin typeface="Calibri" pitchFamily="34" charset="0"/>
              </a:rPr>
              <a:t> </a:t>
            </a:r>
            <a:r>
              <a:rPr lang="ar-SA" sz="3200" b="1" dirty="0">
                <a:latin typeface="Calibri" pitchFamily="34" charset="0"/>
              </a:rPr>
              <a:t>بالرفاهية والتحليق والانطلاق، كما أن </a:t>
            </a:r>
            <a:r>
              <a:rPr lang="ar-EG" sz="3200" b="1" dirty="0" smtClean="0">
                <a:latin typeface="Calibri" pitchFamily="34" charset="0"/>
              </a:rPr>
              <a:t>الانبثاق</a:t>
            </a:r>
            <a:r>
              <a:rPr lang="ar-SA" sz="3200" b="1" dirty="0" smtClean="0">
                <a:latin typeface="Calibri" pitchFamily="34" charset="0"/>
              </a:rPr>
              <a:t> </a:t>
            </a:r>
            <a:r>
              <a:rPr lang="ar-SA" sz="3200" b="1" dirty="0">
                <a:latin typeface="Calibri" pitchFamily="34" charset="0"/>
              </a:rPr>
              <a:t>من نقطة يحقق </a:t>
            </a:r>
            <a:r>
              <a:rPr lang="ar-SA" sz="3200" b="1" dirty="0" smtClean="0">
                <a:latin typeface="Calibri" pitchFamily="34" charset="0"/>
              </a:rPr>
              <a:t>انتشارًا متسعًا ومتجهًا </a:t>
            </a:r>
            <a:r>
              <a:rPr lang="ar-SA" sz="3200" b="1" dirty="0">
                <a:latin typeface="Calibri" pitchFamily="34" charset="0"/>
              </a:rPr>
              <a:t>إلى الأعلى، شكل </a:t>
            </a:r>
            <a:r>
              <a:rPr lang="ar-EG" sz="3200" b="1" dirty="0">
                <a:latin typeface="Calibri" pitchFamily="34" charset="0"/>
              </a:rPr>
              <a:t>(13</a:t>
            </a:r>
            <a:r>
              <a:rPr lang="ar-EG" sz="3200" b="1" dirty="0" err="1">
                <a:latin typeface="Calibri" pitchFamily="34" charset="0"/>
              </a:rPr>
              <a:t>).</a:t>
            </a:r>
            <a:endParaRPr lang="en-US" sz="3200" b="1"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7" name="TextBox 3"/>
          <p:cNvSpPr txBox="1">
            <a:spLocks noChangeArrowheads="1"/>
          </p:cNvSpPr>
          <p:nvPr/>
        </p:nvSpPr>
        <p:spPr bwMode="auto">
          <a:xfrm>
            <a:off x="3962400" y="5410200"/>
            <a:ext cx="2080172" cy="584774"/>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(13)</a:t>
            </a:r>
            <a:endParaRPr lang="en-US" sz="3200" dirty="0">
              <a:latin typeface="Calibri" pitchFamily="34" charset="0"/>
            </a:endParaRPr>
          </a:p>
        </p:txBody>
      </p:sp>
      <p:pic>
        <p:nvPicPr>
          <p:cNvPr id="38914" name="Picture 2"/>
          <p:cNvPicPr>
            <a:picLocks noChangeAspect="1" noChangeArrowheads="1"/>
          </p:cNvPicPr>
          <p:nvPr/>
        </p:nvPicPr>
        <p:blipFill>
          <a:blip r:embed="rId2" cstate="print">
            <a:lum bright="-14000" contrast="31000"/>
          </a:blip>
          <a:srcRect/>
          <a:stretch>
            <a:fillRect/>
          </a:stretch>
        </p:blipFill>
        <p:spPr bwMode="auto">
          <a:xfrm>
            <a:off x="2514600" y="228600"/>
            <a:ext cx="4752975" cy="5105400"/>
          </a:xfrm>
          <a:prstGeom prst="roundRect">
            <a:avLst>
              <a:gd name="adj" fmla="val 2654"/>
            </a:avLst>
          </a:prstGeom>
          <a:ln w="127000" cap="sq">
            <a:noFill/>
            <a:miter lim="800000"/>
          </a:ln>
          <a:effectLst>
            <a:outerShdw blurRad="57150" dist="50800" dir="2700000" algn="tl" rotWithShape="0">
              <a:srgbClr val="000000">
                <a:alpha val="40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heel(1)">
                                      <p:cBhvr>
                                        <p:cTn id="7" dur="2000"/>
                                        <p:tgtEl>
                                          <p:spTgt spid="389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5847"/>
                                        </p:tgtEl>
                                        <p:attrNameLst>
                                          <p:attrName>style.visibility</p:attrName>
                                        </p:attrNameLst>
                                      </p:cBhvr>
                                      <p:to>
                                        <p:strVal val="visible"/>
                                      </p:to>
                                    </p:set>
                                    <p:animEffect transition="in" filter="wheel(1)">
                                      <p:cBhvr>
                                        <p:cTn id="10" dur="20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1143000" y="2895600"/>
            <a:ext cx="7696200" cy="1077218"/>
          </a:xfrm>
          <a:prstGeom prst="rect">
            <a:avLst/>
          </a:prstGeom>
          <a:noFill/>
          <a:ln w="9525">
            <a:noFill/>
            <a:miter lim="800000"/>
            <a:headEnd/>
            <a:tailEnd/>
          </a:ln>
        </p:spPr>
        <p:txBody>
          <a:bodyPr wrap="square" anchor="ctr">
            <a:spAutoFit/>
          </a:bodyPr>
          <a:lstStyle/>
          <a:p>
            <a:r>
              <a:rPr lang="ar-SA" sz="3200" b="1" dirty="0">
                <a:latin typeface="Calibri" pitchFamily="34" charset="0"/>
              </a:rPr>
              <a:t>نتحدث عن أهمية التشعب </a:t>
            </a:r>
            <a:r>
              <a:rPr lang="ar-SA" sz="3200" b="1" dirty="0" err="1">
                <a:latin typeface="Calibri" pitchFamily="34" charset="0"/>
              </a:rPr>
              <a:t>الزخرفي</a:t>
            </a:r>
            <a:r>
              <a:rPr lang="ar-SA" sz="3200" b="1" dirty="0">
                <a:latin typeface="Calibri" pitchFamily="34" charset="0"/>
              </a:rPr>
              <a:t> كقيمة من القيم الفنية والجمالية التي يعتمد عليها الفن </a:t>
            </a:r>
            <a:r>
              <a:rPr lang="ar-SA" sz="3200" b="1" dirty="0" err="1">
                <a:latin typeface="Calibri" pitchFamily="34" charset="0"/>
              </a:rPr>
              <a:t>الزخرفي</a:t>
            </a:r>
            <a:r>
              <a:rPr lang="ar-SA" sz="3200" b="1" dirty="0">
                <a:latin typeface="Calibri" pitchFamily="34" charset="0"/>
              </a:rPr>
              <a:t> الإسلامي</a:t>
            </a:r>
            <a:r>
              <a:rPr lang="en-US" sz="3200" b="1" dirty="0">
                <a:latin typeface="Calibri" pitchFamily="34" charset="0"/>
              </a:rPr>
              <a:t>.</a:t>
            </a:r>
            <a:endParaRPr lang="en-US" sz="3200" dirty="0">
              <a:latin typeface="Calibri" pitchFamily="34" charset="0"/>
            </a:endParaRPr>
          </a:p>
        </p:txBody>
      </p:sp>
      <p:grpSp>
        <p:nvGrpSpPr>
          <p:cNvPr id="8" name="مجموعة 7"/>
          <p:cNvGrpSpPr/>
          <p:nvPr/>
        </p:nvGrpSpPr>
        <p:grpSpPr>
          <a:xfrm>
            <a:off x="4480677" y="0"/>
            <a:ext cx="3670832" cy="1357298"/>
            <a:chOff x="4480677" y="0"/>
            <a:chExt cx="3670832" cy="1357298"/>
          </a:xfrm>
        </p:grpSpPr>
        <p:sp>
          <p:nvSpPr>
            <p:cNvPr id="9" name="مخطط انسيابي: عملية يدوية 8"/>
            <p:cNvSpPr/>
            <p:nvPr/>
          </p:nvSpPr>
          <p:spPr>
            <a:xfrm rot="16353496">
              <a:off x="5779247" y="-1014963"/>
              <a:ext cx="1073691" cy="3670832"/>
            </a:xfrm>
            <a:prstGeom prst="flowChartManualOperation">
              <a:avLst/>
            </a:prstGeom>
            <a:gradFill flip="none" rotWithShape="1">
              <a:gsLst>
                <a:gs pos="0">
                  <a:schemeClr val="bg1"/>
                </a:gs>
                <a:gs pos="50000">
                  <a:srgbClr val="FFC000">
                    <a:shade val="67500"/>
                    <a:satMod val="115000"/>
                  </a:srgbClr>
                </a:gs>
                <a:gs pos="100000">
                  <a:srgbClr val="FFC000">
                    <a:shade val="100000"/>
                    <a:satMod val="115000"/>
                  </a:srgbClr>
                </a:gs>
              </a:gsLst>
              <a:path path="circle">
                <a:fillToRect l="50000" t="50000" r="50000" b="50000"/>
              </a:path>
              <a:tileRect/>
            </a:gra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clrChange>
                <a:clrFrom>
                  <a:srgbClr val="FDF792"/>
                </a:clrFrom>
                <a:clrTo>
                  <a:srgbClr val="FDF792">
                    <a:alpha val="0"/>
                  </a:srgbClr>
                </a:clrTo>
              </a:clrChange>
              <a:lum bright="-7000" contrast="38000"/>
            </a:blip>
            <a:srcRect/>
            <a:stretch>
              <a:fillRect/>
            </a:stretch>
          </p:blipFill>
          <p:spPr bwMode="auto">
            <a:xfrm>
              <a:off x="7286644" y="0"/>
              <a:ext cx="666750" cy="1285860"/>
            </a:xfrm>
            <a:prstGeom prst="rect">
              <a:avLst/>
            </a:prstGeom>
            <a:noFill/>
            <a:ln w="9525">
              <a:noFill/>
              <a:miter lim="800000"/>
              <a:headEnd/>
              <a:tailEnd/>
            </a:ln>
            <a:effectLst/>
          </p:spPr>
        </p:pic>
        <p:sp>
          <p:nvSpPr>
            <p:cNvPr id="11" name="TextBox 4"/>
            <p:cNvSpPr txBox="1">
              <a:spLocks noChangeArrowheads="1"/>
            </p:cNvSpPr>
            <p:nvPr/>
          </p:nvSpPr>
          <p:spPr bwMode="auto">
            <a:xfrm>
              <a:off x="5029200" y="381000"/>
              <a:ext cx="2057400" cy="646331"/>
            </a:xfrm>
            <a:prstGeom prst="rect">
              <a:avLst/>
            </a:prstGeom>
            <a:noFill/>
            <a:ln w="9525">
              <a:noFill/>
              <a:miter lim="800000"/>
              <a:headEnd/>
              <a:tailEnd/>
            </a:ln>
          </p:spPr>
          <p:txBody>
            <a:bodyPr wrap="square">
              <a:spAutoFit/>
            </a:bodyPr>
            <a:lstStyle/>
            <a:p>
              <a:pPr algn="ctr" rtl="0"/>
              <a:r>
                <a:rPr lang="ar-EG" sz="3600" b="1" dirty="0">
                  <a:solidFill>
                    <a:srgbClr val="C00000"/>
                  </a:solidFill>
                  <a:latin typeface="Calibri" pitchFamily="34" charset="0"/>
                </a:rPr>
                <a:t>نشاط </a:t>
              </a:r>
              <a:r>
                <a:rPr lang="ar-EG" sz="3600" b="1" dirty="0" smtClean="0">
                  <a:solidFill>
                    <a:srgbClr val="C00000"/>
                  </a:solidFill>
                  <a:latin typeface="Calibri" pitchFamily="34" charset="0"/>
                </a:rPr>
                <a:t>(3)</a:t>
              </a:r>
              <a:endParaRPr lang="en-US" sz="3600" dirty="0">
                <a:solidFill>
                  <a:srgbClr val="C00000"/>
                </a:solidFill>
                <a:latin typeface="Calibri" pitchFamily="34" charset="0"/>
              </a:endParaRP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066800" y="2819400"/>
            <a:ext cx="75438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ar-EG" sz="3200" b="1" dirty="0" smtClean="0">
                <a:solidFill>
                  <a:srgbClr val="0033CC"/>
                </a:solidFill>
              </a:rPr>
              <a:t>ترجع أهمية التشعب إلي البداية من نقطة ثم الانتشار وهذا يعطي إحساسًا بالامتداد والاستمرار ويحرك خيال المشاهدين.</a:t>
            </a:r>
            <a:endParaRPr lang="en-US" sz="3200" dirty="0">
              <a:solidFill>
                <a:srgbClr val="0033CC"/>
              </a:solidFill>
            </a:endParaRPr>
          </a:p>
        </p:txBody>
      </p:sp>
      <p:grpSp>
        <p:nvGrpSpPr>
          <p:cNvPr id="8" name="مجموعة 7"/>
          <p:cNvGrpSpPr/>
          <p:nvPr/>
        </p:nvGrpSpPr>
        <p:grpSpPr>
          <a:xfrm>
            <a:off x="4480677" y="166702"/>
            <a:ext cx="3670832" cy="1357298"/>
            <a:chOff x="4480677" y="0"/>
            <a:chExt cx="3670832" cy="1357298"/>
          </a:xfrm>
        </p:grpSpPr>
        <p:sp>
          <p:nvSpPr>
            <p:cNvPr id="9" name="مخطط انسيابي: عملية يدوية 8"/>
            <p:cNvSpPr/>
            <p:nvPr/>
          </p:nvSpPr>
          <p:spPr>
            <a:xfrm rot="16353496">
              <a:off x="5779247" y="-1014963"/>
              <a:ext cx="1073691" cy="3670832"/>
            </a:xfrm>
            <a:prstGeom prst="flowChartManualOperation">
              <a:avLst/>
            </a:prstGeom>
            <a:gradFill flip="none" rotWithShape="1">
              <a:gsLst>
                <a:gs pos="0">
                  <a:schemeClr val="bg1"/>
                </a:gs>
                <a:gs pos="50000">
                  <a:srgbClr val="FFC000">
                    <a:shade val="67500"/>
                    <a:satMod val="115000"/>
                  </a:srgbClr>
                </a:gs>
                <a:gs pos="100000">
                  <a:srgbClr val="FFC000">
                    <a:shade val="100000"/>
                    <a:satMod val="115000"/>
                  </a:srgbClr>
                </a:gs>
              </a:gsLst>
              <a:path path="circle">
                <a:fillToRect l="50000" t="50000" r="50000" b="50000"/>
              </a:path>
              <a:tileRect/>
            </a:gra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clrChange>
                <a:clrFrom>
                  <a:srgbClr val="FDF792"/>
                </a:clrFrom>
                <a:clrTo>
                  <a:srgbClr val="FDF792">
                    <a:alpha val="0"/>
                  </a:srgbClr>
                </a:clrTo>
              </a:clrChange>
              <a:lum bright="-7000" contrast="38000"/>
            </a:blip>
            <a:srcRect/>
            <a:stretch>
              <a:fillRect/>
            </a:stretch>
          </p:blipFill>
          <p:spPr bwMode="auto">
            <a:xfrm>
              <a:off x="7286644" y="0"/>
              <a:ext cx="666750" cy="1285860"/>
            </a:xfrm>
            <a:prstGeom prst="rect">
              <a:avLst/>
            </a:prstGeom>
            <a:noFill/>
            <a:ln w="9525">
              <a:noFill/>
              <a:miter lim="800000"/>
              <a:headEnd/>
              <a:tailEnd/>
            </a:ln>
            <a:effectLst/>
          </p:spPr>
        </p:pic>
        <p:sp>
          <p:nvSpPr>
            <p:cNvPr id="11" name="TextBox 4"/>
            <p:cNvSpPr txBox="1">
              <a:spLocks noChangeArrowheads="1"/>
            </p:cNvSpPr>
            <p:nvPr/>
          </p:nvSpPr>
          <p:spPr bwMode="auto">
            <a:xfrm>
              <a:off x="5029200" y="381000"/>
              <a:ext cx="2057400" cy="646331"/>
            </a:xfrm>
            <a:prstGeom prst="rect">
              <a:avLst/>
            </a:prstGeom>
            <a:noFill/>
            <a:ln w="9525">
              <a:noFill/>
              <a:miter lim="800000"/>
              <a:headEnd/>
              <a:tailEnd/>
            </a:ln>
          </p:spPr>
          <p:txBody>
            <a:bodyPr wrap="square">
              <a:spAutoFit/>
            </a:bodyPr>
            <a:lstStyle/>
            <a:p>
              <a:pPr algn="ctr" rtl="0"/>
              <a:r>
                <a:rPr lang="ar-EG" sz="3600" b="1" dirty="0">
                  <a:solidFill>
                    <a:srgbClr val="C00000"/>
                  </a:solidFill>
                  <a:latin typeface="Calibri" pitchFamily="34" charset="0"/>
                </a:rPr>
                <a:t>نشاط </a:t>
              </a:r>
              <a:r>
                <a:rPr lang="ar-EG" sz="3600" b="1" dirty="0" smtClean="0">
                  <a:solidFill>
                    <a:srgbClr val="C00000"/>
                  </a:solidFill>
                  <a:latin typeface="Calibri" pitchFamily="34" charset="0"/>
                </a:rPr>
                <a:t>(3)</a:t>
              </a:r>
              <a:endParaRPr lang="en-US" sz="3600" dirty="0">
                <a:solidFill>
                  <a:srgbClr val="C00000"/>
                </a:solidFill>
                <a:latin typeface="Calibri" pitchFamily="34" charset="0"/>
              </a:endParaRP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838200" y="2895600"/>
            <a:ext cx="8001000" cy="1323439"/>
          </a:xfrm>
          <a:prstGeom prst="rect">
            <a:avLst/>
          </a:prstGeom>
          <a:noFill/>
          <a:ln w="9525">
            <a:noFill/>
            <a:miter lim="800000"/>
            <a:headEnd/>
            <a:tailEnd/>
          </a:ln>
        </p:spPr>
        <p:txBody>
          <a:bodyPr wrap="square" anchor="ctr">
            <a:spAutoFit/>
          </a:bodyPr>
          <a:lstStyle/>
          <a:p>
            <a:pPr algn="ctr"/>
            <a:r>
              <a:rPr lang="ar-SA" sz="4000" b="1" dirty="0">
                <a:latin typeface="Calibri" pitchFamily="34" charset="0"/>
              </a:rPr>
              <a:t>نتأمل التشعب </a:t>
            </a:r>
            <a:r>
              <a:rPr lang="ar-SA" sz="4000" b="1" dirty="0" err="1">
                <a:latin typeface="Calibri" pitchFamily="34" charset="0"/>
              </a:rPr>
              <a:t>الزخرفي</a:t>
            </a:r>
            <a:r>
              <a:rPr lang="ar-SA" sz="4000" b="1" dirty="0">
                <a:latin typeface="Calibri" pitchFamily="34" charset="0"/>
              </a:rPr>
              <a:t> في الشكل </a:t>
            </a:r>
            <a:r>
              <a:rPr lang="ar-EG" sz="4000" b="1" dirty="0">
                <a:latin typeface="Calibri" pitchFamily="34" charset="0"/>
              </a:rPr>
              <a:t>(14)</a:t>
            </a:r>
            <a:r>
              <a:rPr lang="ar-SA" sz="4000" b="1" dirty="0">
                <a:latin typeface="Calibri" pitchFamily="34" charset="0"/>
              </a:rPr>
              <a:t>، ونحلل ما فيه من قيم </a:t>
            </a:r>
            <a:r>
              <a:rPr lang="ar-SA" sz="4000" b="1" dirty="0" smtClean="0">
                <a:latin typeface="Calibri" pitchFamily="34" charset="0"/>
              </a:rPr>
              <a:t>فنية </a:t>
            </a:r>
            <a:r>
              <a:rPr lang="ar-SA" sz="4000" b="1" dirty="0">
                <a:latin typeface="Calibri" pitchFamily="34" charset="0"/>
              </a:rPr>
              <a:t>وجمالية من </a:t>
            </a:r>
            <a:r>
              <a:rPr lang="ar-SA" sz="4000" b="1" dirty="0" smtClean="0">
                <a:latin typeface="Calibri" pitchFamily="34" charset="0"/>
              </a:rPr>
              <a:t>حيث</a:t>
            </a:r>
            <a:r>
              <a:rPr lang="ar-EG" sz="4000" b="1" dirty="0" err="1" smtClean="0">
                <a:latin typeface="Calibri" pitchFamily="34" charset="0"/>
              </a:rPr>
              <a:t>:</a:t>
            </a:r>
            <a:endParaRPr lang="en-US" sz="4000" dirty="0">
              <a:latin typeface="Calibri" pitchFamily="34" charset="0"/>
            </a:endParaRPr>
          </a:p>
        </p:txBody>
      </p:sp>
      <p:grpSp>
        <p:nvGrpSpPr>
          <p:cNvPr id="8" name="مجموعة 7"/>
          <p:cNvGrpSpPr/>
          <p:nvPr/>
        </p:nvGrpSpPr>
        <p:grpSpPr>
          <a:xfrm>
            <a:off x="4480677" y="166702"/>
            <a:ext cx="3670832" cy="1357298"/>
            <a:chOff x="4480677" y="0"/>
            <a:chExt cx="3670832" cy="1357298"/>
          </a:xfrm>
        </p:grpSpPr>
        <p:sp>
          <p:nvSpPr>
            <p:cNvPr id="9" name="مخطط انسيابي: عملية يدوية 8"/>
            <p:cNvSpPr/>
            <p:nvPr/>
          </p:nvSpPr>
          <p:spPr>
            <a:xfrm rot="16353496">
              <a:off x="5779247" y="-1014963"/>
              <a:ext cx="1073691" cy="3670832"/>
            </a:xfrm>
            <a:prstGeom prst="flowChartManualOperation">
              <a:avLst/>
            </a:prstGeom>
            <a:gradFill flip="none" rotWithShape="1">
              <a:gsLst>
                <a:gs pos="0">
                  <a:schemeClr val="bg1"/>
                </a:gs>
                <a:gs pos="50000">
                  <a:srgbClr val="FFC000">
                    <a:shade val="67500"/>
                    <a:satMod val="115000"/>
                  </a:srgbClr>
                </a:gs>
                <a:gs pos="100000">
                  <a:srgbClr val="FFC000">
                    <a:shade val="100000"/>
                    <a:satMod val="115000"/>
                  </a:srgbClr>
                </a:gs>
              </a:gsLst>
              <a:path path="circle">
                <a:fillToRect l="50000" t="50000" r="50000" b="50000"/>
              </a:path>
              <a:tileRect/>
            </a:gra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clrChange>
                <a:clrFrom>
                  <a:srgbClr val="FDF792"/>
                </a:clrFrom>
                <a:clrTo>
                  <a:srgbClr val="FDF792">
                    <a:alpha val="0"/>
                  </a:srgbClr>
                </a:clrTo>
              </a:clrChange>
              <a:lum bright="-7000" contrast="38000"/>
            </a:blip>
            <a:srcRect/>
            <a:stretch>
              <a:fillRect/>
            </a:stretch>
          </p:blipFill>
          <p:spPr bwMode="auto">
            <a:xfrm>
              <a:off x="7286644" y="0"/>
              <a:ext cx="666750" cy="1285860"/>
            </a:xfrm>
            <a:prstGeom prst="rect">
              <a:avLst/>
            </a:prstGeom>
            <a:noFill/>
            <a:ln w="9525">
              <a:noFill/>
              <a:miter lim="800000"/>
              <a:headEnd/>
              <a:tailEnd/>
            </a:ln>
            <a:effectLst/>
          </p:spPr>
        </p:pic>
        <p:sp>
          <p:nvSpPr>
            <p:cNvPr id="11" name="TextBox 4"/>
            <p:cNvSpPr txBox="1">
              <a:spLocks noChangeArrowheads="1"/>
            </p:cNvSpPr>
            <p:nvPr/>
          </p:nvSpPr>
          <p:spPr bwMode="auto">
            <a:xfrm>
              <a:off x="5029200" y="496669"/>
              <a:ext cx="2057400" cy="646331"/>
            </a:xfrm>
            <a:prstGeom prst="rect">
              <a:avLst/>
            </a:prstGeom>
            <a:noFill/>
            <a:ln w="9525">
              <a:noFill/>
              <a:miter lim="800000"/>
              <a:headEnd/>
              <a:tailEnd/>
            </a:ln>
          </p:spPr>
          <p:txBody>
            <a:bodyPr wrap="square">
              <a:spAutoFit/>
            </a:bodyPr>
            <a:lstStyle/>
            <a:p>
              <a:pPr algn="ctr" rtl="0"/>
              <a:r>
                <a:rPr lang="ar-EG" sz="3600" b="1" dirty="0">
                  <a:solidFill>
                    <a:srgbClr val="C00000"/>
                  </a:solidFill>
                  <a:latin typeface="Calibri" pitchFamily="34" charset="0"/>
                </a:rPr>
                <a:t>نشاط </a:t>
              </a:r>
              <a:r>
                <a:rPr lang="ar-EG" sz="3600" b="1" dirty="0" smtClean="0">
                  <a:solidFill>
                    <a:srgbClr val="C00000"/>
                  </a:solidFill>
                  <a:latin typeface="Calibri" pitchFamily="34" charset="0"/>
                </a:rPr>
                <a:t>(4)</a:t>
              </a:r>
              <a:endParaRPr lang="en-US" sz="3600" dirty="0">
                <a:solidFill>
                  <a:srgbClr val="C00000"/>
                </a:solidFill>
                <a:latin typeface="Calibri" pitchFamily="34" charset="0"/>
              </a:endParaRP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TextBox 3"/>
          <p:cNvSpPr txBox="1">
            <a:spLocks noChangeArrowheads="1"/>
          </p:cNvSpPr>
          <p:nvPr/>
        </p:nvSpPr>
        <p:spPr bwMode="auto">
          <a:xfrm>
            <a:off x="3657600" y="5257800"/>
            <a:ext cx="1981200" cy="584775"/>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(14)</a:t>
            </a:r>
            <a:endParaRPr lang="en-US" sz="3200" dirty="0">
              <a:latin typeface="Calibri" pitchFamily="34" charset="0"/>
            </a:endParaRPr>
          </a:p>
        </p:txBody>
      </p:sp>
      <p:pic>
        <p:nvPicPr>
          <p:cNvPr id="41985" name="Picture 1"/>
          <p:cNvPicPr>
            <a:picLocks noChangeAspect="1" noChangeArrowheads="1"/>
          </p:cNvPicPr>
          <p:nvPr/>
        </p:nvPicPr>
        <p:blipFill>
          <a:blip r:embed="rId2" cstate="print">
            <a:lum bright="-14000" contrast="35000"/>
          </a:blip>
          <a:srcRect/>
          <a:stretch>
            <a:fillRect/>
          </a:stretch>
        </p:blipFill>
        <p:spPr bwMode="auto">
          <a:xfrm>
            <a:off x="2133600" y="457200"/>
            <a:ext cx="5410200" cy="457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985"/>
                                        </p:tgtEl>
                                        <p:attrNameLst>
                                          <p:attrName>style.visibility</p:attrName>
                                        </p:attrNameLst>
                                      </p:cBhvr>
                                      <p:to>
                                        <p:strVal val="visible"/>
                                      </p:to>
                                    </p:set>
                                    <p:animEffect transition="in" filter="circle(in)">
                                      <p:cBhvr>
                                        <p:cTn id="7" dur="2000"/>
                                        <p:tgtEl>
                                          <p:spTgt spid="4198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8919"/>
                                        </p:tgtEl>
                                        <p:attrNameLst>
                                          <p:attrName>style.visibility</p:attrName>
                                        </p:attrNameLst>
                                      </p:cBhvr>
                                      <p:to>
                                        <p:strVal val="visible"/>
                                      </p:to>
                                    </p:set>
                                    <p:animEffect transition="in" filter="circle(in)">
                                      <p:cBhvr>
                                        <p:cTn id="10" dur="20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057400" y="1143000"/>
            <a:ext cx="7086600" cy="2646878"/>
          </a:xfrm>
          <a:prstGeom prst="rect">
            <a:avLst/>
          </a:prstGeom>
          <a:noFill/>
          <a:ln w="9525">
            <a:noFill/>
            <a:miter lim="800000"/>
            <a:headEnd/>
            <a:tailEnd/>
          </a:ln>
        </p:spPr>
        <p:txBody>
          <a:bodyPr anchor="ctr">
            <a:spAutoFit/>
          </a:bodyPr>
          <a:lstStyle/>
          <a:p>
            <a:r>
              <a:rPr lang="ar-EG" sz="3200" b="1" dirty="0" smtClean="0">
                <a:latin typeface="Calibri" pitchFamily="34" charset="0"/>
              </a:rPr>
              <a:t> </a:t>
            </a:r>
            <a:r>
              <a:rPr lang="en-US" sz="3200" b="1" dirty="0" smtClean="0">
                <a:latin typeface="Calibri" pitchFamily="34" charset="0"/>
              </a:rPr>
              <a:t>*</a:t>
            </a:r>
            <a:r>
              <a:rPr lang="ar-EG" sz="3200" b="1" dirty="0" smtClean="0">
                <a:latin typeface="Calibri" pitchFamily="34" charset="0"/>
              </a:rPr>
              <a:t> </a:t>
            </a:r>
            <a:r>
              <a:rPr lang="ar-SA" sz="3200" b="1" dirty="0" smtClean="0">
                <a:latin typeface="Calibri" pitchFamily="34" charset="0"/>
              </a:rPr>
              <a:t>العناصر </a:t>
            </a:r>
            <a:r>
              <a:rPr lang="ar-SA" sz="3200" b="1" dirty="0" err="1">
                <a:latin typeface="Calibri" pitchFamily="34" charset="0"/>
              </a:rPr>
              <a:t>الزخرفية</a:t>
            </a:r>
            <a:r>
              <a:rPr lang="en-US" sz="3200" b="1" dirty="0">
                <a:latin typeface="Calibri" pitchFamily="34" charset="0"/>
              </a:rPr>
              <a:t>.</a:t>
            </a:r>
            <a:endParaRPr lang="ar-EG" sz="3200" b="1" dirty="0">
              <a:latin typeface="Calibri" pitchFamily="34" charset="0"/>
            </a:endParaRPr>
          </a:p>
          <a:p>
            <a:pPr algn="ctr"/>
            <a:endParaRPr lang="en-US" b="1" dirty="0">
              <a:solidFill>
                <a:srgbClr val="0033CC"/>
              </a:solidFill>
              <a:latin typeface="Calibri" pitchFamily="34" charset="0"/>
            </a:endParaRPr>
          </a:p>
          <a:p>
            <a:pPr algn="ctr"/>
            <a:r>
              <a:rPr lang="ar-EG" sz="2000" dirty="0" smtClean="0">
                <a:solidFill>
                  <a:srgbClr val="0033CC"/>
                </a:solidFill>
                <a:latin typeface="Calibri" pitchFamily="34" charset="0"/>
              </a:rPr>
              <a:t>.......................................................... </a:t>
            </a:r>
            <a:r>
              <a:rPr lang="ar-EG" sz="2000" dirty="0">
                <a:solidFill>
                  <a:srgbClr val="0033CC"/>
                </a:solidFill>
                <a:latin typeface="Calibri" pitchFamily="34" charset="0"/>
              </a:rPr>
              <a:t>.</a:t>
            </a:r>
          </a:p>
          <a:p>
            <a:pPr algn="ctr"/>
            <a:endParaRPr lang="en-US" sz="3200" dirty="0">
              <a:solidFill>
                <a:srgbClr val="0033CC"/>
              </a:solidFill>
              <a:latin typeface="Calibri" pitchFamily="34" charset="0"/>
            </a:endParaRPr>
          </a:p>
          <a:p>
            <a:pPr algn="ctr"/>
            <a:endParaRPr lang="ar-EG" sz="3200" dirty="0">
              <a:solidFill>
                <a:srgbClr val="0033CC"/>
              </a:solidFill>
              <a:latin typeface="Calibri" pitchFamily="34" charset="0"/>
            </a:endParaRPr>
          </a:p>
          <a:p>
            <a:pPr algn="ctr"/>
            <a:endParaRPr lang="ar-EG" sz="2800" dirty="0">
              <a:solidFill>
                <a:srgbClr val="0033CC"/>
              </a:solidFill>
              <a:latin typeface="Calibri" pitchFamily="34" charset="0"/>
            </a:endParaRPr>
          </a:p>
        </p:txBody>
      </p:sp>
      <p:sp>
        <p:nvSpPr>
          <p:cNvPr id="4" name="Rectangle 1"/>
          <p:cNvSpPr>
            <a:spLocks noChangeArrowheads="1"/>
          </p:cNvSpPr>
          <p:nvPr/>
        </p:nvSpPr>
        <p:spPr bwMode="auto">
          <a:xfrm>
            <a:off x="2438400" y="1777425"/>
            <a:ext cx="6324600" cy="584775"/>
          </a:xfrm>
          <a:prstGeom prst="rect">
            <a:avLst/>
          </a:prstGeom>
          <a:noFill/>
          <a:ln w="9525">
            <a:noFill/>
            <a:miter lim="800000"/>
            <a:headEnd/>
            <a:tailEnd/>
          </a:ln>
        </p:spPr>
        <p:txBody>
          <a:bodyPr anchor="ctr">
            <a:spAutoFit/>
          </a:bodyPr>
          <a:lstStyle/>
          <a:p>
            <a:pPr algn="ctr"/>
            <a:r>
              <a:rPr lang="ar-EG" sz="3200" b="1" dirty="0" smtClean="0">
                <a:solidFill>
                  <a:srgbClr val="FF0000"/>
                </a:solidFill>
              </a:rPr>
              <a:t>تم استلهام العناصر </a:t>
            </a:r>
            <a:r>
              <a:rPr lang="ar-EG" sz="3200" b="1" dirty="0" err="1" smtClean="0">
                <a:solidFill>
                  <a:srgbClr val="FF0000"/>
                </a:solidFill>
              </a:rPr>
              <a:t>الزخرفية</a:t>
            </a:r>
            <a:r>
              <a:rPr lang="ar-EG" sz="3200" b="1" dirty="0" smtClean="0">
                <a:solidFill>
                  <a:srgbClr val="FF0000"/>
                </a:solidFill>
              </a:rPr>
              <a:t> من النباتات.</a:t>
            </a:r>
            <a:endParaRPr lang="en-US" sz="3200" dirty="0">
              <a:solidFill>
                <a:srgbClr val="FF0000"/>
              </a:solidFill>
            </a:endParaRPr>
          </a:p>
        </p:txBody>
      </p:sp>
      <p:sp>
        <p:nvSpPr>
          <p:cNvPr id="5" name="Rectangle 1"/>
          <p:cNvSpPr>
            <a:spLocks noChangeArrowheads="1"/>
          </p:cNvSpPr>
          <p:nvPr/>
        </p:nvSpPr>
        <p:spPr bwMode="auto">
          <a:xfrm>
            <a:off x="1219200" y="4724400"/>
            <a:ext cx="7543800" cy="1384995"/>
          </a:xfrm>
          <a:prstGeom prst="rect">
            <a:avLst/>
          </a:prstGeom>
          <a:noFill/>
          <a:ln w="9525">
            <a:noFill/>
            <a:miter lim="800000"/>
            <a:headEnd/>
            <a:tailEnd/>
          </a:ln>
        </p:spPr>
        <p:txBody>
          <a:bodyPr wrap="square" anchor="ctr">
            <a:spAutoFit/>
          </a:bodyPr>
          <a:lstStyle/>
          <a:p>
            <a:r>
              <a:rPr lang="ar-EG" sz="2800" b="1" dirty="0" smtClean="0">
                <a:solidFill>
                  <a:srgbClr val="FF0000"/>
                </a:solidFill>
              </a:rPr>
              <a:t>تناسقت الألوان وفقًا لطبيعة العناصر النباتية وتوزعت توزيعًا متناسقًا بين الغامق والفاتح، كما أن الألوان تناسبت مع تلك الطبيعة.</a:t>
            </a:r>
            <a:endParaRPr lang="en-US" sz="2800" dirty="0">
              <a:solidFill>
                <a:srgbClr val="FF0000"/>
              </a:solidFill>
            </a:endParaRPr>
          </a:p>
        </p:txBody>
      </p:sp>
      <p:sp>
        <p:nvSpPr>
          <p:cNvPr id="8" name="مستطيل 7"/>
          <p:cNvSpPr>
            <a:spLocks noChangeArrowheads="1"/>
          </p:cNvSpPr>
          <p:nvPr/>
        </p:nvSpPr>
        <p:spPr bwMode="auto">
          <a:xfrm>
            <a:off x="1676400" y="3962400"/>
            <a:ext cx="7315200" cy="2185214"/>
          </a:xfrm>
          <a:prstGeom prst="rect">
            <a:avLst/>
          </a:prstGeom>
          <a:noFill/>
          <a:ln w="9525">
            <a:noFill/>
            <a:miter lim="800000"/>
            <a:headEnd/>
            <a:tailEnd/>
          </a:ln>
        </p:spPr>
        <p:txBody>
          <a:bodyPr wrap="square">
            <a:spAutoFit/>
          </a:bodyPr>
          <a:lstStyle/>
          <a:p>
            <a:r>
              <a:rPr lang="en-US" sz="2800" b="1" dirty="0" smtClean="0">
                <a:latin typeface="Calibri" pitchFamily="34" charset="0"/>
              </a:rPr>
              <a:t>*</a:t>
            </a:r>
            <a:r>
              <a:rPr lang="ar-EG" sz="2800" b="1" dirty="0" smtClean="0">
                <a:latin typeface="Calibri" pitchFamily="34" charset="0"/>
              </a:rPr>
              <a:t> </a:t>
            </a:r>
            <a:r>
              <a:rPr lang="ar-SA" sz="2800" b="1" dirty="0" smtClean="0">
                <a:latin typeface="Calibri" pitchFamily="34" charset="0"/>
              </a:rPr>
              <a:t>الألوان</a:t>
            </a:r>
            <a:r>
              <a:rPr lang="ar-SA" sz="2800" b="1" dirty="0">
                <a:latin typeface="Calibri" pitchFamily="34" charset="0"/>
              </a:rPr>
              <a:t>، </a:t>
            </a:r>
            <a:r>
              <a:rPr lang="en-US" sz="2800" b="1" dirty="0">
                <a:latin typeface="Calibri" pitchFamily="34" charset="0"/>
              </a:rPr>
              <a:t>)</a:t>
            </a:r>
            <a:r>
              <a:rPr lang="ar-SA" sz="2800" b="1" dirty="0">
                <a:latin typeface="Calibri" pitchFamily="34" charset="0"/>
              </a:rPr>
              <a:t>تناسقها، توزيعها، </a:t>
            </a:r>
            <a:r>
              <a:rPr lang="ar-SA" sz="2800" b="1" dirty="0" smtClean="0">
                <a:latin typeface="Calibri" pitchFamily="34" charset="0"/>
              </a:rPr>
              <a:t>مناسبتها</a:t>
            </a:r>
            <a:r>
              <a:rPr lang="en-US" sz="2800" b="1" dirty="0" smtClean="0">
                <a:latin typeface="Calibri" pitchFamily="34" charset="0"/>
              </a:rPr>
              <a:t> (</a:t>
            </a:r>
            <a:r>
              <a:rPr lang="ar-EG" sz="2800" b="1" dirty="0" err="1" smtClean="0">
                <a:latin typeface="Calibri" pitchFamily="34" charset="0"/>
              </a:rPr>
              <a:t>.</a:t>
            </a:r>
            <a:endParaRPr lang="ar-EG" sz="2800" b="1" dirty="0">
              <a:latin typeface="Calibri" pitchFamily="34" charset="0"/>
            </a:endParaRPr>
          </a:p>
          <a:p>
            <a:pPr algn="ctr"/>
            <a:endParaRPr lang="ar-EG" sz="2800" b="1" dirty="0">
              <a:solidFill>
                <a:srgbClr val="0033CC"/>
              </a:solidFill>
              <a:latin typeface="Calibri" pitchFamily="34" charset="0"/>
            </a:endParaRPr>
          </a:p>
          <a:p>
            <a:pPr algn="ctr"/>
            <a:r>
              <a:rPr lang="ar-EG" sz="2000" dirty="0" smtClean="0">
                <a:solidFill>
                  <a:srgbClr val="0033CC"/>
                </a:solidFill>
                <a:latin typeface="Calibri" pitchFamily="34" charset="0"/>
              </a:rPr>
              <a:t>.......................................................................................................................................................................................................................................................................................................................................................................................................................</a:t>
            </a:r>
            <a:endParaRPr lang="en-US" sz="2000" dirty="0">
              <a:solidFill>
                <a:srgbClr val="0033CC"/>
              </a:solidFill>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914400" y="1336878"/>
            <a:ext cx="7772400" cy="4378122"/>
          </a:xfrm>
          <a:prstGeom prst="rect">
            <a:avLst/>
          </a:prstGeom>
          <a:noFill/>
          <a:ln w="9525">
            <a:noFill/>
            <a:miter lim="800000"/>
            <a:headEnd/>
            <a:tailEnd/>
          </a:ln>
          <a:effectLst/>
        </p:spPr>
        <p:txBody>
          <a:bodyPr wrap="square" anchor="ctr">
            <a:spAutoFit/>
          </a:bodyPr>
          <a:lstStyle/>
          <a:p>
            <a:pPr fontAlgn="auto">
              <a:spcBef>
                <a:spcPts val="0"/>
              </a:spcBef>
              <a:spcAft>
                <a:spcPts val="0"/>
              </a:spcAft>
              <a:buFont typeface="Arial" pitchFamily="34" charset="0"/>
              <a:buChar char="•"/>
              <a:defRPr/>
            </a:pPr>
            <a:r>
              <a:rPr lang="ar-SA" sz="3200" b="1" dirty="0" smtClean="0">
                <a:latin typeface="+mn-lt"/>
                <a:cs typeface="+mn-cs"/>
              </a:rPr>
              <a:t>نوع </a:t>
            </a:r>
            <a:r>
              <a:rPr lang="ar-SA" sz="3200" b="1" dirty="0">
                <a:latin typeface="+mn-lt"/>
                <a:cs typeface="+mn-cs"/>
              </a:rPr>
              <a:t>التشعب</a:t>
            </a:r>
            <a:r>
              <a:rPr lang="en-US" sz="3200" b="1" dirty="0">
                <a:latin typeface="+mn-lt"/>
                <a:cs typeface="+mn-cs"/>
              </a:rPr>
              <a:t>.</a:t>
            </a:r>
            <a:endParaRPr lang="ar-EG" sz="3200" b="1" dirty="0">
              <a:latin typeface="+mn-lt"/>
              <a:cs typeface="+mn-cs"/>
            </a:endParaRPr>
          </a:p>
          <a:p>
            <a:pPr algn="ctr" fontAlgn="auto">
              <a:spcBef>
                <a:spcPts val="0"/>
              </a:spcBef>
              <a:spcAft>
                <a:spcPts val="0"/>
              </a:spcAft>
              <a:defRPr/>
            </a:pPr>
            <a:endParaRPr lang="ar-EG" sz="1050" b="1" dirty="0">
              <a:latin typeface="+mn-lt"/>
              <a:cs typeface="+mn-cs"/>
            </a:endParaRPr>
          </a:p>
          <a:p>
            <a:pPr algn="ctr" fontAlgn="auto">
              <a:spcBef>
                <a:spcPts val="0"/>
              </a:spcBef>
              <a:spcAft>
                <a:spcPts val="0"/>
              </a:spcAft>
              <a:defRPr/>
            </a:pPr>
            <a:r>
              <a:rPr lang="ar-EG" sz="2000" dirty="0" smtClean="0">
                <a:latin typeface="+mn-lt"/>
                <a:cs typeface="+mn-cs"/>
              </a:rPr>
              <a:t>............................................................................. </a:t>
            </a:r>
            <a:r>
              <a:rPr lang="ar-EG" sz="2000" dirty="0">
                <a:latin typeface="+mn-lt"/>
                <a:cs typeface="+mn-cs"/>
              </a:rPr>
              <a:t>.</a:t>
            </a:r>
            <a:endParaRPr lang="en-US" sz="2000" dirty="0">
              <a:latin typeface="+mn-lt"/>
              <a:cs typeface="+mn-cs"/>
            </a:endParaRPr>
          </a:p>
          <a:p>
            <a:pPr algn="ctr" fontAlgn="auto">
              <a:spcBef>
                <a:spcPts val="0"/>
              </a:spcBef>
              <a:spcAft>
                <a:spcPts val="0"/>
              </a:spcAft>
              <a:defRPr/>
            </a:pPr>
            <a:endParaRPr lang="ar-EG" sz="1200" b="1" dirty="0">
              <a:latin typeface="+mn-lt"/>
              <a:cs typeface="+mn-cs"/>
            </a:endParaRPr>
          </a:p>
          <a:p>
            <a:pPr fontAlgn="auto">
              <a:spcBef>
                <a:spcPts val="0"/>
              </a:spcBef>
              <a:spcAft>
                <a:spcPts val="0"/>
              </a:spcAft>
              <a:buFont typeface="Arial" charset="0"/>
              <a:buChar char="•"/>
              <a:defRPr/>
            </a:pPr>
            <a:r>
              <a:rPr lang="ar-SA" sz="3200" b="1" dirty="0" smtClean="0">
                <a:latin typeface="+mn-lt"/>
                <a:cs typeface="+mn-cs"/>
              </a:rPr>
              <a:t>علاقة </a:t>
            </a:r>
            <a:r>
              <a:rPr lang="ar-SA" sz="3200" b="1" dirty="0">
                <a:latin typeface="+mn-lt"/>
                <a:cs typeface="+mn-cs"/>
              </a:rPr>
              <a:t>العناصر ببعضها داخل التكوين وت</a:t>
            </a:r>
            <a:r>
              <a:rPr lang="ar-EG" sz="3200" b="1" dirty="0">
                <a:latin typeface="+mn-lt"/>
                <a:cs typeface="+mn-cs"/>
              </a:rPr>
              <a:t>آ</a:t>
            </a:r>
            <a:r>
              <a:rPr lang="ar-SA" sz="3200" b="1" dirty="0">
                <a:latin typeface="+mn-lt"/>
                <a:cs typeface="+mn-cs"/>
              </a:rPr>
              <a:t>لفها</a:t>
            </a:r>
            <a:r>
              <a:rPr lang="en-US" sz="3200" b="1" dirty="0" smtClean="0">
                <a:latin typeface="+mn-lt"/>
                <a:cs typeface="+mn-cs"/>
              </a:rPr>
              <a:t>.</a:t>
            </a:r>
            <a:endParaRPr lang="ar-EG" sz="3200" b="1" dirty="0" smtClean="0">
              <a:latin typeface="+mn-lt"/>
              <a:cs typeface="+mn-cs"/>
            </a:endParaRPr>
          </a:p>
          <a:p>
            <a:pPr fontAlgn="auto">
              <a:spcBef>
                <a:spcPts val="0"/>
              </a:spcBef>
              <a:spcAft>
                <a:spcPts val="0"/>
              </a:spcAft>
              <a:defRPr/>
            </a:pPr>
            <a:endParaRPr lang="en-US" sz="3200" b="1" dirty="0">
              <a:latin typeface="+mn-lt"/>
              <a:cs typeface="+mn-cs"/>
            </a:endParaRPr>
          </a:p>
          <a:p>
            <a:pPr algn="ctr" fontAlgn="auto">
              <a:spcBef>
                <a:spcPts val="0"/>
              </a:spcBef>
              <a:spcAft>
                <a:spcPts val="0"/>
              </a:spcAft>
              <a:defRPr/>
            </a:pPr>
            <a:endParaRPr lang="ar-EG" sz="200" dirty="0">
              <a:latin typeface="+mn-lt"/>
              <a:cs typeface="+mn-cs"/>
            </a:endParaRPr>
          </a:p>
          <a:p>
            <a:pPr algn="ctr" fontAlgn="auto">
              <a:spcBef>
                <a:spcPts val="0"/>
              </a:spcBef>
              <a:spcAft>
                <a:spcPts val="0"/>
              </a:spcAft>
              <a:defRPr/>
            </a:pPr>
            <a:r>
              <a:rPr lang="ar-EG" sz="2000" dirty="0" smtClean="0">
                <a:latin typeface="+mn-lt"/>
                <a:cs typeface="+mn-cs"/>
              </a:rPr>
              <a:t>................................................................................</a:t>
            </a:r>
            <a:r>
              <a:rPr lang="ar-EG" sz="3200" dirty="0" smtClean="0">
                <a:latin typeface="+mn-lt"/>
                <a:cs typeface="+mn-cs"/>
              </a:rPr>
              <a:t> </a:t>
            </a:r>
            <a:endParaRPr lang="en-US" sz="3200" dirty="0">
              <a:latin typeface="+mn-lt"/>
              <a:cs typeface="+mn-cs"/>
            </a:endParaRPr>
          </a:p>
          <a:p>
            <a:pPr algn="ctr" fontAlgn="auto">
              <a:spcBef>
                <a:spcPts val="0"/>
              </a:spcBef>
              <a:spcAft>
                <a:spcPts val="0"/>
              </a:spcAft>
              <a:defRPr/>
            </a:pPr>
            <a:endParaRPr lang="ar-EG" sz="1200" b="1" dirty="0">
              <a:latin typeface="+mn-lt"/>
              <a:cs typeface="+mn-cs"/>
            </a:endParaRPr>
          </a:p>
          <a:p>
            <a:pPr fontAlgn="auto">
              <a:spcBef>
                <a:spcPts val="0"/>
              </a:spcBef>
              <a:spcAft>
                <a:spcPts val="0"/>
              </a:spcAft>
              <a:buFont typeface="Arial" charset="0"/>
              <a:buChar char="•"/>
              <a:defRPr/>
            </a:pPr>
            <a:r>
              <a:rPr lang="ar-SA" sz="3200" b="1" dirty="0" smtClean="0">
                <a:latin typeface="+mn-lt"/>
                <a:cs typeface="+mn-cs"/>
              </a:rPr>
              <a:t>حركة </a:t>
            </a:r>
            <a:r>
              <a:rPr lang="ar-SA" sz="3200" b="1" dirty="0">
                <a:latin typeface="+mn-lt"/>
                <a:cs typeface="+mn-cs"/>
              </a:rPr>
              <a:t>العناصر</a:t>
            </a:r>
            <a:r>
              <a:rPr lang="en-US" sz="3200" b="1" dirty="0" smtClean="0">
                <a:latin typeface="+mn-lt"/>
                <a:cs typeface="+mn-cs"/>
              </a:rPr>
              <a:t>.</a:t>
            </a:r>
            <a:endParaRPr lang="ar-EG" sz="3200" b="1" dirty="0" smtClean="0">
              <a:latin typeface="+mn-lt"/>
              <a:cs typeface="+mn-cs"/>
            </a:endParaRPr>
          </a:p>
          <a:p>
            <a:pPr fontAlgn="auto">
              <a:spcBef>
                <a:spcPts val="0"/>
              </a:spcBef>
              <a:spcAft>
                <a:spcPts val="0"/>
              </a:spcAft>
              <a:defRPr/>
            </a:pPr>
            <a:endParaRPr lang="en-US" sz="3200" b="1" dirty="0">
              <a:latin typeface="+mn-lt"/>
              <a:cs typeface="+mn-cs"/>
            </a:endParaRPr>
          </a:p>
          <a:p>
            <a:pPr algn="ctr" fontAlgn="auto">
              <a:lnSpc>
                <a:spcPct val="150000"/>
              </a:lnSpc>
              <a:spcBef>
                <a:spcPts val="0"/>
              </a:spcBef>
              <a:spcAft>
                <a:spcPts val="0"/>
              </a:spcAft>
              <a:defRPr/>
            </a:pPr>
            <a:r>
              <a:rPr lang="ar-EG" sz="2000" dirty="0" smtClean="0">
                <a:latin typeface="+mn-lt"/>
                <a:cs typeface="+mn-cs"/>
              </a:rPr>
              <a:t>................................................................................</a:t>
            </a:r>
            <a:endParaRPr lang="en-US" sz="2000" dirty="0">
              <a:latin typeface="+mn-lt"/>
              <a:cs typeface="+mn-cs"/>
            </a:endParaRPr>
          </a:p>
        </p:txBody>
      </p:sp>
      <p:sp>
        <p:nvSpPr>
          <p:cNvPr id="4" name="Rectangle 1"/>
          <p:cNvSpPr>
            <a:spLocks noChangeArrowheads="1"/>
          </p:cNvSpPr>
          <p:nvPr/>
        </p:nvSpPr>
        <p:spPr bwMode="auto">
          <a:xfrm>
            <a:off x="1371600" y="1752600"/>
            <a:ext cx="6324600" cy="523220"/>
          </a:xfrm>
          <a:prstGeom prst="rect">
            <a:avLst/>
          </a:prstGeom>
          <a:noFill/>
          <a:ln w="9525">
            <a:noFill/>
            <a:miter lim="800000"/>
            <a:headEnd/>
            <a:tailEnd/>
          </a:ln>
        </p:spPr>
        <p:txBody>
          <a:bodyPr anchor="ctr">
            <a:spAutoFit/>
          </a:bodyPr>
          <a:lstStyle/>
          <a:p>
            <a:pPr algn="ctr"/>
            <a:r>
              <a:rPr lang="ar-EG" sz="2800" b="1" dirty="0">
                <a:solidFill>
                  <a:srgbClr val="FF0000"/>
                </a:solidFill>
                <a:latin typeface="Calibri" pitchFamily="34" charset="0"/>
              </a:rPr>
              <a:t>تشعب زخرفي من نقطة على أساس توازني. </a:t>
            </a:r>
            <a:endParaRPr lang="en-US" sz="2800" dirty="0">
              <a:solidFill>
                <a:srgbClr val="FF0000"/>
              </a:solidFill>
              <a:latin typeface="Calibri" pitchFamily="34" charset="0"/>
            </a:endParaRPr>
          </a:p>
        </p:txBody>
      </p:sp>
      <p:sp>
        <p:nvSpPr>
          <p:cNvPr id="5" name="Rectangle 1"/>
          <p:cNvSpPr>
            <a:spLocks noChangeArrowheads="1"/>
          </p:cNvSpPr>
          <p:nvPr/>
        </p:nvSpPr>
        <p:spPr bwMode="auto">
          <a:xfrm>
            <a:off x="1447800" y="3124200"/>
            <a:ext cx="6324600" cy="954107"/>
          </a:xfrm>
          <a:prstGeom prst="rect">
            <a:avLst/>
          </a:prstGeom>
          <a:noFill/>
          <a:ln w="9525">
            <a:noFill/>
            <a:miter lim="800000"/>
            <a:headEnd/>
            <a:tailEnd/>
          </a:ln>
        </p:spPr>
        <p:txBody>
          <a:bodyPr anchor="ctr">
            <a:spAutoFit/>
          </a:bodyPr>
          <a:lstStyle/>
          <a:p>
            <a:pPr algn="ctr"/>
            <a:r>
              <a:rPr lang="ar-EG" sz="2800" b="1" dirty="0" smtClean="0">
                <a:solidFill>
                  <a:srgbClr val="FF0000"/>
                </a:solidFill>
              </a:rPr>
              <a:t>تآلفت العناصر مع بعضها في الشكل وفقًا لمضمون اللوحة الطبيعي.</a:t>
            </a:r>
            <a:endParaRPr lang="en-US" sz="2800" dirty="0">
              <a:solidFill>
                <a:srgbClr val="FF0000"/>
              </a:solidFill>
            </a:endParaRPr>
          </a:p>
        </p:txBody>
      </p:sp>
      <p:sp>
        <p:nvSpPr>
          <p:cNvPr id="6" name="Rectangle 2"/>
          <p:cNvSpPr>
            <a:spLocks noChangeArrowheads="1"/>
          </p:cNvSpPr>
          <p:nvPr/>
        </p:nvSpPr>
        <p:spPr bwMode="auto">
          <a:xfrm>
            <a:off x="914400" y="4800600"/>
            <a:ext cx="75438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ar-EG" sz="2800" b="1" dirty="0" smtClean="0">
                <a:solidFill>
                  <a:srgbClr val="FF0000"/>
                </a:solidFill>
              </a:rPr>
              <a:t>حركة العناصر جاءت  متناسقة وأضفت شعورًا بالواقعية على مضمون اللوحة.</a:t>
            </a:r>
            <a:endParaRPr lang="en-US" sz="2800" dirty="0">
              <a:solidFill>
                <a:srgbClr val="FF0000"/>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5638800" y="914400"/>
            <a:ext cx="3505200" cy="914400"/>
          </a:xfrm>
          <a:prstGeom prst="rect">
            <a:avLst/>
          </a:prstGeom>
          <a:solidFill>
            <a:schemeClr val="bg1">
              <a:lumMod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a:spLocks noChangeArrowheads="1"/>
          </p:cNvSpPr>
          <p:nvPr/>
        </p:nvSpPr>
        <p:spPr bwMode="auto">
          <a:xfrm>
            <a:off x="6477000" y="990600"/>
            <a:ext cx="2387193" cy="646331"/>
          </a:xfrm>
          <a:prstGeom prst="rect">
            <a:avLst/>
          </a:prstGeom>
          <a:noFill/>
          <a:ln w="9525">
            <a:noFill/>
            <a:miter lim="800000"/>
            <a:headEnd/>
            <a:tailEnd/>
          </a:ln>
        </p:spPr>
        <p:txBody>
          <a:bodyPr wrap="none">
            <a:spAutoFit/>
          </a:bodyPr>
          <a:lstStyle/>
          <a:p>
            <a:pPr algn="ctr"/>
            <a:r>
              <a:rPr lang="ar-SA" sz="3600" b="1" dirty="0">
                <a:latin typeface="Calibri" pitchFamily="34" charset="0"/>
              </a:rPr>
              <a:t>الفن </a:t>
            </a:r>
            <a:r>
              <a:rPr lang="ar-SA" sz="3600" b="1" dirty="0" smtClean="0">
                <a:latin typeface="Calibri" pitchFamily="34" charset="0"/>
              </a:rPr>
              <a:t>الإسلامي</a:t>
            </a:r>
            <a:r>
              <a:rPr lang="ar-EG" sz="3600" b="1" dirty="0" err="1" smtClean="0">
                <a:latin typeface="Calibri" pitchFamily="34" charset="0"/>
              </a:rPr>
              <a:t>:</a:t>
            </a:r>
            <a:endParaRPr lang="en-US" sz="3600" dirty="0">
              <a:latin typeface="Calibri" pitchFamily="34" charset="0"/>
            </a:endParaRPr>
          </a:p>
        </p:txBody>
      </p:sp>
      <p:sp>
        <p:nvSpPr>
          <p:cNvPr id="7" name="TextBox 6"/>
          <p:cNvSpPr txBox="1">
            <a:spLocks noChangeArrowheads="1"/>
          </p:cNvSpPr>
          <p:nvPr/>
        </p:nvSpPr>
        <p:spPr bwMode="auto">
          <a:xfrm>
            <a:off x="762000" y="2819400"/>
            <a:ext cx="7924800" cy="2554288"/>
          </a:xfrm>
          <a:prstGeom prst="rect">
            <a:avLst/>
          </a:prstGeom>
          <a:noFill/>
          <a:ln w="9525">
            <a:noFill/>
            <a:miter lim="800000"/>
            <a:headEnd/>
            <a:tailEnd/>
          </a:ln>
        </p:spPr>
        <p:txBody>
          <a:bodyPr wrap="square">
            <a:spAutoFit/>
          </a:bodyPr>
          <a:lstStyle/>
          <a:p>
            <a:r>
              <a:rPr lang="ar-SA" sz="4000" b="1" dirty="0">
                <a:latin typeface="Calibri" pitchFamily="34" charset="0"/>
              </a:rPr>
              <a:t>الفن الإسلامي هو الفن الذي نشأ وازدهر في البلاد التي اتخذ أهلها الإسلام </a:t>
            </a:r>
            <a:r>
              <a:rPr lang="ar-SA" sz="4000" b="1" dirty="0" smtClean="0">
                <a:latin typeface="Calibri" pitchFamily="34" charset="0"/>
              </a:rPr>
              <a:t>دينًا </a:t>
            </a:r>
            <a:r>
              <a:rPr lang="ar-SA" sz="4000" b="1" dirty="0">
                <a:latin typeface="Calibri" pitchFamily="34" charset="0"/>
              </a:rPr>
              <a:t>وكان الفن الإسلامي الزخرفي في بداياته </a:t>
            </a:r>
            <a:r>
              <a:rPr lang="ar-SA" sz="4000" b="1" dirty="0" smtClean="0">
                <a:latin typeface="Calibri" pitchFamily="34" charset="0"/>
              </a:rPr>
              <a:t>متأثرًا </a:t>
            </a:r>
            <a:r>
              <a:rPr lang="ar-SA" sz="4000" b="1" dirty="0">
                <a:latin typeface="Calibri" pitchFamily="34" charset="0"/>
              </a:rPr>
              <a:t>بالفنون والثقافات الأخرى</a:t>
            </a:r>
            <a:r>
              <a:rPr lang="en-US" sz="4000" b="1" dirty="0">
                <a:latin typeface="Calibri" pitchFamily="34" charset="0"/>
              </a:rPr>
              <a:t>.</a:t>
            </a:r>
            <a:endParaRPr lang="en-US" sz="40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990600" y="2743200"/>
            <a:ext cx="7620000" cy="1569660"/>
          </a:xfrm>
          <a:prstGeom prst="rect">
            <a:avLst/>
          </a:prstGeom>
          <a:noFill/>
          <a:ln w="9525">
            <a:noFill/>
            <a:miter lim="800000"/>
            <a:headEnd/>
            <a:tailEnd/>
          </a:ln>
        </p:spPr>
        <p:txBody>
          <a:bodyPr wrap="square" anchor="ctr">
            <a:spAutoFit/>
          </a:bodyPr>
          <a:lstStyle/>
          <a:p>
            <a:r>
              <a:rPr lang="ar-SA" sz="3200" b="1" dirty="0">
                <a:latin typeface="Calibri" pitchFamily="34" charset="0"/>
              </a:rPr>
              <a:t> نصمم وحدة </a:t>
            </a:r>
            <a:r>
              <a:rPr lang="ar-SA" sz="3200" b="1" dirty="0" err="1">
                <a:latin typeface="Calibri" pitchFamily="34" charset="0"/>
              </a:rPr>
              <a:t>زخرفية</a:t>
            </a:r>
            <a:r>
              <a:rPr lang="ar-SA" sz="3200" b="1" dirty="0">
                <a:latin typeface="Calibri" pitchFamily="34" charset="0"/>
              </a:rPr>
              <a:t> </a:t>
            </a:r>
            <a:r>
              <a:rPr lang="ar-SA" sz="3200" b="1" dirty="0" err="1">
                <a:latin typeface="Calibri" pitchFamily="34" charset="0"/>
              </a:rPr>
              <a:t>متش</a:t>
            </a:r>
            <a:r>
              <a:rPr lang="ar-EG" sz="3200" b="1" dirty="0">
                <a:latin typeface="Calibri" pitchFamily="34" charset="0"/>
              </a:rPr>
              <a:t>عب</a:t>
            </a:r>
            <a:r>
              <a:rPr lang="ar-SA" sz="3200" b="1" dirty="0">
                <a:latin typeface="Calibri" pitchFamily="34" charset="0"/>
              </a:rPr>
              <a:t>ة من نقطة، في الشكل </a:t>
            </a:r>
            <a:r>
              <a:rPr lang="ar-EG" sz="3200" b="1" dirty="0">
                <a:latin typeface="Calibri" pitchFamily="34" charset="0"/>
              </a:rPr>
              <a:t>(15)</a:t>
            </a:r>
            <a:r>
              <a:rPr lang="ar-SA" sz="3200" b="1" dirty="0">
                <a:latin typeface="Calibri" pitchFamily="34" charset="0"/>
              </a:rPr>
              <a:t>، ووحدة </a:t>
            </a:r>
            <a:r>
              <a:rPr lang="ar-SA" sz="3200" b="1" dirty="0" err="1">
                <a:latin typeface="Calibri" pitchFamily="34" charset="0"/>
              </a:rPr>
              <a:t>زخرفية</a:t>
            </a:r>
            <a:r>
              <a:rPr lang="ar-SA" sz="3200" b="1" dirty="0">
                <a:latin typeface="Calibri" pitchFamily="34" charset="0"/>
              </a:rPr>
              <a:t> متشعبة من خط، في الشكل </a:t>
            </a:r>
            <a:r>
              <a:rPr lang="ar-EG" sz="3200" b="1" dirty="0">
                <a:latin typeface="Calibri" pitchFamily="34" charset="0"/>
              </a:rPr>
              <a:t>(16)</a:t>
            </a:r>
            <a:r>
              <a:rPr lang="ar-SA" sz="3200" b="1" dirty="0">
                <a:latin typeface="Calibri" pitchFamily="34" charset="0"/>
              </a:rPr>
              <a:t>، ثم نلونها بالألوان المناسبة</a:t>
            </a:r>
            <a:r>
              <a:rPr lang="en-US" sz="3200" b="1" dirty="0">
                <a:latin typeface="Calibri" pitchFamily="34" charset="0"/>
              </a:rPr>
              <a:t>.</a:t>
            </a:r>
            <a:endParaRPr lang="en-US" sz="3200" dirty="0">
              <a:latin typeface="Calibri" pitchFamily="34" charset="0"/>
            </a:endParaRPr>
          </a:p>
        </p:txBody>
      </p:sp>
      <p:grpSp>
        <p:nvGrpSpPr>
          <p:cNvPr id="8" name="مجموعة 7"/>
          <p:cNvGrpSpPr/>
          <p:nvPr/>
        </p:nvGrpSpPr>
        <p:grpSpPr>
          <a:xfrm>
            <a:off x="4480677" y="0"/>
            <a:ext cx="3670832" cy="1357298"/>
            <a:chOff x="4480677" y="0"/>
            <a:chExt cx="3670832" cy="1357298"/>
          </a:xfrm>
        </p:grpSpPr>
        <p:sp>
          <p:nvSpPr>
            <p:cNvPr id="9" name="مخطط انسيابي: عملية يدوية 8"/>
            <p:cNvSpPr/>
            <p:nvPr/>
          </p:nvSpPr>
          <p:spPr>
            <a:xfrm rot="16353496">
              <a:off x="5779247" y="-1014963"/>
              <a:ext cx="1073691" cy="3670832"/>
            </a:xfrm>
            <a:prstGeom prst="flowChartManualOperation">
              <a:avLst/>
            </a:prstGeom>
            <a:gradFill flip="none" rotWithShape="1">
              <a:gsLst>
                <a:gs pos="0">
                  <a:schemeClr val="bg1"/>
                </a:gs>
                <a:gs pos="50000">
                  <a:srgbClr val="FFC000">
                    <a:shade val="67500"/>
                    <a:satMod val="115000"/>
                  </a:srgbClr>
                </a:gs>
                <a:gs pos="100000">
                  <a:srgbClr val="FFC000">
                    <a:shade val="100000"/>
                    <a:satMod val="115000"/>
                  </a:srgbClr>
                </a:gs>
              </a:gsLst>
              <a:path path="circle">
                <a:fillToRect l="50000" t="50000" r="50000" b="50000"/>
              </a:path>
              <a:tileRect/>
            </a:gra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clrChange>
                <a:clrFrom>
                  <a:srgbClr val="FDF792"/>
                </a:clrFrom>
                <a:clrTo>
                  <a:srgbClr val="FDF792">
                    <a:alpha val="0"/>
                  </a:srgbClr>
                </a:clrTo>
              </a:clrChange>
              <a:lum bright="-7000" contrast="38000"/>
            </a:blip>
            <a:srcRect/>
            <a:stretch>
              <a:fillRect/>
            </a:stretch>
          </p:blipFill>
          <p:spPr bwMode="auto">
            <a:xfrm>
              <a:off x="7286644" y="0"/>
              <a:ext cx="666750" cy="1285860"/>
            </a:xfrm>
            <a:prstGeom prst="rect">
              <a:avLst/>
            </a:prstGeom>
            <a:noFill/>
            <a:ln w="9525">
              <a:noFill/>
              <a:miter lim="800000"/>
              <a:headEnd/>
              <a:tailEnd/>
            </a:ln>
            <a:effectLst/>
          </p:spPr>
        </p:pic>
        <p:sp>
          <p:nvSpPr>
            <p:cNvPr id="11" name="TextBox 4"/>
            <p:cNvSpPr txBox="1">
              <a:spLocks noChangeArrowheads="1"/>
            </p:cNvSpPr>
            <p:nvPr/>
          </p:nvSpPr>
          <p:spPr bwMode="auto">
            <a:xfrm>
              <a:off x="5029200" y="381000"/>
              <a:ext cx="2057400" cy="646331"/>
            </a:xfrm>
            <a:prstGeom prst="rect">
              <a:avLst/>
            </a:prstGeom>
            <a:noFill/>
            <a:ln w="9525">
              <a:noFill/>
              <a:miter lim="800000"/>
              <a:headEnd/>
              <a:tailEnd/>
            </a:ln>
          </p:spPr>
          <p:txBody>
            <a:bodyPr wrap="square">
              <a:spAutoFit/>
            </a:bodyPr>
            <a:lstStyle/>
            <a:p>
              <a:pPr algn="ctr" rtl="0"/>
              <a:r>
                <a:rPr lang="ar-EG" sz="3600" b="1" dirty="0">
                  <a:solidFill>
                    <a:srgbClr val="C00000"/>
                  </a:solidFill>
                  <a:latin typeface="Calibri" pitchFamily="34" charset="0"/>
                </a:rPr>
                <a:t>نشاط </a:t>
              </a:r>
              <a:r>
                <a:rPr lang="ar-EG" sz="3600" b="1" dirty="0" smtClean="0">
                  <a:solidFill>
                    <a:srgbClr val="C00000"/>
                  </a:solidFill>
                  <a:latin typeface="Calibri" pitchFamily="34" charset="0"/>
                </a:rPr>
                <a:t>(5)</a:t>
              </a:r>
              <a:endParaRPr lang="en-US" sz="3600" dirty="0">
                <a:solidFill>
                  <a:srgbClr val="C00000"/>
                </a:solidFill>
                <a:latin typeface="Calibri" pitchFamily="34" charset="0"/>
              </a:endParaRP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1" name="TextBox 3"/>
          <p:cNvSpPr txBox="1">
            <a:spLocks noChangeArrowheads="1"/>
          </p:cNvSpPr>
          <p:nvPr/>
        </p:nvSpPr>
        <p:spPr bwMode="auto">
          <a:xfrm>
            <a:off x="3657600" y="5638800"/>
            <a:ext cx="2057401" cy="584774"/>
          </a:xfrm>
          <a:prstGeom prst="rect">
            <a:avLst/>
          </a:prstGeom>
          <a:noFill/>
          <a:ln w="9525">
            <a:noFill/>
            <a:miter lim="800000"/>
            <a:headEnd/>
            <a:tailEnd/>
          </a:ln>
        </p:spPr>
        <p:txBody>
          <a:bodyPr wrap="square">
            <a:spAutoFit/>
          </a:bodyPr>
          <a:lstStyle/>
          <a:p>
            <a:pPr algn="ctr"/>
            <a:r>
              <a:rPr lang="ar-SA" sz="3200" b="1" dirty="0" smtClean="0">
                <a:latin typeface="Calibri" pitchFamily="34" charset="0"/>
              </a:rPr>
              <a:t>شكل </a:t>
            </a:r>
            <a:r>
              <a:rPr lang="ar-EG" sz="3200" b="1" dirty="0" smtClean="0">
                <a:latin typeface="Calibri" pitchFamily="34" charset="0"/>
              </a:rPr>
              <a:t>(16)</a:t>
            </a:r>
            <a:endParaRPr lang="en-US" sz="3200" dirty="0">
              <a:latin typeface="Calibri" pitchFamily="34" charset="0"/>
            </a:endParaRPr>
          </a:p>
        </p:txBody>
      </p:sp>
      <p:sp>
        <p:nvSpPr>
          <p:cNvPr id="43017" name="TextBox 6"/>
          <p:cNvSpPr txBox="1">
            <a:spLocks noChangeArrowheads="1"/>
          </p:cNvSpPr>
          <p:nvPr/>
        </p:nvSpPr>
        <p:spPr bwMode="auto">
          <a:xfrm>
            <a:off x="3733799" y="2463226"/>
            <a:ext cx="2057401" cy="584774"/>
          </a:xfrm>
          <a:prstGeom prst="rect">
            <a:avLst/>
          </a:prstGeom>
          <a:noFill/>
          <a:ln w="9525">
            <a:noFill/>
            <a:miter lim="800000"/>
            <a:headEnd/>
            <a:tailEnd/>
          </a:ln>
        </p:spPr>
        <p:txBody>
          <a:bodyPr wrap="square">
            <a:spAutoFit/>
          </a:bodyPr>
          <a:lstStyle/>
          <a:p>
            <a:pPr algn="ctr"/>
            <a:r>
              <a:rPr lang="ar-SA" sz="3200" b="1" dirty="0">
                <a:latin typeface="Calibri" pitchFamily="34" charset="0"/>
              </a:rPr>
              <a:t>شكل </a:t>
            </a:r>
            <a:r>
              <a:rPr lang="ar-EG" sz="3200" b="1" dirty="0">
                <a:latin typeface="Calibri" pitchFamily="34" charset="0"/>
              </a:rPr>
              <a:t>(15)</a:t>
            </a:r>
            <a:endParaRPr lang="en-US" sz="3200" dirty="0">
              <a:latin typeface="Calibri" pitchFamily="34" charset="0"/>
            </a:endParaRPr>
          </a:p>
        </p:txBody>
      </p:sp>
      <p:pic>
        <p:nvPicPr>
          <p:cNvPr id="39937" name="Picture 1"/>
          <p:cNvPicPr>
            <a:picLocks noChangeAspect="1" noChangeArrowheads="1"/>
          </p:cNvPicPr>
          <p:nvPr/>
        </p:nvPicPr>
        <p:blipFill>
          <a:blip r:embed="rId2" cstate="print">
            <a:lum bright="-17000" contrast="43000"/>
          </a:blip>
          <a:srcRect/>
          <a:stretch>
            <a:fillRect/>
          </a:stretch>
        </p:blipFill>
        <p:spPr bwMode="auto">
          <a:xfrm>
            <a:off x="2971800" y="101026"/>
            <a:ext cx="3973391" cy="2209799"/>
          </a:xfrm>
          <a:prstGeom prst="round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39938" name="Picture 2"/>
          <p:cNvPicPr>
            <a:picLocks noChangeAspect="1" noChangeArrowheads="1"/>
          </p:cNvPicPr>
          <p:nvPr/>
        </p:nvPicPr>
        <p:blipFill>
          <a:blip r:embed="rId3" cstate="print"/>
          <a:stretch>
            <a:fillRect/>
          </a:stretch>
        </p:blipFill>
        <p:spPr bwMode="auto">
          <a:xfrm>
            <a:off x="2971800" y="3352800"/>
            <a:ext cx="3981450" cy="2155265"/>
          </a:xfrm>
          <a:prstGeom prst="round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3021"/>
                                        </p:tgtEl>
                                        <p:attrNameLst>
                                          <p:attrName>style.visibility</p:attrName>
                                        </p:attrNameLst>
                                      </p:cBhvr>
                                      <p:to>
                                        <p:strVal val="visible"/>
                                      </p:to>
                                    </p:set>
                                    <p:animEffect transition="in" filter="circle(in)">
                                      <p:cBhvr>
                                        <p:cTn id="7" dur="2000"/>
                                        <p:tgtEl>
                                          <p:spTgt spid="430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3017"/>
                                        </p:tgtEl>
                                        <p:attrNameLst>
                                          <p:attrName>style.visibility</p:attrName>
                                        </p:attrNameLst>
                                      </p:cBhvr>
                                      <p:to>
                                        <p:strVal val="visible"/>
                                      </p:to>
                                    </p:set>
                                    <p:animEffect transition="in" filter="circle(in)">
                                      <p:cBhvr>
                                        <p:cTn id="10" dur="2000"/>
                                        <p:tgtEl>
                                          <p:spTgt spid="43017"/>
                                        </p:tgtEl>
                                      </p:cBhvr>
                                    </p:animEffect>
                                  </p:childTnLst>
                                </p:cTn>
                              </p:par>
                              <p:par>
                                <p:cTn id="11" presetID="6" presetClass="entr" presetSubtype="16" fill="hold" nodeType="withEffect">
                                  <p:stCondLst>
                                    <p:cond delay="0"/>
                                  </p:stCondLst>
                                  <p:childTnLst>
                                    <p:set>
                                      <p:cBhvr>
                                        <p:cTn id="12" dur="1" fill="hold">
                                          <p:stCondLst>
                                            <p:cond delay="0"/>
                                          </p:stCondLst>
                                        </p:cTn>
                                        <p:tgtEl>
                                          <p:spTgt spid="39937"/>
                                        </p:tgtEl>
                                        <p:attrNameLst>
                                          <p:attrName>style.visibility</p:attrName>
                                        </p:attrNameLst>
                                      </p:cBhvr>
                                      <p:to>
                                        <p:strVal val="visible"/>
                                      </p:to>
                                    </p:set>
                                    <p:animEffect transition="in" filter="circle(in)">
                                      <p:cBhvr>
                                        <p:cTn id="13" dur="2000"/>
                                        <p:tgtEl>
                                          <p:spTgt spid="39937"/>
                                        </p:tgtEl>
                                      </p:cBhvr>
                                    </p:animEffect>
                                  </p:childTnLst>
                                </p:cTn>
                              </p:par>
                              <p:par>
                                <p:cTn id="14" presetID="6" presetClass="entr" presetSubtype="16" fill="hold" nodeType="withEffect">
                                  <p:stCondLst>
                                    <p:cond delay="0"/>
                                  </p:stCondLst>
                                  <p:childTnLst>
                                    <p:set>
                                      <p:cBhvr>
                                        <p:cTn id="15" dur="1" fill="hold">
                                          <p:stCondLst>
                                            <p:cond delay="0"/>
                                          </p:stCondLst>
                                        </p:cTn>
                                        <p:tgtEl>
                                          <p:spTgt spid="39938"/>
                                        </p:tgtEl>
                                        <p:attrNameLst>
                                          <p:attrName>style.visibility</p:attrName>
                                        </p:attrNameLst>
                                      </p:cBhvr>
                                      <p:to>
                                        <p:strVal val="visible"/>
                                      </p:to>
                                    </p:set>
                                    <p:animEffect transition="in" filter="circle(in)">
                                      <p:cBhvr>
                                        <p:cTn id="16" dur="2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1" grpId="0"/>
      <p:bldP spid="430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914400" y="2209800"/>
            <a:ext cx="7924800" cy="2554287"/>
          </a:xfrm>
          <a:prstGeom prst="rect">
            <a:avLst/>
          </a:prstGeom>
          <a:noFill/>
          <a:ln w="9525">
            <a:noFill/>
            <a:miter lim="800000"/>
            <a:headEnd/>
            <a:tailEnd/>
          </a:ln>
        </p:spPr>
        <p:txBody>
          <a:bodyPr wrap="square" anchor="ctr">
            <a:spAutoFit/>
          </a:bodyPr>
          <a:lstStyle/>
          <a:p>
            <a:r>
              <a:rPr lang="ar-SA" sz="3200" b="1" dirty="0">
                <a:latin typeface="Calibri" pitchFamily="34" charset="0"/>
              </a:rPr>
              <a:t>تناول الفنان الوحدة </a:t>
            </a:r>
            <a:r>
              <a:rPr lang="ar-SA" sz="3200" b="1" dirty="0" err="1">
                <a:latin typeface="Calibri" pitchFamily="34" charset="0"/>
              </a:rPr>
              <a:t>الزخرفية</a:t>
            </a:r>
            <a:r>
              <a:rPr lang="ar-SA" sz="3200" b="1" dirty="0">
                <a:latin typeface="Calibri" pitchFamily="34" charset="0"/>
              </a:rPr>
              <a:t> </a:t>
            </a:r>
            <a:r>
              <a:rPr lang="ar-SA" sz="3200" b="1" dirty="0" err="1">
                <a:latin typeface="Calibri" pitchFamily="34" charset="0"/>
              </a:rPr>
              <a:t>المتش</a:t>
            </a:r>
            <a:r>
              <a:rPr lang="ar-EG" sz="3200" b="1" dirty="0">
                <a:latin typeface="Calibri" pitchFamily="34" charset="0"/>
              </a:rPr>
              <a:t>عب</a:t>
            </a:r>
            <a:r>
              <a:rPr lang="ar-SA" sz="3200" b="1" dirty="0">
                <a:latin typeface="Calibri" pitchFamily="34" charset="0"/>
              </a:rPr>
              <a:t>ة، شكل </a:t>
            </a:r>
            <a:r>
              <a:rPr lang="ar-EG" sz="3200" b="1" dirty="0">
                <a:latin typeface="Calibri" pitchFamily="34" charset="0"/>
              </a:rPr>
              <a:t>(17)</a:t>
            </a:r>
            <a:r>
              <a:rPr lang="ar-SA" sz="3200" b="1" dirty="0">
                <a:latin typeface="Calibri" pitchFamily="34" charset="0"/>
              </a:rPr>
              <a:t>، في زخرفة العديد من المنتجات بأساليب مختلفة على خامات متنوعة مع الحفاظ على شكل العنصر الأساسي كما في شكل </a:t>
            </a:r>
            <a:r>
              <a:rPr lang="ar-EG" sz="3200" b="1" dirty="0">
                <a:latin typeface="Calibri" pitchFamily="34" charset="0"/>
              </a:rPr>
              <a:t>(18، 19، 20، 21)</a:t>
            </a:r>
            <a:r>
              <a:rPr lang="ar-SA" sz="3200" b="1" dirty="0">
                <a:latin typeface="Calibri" pitchFamily="34" charset="0"/>
              </a:rPr>
              <a:t>، نختار وحدة </a:t>
            </a:r>
            <a:r>
              <a:rPr lang="ar-SA" sz="3200" b="1" dirty="0" err="1">
                <a:latin typeface="Calibri" pitchFamily="34" charset="0"/>
              </a:rPr>
              <a:t>زخرفية</a:t>
            </a:r>
            <a:r>
              <a:rPr lang="ar-SA" sz="3200" b="1" dirty="0">
                <a:latin typeface="Calibri" pitchFamily="34" charset="0"/>
              </a:rPr>
              <a:t> متشعبة ونوظفها على أسطح مختلفة</a:t>
            </a:r>
            <a:r>
              <a:rPr lang="en-US" sz="3200" b="1" dirty="0">
                <a:latin typeface="Calibri" pitchFamily="34" charset="0"/>
              </a:rPr>
              <a:t>.</a:t>
            </a:r>
            <a:endParaRPr lang="en-US" sz="3200" dirty="0">
              <a:latin typeface="Calibri" pitchFamily="34" charset="0"/>
            </a:endParaRPr>
          </a:p>
        </p:txBody>
      </p:sp>
      <p:grpSp>
        <p:nvGrpSpPr>
          <p:cNvPr id="8" name="مجموعة 7"/>
          <p:cNvGrpSpPr/>
          <p:nvPr/>
        </p:nvGrpSpPr>
        <p:grpSpPr>
          <a:xfrm>
            <a:off x="4480677" y="0"/>
            <a:ext cx="3670832" cy="1357298"/>
            <a:chOff x="4480677" y="0"/>
            <a:chExt cx="3670832" cy="1357298"/>
          </a:xfrm>
        </p:grpSpPr>
        <p:sp>
          <p:nvSpPr>
            <p:cNvPr id="9" name="مخطط انسيابي: عملية يدوية 8"/>
            <p:cNvSpPr/>
            <p:nvPr/>
          </p:nvSpPr>
          <p:spPr>
            <a:xfrm rot="16353496">
              <a:off x="5779247" y="-1014963"/>
              <a:ext cx="1073691" cy="3670832"/>
            </a:xfrm>
            <a:prstGeom prst="flowChartManualOperation">
              <a:avLst/>
            </a:prstGeom>
            <a:gradFill flip="none" rotWithShape="1">
              <a:gsLst>
                <a:gs pos="0">
                  <a:schemeClr val="bg1"/>
                </a:gs>
                <a:gs pos="50000">
                  <a:srgbClr val="FFC000">
                    <a:shade val="67500"/>
                    <a:satMod val="115000"/>
                  </a:srgbClr>
                </a:gs>
                <a:gs pos="100000">
                  <a:srgbClr val="FFC000">
                    <a:shade val="100000"/>
                    <a:satMod val="115000"/>
                  </a:srgbClr>
                </a:gs>
              </a:gsLst>
              <a:path path="circle">
                <a:fillToRect l="50000" t="50000" r="50000" b="50000"/>
              </a:path>
              <a:tileRect/>
            </a:gra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clrChange>
                <a:clrFrom>
                  <a:srgbClr val="FDF792"/>
                </a:clrFrom>
                <a:clrTo>
                  <a:srgbClr val="FDF792">
                    <a:alpha val="0"/>
                  </a:srgbClr>
                </a:clrTo>
              </a:clrChange>
              <a:lum bright="-7000" contrast="38000"/>
            </a:blip>
            <a:srcRect/>
            <a:stretch>
              <a:fillRect/>
            </a:stretch>
          </p:blipFill>
          <p:spPr bwMode="auto">
            <a:xfrm>
              <a:off x="7286644" y="0"/>
              <a:ext cx="666750" cy="1285860"/>
            </a:xfrm>
            <a:prstGeom prst="rect">
              <a:avLst/>
            </a:prstGeom>
            <a:noFill/>
            <a:ln w="9525">
              <a:noFill/>
              <a:miter lim="800000"/>
              <a:headEnd/>
              <a:tailEnd/>
            </a:ln>
            <a:effectLst/>
          </p:spPr>
        </p:pic>
        <p:sp>
          <p:nvSpPr>
            <p:cNvPr id="11" name="TextBox 4"/>
            <p:cNvSpPr txBox="1">
              <a:spLocks noChangeArrowheads="1"/>
            </p:cNvSpPr>
            <p:nvPr/>
          </p:nvSpPr>
          <p:spPr bwMode="auto">
            <a:xfrm>
              <a:off x="5029200" y="457200"/>
              <a:ext cx="2057400" cy="646331"/>
            </a:xfrm>
            <a:prstGeom prst="rect">
              <a:avLst/>
            </a:prstGeom>
            <a:noFill/>
            <a:ln w="9525">
              <a:noFill/>
              <a:miter lim="800000"/>
              <a:headEnd/>
              <a:tailEnd/>
            </a:ln>
          </p:spPr>
          <p:txBody>
            <a:bodyPr wrap="square">
              <a:spAutoFit/>
            </a:bodyPr>
            <a:lstStyle/>
            <a:p>
              <a:pPr algn="ctr" rtl="0"/>
              <a:r>
                <a:rPr lang="ar-EG" sz="3600" b="1" dirty="0">
                  <a:solidFill>
                    <a:srgbClr val="C00000"/>
                  </a:solidFill>
                  <a:latin typeface="Calibri" pitchFamily="34" charset="0"/>
                </a:rPr>
                <a:t>نشاط </a:t>
              </a:r>
              <a:r>
                <a:rPr lang="ar-EG" sz="3600" b="1" dirty="0" smtClean="0">
                  <a:solidFill>
                    <a:srgbClr val="C00000"/>
                  </a:solidFill>
                  <a:latin typeface="Calibri" pitchFamily="34" charset="0"/>
                </a:rPr>
                <a:t>(6)</a:t>
              </a:r>
              <a:endParaRPr lang="en-US" sz="3600" dirty="0">
                <a:solidFill>
                  <a:srgbClr val="C00000"/>
                </a:solidFill>
                <a:latin typeface="Calibri" pitchFamily="34" charset="0"/>
              </a:endParaRP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9" name="TextBox 3"/>
          <p:cNvSpPr txBox="1">
            <a:spLocks noChangeArrowheads="1"/>
          </p:cNvSpPr>
          <p:nvPr/>
        </p:nvSpPr>
        <p:spPr bwMode="auto">
          <a:xfrm>
            <a:off x="1295400" y="5410200"/>
            <a:ext cx="2900855" cy="584774"/>
          </a:xfrm>
          <a:prstGeom prst="rect">
            <a:avLst/>
          </a:prstGeom>
          <a:noFill/>
          <a:ln w="9525">
            <a:noFill/>
            <a:miter lim="800000"/>
            <a:headEnd/>
            <a:tailEnd/>
          </a:ln>
        </p:spPr>
        <p:txBody>
          <a:bodyPr>
            <a:spAutoFit/>
          </a:bodyPr>
          <a:lstStyle/>
          <a:p>
            <a:pPr algn="ctr"/>
            <a:r>
              <a:rPr lang="ar-SA" sz="3200" b="1" dirty="0">
                <a:latin typeface="Calibri" pitchFamily="34" charset="0"/>
              </a:rPr>
              <a:t>شكل </a:t>
            </a:r>
            <a:r>
              <a:rPr lang="ar-EG" sz="3200" b="1" dirty="0">
                <a:latin typeface="Calibri" pitchFamily="34" charset="0"/>
              </a:rPr>
              <a:t>(18)</a:t>
            </a:r>
            <a:endParaRPr lang="en-US" sz="3200" dirty="0">
              <a:latin typeface="Calibri" pitchFamily="34" charset="0"/>
            </a:endParaRPr>
          </a:p>
        </p:txBody>
      </p:sp>
      <p:pic>
        <p:nvPicPr>
          <p:cNvPr id="1026" name="Picture 2"/>
          <p:cNvPicPr>
            <a:picLocks noChangeAspect="1" noChangeArrowheads="1"/>
          </p:cNvPicPr>
          <p:nvPr/>
        </p:nvPicPr>
        <p:blipFill>
          <a:blip r:embed="rId2" cstate="print">
            <a:lum bright="-5000" contrast="60000"/>
          </a:blip>
          <a:srcRect/>
          <a:stretch>
            <a:fillRect/>
          </a:stretch>
        </p:blipFill>
        <p:spPr bwMode="auto">
          <a:xfrm>
            <a:off x="5562600" y="1676400"/>
            <a:ext cx="3352800" cy="3406445"/>
          </a:xfrm>
          <a:prstGeom prst="round2Diag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45065" name="TextBox 7"/>
          <p:cNvSpPr txBox="1">
            <a:spLocks noChangeArrowheads="1"/>
          </p:cNvSpPr>
          <p:nvPr/>
        </p:nvSpPr>
        <p:spPr bwMode="auto">
          <a:xfrm>
            <a:off x="5867400" y="5334000"/>
            <a:ext cx="2900855" cy="584774"/>
          </a:xfrm>
          <a:prstGeom prst="rect">
            <a:avLst/>
          </a:prstGeom>
          <a:noFill/>
          <a:ln w="9525">
            <a:noFill/>
            <a:miter lim="800000"/>
            <a:headEnd/>
            <a:tailEnd/>
          </a:ln>
        </p:spPr>
        <p:txBody>
          <a:bodyPr>
            <a:spAutoFit/>
          </a:bodyPr>
          <a:lstStyle/>
          <a:p>
            <a:pPr algn="ctr"/>
            <a:r>
              <a:rPr lang="ar-SA" sz="3200" b="1" dirty="0">
                <a:latin typeface="Calibri" pitchFamily="34" charset="0"/>
              </a:rPr>
              <a:t>شكل </a:t>
            </a:r>
            <a:r>
              <a:rPr lang="ar-EG" sz="3200" b="1" dirty="0">
                <a:latin typeface="Calibri" pitchFamily="34" charset="0"/>
              </a:rPr>
              <a:t>(17)</a:t>
            </a:r>
            <a:endParaRPr lang="en-US" sz="3200" dirty="0">
              <a:latin typeface="Calibri" pitchFamily="34" charset="0"/>
            </a:endParaRPr>
          </a:p>
        </p:txBody>
      </p:sp>
      <p:pic>
        <p:nvPicPr>
          <p:cNvPr id="1027" name="Picture 3"/>
          <p:cNvPicPr>
            <a:picLocks noChangeAspect="1" noChangeArrowheads="1"/>
          </p:cNvPicPr>
          <p:nvPr/>
        </p:nvPicPr>
        <p:blipFill>
          <a:blip r:embed="rId3" cstate="print">
            <a:lum bright="-28000" contrast="50000"/>
          </a:blip>
          <a:srcRect/>
          <a:stretch>
            <a:fillRect/>
          </a:stretch>
        </p:blipFill>
        <p:spPr bwMode="auto">
          <a:xfrm>
            <a:off x="457200" y="1295401"/>
            <a:ext cx="4800600" cy="3733800"/>
          </a:xfrm>
          <a:prstGeom prst="rect">
            <a:avLst/>
          </a:prstGeom>
          <a:ln w="38100" cap="sq">
            <a:solidFill>
              <a:schemeClr val="tx1"/>
            </a:solidFill>
            <a:miter lim="800000"/>
          </a:ln>
          <a:effectLst>
            <a:outerShdw blurRad="57150" dist="50800" dir="2700000" algn="tl" rotWithShape="0">
              <a:srgbClr val="000000">
                <a:alpha val="40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circle(in)">
                                      <p:cBhvr>
                                        <p:cTn id="7" dur="2000"/>
                                        <p:tgtEl>
                                          <p:spTgt spid="45069"/>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5065"/>
                                        </p:tgtEl>
                                        <p:attrNameLst>
                                          <p:attrName>style.visibility</p:attrName>
                                        </p:attrNameLst>
                                      </p:cBhvr>
                                      <p:to>
                                        <p:strVal val="visible"/>
                                      </p:to>
                                    </p:set>
                                    <p:animEffect transition="in" filter="circle(in)">
                                      <p:cBhvr>
                                        <p:cTn id="13" dur="2000"/>
                                        <p:tgtEl>
                                          <p:spTgt spid="45065"/>
                                        </p:tgtEl>
                                      </p:cBhvr>
                                    </p:animEffect>
                                  </p:childTnLst>
                                </p:cTn>
                              </p:par>
                              <p:par>
                                <p:cTn id="14" presetID="6" presetClass="entr" presetSubtype="16"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circle(in)">
                                      <p:cBhvr>
                                        <p:cTn id="16"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p:bldP spid="4506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99" name="TextBox 3"/>
          <p:cNvSpPr txBox="1">
            <a:spLocks noChangeArrowheads="1"/>
          </p:cNvSpPr>
          <p:nvPr/>
        </p:nvSpPr>
        <p:spPr bwMode="auto">
          <a:xfrm>
            <a:off x="3276600" y="5105400"/>
            <a:ext cx="2144110" cy="584774"/>
          </a:xfrm>
          <a:prstGeom prst="rect">
            <a:avLst/>
          </a:prstGeom>
          <a:noFill/>
          <a:ln w="9525">
            <a:noFill/>
            <a:miter lim="800000"/>
            <a:headEnd/>
            <a:tailEnd/>
          </a:ln>
        </p:spPr>
        <p:txBody>
          <a:bodyPr>
            <a:spAutoFit/>
          </a:bodyPr>
          <a:lstStyle/>
          <a:p>
            <a:pPr algn="ctr"/>
            <a:r>
              <a:rPr lang="ar-SA" sz="3200" b="1" dirty="0">
                <a:latin typeface="Calibri" pitchFamily="34" charset="0"/>
              </a:rPr>
              <a:t>شكل </a:t>
            </a:r>
            <a:r>
              <a:rPr lang="ar-EG" sz="3200" b="1" dirty="0">
                <a:latin typeface="Calibri" pitchFamily="34" charset="0"/>
              </a:rPr>
              <a:t>(20)</a:t>
            </a:r>
            <a:endParaRPr lang="en-US" sz="3200" dirty="0">
              <a:latin typeface="Calibri" pitchFamily="34" charset="0"/>
            </a:endParaRPr>
          </a:p>
        </p:txBody>
      </p:sp>
      <p:sp>
        <p:nvSpPr>
          <p:cNvPr id="46095" name="TextBox 6"/>
          <p:cNvSpPr txBox="1">
            <a:spLocks noChangeArrowheads="1"/>
          </p:cNvSpPr>
          <p:nvPr/>
        </p:nvSpPr>
        <p:spPr bwMode="auto">
          <a:xfrm>
            <a:off x="6477000" y="5181600"/>
            <a:ext cx="2144110" cy="584774"/>
          </a:xfrm>
          <a:prstGeom prst="rect">
            <a:avLst/>
          </a:prstGeom>
          <a:noFill/>
          <a:ln w="9525">
            <a:noFill/>
            <a:miter lim="800000"/>
            <a:headEnd/>
            <a:tailEnd/>
          </a:ln>
        </p:spPr>
        <p:txBody>
          <a:bodyPr>
            <a:spAutoFit/>
          </a:bodyPr>
          <a:lstStyle/>
          <a:p>
            <a:pPr algn="ctr"/>
            <a:r>
              <a:rPr lang="ar-SA" sz="3200" b="1" dirty="0">
                <a:latin typeface="Calibri" pitchFamily="34" charset="0"/>
              </a:rPr>
              <a:t>شكل </a:t>
            </a:r>
            <a:r>
              <a:rPr lang="ar-EG" sz="3200" b="1" dirty="0">
                <a:latin typeface="Calibri" pitchFamily="34" charset="0"/>
              </a:rPr>
              <a:t>(19)</a:t>
            </a:r>
            <a:endParaRPr lang="en-US" sz="3200" dirty="0">
              <a:latin typeface="Calibri" pitchFamily="34" charset="0"/>
            </a:endParaRPr>
          </a:p>
        </p:txBody>
      </p:sp>
      <p:pic>
        <p:nvPicPr>
          <p:cNvPr id="2050" name="Picture 2"/>
          <p:cNvPicPr>
            <a:picLocks noChangeAspect="1" noChangeArrowheads="1"/>
          </p:cNvPicPr>
          <p:nvPr/>
        </p:nvPicPr>
        <p:blipFill>
          <a:blip r:embed="rId2" cstate="print">
            <a:lum bright="-21000" contrast="33000"/>
          </a:blip>
          <a:srcRect/>
          <a:stretch>
            <a:fillRect/>
          </a:stretch>
        </p:blipFill>
        <p:spPr bwMode="auto">
          <a:xfrm>
            <a:off x="6172200" y="1119186"/>
            <a:ext cx="2637932" cy="3910014"/>
          </a:xfrm>
          <a:prstGeom prst="rect">
            <a:avLst/>
          </a:prstGeom>
          <a:ln w="28575" cap="sq">
            <a:solidFill>
              <a:schemeClr val="tx1"/>
            </a:solidFill>
            <a:miter lim="800000"/>
          </a:ln>
          <a:effectLst>
            <a:outerShdw blurRad="57150" dist="50800" dir="2700000" algn="tl" rotWithShape="0">
              <a:srgbClr val="000000">
                <a:alpha val="40000"/>
              </a:srgbClr>
            </a:outerShdw>
          </a:effectLst>
        </p:spPr>
      </p:pic>
      <p:pic>
        <p:nvPicPr>
          <p:cNvPr id="2051" name="Picture 3"/>
          <p:cNvPicPr>
            <a:picLocks noChangeAspect="1" noChangeArrowheads="1"/>
          </p:cNvPicPr>
          <p:nvPr/>
        </p:nvPicPr>
        <p:blipFill>
          <a:blip r:embed="rId3" cstate="print">
            <a:lum bright="-21000" contrast="33000"/>
          </a:blip>
          <a:srcRect/>
          <a:stretch>
            <a:fillRect/>
          </a:stretch>
        </p:blipFill>
        <p:spPr bwMode="auto">
          <a:xfrm>
            <a:off x="3276600" y="1066800"/>
            <a:ext cx="2438400" cy="3962400"/>
          </a:xfrm>
          <a:prstGeom prst="rect">
            <a:avLst/>
          </a:prstGeom>
          <a:ln w="28575" cap="sq">
            <a:solidFill>
              <a:schemeClr val="tx1"/>
            </a:solidFill>
            <a:miter lim="800000"/>
          </a:ln>
          <a:effectLst>
            <a:outerShdw blurRad="57150" dist="50800" dir="2700000" algn="tl" rotWithShape="0">
              <a:srgbClr val="000000">
                <a:alpha val="40000"/>
              </a:srgbClr>
            </a:outerShdw>
          </a:effectLst>
        </p:spPr>
      </p:pic>
      <p:pic>
        <p:nvPicPr>
          <p:cNvPr id="2052" name="Picture 4"/>
          <p:cNvPicPr>
            <a:picLocks noChangeAspect="1" noChangeArrowheads="1"/>
          </p:cNvPicPr>
          <p:nvPr/>
        </p:nvPicPr>
        <p:blipFill>
          <a:blip r:embed="rId4" cstate="print">
            <a:lum bright="-21000" contrast="33000"/>
          </a:blip>
          <a:srcRect/>
          <a:stretch>
            <a:fillRect/>
          </a:stretch>
        </p:blipFill>
        <p:spPr bwMode="auto">
          <a:xfrm>
            <a:off x="533400" y="1066800"/>
            <a:ext cx="2358641" cy="3962400"/>
          </a:xfrm>
          <a:prstGeom prst="rect">
            <a:avLst/>
          </a:prstGeom>
          <a:ln w="28575" cap="sq">
            <a:solidFill>
              <a:schemeClr val="tx1"/>
            </a:solidFill>
            <a:miter lim="800000"/>
          </a:ln>
          <a:effectLst>
            <a:outerShdw blurRad="57150" dist="50800" dir="2700000" algn="tl" rotWithShape="0">
              <a:srgbClr val="000000">
                <a:alpha val="40000"/>
              </a:srgbClr>
            </a:outerShdw>
          </a:effectLst>
        </p:spPr>
      </p:pic>
      <p:sp>
        <p:nvSpPr>
          <p:cNvPr id="46091" name="TextBox 12"/>
          <p:cNvSpPr txBox="1">
            <a:spLocks noChangeArrowheads="1"/>
          </p:cNvSpPr>
          <p:nvPr/>
        </p:nvSpPr>
        <p:spPr bwMode="auto">
          <a:xfrm>
            <a:off x="762000" y="5105400"/>
            <a:ext cx="2144110" cy="584774"/>
          </a:xfrm>
          <a:prstGeom prst="rect">
            <a:avLst/>
          </a:prstGeom>
          <a:noFill/>
          <a:ln w="9525">
            <a:noFill/>
            <a:miter lim="800000"/>
            <a:headEnd/>
            <a:tailEnd/>
          </a:ln>
        </p:spPr>
        <p:txBody>
          <a:bodyPr>
            <a:spAutoFit/>
          </a:bodyPr>
          <a:lstStyle/>
          <a:p>
            <a:pPr algn="ctr"/>
            <a:r>
              <a:rPr lang="ar-SA" sz="3200" b="1" dirty="0">
                <a:latin typeface="Calibri" pitchFamily="34" charset="0"/>
              </a:rPr>
              <a:t>شكل </a:t>
            </a:r>
            <a:r>
              <a:rPr lang="ar-EG" sz="3200" b="1" dirty="0">
                <a:latin typeface="Calibri" pitchFamily="34" charset="0"/>
              </a:rPr>
              <a:t>(21)</a:t>
            </a:r>
            <a:endParaRPr lang="en-US" sz="32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4"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6095"/>
                                        </p:tgtEl>
                                        <p:attrNameLst>
                                          <p:attrName>style.visibility</p:attrName>
                                        </p:attrNameLst>
                                      </p:cBhvr>
                                      <p:to>
                                        <p:strVal val="visible"/>
                                      </p:to>
                                    </p:set>
                                    <p:animEffect transition="in" filter="wipe(down)">
                                      <p:cBhvr>
                                        <p:cTn id="16" dur="500"/>
                                        <p:tgtEl>
                                          <p:spTgt spid="4609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6099"/>
                                        </p:tgtEl>
                                        <p:attrNameLst>
                                          <p:attrName>style.visibility</p:attrName>
                                        </p:attrNameLst>
                                      </p:cBhvr>
                                      <p:to>
                                        <p:strVal val="visible"/>
                                      </p:to>
                                    </p:set>
                                    <p:animEffect transition="in" filter="wipe(down)">
                                      <p:cBhvr>
                                        <p:cTn id="19" dur="500"/>
                                        <p:tgtEl>
                                          <p:spTgt spid="4609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6091"/>
                                        </p:tgtEl>
                                        <p:attrNameLst>
                                          <p:attrName>style.visibility</p:attrName>
                                        </p:attrNameLst>
                                      </p:cBhvr>
                                      <p:to>
                                        <p:strVal val="visible"/>
                                      </p:to>
                                    </p:set>
                                    <p:animEffect transition="in" filter="wipe(down)">
                                      <p:cBhvr>
                                        <p:cTn id="22" dur="500"/>
                                        <p:tgtEl>
                                          <p:spTgt spid="46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p:bldP spid="46095" grpId="0"/>
      <p:bldP spid="4609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066800" y="2743200"/>
            <a:ext cx="7848600" cy="2554545"/>
          </a:xfrm>
          <a:prstGeom prst="rect">
            <a:avLst/>
          </a:prstGeom>
          <a:noFill/>
          <a:ln w="9525">
            <a:noFill/>
            <a:miter lim="800000"/>
            <a:headEnd/>
            <a:tailEnd/>
          </a:ln>
        </p:spPr>
        <p:txBody>
          <a:bodyPr wrap="square">
            <a:spAutoFit/>
          </a:bodyPr>
          <a:lstStyle/>
          <a:p>
            <a:r>
              <a:rPr lang="ar-SA" sz="3200" b="1" dirty="0">
                <a:latin typeface="Calibri" pitchFamily="34" charset="0"/>
              </a:rPr>
              <a:t>ثم استقل بشخصية ميزته عن بقية الفنون الأخرى، لتمتعه بقيم جمالية وفلسفية وفنية سامية، نبع</a:t>
            </a:r>
            <a:r>
              <a:rPr lang="ar-EG" sz="3200" b="1" dirty="0">
                <a:latin typeface="Calibri" pitchFamily="34" charset="0"/>
              </a:rPr>
              <a:t>ت</a:t>
            </a:r>
            <a:r>
              <a:rPr lang="ar-SA" sz="3200" b="1" dirty="0">
                <a:latin typeface="Calibri" pitchFamily="34" charset="0"/>
              </a:rPr>
              <a:t> من قيم ومبادئ الدين الإسلامي الحنيف، ببعده عن تصوير الأرواح، والاعتماد على العناصر الهندسية والنباتية المجردة والمحورة والكتابات العربية بأنواعها المختلفة، شكل</a:t>
            </a:r>
            <a:r>
              <a:rPr lang="ar-EG" sz="3200" b="1" dirty="0">
                <a:latin typeface="Calibri" pitchFamily="34" charset="0"/>
              </a:rPr>
              <a:t> (1).</a:t>
            </a:r>
            <a:endParaRPr lang="en-US" sz="3200" dirty="0">
              <a:latin typeface="Calibri" pitchFamily="34" charset="0"/>
            </a:endParaRPr>
          </a:p>
        </p:txBody>
      </p:sp>
      <p:sp>
        <p:nvSpPr>
          <p:cNvPr id="4" name="مستطيل 3"/>
          <p:cNvSpPr/>
          <p:nvPr/>
        </p:nvSpPr>
        <p:spPr>
          <a:xfrm>
            <a:off x="5638800" y="914400"/>
            <a:ext cx="3505200" cy="914400"/>
          </a:xfrm>
          <a:prstGeom prst="rect">
            <a:avLst/>
          </a:prstGeom>
          <a:solidFill>
            <a:schemeClr val="bg1">
              <a:lumMod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
          <p:cNvSpPr txBox="1">
            <a:spLocks noChangeArrowheads="1"/>
          </p:cNvSpPr>
          <p:nvPr/>
        </p:nvSpPr>
        <p:spPr bwMode="auto">
          <a:xfrm>
            <a:off x="6477000" y="990600"/>
            <a:ext cx="2387193" cy="646331"/>
          </a:xfrm>
          <a:prstGeom prst="rect">
            <a:avLst/>
          </a:prstGeom>
          <a:noFill/>
          <a:ln w="9525">
            <a:noFill/>
            <a:miter lim="800000"/>
            <a:headEnd/>
            <a:tailEnd/>
          </a:ln>
        </p:spPr>
        <p:txBody>
          <a:bodyPr wrap="none">
            <a:spAutoFit/>
          </a:bodyPr>
          <a:lstStyle/>
          <a:p>
            <a:pPr algn="ctr"/>
            <a:r>
              <a:rPr lang="ar-SA" sz="3600" b="1" dirty="0">
                <a:latin typeface="Calibri" pitchFamily="34" charset="0"/>
              </a:rPr>
              <a:t>الفن </a:t>
            </a:r>
            <a:r>
              <a:rPr lang="ar-SA" sz="3600" b="1" dirty="0" smtClean="0">
                <a:latin typeface="Calibri" pitchFamily="34" charset="0"/>
              </a:rPr>
              <a:t>الإسلامي</a:t>
            </a:r>
            <a:r>
              <a:rPr lang="ar-EG" sz="3600" b="1" dirty="0" err="1" smtClean="0">
                <a:latin typeface="Calibri" pitchFamily="34" charset="0"/>
              </a:rPr>
              <a:t>:</a:t>
            </a:r>
            <a:endParaRPr lang="en-US" sz="36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Box 3"/>
          <p:cNvSpPr txBox="1">
            <a:spLocks noChangeArrowheads="1"/>
          </p:cNvSpPr>
          <p:nvPr/>
        </p:nvSpPr>
        <p:spPr bwMode="auto">
          <a:xfrm>
            <a:off x="2057400" y="5054025"/>
            <a:ext cx="5181599" cy="584775"/>
          </a:xfrm>
          <a:prstGeom prst="rect">
            <a:avLst/>
          </a:prstGeom>
          <a:noFill/>
          <a:ln w="9525">
            <a:noFill/>
            <a:miter lim="800000"/>
            <a:headEnd/>
            <a:tailEnd/>
          </a:ln>
        </p:spPr>
        <p:txBody>
          <a:bodyPr wrap="square">
            <a:spAutoFit/>
          </a:bodyPr>
          <a:lstStyle/>
          <a:p>
            <a:pPr algn="ctr"/>
            <a:r>
              <a:rPr lang="ar-SA" sz="3200" b="1" dirty="0" smtClean="0">
                <a:latin typeface="Calibri" pitchFamily="34" charset="0"/>
              </a:rPr>
              <a:t>شكل</a:t>
            </a:r>
            <a:r>
              <a:rPr lang="ar-EG" sz="3200" b="1" dirty="0" smtClean="0">
                <a:latin typeface="Calibri" pitchFamily="34" charset="0"/>
              </a:rPr>
              <a:t> (1) </a:t>
            </a:r>
            <a:r>
              <a:rPr lang="ar-SA" sz="3200" b="1" dirty="0" smtClean="0">
                <a:latin typeface="Calibri" pitchFamily="34" charset="0"/>
              </a:rPr>
              <a:t>عناصر </a:t>
            </a:r>
            <a:r>
              <a:rPr lang="ar-SA" sz="3200" b="1" dirty="0">
                <a:latin typeface="Calibri" pitchFamily="34" charset="0"/>
              </a:rPr>
              <a:t>الزخرفة الإسلامية</a:t>
            </a:r>
            <a:endParaRPr lang="en-US" sz="3200" dirty="0">
              <a:latin typeface="Calibri" pitchFamily="34" charset="0"/>
            </a:endParaRPr>
          </a:p>
        </p:txBody>
      </p:sp>
      <p:pic>
        <p:nvPicPr>
          <p:cNvPr id="1026" name="Picture 2"/>
          <p:cNvPicPr>
            <a:picLocks noChangeAspect="1" noChangeArrowheads="1"/>
          </p:cNvPicPr>
          <p:nvPr/>
        </p:nvPicPr>
        <p:blipFill>
          <a:blip r:embed="rId2" cstate="print">
            <a:lum bright="-17000" contrast="67000"/>
          </a:blip>
          <a:srcRect/>
          <a:stretch>
            <a:fillRect/>
          </a:stretch>
        </p:blipFill>
        <p:spPr bwMode="auto">
          <a:xfrm>
            <a:off x="1981200" y="405825"/>
            <a:ext cx="5468938" cy="4343400"/>
          </a:xfrm>
          <a:prstGeom prst="rect">
            <a:avLst/>
          </a:prstGeom>
          <a:ln w="127000" cap="sq">
            <a:noFill/>
            <a:miter lim="800000"/>
          </a:ln>
          <a:effectLst>
            <a:outerShdw blurRad="57150" dist="50800" dir="2700000" algn="tl" rotWithShape="0">
              <a:srgbClr val="000000">
                <a:alpha val="40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128"/>
                                        </p:tgtEl>
                                        <p:attrNameLst>
                                          <p:attrName>style.visibility</p:attrName>
                                        </p:attrNameLst>
                                      </p:cBhvr>
                                      <p:to>
                                        <p:strVal val="visible"/>
                                      </p:to>
                                    </p:set>
                                    <p:animEffect transition="in" filter="randombar(horizontal)">
                                      <p:cBhvr>
                                        <p:cTn id="10"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1600200" y="1600200"/>
            <a:ext cx="7239000" cy="1143000"/>
          </a:xfrm>
          <a:prstGeom prst="rect">
            <a:avLst/>
          </a:prstGeom>
          <a:gradFill flip="none" rotWithShape="1">
            <a:gsLst>
              <a:gs pos="100000">
                <a:srgbClr val="00B050">
                  <a:tint val="66000"/>
                  <a:satMod val="160000"/>
                  <a:alpha val="0"/>
                </a:srgbClr>
              </a:gs>
              <a:gs pos="50000">
                <a:srgbClr val="00B050">
                  <a:tint val="44500"/>
                  <a:satMod val="160000"/>
                </a:srgbClr>
              </a:gs>
              <a:gs pos="100000">
                <a:srgbClr val="00B050">
                  <a:tint val="23500"/>
                  <a:satMod val="160000"/>
                </a:srgbClr>
              </a:gs>
            </a:gsLst>
            <a:path path="circle">
              <a:fillToRect t="100000" r="100000"/>
            </a:path>
            <a:tileRect l="-100000" b="-100000"/>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ستطيل مستدير الزوايا 3"/>
          <p:cNvSpPr/>
          <p:nvPr/>
        </p:nvSpPr>
        <p:spPr>
          <a:xfrm>
            <a:off x="4419600" y="457200"/>
            <a:ext cx="4114800" cy="762000"/>
          </a:xfrm>
          <a:prstGeom prst="round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ChangeArrowheads="1"/>
          </p:cNvSpPr>
          <p:nvPr/>
        </p:nvSpPr>
        <p:spPr bwMode="auto">
          <a:xfrm>
            <a:off x="4267200" y="457200"/>
            <a:ext cx="4343400" cy="707886"/>
          </a:xfrm>
          <a:prstGeom prst="rect">
            <a:avLst/>
          </a:prstGeom>
          <a:noFill/>
          <a:ln w="9525">
            <a:noFill/>
            <a:miter lim="800000"/>
            <a:headEnd/>
            <a:tailEnd/>
          </a:ln>
        </p:spPr>
        <p:txBody>
          <a:bodyPr wrap="square">
            <a:spAutoFit/>
          </a:bodyPr>
          <a:lstStyle/>
          <a:p>
            <a:pPr algn="ctr"/>
            <a:r>
              <a:rPr lang="ar-SA" sz="4000" b="1" dirty="0">
                <a:solidFill>
                  <a:srgbClr val="0070C0"/>
                </a:solidFill>
                <a:latin typeface="Calibri" pitchFamily="34" charset="0"/>
              </a:rPr>
              <a:t>خصائص الفن </a:t>
            </a:r>
            <a:r>
              <a:rPr lang="ar-SA" sz="4000" b="1" dirty="0" smtClean="0">
                <a:solidFill>
                  <a:srgbClr val="0070C0"/>
                </a:solidFill>
                <a:latin typeface="Calibri" pitchFamily="34" charset="0"/>
              </a:rPr>
              <a:t>الإسلامي</a:t>
            </a:r>
            <a:r>
              <a:rPr lang="en-US" sz="4000" b="1" dirty="0" smtClean="0">
                <a:solidFill>
                  <a:srgbClr val="0070C0"/>
                </a:solidFill>
                <a:latin typeface="Calibri" pitchFamily="34" charset="0"/>
              </a:rPr>
              <a:t>:</a:t>
            </a:r>
            <a:endParaRPr lang="en-US" sz="4000" dirty="0">
              <a:solidFill>
                <a:srgbClr val="0070C0"/>
              </a:solidFill>
              <a:latin typeface="Calibri" pitchFamily="34" charset="0"/>
            </a:endParaRPr>
          </a:p>
        </p:txBody>
      </p:sp>
      <p:sp>
        <p:nvSpPr>
          <p:cNvPr id="9" name="TextBox 8"/>
          <p:cNvSpPr txBox="1">
            <a:spLocks noChangeArrowheads="1"/>
          </p:cNvSpPr>
          <p:nvPr/>
        </p:nvSpPr>
        <p:spPr bwMode="auto">
          <a:xfrm>
            <a:off x="990600" y="1665982"/>
            <a:ext cx="7620000" cy="1077218"/>
          </a:xfrm>
          <a:prstGeom prst="rect">
            <a:avLst/>
          </a:prstGeom>
          <a:noFill/>
          <a:ln w="9525">
            <a:noFill/>
            <a:miter lim="800000"/>
            <a:headEnd/>
            <a:tailEnd/>
          </a:ln>
        </p:spPr>
        <p:txBody>
          <a:bodyPr>
            <a:spAutoFit/>
          </a:bodyPr>
          <a:lstStyle/>
          <a:p>
            <a:r>
              <a:rPr lang="ar-SA" sz="3200" b="1" dirty="0" smtClean="0">
                <a:latin typeface="Calibri" pitchFamily="34" charset="0"/>
              </a:rPr>
              <a:t>تختلف خصائص الفن الإسلامي باختلاف أنواع الفن والعصر </a:t>
            </a:r>
            <a:r>
              <a:rPr lang="ar-SA" sz="3200" b="1" dirty="0">
                <a:latin typeface="Calibri" pitchFamily="34" charset="0"/>
              </a:rPr>
              <a:t>والمكان ومع ذلك فهناك صفات مشتركة </a:t>
            </a:r>
            <a:r>
              <a:rPr lang="ar-SA" sz="3200" b="1" dirty="0" smtClean="0">
                <a:latin typeface="Calibri" pitchFamily="34" charset="0"/>
              </a:rPr>
              <a:t>فيه</a:t>
            </a:r>
            <a:r>
              <a:rPr lang="ar-EG" sz="3200" b="1" dirty="0" err="1" smtClean="0">
                <a:latin typeface="Calibri" pitchFamily="34" charset="0"/>
              </a:rPr>
              <a:t>:</a:t>
            </a:r>
            <a:endParaRPr lang="en-US" sz="3200" dirty="0">
              <a:latin typeface="Calibri" pitchFamily="34" charset="0"/>
            </a:endParaRPr>
          </a:p>
        </p:txBody>
      </p:sp>
      <p:sp>
        <p:nvSpPr>
          <p:cNvPr id="7" name="TextBox 4"/>
          <p:cNvSpPr txBox="1">
            <a:spLocks noChangeArrowheads="1"/>
          </p:cNvSpPr>
          <p:nvPr/>
        </p:nvSpPr>
        <p:spPr bwMode="auto">
          <a:xfrm>
            <a:off x="4343400" y="3429000"/>
            <a:ext cx="3810000" cy="707886"/>
          </a:xfrm>
          <a:prstGeom prst="rect">
            <a:avLst/>
          </a:prstGeom>
          <a:noFill/>
          <a:ln w="9525">
            <a:noFill/>
            <a:miter lim="800000"/>
            <a:headEnd/>
            <a:tailEnd/>
          </a:ln>
        </p:spPr>
        <p:txBody>
          <a:bodyPr wrap="square">
            <a:spAutoFit/>
          </a:bodyPr>
          <a:lstStyle/>
          <a:p>
            <a:r>
              <a:rPr lang="ar-EG" sz="4000" b="1" dirty="0">
                <a:latin typeface="Calibri" pitchFamily="34" charset="0"/>
              </a:rPr>
              <a:t>1. </a:t>
            </a:r>
            <a:r>
              <a:rPr lang="ar-SA" sz="4000" b="1" dirty="0">
                <a:latin typeface="Calibri" pitchFamily="34" charset="0"/>
              </a:rPr>
              <a:t>سطحية الزخارف</a:t>
            </a:r>
            <a:r>
              <a:rPr lang="en-US" sz="4000" b="1" dirty="0">
                <a:latin typeface="Calibri" pitchFamily="34" charset="0"/>
              </a:rPr>
              <a:t>.</a:t>
            </a:r>
            <a:endParaRPr lang="en-US" sz="4000" dirty="0">
              <a:latin typeface="Calibri" pitchFamily="34" charset="0"/>
            </a:endParaRPr>
          </a:p>
        </p:txBody>
      </p:sp>
      <p:sp>
        <p:nvSpPr>
          <p:cNvPr id="8" name="TextBox 5"/>
          <p:cNvSpPr txBox="1">
            <a:spLocks noChangeArrowheads="1"/>
          </p:cNvSpPr>
          <p:nvPr/>
        </p:nvSpPr>
        <p:spPr bwMode="auto">
          <a:xfrm>
            <a:off x="4343400" y="4572000"/>
            <a:ext cx="3733800" cy="707886"/>
          </a:xfrm>
          <a:prstGeom prst="rect">
            <a:avLst/>
          </a:prstGeom>
          <a:noFill/>
          <a:ln w="9525">
            <a:noFill/>
            <a:miter lim="800000"/>
            <a:headEnd/>
            <a:tailEnd/>
          </a:ln>
        </p:spPr>
        <p:txBody>
          <a:bodyPr wrap="square">
            <a:spAutoFit/>
          </a:bodyPr>
          <a:lstStyle/>
          <a:p>
            <a:r>
              <a:rPr lang="ar-EG" sz="4000" b="1" dirty="0">
                <a:latin typeface="Calibri" pitchFamily="34" charset="0"/>
              </a:rPr>
              <a:t>2.</a:t>
            </a:r>
            <a:r>
              <a:rPr lang="en-US" sz="4000" b="1" dirty="0">
                <a:latin typeface="Calibri" pitchFamily="34" charset="0"/>
              </a:rPr>
              <a:t> </a:t>
            </a:r>
            <a:r>
              <a:rPr lang="ar-SA" sz="4000" b="1" dirty="0">
                <a:latin typeface="Calibri" pitchFamily="34" charset="0"/>
              </a:rPr>
              <a:t>البعد عن الطبيعة</a:t>
            </a:r>
            <a:r>
              <a:rPr lang="en-US" sz="4000" b="1" dirty="0">
                <a:latin typeface="Calibri" pitchFamily="34" charset="0"/>
              </a:rPr>
              <a:t>.</a:t>
            </a:r>
            <a:endParaRPr lang="en-US" sz="40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p:bldP spid="9"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1600200" y="1600200"/>
            <a:ext cx="7239000" cy="1143000"/>
          </a:xfrm>
          <a:prstGeom prst="rect">
            <a:avLst/>
          </a:prstGeom>
          <a:gradFill flip="none" rotWithShape="1">
            <a:gsLst>
              <a:gs pos="100000">
                <a:srgbClr val="00B050">
                  <a:tint val="66000"/>
                  <a:satMod val="160000"/>
                  <a:alpha val="0"/>
                </a:srgbClr>
              </a:gs>
              <a:gs pos="50000">
                <a:srgbClr val="00B050">
                  <a:tint val="44500"/>
                  <a:satMod val="160000"/>
                </a:srgbClr>
              </a:gs>
              <a:gs pos="100000">
                <a:srgbClr val="00B050">
                  <a:tint val="23500"/>
                  <a:satMod val="160000"/>
                </a:srgbClr>
              </a:gs>
            </a:gsLst>
            <a:path path="circle">
              <a:fillToRect t="100000" r="100000"/>
            </a:path>
            <a:tileRect l="-100000" b="-100000"/>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ستطيل مستدير الزوايا 3"/>
          <p:cNvSpPr/>
          <p:nvPr/>
        </p:nvSpPr>
        <p:spPr>
          <a:xfrm>
            <a:off x="4419600" y="457200"/>
            <a:ext cx="4114800" cy="762000"/>
          </a:xfrm>
          <a:prstGeom prst="round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ChangeArrowheads="1"/>
          </p:cNvSpPr>
          <p:nvPr/>
        </p:nvSpPr>
        <p:spPr bwMode="auto">
          <a:xfrm>
            <a:off x="4495800" y="457200"/>
            <a:ext cx="4075112" cy="708025"/>
          </a:xfrm>
          <a:prstGeom prst="rect">
            <a:avLst/>
          </a:prstGeom>
          <a:noFill/>
          <a:ln w="9525">
            <a:noFill/>
            <a:miter lim="800000"/>
            <a:headEnd/>
            <a:tailEnd/>
          </a:ln>
        </p:spPr>
        <p:txBody>
          <a:bodyPr wrap="none">
            <a:spAutoFit/>
          </a:bodyPr>
          <a:lstStyle/>
          <a:p>
            <a:pPr algn="ctr"/>
            <a:r>
              <a:rPr lang="ar-SA" sz="4000" b="1" dirty="0">
                <a:solidFill>
                  <a:srgbClr val="0070C0"/>
                </a:solidFill>
                <a:latin typeface="Calibri" pitchFamily="34" charset="0"/>
              </a:rPr>
              <a:t>خصائص الفن الإسلامي</a:t>
            </a:r>
            <a:endParaRPr lang="en-US" sz="4000" dirty="0">
              <a:solidFill>
                <a:srgbClr val="0070C0"/>
              </a:solidFill>
              <a:latin typeface="Calibri" pitchFamily="34" charset="0"/>
            </a:endParaRPr>
          </a:p>
        </p:txBody>
      </p:sp>
      <p:sp>
        <p:nvSpPr>
          <p:cNvPr id="9" name="TextBox 8"/>
          <p:cNvSpPr txBox="1">
            <a:spLocks noChangeArrowheads="1"/>
          </p:cNvSpPr>
          <p:nvPr/>
        </p:nvSpPr>
        <p:spPr bwMode="auto">
          <a:xfrm>
            <a:off x="990600" y="1665982"/>
            <a:ext cx="7620000" cy="1077218"/>
          </a:xfrm>
          <a:prstGeom prst="rect">
            <a:avLst/>
          </a:prstGeom>
          <a:noFill/>
          <a:ln w="9525">
            <a:noFill/>
            <a:miter lim="800000"/>
            <a:headEnd/>
            <a:tailEnd/>
          </a:ln>
        </p:spPr>
        <p:txBody>
          <a:bodyPr>
            <a:spAutoFit/>
          </a:bodyPr>
          <a:lstStyle/>
          <a:p>
            <a:r>
              <a:rPr lang="ar-SA" sz="3200" b="1" dirty="0">
                <a:latin typeface="Calibri" pitchFamily="34" charset="0"/>
              </a:rPr>
              <a:t>تختلف خصائص الفن الإسلامي باختلاف أنواع الفن والعصر والمكان ومع ذلك فهناك صفات مشتركة </a:t>
            </a:r>
            <a:r>
              <a:rPr lang="ar-SA" sz="3200" b="1" dirty="0" smtClean="0">
                <a:latin typeface="Calibri" pitchFamily="34" charset="0"/>
              </a:rPr>
              <a:t>فيه</a:t>
            </a:r>
            <a:r>
              <a:rPr lang="ar-EG" sz="3200" b="1" dirty="0" err="1" smtClean="0">
                <a:latin typeface="Calibri" pitchFamily="34" charset="0"/>
              </a:rPr>
              <a:t>:</a:t>
            </a:r>
            <a:endParaRPr lang="en-US" sz="3200" dirty="0">
              <a:latin typeface="Calibri" pitchFamily="34" charset="0"/>
            </a:endParaRPr>
          </a:p>
        </p:txBody>
      </p:sp>
      <p:sp>
        <p:nvSpPr>
          <p:cNvPr id="10" name="TextBox 6"/>
          <p:cNvSpPr txBox="1">
            <a:spLocks noChangeArrowheads="1"/>
          </p:cNvSpPr>
          <p:nvPr/>
        </p:nvSpPr>
        <p:spPr bwMode="auto">
          <a:xfrm>
            <a:off x="5715000" y="3352800"/>
            <a:ext cx="2362200" cy="707886"/>
          </a:xfrm>
          <a:prstGeom prst="rect">
            <a:avLst/>
          </a:prstGeom>
          <a:noFill/>
          <a:ln w="9525">
            <a:noFill/>
            <a:miter lim="800000"/>
            <a:headEnd/>
            <a:tailEnd/>
          </a:ln>
        </p:spPr>
        <p:txBody>
          <a:bodyPr wrap="square">
            <a:spAutoFit/>
          </a:bodyPr>
          <a:lstStyle/>
          <a:p>
            <a:r>
              <a:rPr lang="ar-EG" sz="4000" b="1" dirty="0">
                <a:latin typeface="Calibri" pitchFamily="34" charset="0"/>
              </a:rPr>
              <a:t>3. </a:t>
            </a:r>
            <a:r>
              <a:rPr lang="ar-SA" sz="4000" b="1" dirty="0">
                <a:latin typeface="Calibri" pitchFamily="34" charset="0"/>
              </a:rPr>
              <a:t>التكرار</a:t>
            </a:r>
            <a:r>
              <a:rPr lang="en-US" sz="4000" b="1" dirty="0">
                <a:latin typeface="Calibri" pitchFamily="34" charset="0"/>
              </a:rPr>
              <a:t>.</a:t>
            </a:r>
            <a:endParaRPr lang="en-US" sz="4000" dirty="0">
              <a:latin typeface="Calibri" pitchFamily="34" charset="0"/>
            </a:endParaRPr>
          </a:p>
        </p:txBody>
      </p:sp>
      <p:sp>
        <p:nvSpPr>
          <p:cNvPr id="11" name="TextBox 7"/>
          <p:cNvSpPr txBox="1">
            <a:spLocks noChangeArrowheads="1"/>
          </p:cNvSpPr>
          <p:nvPr/>
        </p:nvSpPr>
        <p:spPr bwMode="auto">
          <a:xfrm>
            <a:off x="4419600" y="4572000"/>
            <a:ext cx="3733800" cy="707886"/>
          </a:xfrm>
          <a:prstGeom prst="rect">
            <a:avLst/>
          </a:prstGeom>
          <a:noFill/>
          <a:ln w="9525">
            <a:noFill/>
            <a:miter lim="800000"/>
            <a:headEnd/>
            <a:tailEnd/>
          </a:ln>
        </p:spPr>
        <p:txBody>
          <a:bodyPr wrap="square">
            <a:spAutoFit/>
          </a:bodyPr>
          <a:lstStyle/>
          <a:p>
            <a:pPr marL="514350" indent="-514350"/>
            <a:r>
              <a:rPr lang="ar-EG" sz="4000" b="1" dirty="0">
                <a:latin typeface="Calibri" pitchFamily="34" charset="0"/>
              </a:rPr>
              <a:t>4.</a:t>
            </a:r>
            <a:r>
              <a:rPr lang="en-US" sz="4000" b="1" dirty="0">
                <a:latin typeface="Calibri" pitchFamily="34" charset="0"/>
              </a:rPr>
              <a:t> </a:t>
            </a:r>
            <a:r>
              <a:rPr lang="ar-SA" sz="4000" b="1" dirty="0">
                <a:latin typeface="Calibri" pitchFamily="34" charset="0"/>
              </a:rPr>
              <a:t>المسحة الهندسية</a:t>
            </a:r>
            <a:r>
              <a:rPr lang="en-US" sz="4000" b="1" dirty="0">
                <a:latin typeface="Calibri" pitchFamily="34" charset="0"/>
              </a:rPr>
              <a:t>.</a:t>
            </a:r>
            <a:endParaRPr lang="en-US" sz="40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1600200" y="1600200"/>
            <a:ext cx="7239000" cy="1143000"/>
          </a:xfrm>
          <a:prstGeom prst="rect">
            <a:avLst/>
          </a:prstGeom>
          <a:gradFill flip="none" rotWithShape="1">
            <a:gsLst>
              <a:gs pos="100000">
                <a:srgbClr val="00B050">
                  <a:tint val="66000"/>
                  <a:satMod val="160000"/>
                  <a:alpha val="0"/>
                </a:srgbClr>
              </a:gs>
              <a:gs pos="50000">
                <a:srgbClr val="00B050">
                  <a:tint val="44500"/>
                  <a:satMod val="160000"/>
                </a:srgbClr>
              </a:gs>
              <a:gs pos="100000">
                <a:srgbClr val="00B050">
                  <a:tint val="23500"/>
                  <a:satMod val="160000"/>
                </a:srgbClr>
              </a:gs>
            </a:gsLst>
            <a:path path="circle">
              <a:fillToRect t="100000" r="100000"/>
            </a:path>
            <a:tileRect l="-100000" b="-100000"/>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ستطيل مستدير الزوايا 3"/>
          <p:cNvSpPr/>
          <p:nvPr/>
        </p:nvSpPr>
        <p:spPr>
          <a:xfrm>
            <a:off x="4419600" y="457200"/>
            <a:ext cx="4114800" cy="762000"/>
          </a:xfrm>
          <a:prstGeom prst="round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ChangeArrowheads="1"/>
          </p:cNvSpPr>
          <p:nvPr/>
        </p:nvSpPr>
        <p:spPr bwMode="auto">
          <a:xfrm>
            <a:off x="4495800" y="457200"/>
            <a:ext cx="4075112" cy="708025"/>
          </a:xfrm>
          <a:prstGeom prst="rect">
            <a:avLst/>
          </a:prstGeom>
          <a:noFill/>
          <a:ln w="9525">
            <a:noFill/>
            <a:miter lim="800000"/>
            <a:headEnd/>
            <a:tailEnd/>
          </a:ln>
        </p:spPr>
        <p:txBody>
          <a:bodyPr wrap="none">
            <a:spAutoFit/>
          </a:bodyPr>
          <a:lstStyle/>
          <a:p>
            <a:pPr algn="ctr"/>
            <a:r>
              <a:rPr lang="ar-SA" sz="4000" b="1" dirty="0">
                <a:solidFill>
                  <a:srgbClr val="0070C0"/>
                </a:solidFill>
                <a:latin typeface="Calibri" pitchFamily="34" charset="0"/>
              </a:rPr>
              <a:t>خصائص الفن الإسلامي</a:t>
            </a:r>
            <a:endParaRPr lang="en-US" sz="4000" dirty="0">
              <a:solidFill>
                <a:srgbClr val="0070C0"/>
              </a:solidFill>
              <a:latin typeface="Calibri" pitchFamily="34" charset="0"/>
            </a:endParaRPr>
          </a:p>
        </p:txBody>
      </p:sp>
      <p:sp>
        <p:nvSpPr>
          <p:cNvPr id="9" name="TextBox 8"/>
          <p:cNvSpPr txBox="1">
            <a:spLocks noChangeArrowheads="1"/>
          </p:cNvSpPr>
          <p:nvPr/>
        </p:nvSpPr>
        <p:spPr bwMode="auto">
          <a:xfrm>
            <a:off x="990600" y="1665982"/>
            <a:ext cx="7620000" cy="1077218"/>
          </a:xfrm>
          <a:prstGeom prst="rect">
            <a:avLst/>
          </a:prstGeom>
          <a:noFill/>
          <a:ln w="9525">
            <a:noFill/>
            <a:miter lim="800000"/>
            <a:headEnd/>
            <a:tailEnd/>
          </a:ln>
        </p:spPr>
        <p:txBody>
          <a:bodyPr>
            <a:spAutoFit/>
          </a:bodyPr>
          <a:lstStyle/>
          <a:p>
            <a:r>
              <a:rPr lang="ar-SA" sz="3200" b="1" dirty="0">
                <a:latin typeface="Calibri" pitchFamily="34" charset="0"/>
              </a:rPr>
              <a:t>تختلف خصائص الفن الإسلامي باختلاف أنواع الفن والعصر والمكان ومع ذلك فهناك صفات مشتركة </a:t>
            </a:r>
            <a:r>
              <a:rPr lang="ar-SA" sz="3200" b="1" dirty="0" smtClean="0">
                <a:latin typeface="Calibri" pitchFamily="34" charset="0"/>
              </a:rPr>
              <a:t>فيه</a:t>
            </a:r>
            <a:r>
              <a:rPr lang="ar-EG" sz="3200" b="1" dirty="0" err="1" smtClean="0">
                <a:latin typeface="Calibri" pitchFamily="34" charset="0"/>
              </a:rPr>
              <a:t>:</a:t>
            </a:r>
            <a:endParaRPr lang="en-US" sz="3200" dirty="0">
              <a:latin typeface="Calibri" pitchFamily="34" charset="0"/>
            </a:endParaRPr>
          </a:p>
        </p:txBody>
      </p:sp>
      <p:sp>
        <p:nvSpPr>
          <p:cNvPr id="8" name="TextBox 8"/>
          <p:cNvSpPr txBox="1">
            <a:spLocks noChangeArrowheads="1"/>
          </p:cNvSpPr>
          <p:nvPr/>
        </p:nvSpPr>
        <p:spPr bwMode="auto">
          <a:xfrm>
            <a:off x="4267200" y="3505200"/>
            <a:ext cx="4267200" cy="707886"/>
          </a:xfrm>
          <a:prstGeom prst="rect">
            <a:avLst/>
          </a:prstGeom>
          <a:noFill/>
          <a:ln w="9525">
            <a:noFill/>
            <a:miter lim="800000"/>
            <a:headEnd/>
            <a:tailEnd/>
          </a:ln>
        </p:spPr>
        <p:txBody>
          <a:bodyPr wrap="square">
            <a:spAutoFit/>
          </a:bodyPr>
          <a:lstStyle/>
          <a:p>
            <a:pPr marL="514350" indent="-514350"/>
            <a:r>
              <a:rPr lang="ar-EG" sz="4000" b="1" dirty="0">
                <a:latin typeface="Calibri" pitchFamily="34" charset="0"/>
              </a:rPr>
              <a:t>5. </a:t>
            </a:r>
            <a:r>
              <a:rPr lang="ar-SA" sz="4000" b="1" dirty="0">
                <a:latin typeface="Calibri" pitchFamily="34" charset="0"/>
              </a:rPr>
              <a:t>تحويل الفن إلى ثمين</a:t>
            </a:r>
            <a:r>
              <a:rPr lang="en-US" sz="4000" b="1" dirty="0">
                <a:latin typeface="Calibri" pitchFamily="34" charset="0"/>
              </a:rPr>
              <a:t>.</a:t>
            </a:r>
            <a:endParaRPr lang="en-US" sz="4000" dirty="0">
              <a:latin typeface="Calibri" pitchFamily="34" charset="0"/>
            </a:endParaRPr>
          </a:p>
        </p:txBody>
      </p:sp>
      <p:sp>
        <p:nvSpPr>
          <p:cNvPr id="12" name="TextBox 9"/>
          <p:cNvSpPr txBox="1">
            <a:spLocks noChangeArrowheads="1"/>
          </p:cNvSpPr>
          <p:nvPr/>
        </p:nvSpPr>
        <p:spPr bwMode="auto">
          <a:xfrm>
            <a:off x="3429000" y="4953000"/>
            <a:ext cx="5105400" cy="707886"/>
          </a:xfrm>
          <a:prstGeom prst="rect">
            <a:avLst/>
          </a:prstGeom>
          <a:noFill/>
          <a:ln w="9525">
            <a:noFill/>
            <a:miter lim="800000"/>
            <a:headEnd/>
            <a:tailEnd/>
          </a:ln>
        </p:spPr>
        <p:txBody>
          <a:bodyPr wrap="square">
            <a:spAutoFit/>
          </a:bodyPr>
          <a:lstStyle/>
          <a:p>
            <a:pPr marL="514350" indent="-514350"/>
            <a:r>
              <a:rPr lang="ar-EG" sz="4000" b="1" dirty="0">
                <a:latin typeface="Calibri" pitchFamily="34" charset="0"/>
              </a:rPr>
              <a:t>6. </a:t>
            </a:r>
            <a:r>
              <a:rPr lang="ar-SA" sz="4000" b="1" dirty="0">
                <a:latin typeface="Calibri" pitchFamily="34" charset="0"/>
              </a:rPr>
              <a:t>البعد عن الكائنات الحية</a:t>
            </a:r>
            <a:r>
              <a:rPr lang="en-US" sz="4000" b="1" dirty="0">
                <a:latin typeface="Calibri" pitchFamily="34" charset="0"/>
              </a:rPr>
              <a:t>.</a:t>
            </a:r>
            <a:endParaRPr lang="en-US" sz="4000" dirty="0">
              <a:latin typeface="Calibri"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p:bldP spid="9" grpId="0"/>
      <p:bldP spid="8" grpId="0"/>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انقلاب">
  <a:themeElements>
    <a:clrScheme name="انقلاب">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انقلاب">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انقلاب">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4006</TotalTime>
  <Words>1224</Words>
  <Application>Microsoft Office PowerPoint</Application>
  <PresentationFormat>عرض على الشاشة (3:4)‏</PresentationFormat>
  <Paragraphs>131</Paragraphs>
  <Slides>44</Slides>
  <Notes>4</Notes>
  <HiddenSlides>0</HiddenSlides>
  <MMClips>0</MMClips>
  <ScaleCrop>false</ScaleCrop>
  <HeadingPairs>
    <vt:vector size="4" baseType="variant">
      <vt:variant>
        <vt:lpstr>نسق</vt:lpstr>
      </vt:variant>
      <vt:variant>
        <vt:i4>1</vt:i4>
      </vt:variant>
      <vt:variant>
        <vt:lpstr>عناوين الشرائح</vt:lpstr>
      </vt:variant>
      <vt:variant>
        <vt:i4>44</vt:i4>
      </vt:variant>
    </vt:vector>
  </HeadingPairs>
  <TitlesOfParts>
    <vt:vector size="45" baseType="lpstr">
      <vt:lpstr>انقلاب</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تربية فنية - الصف السادس الابتدائي - الفصل الدراسي الأول</dc:title>
  <dc:subject>1- التشعب الزخرفي من نقطة</dc:subject>
  <dc:creator>زاد المعلم</dc:creator>
  <cp:keywords>زاد المعلم</cp:keywords>
  <cp:lastModifiedBy>ZAD</cp:lastModifiedBy>
  <cp:revision>471</cp:revision>
  <dcterms:created xsi:type="dcterms:W3CDTF">2006-08-16T00:00:00Z</dcterms:created>
  <dcterms:modified xsi:type="dcterms:W3CDTF">2018-02-04T09:46:15Z</dcterms:modified>
</cp:coreProperties>
</file>