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307" r:id="rId6"/>
    <p:sldId id="266" r:id="rId7"/>
    <p:sldId id="308" r:id="rId8"/>
    <p:sldId id="267" r:id="rId9"/>
    <p:sldId id="309" r:id="rId10"/>
    <p:sldId id="268" r:id="rId11"/>
    <p:sldId id="310" r:id="rId12"/>
    <p:sldId id="269" r:id="rId13"/>
    <p:sldId id="311" r:id="rId14"/>
    <p:sldId id="270" r:id="rId15"/>
    <p:sldId id="312" r:id="rId16"/>
    <p:sldId id="271" r:id="rId17"/>
    <p:sldId id="313" r:id="rId18"/>
    <p:sldId id="272" r:id="rId19"/>
    <p:sldId id="314" r:id="rId20"/>
    <p:sldId id="273" r:id="rId21"/>
    <p:sldId id="315" r:id="rId22"/>
    <p:sldId id="299" r:id="rId23"/>
    <p:sldId id="316" r:id="rId24"/>
    <p:sldId id="300" r:id="rId25"/>
    <p:sldId id="335" r:id="rId26"/>
    <p:sldId id="317" r:id="rId27"/>
    <p:sldId id="336" r:id="rId28"/>
    <p:sldId id="301" r:id="rId29"/>
    <p:sldId id="318" r:id="rId30"/>
    <p:sldId id="302" r:id="rId31"/>
    <p:sldId id="319" r:id="rId32"/>
    <p:sldId id="303" r:id="rId33"/>
    <p:sldId id="320" r:id="rId34"/>
    <p:sldId id="304" r:id="rId35"/>
    <p:sldId id="321" r:id="rId36"/>
    <p:sldId id="305" r:id="rId37"/>
    <p:sldId id="322" r:id="rId38"/>
    <p:sldId id="306" r:id="rId39"/>
    <p:sldId id="323" r:id="rId40"/>
    <p:sldId id="274" r:id="rId41"/>
    <p:sldId id="275" r:id="rId42"/>
    <p:sldId id="324" r:id="rId43"/>
    <p:sldId id="276" r:id="rId44"/>
    <p:sldId id="325" r:id="rId45"/>
    <p:sldId id="277" r:id="rId46"/>
    <p:sldId id="326" r:id="rId47"/>
    <p:sldId id="278" r:id="rId48"/>
    <p:sldId id="339" r:id="rId49"/>
    <p:sldId id="279" r:id="rId50"/>
    <p:sldId id="338" r:id="rId51"/>
    <p:sldId id="280" r:id="rId52"/>
    <p:sldId id="329" r:id="rId53"/>
    <p:sldId id="281" r:id="rId54"/>
    <p:sldId id="330" r:id="rId55"/>
    <p:sldId id="282" r:id="rId56"/>
    <p:sldId id="331" r:id="rId57"/>
    <p:sldId id="283" r:id="rId58"/>
    <p:sldId id="332" r:id="rId59"/>
    <p:sldId id="284" r:id="rId60"/>
    <p:sldId id="333" r:id="rId61"/>
    <p:sldId id="285" r:id="rId62"/>
    <p:sldId id="334" r:id="rId6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32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467544" y="0"/>
            <a:ext cx="504056" cy="504056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32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0" y="0"/>
            <a:ext cx="504056" cy="504056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الطاقة الحرارية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الخامس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الأجسام الساخنة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كلما زادت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درجة حرارة الغاز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الأجسام الساخنة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636912"/>
            <a:ext cx="9144000" cy="7875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تتحرك </a:t>
            </a:r>
            <a:r>
              <a:rPr lang="ar-SA" sz="3600" b="1" dirty="0" err="1" smtClean="0">
                <a:solidFill>
                  <a:srgbClr val="FFFF00"/>
                </a:solidFill>
              </a:rPr>
              <a:t>اسرع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933056"/>
            <a:ext cx="9144000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لذا تصطدم بالجدار بمعدل أكبر فيزداد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085184"/>
            <a:ext cx="9144000" cy="13681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9600" b="1" dirty="0" smtClean="0">
                <a:solidFill>
                  <a:srgbClr val="FFFF00"/>
                </a:solidFill>
              </a:rPr>
              <a:t>( الضغط )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الأجسام الصلبة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التركيب الجزيئي للمواد الصلبة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الأجسام الصلبة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2800" b="1" dirty="0" smtClean="0">
                <a:solidFill>
                  <a:srgbClr val="FFFF00"/>
                </a:solidFill>
              </a:rPr>
              <a:t>يكون لكل ذرة بعض الطاقة الحركية وطاقة الوضع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خلال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النوابض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المرتبطة معها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الحرارية ودرجة الحرارة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الجزيئات في الجسم الساخن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والحرارة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لها طاقة أكبر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الجزيئات في الجسم البارد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درجة الحرارة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0808"/>
            <a:ext cx="9144000" cy="31683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تعتمد على متوسط الطاقة الحركية للجزيئات في الجسم فقط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درجة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القياس الحراري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وضع ميزان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الحرارة في الفم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قياس درجة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تزداد الطاقة الحرارية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للميزان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وتقل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الطاقة الحرارية للجسم بالتوصيل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538" y="1764172"/>
            <a:ext cx="8352926" cy="1493928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(1-5) درجة الحرارة والطاقة الحرارية</a:t>
            </a:r>
            <a:endParaRPr lang="en-GB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95538" y="4095312"/>
            <a:ext cx="8352926" cy="1493928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(2-5) تغيرات حالة المادة وقوانين الديناميكا الحرارية</a:t>
            </a:r>
            <a:endParaRPr lang="en-GB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الإتزان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1374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الحالة التي يصبح عندها معدل تدفق الطاقة بين جسمين متساوي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الإتزان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141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ويكون لكلا الجسمين درجة الحرارة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نفسها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ميزان الحرارة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تعتمد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خاصية معينة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ميزان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48880"/>
            <a:ext cx="82444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الحجم ( الكحول 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753036"/>
            <a:ext cx="82444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البلور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 مقياس حراري سائل يتغير لون البلورة 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157192"/>
            <a:ext cx="82444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إلكتروني ( في الطب والسيارات 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مقاييس درجة الحرارة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مقاييس درجة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1" name="مجموعة 20"/>
          <p:cNvGrpSpPr/>
          <p:nvPr/>
        </p:nvGrpSpPr>
        <p:grpSpPr>
          <a:xfrm>
            <a:off x="1835696" y="1052736"/>
            <a:ext cx="827584" cy="5256584"/>
            <a:chOff x="1835696" y="1052736"/>
            <a:chExt cx="827584" cy="5256584"/>
          </a:xfrm>
        </p:grpSpPr>
        <p:sp>
          <p:nvSpPr>
            <p:cNvPr id="3" name="عنوان 1"/>
            <p:cNvSpPr txBox="1">
              <a:spLocks/>
            </p:cNvSpPr>
            <p:nvPr/>
          </p:nvSpPr>
          <p:spPr>
            <a:xfrm>
              <a:off x="1835696" y="1052736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K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رابط مستقيم 9"/>
            <p:cNvCxnSpPr/>
            <p:nvPr/>
          </p:nvCxnSpPr>
          <p:spPr>
            <a:xfrm>
              <a:off x="2267744" y="1628800"/>
              <a:ext cx="0" cy="468052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>
              <a:off x="1979712" y="162880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>
              <a:off x="1979712" y="486916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>
              <a:off x="1979712" y="6309320"/>
              <a:ext cx="5040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عنوان 1"/>
          <p:cNvSpPr txBox="1">
            <a:spLocks/>
          </p:cNvSpPr>
          <p:nvPr/>
        </p:nvSpPr>
        <p:spPr>
          <a:xfrm>
            <a:off x="4716016" y="1340768"/>
            <a:ext cx="827584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100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4067944" y="1052736"/>
            <a:ext cx="827584" cy="5256584"/>
            <a:chOff x="1835696" y="1052736"/>
            <a:chExt cx="827584" cy="5256584"/>
          </a:xfrm>
        </p:grpSpPr>
        <p:sp>
          <p:nvSpPr>
            <p:cNvPr id="23" name="عنوان 1"/>
            <p:cNvSpPr txBox="1">
              <a:spLocks/>
            </p:cNvSpPr>
            <p:nvPr/>
          </p:nvSpPr>
          <p:spPr>
            <a:xfrm>
              <a:off x="1835696" y="1052736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C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24" name="رابط مستقيم 23"/>
            <p:cNvCxnSpPr/>
            <p:nvPr/>
          </p:nvCxnSpPr>
          <p:spPr>
            <a:xfrm>
              <a:off x="2267744" y="1628800"/>
              <a:ext cx="0" cy="468052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مستقيم 24"/>
            <p:cNvCxnSpPr/>
            <p:nvPr/>
          </p:nvCxnSpPr>
          <p:spPr>
            <a:xfrm>
              <a:off x="1979712" y="162880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>
              <a:off x="1979712" y="486916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>
              <a:off x="1979712" y="6309320"/>
              <a:ext cx="5040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مجموعة 27"/>
          <p:cNvGrpSpPr/>
          <p:nvPr/>
        </p:nvGrpSpPr>
        <p:grpSpPr>
          <a:xfrm>
            <a:off x="6336704" y="1052736"/>
            <a:ext cx="827584" cy="5256584"/>
            <a:chOff x="1835696" y="1052736"/>
            <a:chExt cx="827584" cy="5256584"/>
          </a:xfrm>
        </p:grpSpPr>
        <p:sp>
          <p:nvSpPr>
            <p:cNvPr id="29" name="عنوان 1"/>
            <p:cNvSpPr txBox="1">
              <a:spLocks/>
            </p:cNvSpPr>
            <p:nvPr/>
          </p:nvSpPr>
          <p:spPr>
            <a:xfrm>
              <a:off x="1835696" y="1052736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0" name="رابط مستقيم 29"/>
            <p:cNvCxnSpPr/>
            <p:nvPr/>
          </p:nvCxnSpPr>
          <p:spPr>
            <a:xfrm>
              <a:off x="2267744" y="1628800"/>
              <a:ext cx="0" cy="468052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مستقيم 30"/>
            <p:cNvCxnSpPr/>
            <p:nvPr/>
          </p:nvCxnSpPr>
          <p:spPr>
            <a:xfrm>
              <a:off x="1979712" y="162880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مستقيم 31"/>
            <p:cNvCxnSpPr/>
            <p:nvPr/>
          </p:nvCxnSpPr>
          <p:spPr>
            <a:xfrm>
              <a:off x="1979712" y="4869160"/>
              <a:ext cx="57606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رابط مستقيم 32"/>
            <p:cNvCxnSpPr/>
            <p:nvPr/>
          </p:nvCxnSpPr>
          <p:spPr>
            <a:xfrm>
              <a:off x="1979712" y="6309320"/>
              <a:ext cx="5040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عنوان 1"/>
          <p:cNvSpPr txBox="1">
            <a:spLocks/>
          </p:cNvSpPr>
          <p:nvPr/>
        </p:nvSpPr>
        <p:spPr>
          <a:xfrm>
            <a:off x="4572000" y="4581128"/>
            <a:ext cx="827584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عنوان 1"/>
          <p:cNvSpPr txBox="1">
            <a:spLocks/>
          </p:cNvSpPr>
          <p:nvPr/>
        </p:nvSpPr>
        <p:spPr>
          <a:xfrm>
            <a:off x="4644008" y="6021288"/>
            <a:ext cx="1512168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-273.15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2555776" y="1412776"/>
            <a:ext cx="1296144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373.15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عنوان 1"/>
          <p:cNvSpPr txBox="1">
            <a:spLocks/>
          </p:cNvSpPr>
          <p:nvPr/>
        </p:nvSpPr>
        <p:spPr>
          <a:xfrm>
            <a:off x="2555776" y="4581128"/>
            <a:ext cx="1296144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273.15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عنوان 1"/>
          <p:cNvSpPr txBox="1">
            <a:spLocks/>
          </p:cNvSpPr>
          <p:nvPr/>
        </p:nvSpPr>
        <p:spPr>
          <a:xfrm>
            <a:off x="2483768" y="6021288"/>
            <a:ext cx="504056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0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عنوان 1"/>
          <p:cNvSpPr txBox="1">
            <a:spLocks/>
          </p:cNvSpPr>
          <p:nvPr/>
        </p:nvSpPr>
        <p:spPr>
          <a:xfrm>
            <a:off x="6804248" y="1340768"/>
            <a:ext cx="1296144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212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عنوان 1"/>
          <p:cNvSpPr txBox="1">
            <a:spLocks/>
          </p:cNvSpPr>
          <p:nvPr/>
        </p:nvSpPr>
        <p:spPr>
          <a:xfrm>
            <a:off x="7020272" y="4581128"/>
            <a:ext cx="648072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32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" name="عنوان 1"/>
          <p:cNvSpPr txBox="1">
            <a:spLocks/>
          </p:cNvSpPr>
          <p:nvPr/>
        </p:nvSpPr>
        <p:spPr>
          <a:xfrm>
            <a:off x="6948264" y="6021288"/>
            <a:ext cx="144016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-459.67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20688"/>
            <a:ext cx="860444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سلسيوس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(مئوي)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مقياس درجة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63955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Zero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إلى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100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658412"/>
            <a:ext cx="860444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كلفن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(مطلق)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67727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273.15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إلى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373.15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696136"/>
            <a:ext cx="860444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فهرنهايت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57150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32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إلى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212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للتحويل من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مئوي إلى مطلق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تحويل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72362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373 + T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endParaRPr kumimoji="0" lang="ar-SA" sz="9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23528" y="4869160"/>
            <a:ext cx="2267744" cy="7829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درجة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الحرارة علي مقياس كلفن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6480720" y="4869160"/>
            <a:ext cx="2267744" cy="7829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درجة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الحرارة علي مقياس مئوي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درجة الصفر المطلق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درجة الحرارة التي يتساوى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فيها حجم الغاز مع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ذراته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وتقدر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بـ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الصفر المطلق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577580"/>
            <a:ext cx="9144000" cy="17956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 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- 273.15</a:t>
            </a:r>
            <a:r>
              <a:rPr kumimoji="0" lang="en-US" sz="9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</a:t>
            </a:r>
            <a:r>
              <a:rPr kumimoji="0" lang="ar-SA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916832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(1-5)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درجة الحرارة والطاقة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36912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الحرارة وتدفق الطاقة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83884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التوصيل الحراري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(قضيب معدني)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الحرارة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والتدفق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83884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الحمل الحراري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(المادة السائلة أو الغازية)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83884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الأشعة الحرارية</a:t>
            </a:r>
            <a:endParaRPr lang="ar-SA" sz="3600" b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(الموجات الكهرومغناطيسية)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الحرارة النوعية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C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هي كمية الطاقة التي يجب أن تكتسبها المادة لترتفع درجة حرارة وحدة الكتلة درجة واحدة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1419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وتقاس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بوحدة (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J/</a:t>
            </a:r>
            <a:r>
              <a:rPr lang="en-US" sz="3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kg.K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، (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Q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:كمية الحرارة)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2302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Q = </a:t>
            </a:r>
            <a:r>
              <a:rPr lang="en-US" sz="6600" b="1" noProof="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mC∆T</a:t>
            </a:r>
            <a:r>
              <a:rPr lang="en-US" sz="66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6600" b="1" noProof="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mC</a:t>
            </a:r>
            <a:r>
              <a:rPr lang="en-US" sz="66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6600" b="1" noProof="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en-US" sz="6600" b="1" baseline="-25000" noProof="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66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-T</a:t>
            </a:r>
            <a:r>
              <a:rPr lang="en-US" sz="6600" b="1" baseline="-250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6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-108520" y="5229200"/>
            <a:ext cx="1799184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كمية الحرارة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</a:t>
            </a: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834680" y="3789040"/>
            <a:ext cx="2233264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الحرارة النوعية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J/</a:t>
            </a:r>
            <a:r>
              <a:rPr lang="en-US" sz="2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kg.K</a:t>
            </a: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المسعر</a:t>
            </a:r>
          </a:p>
          <a:p>
            <a:pPr algn="ctr"/>
            <a:r>
              <a:rPr lang="ar-SA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(قياس الحرارة النوعية)</a:t>
            </a:r>
            <a:endParaRPr lang="ar-SA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أداة تستخدم لقياس التغير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في الطاقة الحرارية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المسعر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8194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ويعتمد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مبدأ حفظ الطاقة في نظام مغلق ومعزول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292080" y="3140968"/>
            <a:ext cx="125963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وعاء داخلي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0" name="مجموعة 49"/>
          <p:cNvGrpSpPr/>
          <p:nvPr/>
        </p:nvGrpSpPr>
        <p:grpSpPr>
          <a:xfrm>
            <a:off x="1475656" y="2996952"/>
            <a:ext cx="3456384" cy="3456384"/>
            <a:chOff x="1475656" y="2996952"/>
            <a:chExt cx="3456384" cy="3456384"/>
          </a:xfrm>
        </p:grpSpPr>
        <p:sp>
          <p:nvSpPr>
            <p:cNvPr id="26" name="مستطيل 25"/>
            <p:cNvSpPr/>
            <p:nvPr/>
          </p:nvSpPr>
          <p:spPr>
            <a:xfrm>
              <a:off x="2699792" y="4797152"/>
              <a:ext cx="1008112" cy="864096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0" name="رابط مستقيم 9"/>
            <p:cNvCxnSpPr/>
            <p:nvPr/>
          </p:nvCxnSpPr>
          <p:spPr>
            <a:xfrm>
              <a:off x="1475656" y="3573016"/>
              <a:ext cx="345638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>
              <a:off x="1979712" y="3573016"/>
              <a:ext cx="0" cy="288032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>
              <a:off x="4427984" y="3573016"/>
              <a:ext cx="0" cy="288032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>
              <a:off x="1979712" y="6453336"/>
              <a:ext cx="244827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2699792" y="3573016"/>
              <a:ext cx="0" cy="2088232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>
              <a:off x="3707904" y="3573016"/>
              <a:ext cx="0" cy="2088232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>
              <a:off x="2699792" y="5661248"/>
              <a:ext cx="100811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/>
            <p:cNvCxnSpPr/>
            <p:nvPr/>
          </p:nvCxnSpPr>
          <p:spPr>
            <a:xfrm>
              <a:off x="3059832" y="2996952"/>
              <a:ext cx="0" cy="2088232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مستقيم 23"/>
            <p:cNvCxnSpPr/>
            <p:nvPr/>
          </p:nvCxnSpPr>
          <p:spPr>
            <a:xfrm>
              <a:off x="3347864" y="2996952"/>
              <a:ext cx="0" cy="2088232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شكل بيضاوي 24"/>
            <p:cNvSpPr/>
            <p:nvPr/>
          </p:nvSpPr>
          <p:spPr>
            <a:xfrm>
              <a:off x="2915816" y="5229200"/>
              <a:ext cx="360040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cxnSp>
        <p:nvCxnSpPr>
          <p:cNvPr id="28" name="رابط كسهم مستقيم 27"/>
          <p:cNvCxnSpPr/>
          <p:nvPr/>
        </p:nvCxnSpPr>
        <p:spPr>
          <a:xfrm flipV="1">
            <a:off x="3707904" y="3429000"/>
            <a:ext cx="1584176" cy="504056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/>
          <p:cNvCxnSpPr/>
          <p:nvPr/>
        </p:nvCxnSpPr>
        <p:spPr>
          <a:xfrm flipV="1">
            <a:off x="4427984" y="4581128"/>
            <a:ext cx="720080" cy="72008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عنوان 1"/>
          <p:cNvSpPr txBox="1">
            <a:spLocks/>
          </p:cNvSpPr>
          <p:nvPr/>
        </p:nvSpPr>
        <p:spPr>
          <a:xfrm>
            <a:off x="5220072" y="4221088"/>
            <a:ext cx="125963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وعاء خارجي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3" name="رابط كسهم مستقيم 32"/>
          <p:cNvCxnSpPr/>
          <p:nvPr/>
        </p:nvCxnSpPr>
        <p:spPr>
          <a:xfrm>
            <a:off x="3347864" y="4581128"/>
            <a:ext cx="1800200" cy="1080120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عنوان 1"/>
          <p:cNvSpPr txBox="1">
            <a:spLocks/>
          </p:cNvSpPr>
          <p:nvPr/>
        </p:nvSpPr>
        <p:spPr>
          <a:xfrm>
            <a:off x="5148064" y="5301208"/>
            <a:ext cx="125963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ميزان حرارة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6" name="رابط كسهم مستقيم 35"/>
          <p:cNvCxnSpPr/>
          <p:nvPr/>
        </p:nvCxnSpPr>
        <p:spPr>
          <a:xfrm>
            <a:off x="3419872" y="5373216"/>
            <a:ext cx="1656184" cy="1008112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عنوان 1"/>
          <p:cNvSpPr txBox="1">
            <a:spLocks/>
          </p:cNvSpPr>
          <p:nvPr/>
        </p:nvSpPr>
        <p:spPr>
          <a:xfrm>
            <a:off x="4932040" y="6093296"/>
            <a:ext cx="64807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ماء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1" name="رابط كسهم مستقيم 40"/>
          <p:cNvCxnSpPr/>
          <p:nvPr/>
        </p:nvCxnSpPr>
        <p:spPr>
          <a:xfrm flipH="1">
            <a:off x="1547664" y="5373216"/>
            <a:ext cx="1512168" cy="864096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عنوان 1"/>
          <p:cNvSpPr txBox="1">
            <a:spLocks/>
          </p:cNvSpPr>
          <p:nvPr/>
        </p:nvSpPr>
        <p:spPr>
          <a:xfrm>
            <a:off x="323528" y="5949280"/>
            <a:ext cx="125963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مادة اختبار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4" name="رابط كسهم مستقيم 43"/>
          <p:cNvCxnSpPr/>
          <p:nvPr/>
        </p:nvCxnSpPr>
        <p:spPr>
          <a:xfrm flipH="1">
            <a:off x="1547664" y="4509120"/>
            <a:ext cx="1512168" cy="864096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عنوان 1"/>
          <p:cNvSpPr txBox="1">
            <a:spLocks/>
          </p:cNvSpPr>
          <p:nvPr/>
        </p:nvSpPr>
        <p:spPr>
          <a:xfrm>
            <a:off x="0" y="5085184"/>
            <a:ext cx="158316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قضيب تحريك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6" name="رابط كسهم مستقيم 45"/>
          <p:cNvCxnSpPr/>
          <p:nvPr/>
        </p:nvCxnSpPr>
        <p:spPr>
          <a:xfrm flipH="1">
            <a:off x="1475656" y="4077072"/>
            <a:ext cx="864096" cy="216024"/>
          </a:xfrm>
          <a:prstGeom prst="straightConnector1">
            <a:avLst/>
          </a:prstGeom>
          <a:ln w="63500">
            <a:solidFill>
              <a:srgbClr val="FF0000"/>
            </a:solidFill>
            <a:tailEnd type="arrow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عنوان 1"/>
          <p:cNvSpPr txBox="1">
            <a:spLocks/>
          </p:cNvSpPr>
          <p:nvPr/>
        </p:nvSpPr>
        <p:spPr>
          <a:xfrm>
            <a:off x="0" y="4005064"/>
            <a:ext cx="158316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مادة عازلة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عنوان 1"/>
          <p:cNvSpPr txBox="1">
            <a:spLocks/>
          </p:cNvSpPr>
          <p:nvPr/>
        </p:nvSpPr>
        <p:spPr>
          <a:xfrm>
            <a:off x="6156176" y="5661248"/>
            <a:ext cx="2987824" cy="11967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(ثابت) = </a:t>
            </a:r>
            <a:r>
              <a:rPr lang="en-US" sz="24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2400" b="1" baseline="-250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2400" b="1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+ E</a:t>
            </a:r>
            <a:r>
              <a:rPr lang="en-US" sz="2400" b="1" baseline="-25000" noProof="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B</a:t>
            </a:r>
            <a:endParaRPr kumimoji="0" lang="ar-SA" sz="2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32" grpId="0"/>
      <p:bldP spid="35" grpId="0"/>
      <p:bldP spid="38" grpId="0"/>
      <p:bldP spid="43" grpId="0"/>
      <p:bldP spid="45" grpId="0"/>
      <p:bldP spid="48" grpId="0"/>
      <p:bldP spid="4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درجة الحرارة النهائية في المسعر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درجة الحرارة النهائية في المسعر :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المسعر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412776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∆E = Q =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mC∆T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1916832"/>
            <a:ext cx="914400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داخل المسعر :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99695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0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371703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-T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+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-T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= 0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4725144"/>
            <a:ext cx="9144000" cy="115212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7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_____________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1835696" y="4869160"/>
            <a:ext cx="7236296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+ 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endParaRPr kumimoji="0" lang="en-US" sz="5400" b="1" i="0" u="none" strike="noStrike" kern="1200" cap="none" spc="0" normalizeH="0" baseline="-2500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54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4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54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sz="54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54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B</a:t>
            </a:r>
            <a:r>
              <a:rPr lang="en-US" sz="54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54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B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0" y="227687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+ E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 0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درجة حرارة الحيوانات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متغيرة درجة الحرارة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درجة حرارة الحيوانات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684917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(السحلية)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10107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ثابتة درجة الحرارة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5172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(الإنسان)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29854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(2-5)</a:t>
            </a:r>
          </a:p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تغيرات حالة المادة وقوانين الديناميكا الحرارية</a:t>
            </a:r>
            <a:endParaRPr lang="ar-S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348880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تغير حالة المادة يعني تغير الشكل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والطريقة التي تخزن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بواسطتها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الذرات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الطاقة الحرارية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تغير حالة المادة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درجة الانصهار :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تغير حالة الماد</a:t>
            </a:r>
            <a:r>
              <a:rPr lang="ar-SA" sz="4000" b="1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ة</a:t>
            </a:r>
            <a:endParaRPr kumimoji="0" lang="ar-SA" sz="4000" b="1" i="0" u="none" strike="noStrike" kern="1200" cap="none" spc="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444891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الصلب إلى السائل (عكس التجمد)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909054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درجة الغليان :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373216"/>
            <a:ext cx="85324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سائل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إلى غاز (عكس التكثف)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الحرارة الكامنة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للإنصهار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8000" b="1" i="0" u="none" strike="noStrike" kern="1200" cap="none" spc="0" normalizeH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</a:t>
            </a:r>
            <a:r>
              <a:rPr kumimoji="0" lang="en-US" sz="8000" b="1" i="0" u="none" strike="noStrike" kern="1200" cap="none" spc="0" normalizeH="0" baseline="-2500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8002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كمية الطاقة اللازمة لانصهار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kg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من المادة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</a:t>
            </a:r>
            <a:r>
              <a:rPr kumimoji="0" lang="en-US" sz="4000" b="1" i="0" u="none" strike="noStrike" kern="1200" cap="none" spc="0" normalizeH="0" baseline="-2500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501008"/>
            <a:ext cx="9144000" cy="2007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 = </a:t>
            </a:r>
            <a:r>
              <a:rPr kumimoji="0" lang="en-US" sz="1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mH</a:t>
            </a:r>
            <a:r>
              <a:rPr kumimoji="0" lang="en-US" sz="13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13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الحرارة الكامنة للتبخر (</a:t>
            </a:r>
            <a:r>
              <a:rPr kumimoji="0" lang="en-US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</a:t>
            </a:r>
            <a:r>
              <a:rPr kumimoji="0" lang="en-US" sz="8000" b="1" i="0" u="none" strike="noStrike" kern="1200" cap="none" spc="0" normalizeH="0" baseline="-2500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</a:t>
            </a:r>
            <a:r>
              <a:rPr kumimoji="0" lang="en-US" sz="4000" b="1" i="0" u="none" strike="noStrike" kern="1200" cap="none" spc="0" normalizeH="0" baseline="-2500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1196752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كمية الطاقة اللازمة لتبخير (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kg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من السائل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9421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 = </a:t>
            </a:r>
            <a:r>
              <a:rPr kumimoji="0" lang="en-US" sz="1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mH</a:t>
            </a:r>
            <a:r>
              <a:rPr kumimoji="0" lang="en-US" sz="13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ar-SA" sz="13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القانون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الأول للديناميكا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6379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أمسكت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كأس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به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ماء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501008"/>
            <a:ext cx="9144000" cy="15121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4800" b="1" dirty="0" smtClean="0">
                <a:solidFill>
                  <a:srgbClr val="FFFF00"/>
                </a:solidFill>
              </a:rPr>
              <a:t>ستزداد درجة حرارته أي الطاقة الحرارية الداخلية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9442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نص: التغير في الطاقة الحرارية لجسم ما يساوي مقدار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الحرارة المضافة إلى الجسم مطروحاً منه الشغل الذي يبذله الجسم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القانون الأول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3661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(المضغة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، الضوء الصوت الكهرباء)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 =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Q - W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المحركات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تحول الطاقة الحرارية إلى طاقة ميكانيكية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المحركات الحرارية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0699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مكون من مصدر ذا درجة حرارة مرتفعة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ومستقبل ذا درجة حرارة منخفضة (المصرف)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645024"/>
            <a:ext cx="914400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وتسمى الطاقة المنتقلة إلى الخارج بالحرارة الضائعة (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</a:t>
            </a:r>
            <a:r>
              <a:rPr kumimoji="0" lang="en-US" sz="2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8691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∆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 = 0 = Q - W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كفاءة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المحرك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كفاءة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المحرك تعطى بالعلاقة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الكفاءة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 = ____ x 100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267744" y="2780928"/>
            <a:ext cx="3275856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W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</a:t>
            </a:r>
            <a:endParaRPr kumimoji="0" lang="ar-SA" sz="9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المبردات (الثلاجات)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88840"/>
            <a:ext cx="9144000" cy="2880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يمكن انتزاع الطاقة الحرارية من الجسم البارد وإضافتها إلى الجسم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الأسخن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ببذل شغل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المبردات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المضخات الحرارية</a:t>
            </a:r>
          </a:p>
          <a:p>
            <a:pPr algn="ctr"/>
            <a:r>
              <a:rPr lang="ar-SA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(المكيفات الحارة والباردة)</a:t>
            </a:r>
            <a:endParaRPr lang="ar-SA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708920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عبارة عن مبرد يعمل في اتجاهين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المضخات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القانون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الثاني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للديناميكا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الديناميكا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: إن العمليات الطبيعية تجري في اتجاه المحافظة على </a:t>
            </a:r>
            <a:r>
              <a:rPr lang="ar-SA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الإنتروبي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الكلي للكون أو زيادته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القانون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الثاني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132856"/>
            <a:ext cx="9144000" cy="20116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الإنتروبي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وهي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عبارة عن قياس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للفوضى في النظام ، الاتجاه التلقائي وغير التلقائي ، ووحدة قياسه (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J/K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2930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∆</a:t>
            </a: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S = __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5256584" y="4374232"/>
            <a:ext cx="1691680" cy="22231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Q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مخالفات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القانون الثاني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حالة وقعت الأحداث بشكل معكوس تلقائياً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المخالفات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361556"/>
            <a:ext cx="9144000" cy="21556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ويقدم القانون الثاني للديناميكا الحرارية وزيادة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اُنتروبي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معنى جديداً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لما يسمى أزمة الطاقة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دراسة تحولات الحرارة إلى أشكال أخرى من أشكال الطاقة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الديناميكا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8620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وتربط الحرارة مع الشغل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509120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وهناك رابط بين مفاهيم الديناميكا الحرارية وحركة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الذرات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والجزيئات في المواد الصلبة والسائلة والغازات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الحرارية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الحرارية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84784"/>
            <a:ext cx="914400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الجزيئات الموجودة في غاز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ما لها طاقات حركية خطية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ودورانية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وطاقة وضع خلال اهتزازها وترابطها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الحرارية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441676"/>
            <a:ext cx="9144000" cy="15076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تسمى الطاقة الكلية للجزيئات بالطاقة الحرارية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تقنية">
  <a:themeElements>
    <a:clrScheme name="تدرج الرمادي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426</TotalTime>
  <Words>1265</Words>
  <Application>Microsoft Office PowerPoint</Application>
  <PresentationFormat>عرض على الشاشة (3:4)‏</PresentationFormat>
  <Paragraphs>280</Paragraphs>
  <Slides>62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62</vt:i4>
      </vt:variant>
    </vt:vector>
  </HeadingPairs>
  <TitlesOfParts>
    <vt:vector size="67" baseType="lpstr"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94</cp:revision>
  <dcterms:modified xsi:type="dcterms:W3CDTF">2014-06-15T19:45:06Z</dcterms:modified>
</cp:coreProperties>
</file>