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44" r:id="rId4"/>
    <p:sldId id="346" r:id="rId5"/>
    <p:sldId id="345" r:id="rId6"/>
    <p:sldId id="347" r:id="rId7"/>
    <p:sldId id="348" r:id="rId8"/>
    <p:sldId id="349" r:id="rId9"/>
    <p:sldId id="319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100" d="100"/>
          <a:sy n="100" d="100"/>
        </p:scale>
        <p:origin x="1128" y="522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11/09/1442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اللَّام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317654" y="2142718"/>
            <a:ext cx="6501902" cy="1722095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441" y="2251840"/>
            <a:ext cx="6205718" cy="14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52681" cy="2376810"/>
            <a:chOff x="2362987" y="3154407"/>
            <a:chExt cx="2752681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01174" y="4067032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لُولُو , لُعْبَةٌ , لَيْلَى , لَامِعَاً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398724" y="812489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3256303" y="734064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335666" y="149217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أُسَمِّيْ الحَرفَ و أُلَوِّنُهُ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775320" y="971763"/>
            <a:ext cx="3219992" cy="2629432"/>
            <a:chOff x="4619767" y="1076435"/>
            <a:chExt cx="3219992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619767" y="1318326"/>
              <a:ext cx="321999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جَ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سَتِ 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لـ</a:t>
              </a:r>
              <a:r>
                <a:rPr lang="ar-SY" sz="2000" dirty="0" smtClean="0">
                  <a:latin typeface="Century Gothic" panose="020B0502020202020204" pitchFamily="34" charset="0"/>
                </a:rPr>
                <a:t>أسْرَة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حَوْ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 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مَائِدَةِ , فَسأ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الأَبُ :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مَاذا تأخَّرَ يَاسِرٌ ؟ </a:t>
              </a:r>
            </a:p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ت نُورَةُ : هُوَ يَغْسِ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 يُدُيْهِ . قَا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لـ</a:t>
              </a:r>
              <a:r>
                <a:rPr lang="ar-SY" sz="2000" dirty="0" smtClean="0">
                  <a:latin typeface="Century Gothic" panose="020B0502020202020204" pitchFamily="34" charset="0"/>
                </a:rPr>
                <a:t>أبُ : غَسْ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 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يَدِيْنِ ضَرُورِيٌ قَبْ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ل</a:t>
              </a:r>
              <a:r>
                <a:rPr lang="ar-SY" sz="2000" dirty="0" smtClean="0">
                  <a:latin typeface="Century Gothic" panose="020B0502020202020204" pitchFamily="34" charset="0"/>
                </a:rPr>
                <a:t> الأَكلِ و بَعْدَهُ 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753501" y="3236754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505904" y="1865646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605318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8094704" y="1207171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8613190" y="168128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ألاحِظ الصُّوَر و أقْرَأ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94" y="4918052"/>
            <a:ext cx="1445873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7" y="491710"/>
            <a:ext cx="1504674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27" y="4396830"/>
            <a:ext cx="1443260" cy="13940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" y="2905589"/>
            <a:ext cx="1445613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214048" y="-419038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ل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04" y="3012097"/>
            <a:ext cx="1443260" cy="13242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83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يَغْ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س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ِلُ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جَ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لَ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سَتْ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لِ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مَاذَا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لِـ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ـلَـ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ـلُ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أقْرَأ الكَلِمَات ثمَّ أجرِّد الحَرِف: 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أُميِّز بَيِن الصَّوت القَصِيْر و الصَّوت الطَّويْل (المَدْ)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لَا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أُلاحِظ كِتَابِة الْحَرْف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2255936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066663" y="734064"/>
            <a:ext cx="2255936" cy="253520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3867487" y="3973406"/>
            <a:ext cx="232177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7006118" y="399438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836762" y="189298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7652DCF-0D86-4975-A891-CAF00EF596ED}"/>
              </a:ext>
            </a:extLst>
          </p:cNvPr>
          <p:cNvSpPr txBox="1"/>
          <p:nvPr/>
        </p:nvSpPr>
        <p:spPr>
          <a:xfrm>
            <a:off x="4418375" y="3893300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سَيَّارَةٌ</a:t>
            </a:r>
          </a:p>
        </p:txBody>
      </p:sp>
      <p:sp>
        <p:nvSpPr>
          <p:cNvPr id="34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6379913" y="2810438"/>
            <a:ext cx="1688409" cy="1657335"/>
          </a:xfrm>
          <a:prstGeom prst="wedgeEllipseCallout">
            <a:avLst>
              <a:gd name="adj1" fmla="val 80429"/>
              <a:gd name="adj2" fmla="val 5481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6369442" y="3382872"/>
            <a:ext cx="175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هِيَ تَغْسِلَ يَدَيْهَا</a:t>
            </a:r>
            <a:endParaRPr lang="ar-SY" sz="36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3797935" y="3158552"/>
            <a:ext cx="1688409" cy="1657335"/>
          </a:xfrm>
          <a:prstGeom prst="wedgeEllipseCallout">
            <a:avLst>
              <a:gd name="adj1" fmla="val 43416"/>
              <a:gd name="adj2" fmla="val 5394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3766603" y="3643287"/>
            <a:ext cx="175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هِيَ </a:t>
            </a:r>
            <a:r>
              <a:rPr lang="ar-SY" sz="36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تَشْرَبُ المَاءَ</a:t>
            </a:r>
            <a:endParaRPr lang="ar-SY" sz="36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أُحَاكِي </a:t>
              </a:r>
              <a:r>
                <a:rPr lang="ar-SY" sz="2400" dirty="0" smtClean="0"/>
                <a:t>بِاسْتِخْدَام الضَمِيْرَين (هَوَ، هِيَ):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8041370" y="1218515"/>
            <a:ext cx="1688409" cy="1657335"/>
          </a:xfrm>
          <a:prstGeom prst="wedgeEllipseCallout">
            <a:avLst>
              <a:gd name="adj1" fmla="val 63062"/>
              <a:gd name="adj2" fmla="val 1348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8030899" y="1790949"/>
            <a:ext cx="175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هُوَ يَغْسِلُ يَدَيْهِ</a:t>
            </a:r>
            <a:endParaRPr lang="ar-SY" sz="36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20762181" flipH="1">
            <a:off x="4018681" y="722668"/>
            <a:ext cx="1688409" cy="1657335"/>
          </a:xfrm>
          <a:prstGeom prst="wedgeEllipseCallout">
            <a:avLst>
              <a:gd name="adj1" fmla="val 59980"/>
              <a:gd name="adj2" fmla="val -3393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 flipH="1">
            <a:off x="4008210" y="1295102"/>
            <a:ext cx="175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هُوَ يَقْرَأَ الصَحِيْفَةِ</a:t>
            </a:r>
            <a:endParaRPr lang="ar-SY" sz="36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301586" y="3994384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2026003" y="3228532"/>
            <a:ext cx="1688409" cy="1657335"/>
          </a:xfrm>
          <a:prstGeom prst="wedgeEllipseCallout">
            <a:avLst>
              <a:gd name="adj1" fmla="val -29362"/>
              <a:gd name="adj2" fmla="val 7284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2015532" y="3800966"/>
            <a:ext cx="175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هُوَ يَلْعَبُ</a:t>
            </a:r>
            <a:endParaRPr lang="ar-SY" sz="36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58" grpId="0"/>
      <p:bldP spid="35" grpId="0"/>
      <p:bldP spid="36" grpId="0" animBg="1"/>
      <p:bldP spid="37" grpId="0"/>
      <p:bldP spid="32" grpId="0"/>
      <p:bldP spid="41" grpId="0" animBg="1"/>
      <p:bldP spid="44" grpId="0"/>
      <p:bldP spid="29" grpId="0" animBg="1"/>
      <p:bldP spid="30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لَيْمُون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جَمَلْ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جِبَال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ل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ل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لَـ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أَرْسُمْ دَائِرَة حَوْلَ الحَرِفْ ثمَّ اكْتُبُهُ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مِلْح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ـلْـ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361122" y="2861741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326065" y="2799740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885508" y="2861741"/>
            <a:ext cx="466276" cy="4662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550217" y="2887192"/>
            <a:ext cx="356178" cy="356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أُلاحِظ الصُّورة و اكْتُب الحَرْف الأَوَّل من اِسْمهَا : </a:t>
              </a:r>
              <a:endParaRPr lang="en-US" sz="2400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52E84693-5F93-4236-B3FD-1E6C9BA7C487}"/>
              </a:ext>
            </a:extLst>
          </p:cNvPr>
          <p:cNvSpPr/>
          <p:nvPr/>
        </p:nvSpPr>
        <p:spPr>
          <a:xfrm>
            <a:off x="9196548" y="183139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835EEEDE-A7D1-4E20-8F68-50B5F88D33E7}"/>
              </a:ext>
            </a:extLst>
          </p:cNvPr>
          <p:cNvSpPr/>
          <p:nvPr/>
        </p:nvSpPr>
        <p:spPr>
          <a:xfrm>
            <a:off x="9195457" y="2487128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30839AFB-D149-4129-9037-990F72D30091}"/>
              </a:ext>
            </a:extLst>
          </p:cNvPr>
          <p:cNvSpPr/>
          <p:nvPr/>
        </p:nvSpPr>
        <p:spPr>
          <a:xfrm>
            <a:off x="9201640" y="378974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D36FF9C1-E932-4C97-8B42-5AE4A62CFD3E}"/>
              </a:ext>
            </a:extLst>
          </p:cNvPr>
          <p:cNvGrpSpPr/>
          <p:nvPr/>
        </p:nvGrpSpPr>
        <p:grpSpPr>
          <a:xfrm flipH="1">
            <a:off x="5951696" y="3171533"/>
            <a:ext cx="3200400" cy="943429"/>
            <a:chOff x="6233886" y="2679020"/>
            <a:chExt cx="3200400" cy="943429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="" xmlns:a16="http://schemas.microsoft.com/office/drawing/2014/main" id="{59E60A90-E2D9-42B0-82DB-B478A3E84DD4}"/>
                </a:ext>
              </a:extLst>
            </p:cNvPr>
            <p:cNvSpPr/>
            <p:nvPr/>
          </p:nvSpPr>
          <p:spPr>
            <a:xfrm>
              <a:off x="6720114" y="2679020"/>
              <a:ext cx="2714172" cy="943429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42352433-A3A6-4DCE-A713-58CCB8AA71B0}"/>
                </a:ext>
              </a:extLst>
            </p:cNvPr>
            <p:cNvSpPr/>
            <p:nvPr/>
          </p:nvSpPr>
          <p:spPr>
            <a:xfrm>
              <a:off x="6233886" y="291215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0202AAED-0D88-4D35-B03E-4FD25F2703C3}"/>
                </a:ext>
              </a:extLst>
            </p:cNvPr>
            <p:cNvSpPr txBox="1"/>
            <p:nvPr/>
          </p:nvSpPr>
          <p:spPr>
            <a:xfrm>
              <a:off x="7413494" y="2875976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E970397D-9678-4072-8266-806AE0C0F229}"/>
                </a:ext>
              </a:extLst>
            </p:cNvPr>
            <p:cNvSpPr txBox="1"/>
            <p:nvPr/>
          </p:nvSpPr>
          <p:spPr>
            <a:xfrm>
              <a:off x="6879772" y="32911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7119306" y="809962"/>
              <a:ext cx="1969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B278A410-C00D-4B2C-9401-F8BA8AF088B5}"/>
              </a:ext>
            </a:extLst>
          </p:cNvPr>
          <p:cNvGrpSpPr/>
          <p:nvPr/>
        </p:nvGrpSpPr>
        <p:grpSpPr>
          <a:xfrm>
            <a:off x="5956233" y="2180707"/>
            <a:ext cx="3240314" cy="943429"/>
            <a:chOff x="2768600" y="1673905"/>
            <a:chExt cx="3240314" cy="943429"/>
          </a:xfrm>
        </p:grpSpPr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983B7833-048B-42A9-966D-D46DACC99137}"/>
                </a:ext>
              </a:extLst>
            </p:cNvPr>
            <p:cNvSpPr/>
            <p:nvPr/>
          </p:nvSpPr>
          <p:spPr>
            <a:xfrm>
              <a:off x="5482772" y="1928361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="" xmlns:a16="http://schemas.microsoft.com/office/drawing/2014/main" id="{6B8B1A26-C676-4E11-A170-C24F8ABFCCB1}"/>
                </a:ext>
              </a:extLst>
            </p:cNvPr>
            <p:cNvSpPr/>
            <p:nvPr/>
          </p:nvSpPr>
          <p:spPr>
            <a:xfrm>
              <a:off x="2768600" y="1673905"/>
              <a:ext cx="2714172" cy="943429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9454330D-3507-4148-BFA6-CE248D5A8B21}"/>
                </a:ext>
              </a:extLst>
            </p:cNvPr>
            <p:cNvSpPr txBox="1"/>
            <p:nvPr/>
          </p:nvSpPr>
          <p:spPr>
            <a:xfrm>
              <a:off x="3338648" y="1831163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8838F7CD-2550-46B5-9EB7-96C16406D862}"/>
                </a:ext>
              </a:extLst>
            </p:cNvPr>
            <p:cNvSpPr txBox="1"/>
            <p:nvPr/>
          </p:nvSpPr>
          <p:spPr>
            <a:xfrm>
              <a:off x="3483428" y="2215140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B8D8BC13-7C2A-4384-9AE4-D32F5B7248D5}"/>
              </a:ext>
            </a:extLst>
          </p:cNvPr>
          <p:cNvSpPr/>
          <p:nvPr/>
        </p:nvSpPr>
        <p:spPr>
          <a:xfrm>
            <a:off x="9138490" y="2346534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3399"/>
              </a:gs>
              <a:gs pos="58000">
                <a:srgbClr val="0000FF"/>
              </a:gs>
              <a:gs pos="94690">
                <a:schemeClr val="tx1"/>
              </a:gs>
              <a:gs pos="81000">
                <a:srgbClr val="00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FA2925CD-EA51-4B5B-A30C-8C6E71927688}"/>
              </a:ext>
            </a:extLst>
          </p:cNvPr>
          <p:cNvSpPr/>
          <p:nvPr/>
        </p:nvSpPr>
        <p:spPr>
          <a:xfrm>
            <a:off x="9145747" y="336180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660066"/>
              </a:gs>
              <a:gs pos="58000">
                <a:srgbClr val="9900CC"/>
              </a:gs>
              <a:gs pos="94690">
                <a:schemeClr val="tx1"/>
              </a:gs>
              <a:gs pos="81000">
                <a:srgbClr val="66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4" grpId="0" animBg="1"/>
      <p:bldP spid="223" grpId="0" animBg="1"/>
      <p:bldP spid="184" grpId="0" animBg="1"/>
      <p:bldP spid="185" grpId="0" animBg="1"/>
      <p:bldP spid="18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147</Words>
  <Application>Microsoft Office PowerPoint</Application>
  <PresentationFormat>مخصص</PresentationFormat>
  <Paragraphs>47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268</cp:revision>
  <dcterms:created xsi:type="dcterms:W3CDTF">2020-09-22T10:26:44Z</dcterms:created>
  <dcterms:modified xsi:type="dcterms:W3CDTF">2021-04-22T13:04:23Z</dcterms:modified>
</cp:coreProperties>
</file>