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83" r:id="rId7"/>
    <p:sldId id="264" r:id="rId8"/>
    <p:sldId id="265" r:id="rId9"/>
    <p:sldId id="284" r:id="rId10"/>
    <p:sldId id="285" r:id="rId11"/>
    <p:sldId id="286" r:id="rId12"/>
    <p:sldId id="290" r:id="rId13"/>
    <p:sldId id="291" r:id="rId14"/>
    <p:sldId id="292" r:id="rId15"/>
    <p:sldId id="293" r:id="rId16"/>
    <p:sldId id="294" r:id="rId17"/>
    <p:sldId id="295" r:id="rId18"/>
    <p:sldId id="298" r:id="rId1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31" d="100"/>
          <a:sy n="31" d="100"/>
        </p:scale>
        <p:origin x="-84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06/05/35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06/05/35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06/05/35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06/05/35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06/05/35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06/05/35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06/05/35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06/05/35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06/05/35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06/05/35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06/05/35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06/05/35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ell\Desktop\مناهج\ثالث متوسط\ترم ثاني\الوحدة التاسعة قضايا وطنية العمل والعمال\aebadat-al7ag-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28625" y="881063"/>
            <a:ext cx="8501063" cy="5262562"/>
          </a:xfrm>
          <a:prstGeom prst="rect">
            <a:avLst/>
          </a:prstGeom>
          <a:solidFill>
            <a:schemeClr val="accent2">
              <a:lumMod val="75000"/>
              <a:alpha val="25098"/>
            </a:schemeClr>
          </a:solidFill>
          <a:ln w="76200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ar-SA" sz="4800" b="1" dirty="0">
                <a:solidFill>
                  <a:srgbClr val="FF0000"/>
                </a:solidFill>
              </a:rPr>
              <a:t>من حلول العمالة الوافدة :</a:t>
            </a:r>
            <a:endParaRPr lang="en-US" sz="48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ar-SA" sz="4800" b="1" dirty="0"/>
              <a:t>1- تكثيف التدريب المهني للشباب السعودي</a:t>
            </a:r>
            <a:endParaRPr lang="en-US" sz="4800" dirty="0"/>
          </a:p>
          <a:p>
            <a:pPr>
              <a:defRPr/>
            </a:pPr>
            <a:r>
              <a:rPr lang="ar-SA" sz="4800" b="1" dirty="0"/>
              <a:t>2- تطبيق نظام </a:t>
            </a:r>
            <a:r>
              <a:rPr lang="ar-SA" sz="4800" b="1" dirty="0" err="1"/>
              <a:t>السعودة</a:t>
            </a:r>
            <a:endParaRPr lang="en-US" sz="4800" dirty="0"/>
          </a:p>
          <a:p>
            <a:pPr>
              <a:defRPr/>
            </a:pPr>
            <a:r>
              <a:rPr lang="ar-SA" sz="4800" b="1" dirty="0"/>
              <a:t>3- نشر الوعي ضد السلوكيات السلبية</a:t>
            </a:r>
            <a:endParaRPr lang="en-US" sz="4800" dirty="0"/>
          </a:p>
          <a:p>
            <a:pPr>
              <a:defRPr/>
            </a:pPr>
            <a:r>
              <a:rPr lang="ar-SA" sz="4800" b="1" dirty="0"/>
              <a:t>4- تحويلات العمالة تكون عن طريق المنشأة</a:t>
            </a:r>
            <a:endParaRPr lang="en-US" sz="4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1" y="285728"/>
            <a:ext cx="8643998" cy="628654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n 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13285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0" y="1124744"/>
            <a:ext cx="84296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4800" b="1" dirty="0">
                <a:solidFill>
                  <a:srgbClr val="FF0000"/>
                </a:solidFill>
                <a:latin typeface="Agency FB" pitchFamily="34" charset="0"/>
              </a:rPr>
              <a:t>التنمية الكبيرة</a:t>
            </a:r>
            <a:endParaRPr lang="ar-EG" sz="4800" b="1" dirty="0">
              <a:solidFill>
                <a:srgbClr val="FF0000"/>
              </a:solidFill>
              <a:latin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92896"/>
            <a:ext cx="9144000" cy="201622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0" y="3501008"/>
            <a:ext cx="8429626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4800" b="1" dirty="0">
                <a:solidFill>
                  <a:srgbClr val="FF0000"/>
                </a:solidFill>
                <a:latin typeface="Agency FB" pitchFamily="34" charset="0"/>
              </a:rPr>
              <a:t>الهند</a:t>
            </a:r>
            <a:endParaRPr lang="ar-EG" sz="48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1714500" y="3714750"/>
            <a:ext cx="22145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4800" b="1" dirty="0">
                <a:solidFill>
                  <a:srgbClr val="FF0000"/>
                </a:solidFill>
                <a:latin typeface="Agency FB" pitchFamily="34" charset="0"/>
              </a:rPr>
              <a:t>مصر</a:t>
            </a:r>
            <a:endParaRPr lang="ar-EG" sz="4800" b="1" dirty="0">
              <a:solidFill>
                <a:srgbClr val="FF0000"/>
              </a:solidFill>
              <a:latin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36622"/>
            <a:ext cx="9144000" cy="202137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1619672" y="5517232"/>
            <a:ext cx="71437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3200" b="1" dirty="0">
                <a:solidFill>
                  <a:srgbClr val="FF0000"/>
                </a:solidFill>
                <a:latin typeface="Agency FB" pitchFamily="34" charset="0"/>
              </a:rPr>
              <a:t>الجهل بأنظمة الوطن وتقاليده</a:t>
            </a:r>
            <a:endParaRPr lang="ar-EG" sz="32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9" name="مربع نص 8"/>
          <p:cNvSpPr txBox="1">
            <a:spLocks noChangeArrowheads="1"/>
          </p:cNvSpPr>
          <p:nvPr/>
        </p:nvSpPr>
        <p:spPr bwMode="auto">
          <a:xfrm>
            <a:off x="539552" y="6273800"/>
            <a:ext cx="82153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3200" b="1" dirty="0">
                <a:solidFill>
                  <a:srgbClr val="FF0000"/>
                </a:solidFill>
                <a:latin typeface="Agency FB" pitchFamily="34" charset="0"/>
              </a:rPr>
              <a:t>التحويلات المالية الضخمة مما يضعف الاقتصاد الوطني</a:t>
            </a:r>
            <a:endParaRPr lang="ar-EG" sz="3200" b="1" dirty="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36912"/>
            <a:ext cx="9144000" cy="422108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0" y="3861048"/>
            <a:ext cx="8429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4800" b="1" dirty="0">
                <a:solidFill>
                  <a:srgbClr val="FF0000"/>
                </a:solidFill>
                <a:latin typeface="Agency FB" pitchFamily="34" charset="0"/>
              </a:rPr>
              <a:t>مصدر رزق</a:t>
            </a:r>
            <a:endParaRPr lang="ar-EG" sz="48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0" y="4941168"/>
            <a:ext cx="84296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4800" b="1" dirty="0">
                <a:solidFill>
                  <a:srgbClr val="FF0000"/>
                </a:solidFill>
                <a:latin typeface="Agency FB" pitchFamily="34" charset="0"/>
              </a:rPr>
              <a:t>مكانة اجتماعية</a:t>
            </a:r>
            <a:endParaRPr lang="ar-EG" sz="48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0" y="6027738"/>
            <a:ext cx="8429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4800" b="1" dirty="0">
                <a:solidFill>
                  <a:srgbClr val="FF0000"/>
                </a:solidFill>
                <a:latin typeface="Agency FB" pitchFamily="34" charset="0"/>
              </a:rPr>
              <a:t>زيادة دخل الفرد</a:t>
            </a:r>
            <a:endParaRPr lang="ar-EG" sz="4800" b="1" dirty="0">
              <a:solidFill>
                <a:srgbClr val="FF0000"/>
              </a:solidFill>
              <a:latin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213285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714375" y="1052736"/>
            <a:ext cx="8429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4800" b="1" dirty="0">
                <a:solidFill>
                  <a:srgbClr val="FF0000"/>
                </a:solidFill>
                <a:latin typeface="Agency FB" pitchFamily="34" charset="0"/>
              </a:rPr>
              <a:t>العمل</a:t>
            </a:r>
            <a:endParaRPr lang="ar-EG" sz="4800" b="1" dirty="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21471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-396552" y="1484784"/>
            <a:ext cx="8429626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2000" b="1" dirty="0">
                <a:solidFill>
                  <a:srgbClr val="FF0000"/>
                </a:solidFill>
                <a:latin typeface="Agency FB" pitchFamily="34" charset="0"/>
              </a:rPr>
              <a:t>هو مجهود إرادي يقوم </a:t>
            </a:r>
            <a:r>
              <a:rPr lang="ar-EG" sz="2000" b="1" dirty="0" err="1">
                <a:solidFill>
                  <a:srgbClr val="FF0000"/>
                </a:solidFill>
                <a:latin typeface="Agency FB" pitchFamily="34" charset="0"/>
              </a:rPr>
              <a:t>به</a:t>
            </a:r>
            <a:r>
              <a:rPr lang="ar-EG" sz="2000" b="1" dirty="0">
                <a:solidFill>
                  <a:srgbClr val="FF0000"/>
                </a:solidFill>
                <a:latin typeface="Agency FB" pitchFamily="34" charset="0"/>
              </a:rPr>
              <a:t> الإنسان لإنتاج سلعة أو خدمة من أجل الحصول على رزق</a:t>
            </a:r>
            <a:endParaRPr lang="ar-EG" sz="20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0" y="2060848"/>
            <a:ext cx="84296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2800" b="1" dirty="0">
                <a:solidFill>
                  <a:srgbClr val="FF0000"/>
                </a:solidFill>
                <a:latin typeface="Agency FB" pitchFamily="34" charset="0"/>
              </a:rPr>
              <a:t>             هي قرار وطني تنموي وهو أن تتاح فرصة العمل للسعوديين في القطاعين العام والخاص</a:t>
            </a:r>
            <a:endParaRPr lang="ar-EG" sz="2800" b="1" dirty="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chemeClr val="accent4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-612576" y="2060848"/>
            <a:ext cx="8429626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3600" b="1" dirty="0">
                <a:solidFill>
                  <a:srgbClr val="FF0000"/>
                </a:solidFill>
                <a:latin typeface="Agency FB" pitchFamily="34" charset="0"/>
              </a:rPr>
              <a:t>لأن الدين الإسلامي يأمر ويحث على العمل</a:t>
            </a:r>
            <a:endParaRPr lang="ar-EG" sz="36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-1643063" y="3916363"/>
            <a:ext cx="8429626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3200" b="1" dirty="0">
                <a:solidFill>
                  <a:srgbClr val="FF0000"/>
                </a:solidFill>
                <a:latin typeface="Agency FB" pitchFamily="34" charset="0"/>
              </a:rPr>
              <a:t>لأنه ينتج ويصنع لنفسه ومواطنيه</a:t>
            </a:r>
            <a:endParaRPr lang="ar-EG" sz="32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0" y="5373216"/>
            <a:ext cx="88582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2800" b="1" dirty="0">
                <a:solidFill>
                  <a:srgbClr val="FF0000"/>
                </a:solidFill>
                <a:latin typeface="Agency FB" pitchFamily="34" charset="0"/>
              </a:rPr>
              <a:t>لوجود التنمية السعودية الكبيرة والمتنوعة التي تحتاج إلى عمالة كبيرة خصوصاً وأن الشباب السعودي الفني ليس بالعدد الكافي</a:t>
            </a:r>
            <a:endParaRPr lang="ar-EG" sz="2800" b="1" dirty="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214290"/>
            <a:ext cx="8572560" cy="6357982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2857500" y="1714500"/>
            <a:ext cx="1000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4000" b="1">
                <a:solidFill>
                  <a:srgbClr val="FF0000"/>
                </a:solidFill>
                <a:latin typeface="Agency FB" pitchFamily="34" charset="0"/>
              </a:rPr>
              <a:t>√</a:t>
            </a:r>
            <a:endParaRPr lang="ar-EG" sz="40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2928938" y="2435225"/>
            <a:ext cx="1000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4000" b="1">
                <a:solidFill>
                  <a:srgbClr val="FF0000"/>
                </a:solidFill>
                <a:latin typeface="Agency FB" pitchFamily="34" charset="0"/>
              </a:rPr>
              <a:t>√</a:t>
            </a:r>
            <a:endParaRPr lang="ar-EG" sz="40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857500" y="3143250"/>
            <a:ext cx="1000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Agency FB" pitchFamily="34" charset="0"/>
              </a:rPr>
              <a:t>x</a:t>
            </a:r>
            <a:endParaRPr lang="ar-EG" sz="40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6" name="مربع نص 5"/>
          <p:cNvSpPr txBox="1">
            <a:spLocks noChangeArrowheads="1"/>
          </p:cNvSpPr>
          <p:nvPr/>
        </p:nvSpPr>
        <p:spPr bwMode="auto">
          <a:xfrm>
            <a:off x="2928938" y="4006850"/>
            <a:ext cx="1000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4000" b="1">
                <a:solidFill>
                  <a:srgbClr val="FF0000"/>
                </a:solidFill>
                <a:latin typeface="Agency FB" pitchFamily="34" charset="0"/>
              </a:rPr>
              <a:t>√</a:t>
            </a:r>
            <a:endParaRPr lang="ar-EG" sz="40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2857500" y="4643438"/>
            <a:ext cx="1000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Agency FB" pitchFamily="34" charset="0"/>
              </a:rPr>
              <a:t>x</a:t>
            </a:r>
            <a:endParaRPr lang="ar-EG" sz="40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8" name="مربع نص 7"/>
          <p:cNvSpPr txBox="1">
            <a:spLocks noChangeArrowheads="1"/>
          </p:cNvSpPr>
          <p:nvPr/>
        </p:nvSpPr>
        <p:spPr bwMode="auto">
          <a:xfrm>
            <a:off x="2857500" y="5500688"/>
            <a:ext cx="1000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4000" b="1">
                <a:solidFill>
                  <a:srgbClr val="FF0000"/>
                </a:solidFill>
                <a:latin typeface="Agency FB" pitchFamily="34" charset="0"/>
              </a:rPr>
              <a:t>√</a:t>
            </a:r>
            <a:endParaRPr lang="ar-EG" sz="40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3275856" y="3933056"/>
            <a:ext cx="5112568" cy="136815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chemeClr val="tx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827584" y="2924944"/>
            <a:ext cx="7715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2400" b="1" dirty="0">
                <a:latin typeface="Agency FB" pitchFamily="34" charset="0"/>
              </a:rPr>
              <a:t>تساوي العمال بالحقوق والواجبات مع الأولوية في التوظيف للعامل السعودي</a:t>
            </a:r>
            <a:endParaRPr lang="ar-EG" sz="2400" b="1" dirty="0">
              <a:latin typeface="Arial" pitchFamily="34" charset="0"/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214313" y="3690938"/>
            <a:ext cx="7715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2800" b="1" dirty="0">
                <a:latin typeface="Agency FB" pitchFamily="34" charset="0"/>
              </a:rPr>
              <a:t>حماية العامل بعدم فسخ عقد العمل إلا بمبررات تقتنع </a:t>
            </a:r>
            <a:r>
              <a:rPr lang="ar-EG" sz="2800" b="1" dirty="0" err="1">
                <a:latin typeface="Agency FB" pitchFamily="34" charset="0"/>
              </a:rPr>
              <a:t>بها</a:t>
            </a:r>
            <a:r>
              <a:rPr lang="ar-EG" sz="2800" b="1" dirty="0">
                <a:latin typeface="Agency FB" pitchFamily="34" charset="0"/>
              </a:rPr>
              <a:t> السلطة</a:t>
            </a:r>
            <a:endParaRPr lang="ar-EG" sz="2800" b="1" dirty="0">
              <a:latin typeface="Arial" pitchFamily="34" charset="0"/>
            </a:endParaRP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14313" y="4357688"/>
            <a:ext cx="7715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3200" b="1" dirty="0">
                <a:latin typeface="Agency FB" pitchFamily="34" charset="0"/>
              </a:rPr>
              <a:t>عدم خصم أي مبلغ يتجاوز </a:t>
            </a:r>
            <a:r>
              <a:rPr lang="ar-EG" sz="3200" b="1" dirty="0" err="1">
                <a:latin typeface="Agency FB" pitchFamily="34" charset="0"/>
              </a:rPr>
              <a:t>10 </a:t>
            </a:r>
            <a:r>
              <a:rPr lang="ar-EG" sz="3200" b="1" dirty="0">
                <a:latin typeface="Agency FB" pitchFamily="34" charset="0"/>
              </a:rPr>
              <a:t>% من راتب العامل</a:t>
            </a:r>
            <a:endParaRPr lang="ar-EG" sz="3200" b="1" dirty="0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857364"/>
            <a:ext cx="8482030" cy="3143272"/>
          </a:xfrm>
          <a:prstGeom prst="rect">
            <a:avLst/>
          </a:prstGeom>
          <a:ln w="88900" cap="sq" cmpd="thickThin">
            <a:solidFill>
              <a:schemeClr val="tx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1143000" y="3344863"/>
            <a:ext cx="3929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3200" b="1">
                <a:solidFill>
                  <a:srgbClr val="FF0000"/>
                </a:solidFill>
                <a:latin typeface="Agency FB" pitchFamily="34" charset="0"/>
              </a:rPr>
              <a:t>20  شخص</a:t>
            </a:r>
            <a:endParaRPr lang="ar-EG" sz="32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142875" y="4071938"/>
            <a:ext cx="3929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4000" b="1">
                <a:solidFill>
                  <a:srgbClr val="FF0000"/>
                </a:solidFill>
                <a:latin typeface="Agency FB" pitchFamily="34" charset="0"/>
              </a:rPr>
              <a:t>لاغياً</a:t>
            </a:r>
            <a:endParaRPr lang="ar-EG" sz="4000" b="1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40" y="714356"/>
            <a:ext cx="8615378" cy="5429288"/>
          </a:xfrm>
          <a:prstGeom prst="rect">
            <a:avLst/>
          </a:prstGeom>
          <a:ln w="88900" cap="sq" cmpd="thickThin">
            <a:solidFill>
              <a:schemeClr val="tx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1571625" y="2571750"/>
            <a:ext cx="6429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4000" b="1">
                <a:solidFill>
                  <a:srgbClr val="FF0000"/>
                </a:solidFill>
                <a:latin typeface="Agency FB" pitchFamily="34" charset="0"/>
              </a:rPr>
              <a:t>الجهل بأنظمة الوطن وتقاليده.</a:t>
            </a: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2500313" y="3429000"/>
            <a:ext cx="5500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4000" b="1">
                <a:solidFill>
                  <a:srgbClr val="FF0000"/>
                </a:solidFill>
                <a:latin typeface="Agency FB" pitchFamily="34" charset="0"/>
              </a:rPr>
              <a:t>ممارسة تقاليد وعادات وافدة.</a:t>
            </a: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-1500188" y="4476750"/>
            <a:ext cx="10144126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2800" b="1">
                <a:solidFill>
                  <a:srgbClr val="FF0000"/>
                </a:solidFill>
                <a:latin typeface="Agency FB" pitchFamily="34" charset="0"/>
              </a:rPr>
              <a:t>وجود عمالة سائبة يدعو عدم استثمارها إلى امتهانها أعمالاً غير شريفة</a:t>
            </a:r>
            <a:endParaRPr lang="ar-EG" sz="2800" b="1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04664"/>
            <a:ext cx="6400827" cy="19907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8674" name="Picture 2" descr="https://encrypted-tbn3.gstatic.com/images?q=tbn:ANd9GcS_SLqeyFQK8oesC6mOb30cZwc6TOWDY_jUIaYLGW-WU9n5GeacZ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36913"/>
            <a:ext cx="4572000" cy="42210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8676" name="Picture 4" descr="https://encrypted-tbn3.gstatic.com/images?q=tbn:ANd9GcRbi91-SN4jOHMWZH6fScnTj1NTzvDgUq80stHmPJPHLKpYwagkwL-i3-x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5" y="2924944"/>
            <a:ext cx="4427985" cy="3933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323528" y="764704"/>
            <a:ext cx="8501063" cy="830997"/>
          </a:xfrm>
          <a:prstGeom prst="rect">
            <a:avLst/>
          </a:prstGeom>
          <a:solidFill>
            <a:schemeClr val="accent1">
              <a:lumMod val="60000"/>
              <a:lumOff val="40000"/>
              <a:alpha val="25098"/>
            </a:schemeClr>
          </a:solidFill>
          <a:ln w="76200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ar-SA" sz="4800" b="1" dirty="0"/>
              <a:t>- لماذا يفد كثير من العمالة إلى بلادنا ؟</a:t>
            </a:r>
            <a:endParaRPr lang="en-US" sz="4800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1988840"/>
            <a:ext cx="2736304" cy="3286148"/>
          </a:xfrm>
          <a:prstGeom prst="rect">
            <a:avLst/>
          </a:prstGeom>
          <a:ln w="88900" cap="sq" cmpd="thickThin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WordArt 4" descr="رخام أبيض"/>
          <p:cNvSpPr>
            <a:spLocks noChangeArrowheads="1" noChangeShapeType="1" noTextEdit="1"/>
          </p:cNvSpPr>
          <p:nvPr/>
        </p:nvSpPr>
        <p:spPr bwMode="auto">
          <a:xfrm>
            <a:off x="3779912" y="2351088"/>
            <a:ext cx="4649712" cy="2363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ar-SA" sz="2400" kern="10" dirty="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cs typeface="DecoType Naskh"/>
              </a:rPr>
              <a:t>العمالة الوافدة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n 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467544" y="404664"/>
            <a:ext cx="8172400" cy="1200329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3600" b="1" dirty="0" smtClean="0"/>
              <a:t>المملكة في حاجة للعمالة الوافدة لإنجاز خطة التنمية الواسعة المتنوعة </a:t>
            </a:r>
            <a:endParaRPr lang="ar-SA" sz="3600" dirty="0"/>
          </a:p>
        </p:txBody>
      </p:sp>
      <p:sp>
        <p:nvSpPr>
          <p:cNvPr id="4" name="مستطيل 3"/>
          <p:cNvSpPr/>
          <p:nvPr/>
        </p:nvSpPr>
        <p:spPr>
          <a:xfrm>
            <a:off x="1547664" y="1916832"/>
            <a:ext cx="6300192" cy="1323439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000" b="1" dirty="0" smtClean="0"/>
              <a:t>السعوديين لا يستطيعون أن يغطوا جميع المجالات وبالذات المهنية </a:t>
            </a:r>
            <a:endParaRPr lang="ar-SA" sz="4000" dirty="0"/>
          </a:p>
        </p:txBody>
      </p:sp>
      <p:sp>
        <p:nvSpPr>
          <p:cNvPr id="5" name="مستطيل 4"/>
          <p:cNvSpPr/>
          <p:nvPr/>
        </p:nvSpPr>
        <p:spPr>
          <a:xfrm>
            <a:off x="2195736" y="3573016"/>
            <a:ext cx="5436096" cy="138499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2800" b="1" dirty="0" smtClean="0"/>
              <a:t>صدر قرار يقتضي تنظيم العمالة الوافدة إلى وطني</a:t>
            </a:r>
            <a:r>
              <a:rPr lang="ar-EG" sz="2800" b="1" dirty="0" smtClean="0"/>
              <a:t> </a:t>
            </a:r>
            <a:r>
              <a:rPr lang="ar-SA" sz="2800" b="1" dirty="0" smtClean="0"/>
              <a:t>وفقا للشريعة الإسلامية والأنظمة المعمول </a:t>
            </a:r>
            <a:r>
              <a:rPr lang="ar-SA" sz="2800" b="1" dirty="0" err="1" smtClean="0"/>
              <a:t>بها</a:t>
            </a:r>
            <a:r>
              <a:rPr lang="ar-SA" sz="2800" b="1" dirty="0" smtClean="0"/>
              <a:t> والمواثيق الدولية </a:t>
            </a:r>
            <a:endParaRPr lang="ar-SA" sz="2800" dirty="0"/>
          </a:p>
        </p:txBody>
      </p:sp>
      <p:pic>
        <p:nvPicPr>
          <p:cNvPr id="25602" name="Picture 2" descr="https://encrypted-tbn3.gstatic.com/images?q=tbn:ANd9GcQDFB4-PYoUA71B-6ArqCk0JSIY7t1R2ggNSh7W8xe7iRGbQy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5257800"/>
            <a:ext cx="3707904" cy="1600200"/>
          </a:xfrm>
          <a:prstGeom prst="rect">
            <a:avLst/>
          </a:prstGeom>
          <a:noFill/>
        </p:spPr>
      </p:pic>
      <p:pic>
        <p:nvPicPr>
          <p:cNvPr id="25604" name="Picture 4" descr="https://encrypted-tbn3.gstatic.com/images?q=tbn:ANd9GcSnc09HIM6sO-iXSHmnIl9bEVQeabzYVaQ8y9nZ-vAyYTGsm0n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29200"/>
            <a:ext cx="4211960" cy="1628800"/>
          </a:xfrm>
          <a:prstGeom prst="rect">
            <a:avLst/>
          </a:prstGeom>
          <a:noFill/>
        </p:spPr>
      </p:pic>
      <p:pic>
        <p:nvPicPr>
          <p:cNvPr id="25606" name="Picture 6" descr="https://encrypted-tbn2.gstatic.com/images?q=tbn:ANd9GcSEomuRsGSShkmWlnhClhRSnAQgi6N27dq95LZB4_3eXx0vTKL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3501008"/>
            <a:ext cx="1403648" cy="1550293"/>
          </a:xfrm>
          <a:prstGeom prst="rect">
            <a:avLst/>
          </a:prstGeom>
          <a:noFill/>
        </p:spPr>
      </p:pic>
      <p:pic>
        <p:nvPicPr>
          <p:cNvPr id="25608" name="Picture 8" descr="https://encrypted-tbn3.gstatic.com/images?q=tbn:ANd9GcRmtFtBV17u4L-cKGtgQGFQXSLIhR1x_d32r_dCoBFWEnuBP0mW3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1835696" cy="1847851"/>
          </a:xfrm>
          <a:prstGeom prst="rect">
            <a:avLst/>
          </a:prstGeom>
          <a:noFill/>
        </p:spPr>
      </p:pic>
      <p:pic>
        <p:nvPicPr>
          <p:cNvPr id="25610" name="Picture 10" descr="https://encrypted-tbn1.gstatic.com/images?q=tbn:ANd9GcSXPgIBy88z0GI7hs81zfQToDCkSCmw6rWpJJK3s_vYudWyxTnC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376" y="1772816"/>
            <a:ext cx="1187624" cy="1581151"/>
          </a:xfrm>
          <a:prstGeom prst="rect">
            <a:avLst/>
          </a:prstGeom>
          <a:noFill/>
        </p:spPr>
      </p:pic>
      <p:pic>
        <p:nvPicPr>
          <p:cNvPr id="25612" name="Picture 12" descr="https://encrypted-tbn3.gstatic.com/images?q=tbn:ANd9GcRvPsoKymFl-N32EaTXnEGssnQ0N7YroDuZx4CSwH9CgT6C5f501Q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844824"/>
            <a:ext cx="1403648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004048" y="3933056"/>
            <a:ext cx="3704860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SA" sz="3600" b="1" dirty="0" smtClean="0"/>
              <a:t>جمهورية مصر العربية </a:t>
            </a:r>
            <a:endParaRPr lang="ar-SA" sz="3600" dirty="0"/>
          </a:p>
        </p:txBody>
      </p:sp>
      <p:sp>
        <p:nvSpPr>
          <p:cNvPr id="3" name="مستطيل 2"/>
          <p:cNvSpPr/>
          <p:nvPr/>
        </p:nvSpPr>
        <p:spPr>
          <a:xfrm>
            <a:off x="4860032" y="2780928"/>
            <a:ext cx="1042273" cy="76944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SA" sz="4400" b="1" dirty="0" smtClean="0"/>
              <a:t>الهند</a:t>
            </a:r>
            <a:endParaRPr lang="ar-SA" sz="4400" dirty="0"/>
          </a:p>
        </p:txBody>
      </p:sp>
      <p:sp>
        <p:nvSpPr>
          <p:cNvPr id="4" name="مستطيل 3"/>
          <p:cNvSpPr/>
          <p:nvPr/>
        </p:nvSpPr>
        <p:spPr>
          <a:xfrm>
            <a:off x="7668344" y="2924944"/>
            <a:ext cx="960519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SA" sz="3600" b="1" dirty="0" smtClean="0"/>
              <a:t>اليمن</a:t>
            </a:r>
            <a:endParaRPr lang="ar-SA" sz="2800" dirty="0"/>
          </a:p>
        </p:txBody>
      </p:sp>
      <p:sp>
        <p:nvSpPr>
          <p:cNvPr id="5" name="مستطيل 4"/>
          <p:cNvSpPr/>
          <p:nvPr/>
        </p:nvSpPr>
        <p:spPr>
          <a:xfrm>
            <a:off x="5076056" y="4941168"/>
            <a:ext cx="1247457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SA" sz="2800" b="1" dirty="0" smtClean="0"/>
              <a:t>بنغلاديش</a:t>
            </a:r>
            <a:endParaRPr lang="ar-SA" sz="2400" dirty="0"/>
          </a:p>
        </p:txBody>
      </p:sp>
      <p:sp>
        <p:nvSpPr>
          <p:cNvPr id="6" name="مستطيل 5"/>
          <p:cNvSpPr/>
          <p:nvPr/>
        </p:nvSpPr>
        <p:spPr>
          <a:xfrm>
            <a:off x="6948264" y="4797152"/>
            <a:ext cx="1350050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SA" sz="3600" b="1" dirty="0" smtClean="0"/>
              <a:t>باكستان</a:t>
            </a:r>
            <a:endParaRPr lang="ar-SA" sz="3600" dirty="0"/>
          </a:p>
        </p:txBody>
      </p:sp>
      <p:sp>
        <p:nvSpPr>
          <p:cNvPr id="7" name="مستطيل 6"/>
          <p:cNvSpPr/>
          <p:nvPr/>
        </p:nvSpPr>
        <p:spPr>
          <a:xfrm>
            <a:off x="539552" y="3284984"/>
            <a:ext cx="3744416" cy="255454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3200" b="1" dirty="0" smtClean="0">
                <a:solidFill>
                  <a:schemeClr val="accent3">
                    <a:lumMod val="50000"/>
                  </a:schemeClr>
                </a:solidFill>
              </a:rPr>
              <a:t>ولضخامة التنمية وتنوعها في وطني فإن عدد الوافدين كبير جدا وقد ترتب على ذلك وجود مشكلات مالية وسلوكية</a:t>
            </a: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4578" name="Picture 2" descr="https://encrypted-tbn3.gstatic.com/images?q=tbn:ANd9GcSA18OtG2HmD5XFyoQqzmFyr8v7G5W4ENv6xjgidueH8ysTBwy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1632" y="0"/>
            <a:ext cx="3312368" cy="1828800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3312368" cy="2448272"/>
          </a:xfrm>
          <a:prstGeom prst="rect">
            <a:avLst/>
          </a:prstGeom>
          <a:ln w="88900" cap="sq" cmpd="thickThin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مستطيل 7"/>
          <p:cNvSpPr/>
          <p:nvPr/>
        </p:nvSpPr>
        <p:spPr>
          <a:xfrm>
            <a:off x="4283968" y="1556792"/>
            <a:ext cx="4860032" cy="58477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3200" b="1" dirty="0" smtClean="0"/>
              <a:t>   العمالة  تأتي من دول عدة </a:t>
            </a:r>
            <a:r>
              <a:rPr lang="ar-SA" sz="3200" b="1" dirty="0" smtClean="0"/>
              <a:t>أهمها</a:t>
            </a:r>
            <a:endParaRPr lang="ar-SA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943" y="267067"/>
            <a:ext cx="8715436" cy="63579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1">
                <a:lumMod val="95000"/>
                <a:lumOff val="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4572000" y="2420888"/>
            <a:ext cx="3741730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ar-SA" sz="2800" b="1" dirty="0" smtClean="0"/>
              <a:t>- الجهل بأنظمة الوطن وتقاليده</a:t>
            </a:r>
            <a:endParaRPr lang="en-US" sz="2800" dirty="0"/>
          </a:p>
        </p:txBody>
      </p:sp>
      <p:sp>
        <p:nvSpPr>
          <p:cNvPr id="3" name="مستطيل 2"/>
          <p:cNvSpPr/>
          <p:nvPr/>
        </p:nvSpPr>
        <p:spPr>
          <a:xfrm>
            <a:off x="3059832" y="3861048"/>
            <a:ext cx="4685898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ar-SA" sz="3600" b="1" dirty="0" smtClean="0"/>
              <a:t>- ممارسة تقاليد وعادات وافدة</a:t>
            </a:r>
            <a:endParaRPr lang="en-US" sz="3600" dirty="0"/>
          </a:p>
        </p:txBody>
      </p:sp>
      <p:sp>
        <p:nvSpPr>
          <p:cNvPr id="4" name="مستطيل 3"/>
          <p:cNvSpPr/>
          <p:nvPr/>
        </p:nvSpPr>
        <p:spPr>
          <a:xfrm>
            <a:off x="539552" y="5517232"/>
            <a:ext cx="5976664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ar-SA" sz="3200" b="1" dirty="0" smtClean="0"/>
              <a:t>- وجود عمالة </a:t>
            </a:r>
            <a:r>
              <a:rPr lang="ar-SA" sz="3200" b="1" dirty="0" err="1" smtClean="0"/>
              <a:t>سائبة</a:t>
            </a:r>
            <a:r>
              <a:rPr lang="ar-SA" sz="3200" b="1" dirty="0" smtClean="0"/>
              <a:t> يدعو عدم استثمارها إلى امتهانها أعمالا غير شريفة</a:t>
            </a:r>
            <a:endParaRPr lang="en-US" sz="3200" dirty="0"/>
          </a:p>
        </p:txBody>
      </p:sp>
      <p:sp>
        <p:nvSpPr>
          <p:cNvPr id="5" name="WordArt 4" descr="رخام أبيض"/>
          <p:cNvSpPr>
            <a:spLocks noChangeArrowheads="1" noChangeShapeType="1" noTextEdit="1"/>
          </p:cNvSpPr>
          <p:nvPr/>
        </p:nvSpPr>
        <p:spPr bwMode="auto">
          <a:xfrm>
            <a:off x="539552" y="476672"/>
            <a:ext cx="4003923" cy="1943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ar-SA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cs typeface="DecoType Naskh"/>
              </a:rPr>
              <a:t>مشكلات العمالة الوافدة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979712" y="764704"/>
            <a:ext cx="6147837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ar-SA" sz="3200" b="1" dirty="0" smtClean="0"/>
              <a:t>- عدم ضبط الحسابات المالية في بعض المهن</a:t>
            </a:r>
            <a:endParaRPr lang="en-US" sz="3200" dirty="0"/>
          </a:p>
        </p:txBody>
      </p:sp>
      <p:sp>
        <p:nvSpPr>
          <p:cNvPr id="3" name="مستطيل 2"/>
          <p:cNvSpPr/>
          <p:nvPr/>
        </p:nvSpPr>
        <p:spPr>
          <a:xfrm>
            <a:off x="3491880" y="1772816"/>
            <a:ext cx="484139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ar-SA" sz="3200" b="1" dirty="0" smtClean="0"/>
              <a:t>- وجود عمالة رخيصة وغير ماهرة</a:t>
            </a:r>
            <a:endParaRPr lang="en-US" sz="3200" dirty="0"/>
          </a:p>
        </p:txBody>
      </p:sp>
      <p:sp>
        <p:nvSpPr>
          <p:cNvPr id="4" name="مستطيل 3"/>
          <p:cNvSpPr/>
          <p:nvPr/>
        </p:nvSpPr>
        <p:spPr>
          <a:xfrm>
            <a:off x="683568" y="2780928"/>
            <a:ext cx="6715300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ar-SA" sz="2800" b="1" dirty="0" smtClean="0"/>
              <a:t>- التحويلات المالية الضخمة مما يضعف الاقتصاد الوطني</a:t>
            </a:r>
            <a:endParaRPr lang="ar-EG" sz="2800" b="1" dirty="0"/>
          </a:p>
        </p:txBody>
      </p:sp>
      <p:sp>
        <p:nvSpPr>
          <p:cNvPr id="5" name="WordArt 4" descr="رخام أبيض"/>
          <p:cNvSpPr>
            <a:spLocks noChangeArrowheads="1" noChangeShapeType="1" noTextEdit="1"/>
          </p:cNvSpPr>
          <p:nvPr/>
        </p:nvSpPr>
        <p:spPr bwMode="auto">
          <a:xfrm>
            <a:off x="971600" y="3717032"/>
            <a:ext cx="7429500" cy="2363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ar-SA" sz="3600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cs typeface="DecoType Naskh"/>
              </a:rPr>
              <a:t>مشكلات العمالة الوافدة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85794"/>
            <a:ext cx="8462978" cy="5357850"/>
          </a:xfrm>
          <a:prstGeom prst="rect">
            <a:avLst/>
          </a:prstGeom>
          <a:ln w="88900" cap="sq" cmpd="thickThin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-1571625" y="3000375"/>
            <a:ext cx="8429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3600" b="1">
                <a:solidFill>
                  <a:srgbClr val="FF0000"/>
                </a:solidFill>
                <a:latin typeface="Agency FB" pitchFamily="34" charset="0"/>
              </a:rPr>
              <a:t>أتعامل مع محل العمالة السعودية</a:t>
            </a:r>
            <a:endParaRPr lang="ar-EG" sz="36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4" name="مربع نص 3"/>
          <p:cNvSpPr txBox="1">
            <a:spLocks noChangeArrowheads="1"/>
          </p:cNvSpPr>
          <p:nvPr/>
        </p:nvSpPr>
        <p:spPr bwMode="auto">
          <a:xfrm>
            <a:off x="0" y="4429125"/>
            <a:ext cx="8429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3600" b="1">
                <a:solidFill>
                  <a:srgbClr val="FF0000"/>
                </a:solidFill>
                <a:latin typeface="Agency FB" pitchFamily="34" charset="0"/>
              </a:rPr>
              <a:t>ضمان الجودة</a:t>
            </a:r>
            <a:endParaRPr lang="ar-EG" sz="36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0" y="5214938"/>
            <a:ext cx="8429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3600" b="1">
                <a:solidFill>
                  <a:srgbClr val="FF0000"/>
                </a:solidFill>
                <a:latin typeface="Agency FB" pitchFamily="34" charset="0"/>
              </a:rPr>
              <a:t>لوجود السعودة</a:t>
            </a:r>
            <a:endParaRPr lang="ar-EG" sz="3600" b="1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309</Words>
  <Application>Microsoft Office PowerPoint</Application>
  <PresentationFormat>عرض على الشاشة (3:4)‏</PresentationFormat>
  <Paragraphs>56</Paragraphs>
  <Slides>18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18</vt:i4>
      </vt:variant>
    </vt:vector>
  </HeadingPairs>
  <TitlesOfParts>
    <vt:vector size="1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Dell</dc:creator>
  <cp:lastModifiedBy>Dell</cp:lastModifiedBy>
  <cp:revision>20</cp:revision>
  <dcterms:created xsi:type="dcterms:W3CDTF">2013-03-29T20:15:35Z</dcterms:created>
  <dcterms:modified xsi:type="dcterms:W3CDTF">2014-03-07T13:50:15Z</dcterms:modified>
</cp:coreProperties>
</file>