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2"/>
  </p:notesMasterIdLst>
  <p:sldIdLst>
    <p:sldId id="307" r:id="rId2"/>
    <p:sldId id="294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7" r:id="rId19"/>
    <p:sldId id="323" r:id="rId20"/>
    <p:sldId id="324" r:id="rId21"/>
    <p:sldId id="325" r:id="rId22"/>
    <p:sldId id="326" r:id="rId23"/>
    <p:sldId id="328" r:id="rId24"/>
    <p:sldId id="336" r:id="rId25"/>
    <p:sldId id="329" r:id="rId26"/>
    <p:sldId id="330" r:id="rId27"/>
    <p:sldId id="332" r:id="rId28"/>
    <p:sldId id="333" r:id="rId29"/>
    <p:sldId id="334" r:id="rId30"/>
    <p:sldId id="335" r:id="rId31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CC0066"/>
    <a:srgbClr val="FFFFCC"/>
    <a:srgbClr val="0000FF"/>
    <a:srgbClr val="00FFFF"/>
    <a:srgbClr val="00FF00"/>
    <a:srgbClr val="FF3300"/>
    <a:srgbClr val="CC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14" d="100"/>
          <a:sy n="114" d="100"/>
        </p:scale>
        <p:origin x="666" y="102"/>
      </p:cViewPr>
      <p:guideLst>
        <p:guide orient="horz"/>
        <p:guide pos="2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FC5063-115A-4840-A8A9-14C82D261979}" type="datetimeFigureOut">
              <a:rPr lang="ar-SA" smtClean="0"/>
              <a:pPr/>
              <a:t>26/02/42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3DB660F-66EF-4775-A436-F453B9E990C5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B660F-66EF-4775-A436-F453B9E990C5}" type="slidenum">
              <a:rPr lang="ar-SA" smtClean="0"/>
              <a:pPr/>
              <a:t>7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B660F-66EF-4775-A436-F453B9E990C5}" type="slidenum">
              <a:rPr lang="ar-SA" smtClean="0"/>
              <a:pPr/>
              <a:t>10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E1561-3382-49E9-9FDE-0FE256ECD86D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39886-B078-4F4D-A5F4-449944A2BEE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2"/>
    <p:sndAc>
      <p:stSnd>
        <p:snd r:embed="rId1" name="whoosh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C984-03A4-4ED5-8963-A32D127D406D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BEB75-89BD-4627-A985-59666D5586B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2"/>
    <p:sndAc>
      <p:stSnd>
        <p:snd r:embed="rId1" name="whoosh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9017E-9CA8-45FE-A368-9FB7F1572E14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58CF8-2CD4-42D4-A57B-C71A66EF415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2"/>
    <p:sndAc>
      <p:stSnd>
        <p:snd r:embed="rId1" name="whoosh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0EBB-1AAD-4CE9-9304-E8BB41AEAE94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65A16-E221-409E-B4A3-16AAFAA25B3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2"/>
    <p:sndAc>
      <p:stSnd>
        <p:snd r:embed="rId1" name="whoosh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44EF2-FFE7-4FC6-B151-81282814E74F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51D6A-8CCD-419B-96E3-5F5F1541FF7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2"/>
    <p:sndAc>
      <p:stSnd>
        <p:snd r:embed="rId1" name="whoosh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5EB72-0F0D-4E1D-B160-7AEE33CD1599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079FD-79C0-4D6F-8ECC-B45139E79F0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2"/>
    <p:sndAc>
      <p:stSnd>
        <p:snd r:embed="rId1" name="whoosh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20665-CFD1-42FF-BD01-E4CC84A6F531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AE604-EC2D-4641-9B81-3E29B3751B7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2"/>
    <p:sndAc>
      <p:stSnd>
        <p:snd r:embed="rId1" name="whoosh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C3BA0-C44C-409F-A89D-49D13DBDA058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41331-75E9-4966-AFE5-0EEB9CBB0A3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2"/>
    <p:sndAc>
      <p:stSnd>
        <p:snd r:embed="rId1" name="whoosh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B5E84-2022-43AE-ACC3-6B4F274A76FB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96C47-CF98-491B-A7D9-E2085B4CBD1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2"/>
    <p:sndAc>
      <p:stSnd>
        <p:snd r:embed="rId1" name="whoosh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E1D68-D9F6-4F49-965D-CB7285F4B18F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A8855-975C-46E7-ADE8-BD7CC7441E9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2"/>
    <p:sndAc>
      <p:stSnd>
        <p:snd r:embed="rId1" name="whoosh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DB62E-E010-418A-A222-8AAC2200FA75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3BF55-27D4-46C4-973A-4CA2347E559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2"/>
    <p:sndAc>
      <p:stSnd>
        <p:snd r:embed="rId1" name="whoosh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ADC67B-018E-4E79-BA94-3965B11C46C1}" type="datetimeFigureOut">
              <a:rPr lang="ar-EG"/>
              <a:pPr>
                <a:defRPr/>
              </a:pPr>
              <a:t>26/02/1442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6216F0-5F3F-4450-ABE4-95A2DB9E390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2"/>
    <p:sndAc>
      <p:stSnd>
        <p:snd r:embed="rId13" name="whoosh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3" Type="http://schemas.openxmlformats.org/officeDocument/2006/relationships/audio" Target="../media/audio1.wav"/><Relationship Id="rId7" Type="http://schemas.openxmlformats.org/officeDocument/2006/relationships/audio" Target="../media/audio3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6.wav"/><Relationship Id="rId11" Type="http://schemas.openxmlformats.org/officeDocument/2006/relationships/image" Target="../media/image7.jpeg"/><Relationship Id="rId5" Type="http://schemas.openxmlformats.org/officeDocument/2006/relationships/audio" Target="../media/audio35.wav"/><Relationship Id="rId10" Type="http://schemas.openxmlformats.org/officeDocument/2006/relationships/audio" Target="../media/audio40.wav"/><Relationship Id="rId4" Type="http://schemas.openxmlformats.org/officeDocument/2006/relationships/audio" Target="../media/audio34.wav"/><Relationship Id="rId9" Type="http://schemas.openxmlformats.org/officeDocument/2006/relationships/audio" Target="../media/audio3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3.wav"/><Relationship Id="rId4" Type="http://schemas.openxmlformats.org/officeDocument/2006/relationships/audio" Target="../media/audio4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4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1.wav"/><Relationship Id="rId4" Type="http://schemas.openxmlformats.org/officeDocument/2006/relationships/audio" Target="../media/audio4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image" Target="../media/image10.png"/><Relationship Id="rId3" Type="http://schemas.openxmlformats.org/officeDocument/2006/relationships/audio" Target="../media/audio49.wav"/><Relationship Id="rId7" Type="http://schemas.openxmlformats.org/officeDocument/2006/relationships/audio" Target="../media/audio53.wav"/><Relationship Id="rId12" Type="http://schemas.openxmlformats.org/officeDocument/2006/relationships/audio" Target="../media/audio41.wav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2.wav"/><Relationship Id="rId11" Type="http://schemas.openxmlformats.org/officeDocument/2006/relationships/audio" Target="../media/audio57.wav"/><Relationship Id="rId5" Type="http://schemas.openxmlformats.org/officeDocument/2006/relationships/audio" Target="../media/audio51.wav"/><Relationship Id="rId15" Type="http://schemas.openxmlformats.org/officeDocument/2006/relationships/image" Target="../media/image12.png"/><Relationship Id="rId10" Type="http://schemas.openxmlformats.org/officeDocument/2006/relationships/audio" Target="../media/audio56.wav"/><Relationship Id="rId4" Type="http://schemas.openxmlformats.org/officeDocument/2006/relationships/audio" Target="../media/audio50.wav"/><Relationship Id="rId9" Type="http://schemas.openxmlformats.org/officeDocument/2006/relationships/audio" Target="../media/audio55.wav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audio" Target="../media/audio41.wav"/><Relationship Id="rId4" Type="http://schemas.openxmlformats.org/officeDocument/2006/relationships/audio" Target="../media/audio5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audio" Target="../media/audio4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1.wav"/><Relationship Id="rId7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4.wav"/><Relationship Id="rId5" Type="http://schemas.openxmlformats.org/officeDocument/2006/relationships/audio" Target="../media/audio63.wav"/><Relationship Id="rId4" Type="http://schemas.openxmlformats.org/officeDocument/2006/relationships/audio" Target="../media/audio6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1.wav"/><Relationship Id="rId4" Type="http://schemas.openxmlformats.org/officeDocument/2006/relationships/audio" Target="../media/audio6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audio" Target="../media/audio4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69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5.wav"/><Relationship Id="rId4" Type="http://schemas.openxmlformats.org/officeDocument/2006/relationships/audio" Target="../media/audio7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audio" Target="../media/audio78.wav"/><Relationship Id="rId4" Type="http://schemas.openxmlformats.org/officeDocument/2006/relationships/audio" Target="../media/audio7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1.wav"/><Relationship Id="rId5" Type="http://schemas.openxmlformats.org/officeDocument/2006/relationships/audio" Target="../media/audio80.wav"/><Relationship Id="rId4" Type="http://schemas.openxmlformats.org/officeDocument/2006/relationships/audio" Target="../media/audio2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audio" Target="../media/audio8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4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audio" Target="../media/audio85.wav"/><Relationship Id="rId4" Type="http://schemas.openxmlformats.org/officeDocument/2006/relationships/audio" Target="../media/audio3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6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audio" Target="../media/audio88.wav"/><Relationship Id="rId4" Type="http://schemas.openxmlformats.org/officeDocument/2006/relationships/audio" Target="../media/audio8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audio" Target="../media/audio1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4.wav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17" Type="http://schemas.openxmlformats.org/officeDocument/2006/relationships/image" Target="../media/image5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audio" Target="../media/audio16.wav"/><Relationship Id="rId15" Type="http://schemas.openxmlformats.org/officeDocument/2006/relationships/image" Target="../media/image3.png"/><Relationship Id="rId10" Type="http://schemas.openxmlformats.org/officeDocument/2006/relationships/audio" Target="../media/audio21.wav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audio" Target="../media/audio2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3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.wav"/><Relationship Id="rId5" Type="http://schemas.openxmlformats.org/officeDocument/2006/relationships/audio" Target="../media/audio27.wav"/><Relationship Id="rId10" Type="http://schemas.openxmlformats.org/officeDocument/2006/relationships/image" Target="../media/image6.png"/><Relationship Id="rId4" Type="http://schemas.openxmlformats.org/officeDocument/2006/relationships/audio" Target="../media/audio26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5" Type="http://schemas.openxmlformats.org/officeDocument/2006/relationships/audio" Target="../media/audio24.wav"/><Relationship Id="rId4" Type="http://schemas.openxmlformats.org/officeDocument/2006/relationships/audio" Target="../media/audio23.wav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3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audio" Target="../media/audio33.wav"/><Relationship Id="rId4" Type="http://schemas.openxmlformats.org/officeDocument/2006/relationships/audio" Target="../media/audio2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4973" y="1088972"/>
            <a:ext cx="4074821" cy="46166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002060"/>
                </a:solidFill>
                <a:latin typeface="Times New Roman" pitchFamily="18" charset="0"/>
                <a:cs typeface="+mj-cs"/>
              </a:rPr>
              <a:t>اَلْوَحْدَةُ الْخَامِسةُ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563888" y="1844824"/>
            <a:ext cx="219964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rPr>
              <a:t>المَادَّةُ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596" y="4935692"/>
            <a:ext cx="8286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أَلْوَانُ بَعْضِ الدِّهَانَاتِ مَصْدَرُهَا النَّبَاتَاتُ وَالْمَعَادِنُ.</a:t>
            </a:r>
            <a:endParaRPr lang="ar-EG" sz="40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188084" y="6429396"/>
            <a:ext cx="292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chemeClr val="bg1"/>
                </a:solidFill>
              </a:rPr>
              <a:t>حقيبة </a:t>
            </a:r>
            <a:r>
              <a:rPr lang="ar-EG" sz="2400" b="1" dirty="0" smtClean="0">
                <a:solidFill>
                  <a:schemeClr val="bg1"/>
                </a:solidFill>
              </a:rPr>
              <a:t>إ</a:t>
            </a:r>
            <a:r>
              <a:rPr lang="ar-SA" sz="2400" b="1" dirty="0" smtClean="0">
                <a:solidFill>
                  <a:schemeClr val="bg1"/>
                </a:solidFill>
              </a:rPr>
              <a:t>نجاز المعلم والمعلمة</a:t>
            </a:r>
            <a:endParaRPr lang="ar-SA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َلْوَحْدَةُ الْخَامِس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ْمَادّ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َلْوَانُ بَعْضِ الدِّهَانَاتِ مَصْدَرُهَا النَّبَاتَاتُ وَالْمَعَادِن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برواز اقرأ  و اتعل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14414" y="476672"/>
            <a:ext cx="6500858" cy="5524096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2524971" y="1502149"/>
            <a:ext cx="38797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5400" b="1" dirty="0" smtClean="0">
                <a:solidFill>
                  <a:schemeClr val="bg1"/>
                </a:solidFill>
              </a:rPr>
              <a:t>أقرأ وأتعلم</a:t>
            </a:r>
            <a:endParaRPr lang="ar-EG" altLang="ar-EG" sz="5400" b="1" dirty="0">
              <a:solidFill>
                <a:schemeClr val="bg1"/>
              </a:solidFill>
            </a:endParaRPr>
          </a:p>
        </p:txBody>
      </p:sp>
      <p:sp>
        <p:nvSpPr>
          <p:cNvPr id="4" name="مثلث متساوي الساقين 3"/>
          <p:cNvSpPr/>
          <p:nvPr/>
        </p:nvSpPr>
        <p:spPr>
          <a:xfrm rot="16200000">
            <a:off x="6996511" y="2305290"/>
            <a:ext cx="508828" cy="47616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14848" y="2323405"/>
            <a:ext cx="3509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cs typeface="+mj-cs"/>
              </a:rPr>
              <a:t>السؤال الأساسي؟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643042" y="2786058"/>
            <a:ext cx="55721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/>
              <a:t>كيف تؤثر درجة الحرارة في المادة؟</a:t>
            </a:r>
          </a:p>
        </p:txBody>
      </p:sp>
      <p:sp>
        <p:nvSpPr>
          <p:cNvPr id="7" name="مثلث متساوي الساقين 6"/>
          <p:cNvSpPr/>
          <p:nvPr/>
        </p:nvSpPr>
        <p:spPr>
          <a:xfrm rot="16200000">
            <a:off x="7008459" y="3508005"/>
            <a:ext cx="508828" cy="476169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429124" y="3497049"/>
            <a:ext cx="25098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cs typeface="+mj-cs"/>
              </a:rPr>
              <a:t>المفردات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5214942" y="4071942"/>
            <a:ext cx="1507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3600" b="1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الانصهار</a:t>
            </a:r>
            <a:endParaRPr lang="ar-EG" sz="3600" b="1" dirty="0"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714876" y="5214950"/>
            <a:ext cx="20716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 err="1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التكثف</a:t>
            </a:r>
            <a:endParaRPr lang="ar-EG" sz="3600" b="1" dirty="0"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5643570" y="4640057"/>
            <a:ext cx="10855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التبخر</a:t>
            </a:r>
            <a:endParaRPr lang="ar-EG" sz="3600" b="1" dirty="0"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>
    <p:wheel spokes="2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ؤال الأسا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يف تؤثر درجة الحرارة في 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انصهار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تبخ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تكث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 animBg="1"/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68144" y="5590981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sp>
        <p:nvSpPr>
          <p:cNvPr id="5" name="Rectangle 5"/>
          <p:cNvSpPr/>
          <p:nvPr/>
        </p:nvSpPr>
        <p:spPr bwMode="auto">
          <a:xfrm>
            <a:off x="3995936" y="560259"/>
            <a:ext cx="4864100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0070C0"/>
                </a:solidFill>
                <a:latin typeface="+mn-lt"/>
                <a:cs typeface="+mj-cs"/>
              </a:rPr>
              <a:t>كَيْفَ يُغَيِّرُ التَّسْخِينُ الْمادَّةَ؟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00100" y="1785926"/>
            <a:ext cx="76660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400" b="1" dirty="0">
                <a:latin typeface="Calibri" pitchFamily="34" charset="0"/>
                <a:cs typeface="+mj-cs"/>
              </a:rPr>
              <a:t>هَلْ سَبَقَ أَنْ تَرَكْتَ قِطْعَةَ </a:t>
            </a:r>
            <a:r>
              <a:rPr lang="ar-EG" sz="4400" b="1" dirty="0" err="1">
                <a:latin typeface="Calibri" pitchFamily="34" charset="0"/>
                <a:cs typeface="+mj-cs"/>
              </a:rPr>
              <a:t>شُيكُولاتَةٍ</a:t>
            </a:r>
            <a:r>
              <a:rPr lang="ar-EG" sz="4400" b="1" dirty="0">
                <a:latin typeface="Calibri" pitchFamily="34" charset="0"/>
                <a:cs typeface="+mj-cs"/>
              </a:rPr>
              <a:t> فِي جَيْبِكَ فِي الصَّيْفِ، وَعِنْدَمَا كُنْتَ تُحَاوِلُ أَنْ تُخْرِجَهَا وَجَدْتَهَا قَدِ انْصَهَرَتْ؟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 يغير التسخين 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هَلْ سَبَقَ لكَ أَنْ تَرَكْتَ قِطْعَةَ شُوكُولاتَةٍ فِي جَيْبِك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 bwMode="auto">
          <a:xfrm>
            <a:off x="3851920" y="498823"/>
            <a:ext cx="4864100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0070C0"/>
                </a:solidFill>
                <a:latin typeface="+mn-lt"/>
                <a:cs typeface="+mj-cs"/>
              </a:rPr>
              <a:t>كَيْفَ يُغَيِّرُ التَّسْخِينُ الْمادَّةَ؟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8313" y="1428736"/>
            <a:ext cx="812640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400" b="1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itchFamily="34" charset="0"/>
                <a:cs typeface="+mj-cs"/>
              </a:rPr>
              <a:t>الانصهار</a:t>
            </a:r>
            <a:r>
              <a:rPr lang="ar-EG" sz="4400" b="1" dirty="0" smtClean="0">
                <a:latin typeface="Calibri" pitchFamily="34" charset="0"/>
                <a:cs typeface="+mj-cs"/>
              </a:rPr>
              <a:t> يعني تحول المادة الصلبة إلى سائلة. بعض المواد الصلبة – ومنها الذهب والنحاس – تحتاج إلى حرارة عالية لتنصهر، وبعضها الآخر – ومنها الثلج والزبد – ينصهر عند درجات حرارة أقل كثيراَ.</a:t>
            </a:r>
            <a:endParaRPr lang="ar-EG" sz="4400" b="1" dirty="0">
              <a:latin typeface="Calibri" pitchFamily="34" charset="0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68144" y="5590981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نصهار يعني تحول المادة الصلبة إلى سائ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 bwMode="auto">
          <a:xfrm>
            <a:off x="3779912" y="426815"/>
            <a:ext cx="4864100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0070C0"/>
                </a:solidFill>
                <a:latin typeface="+mn-lt"/>
                <a:cs typeface="+mj-cs"/>
              </a:rPr>
              <a:t>كَيْفَ يُغَيِّرُ التَّسْخِينُ الْمادَّةَ؟</a:t>
            </a:r>
          </a:p>
        </p:txBody>
      </p:sp>
      <p:grpSp>
        <p:nvGrpSpPr>
          <p:cNvPr id="9" name="مجموعة 8"/>
          <p:cNvGrpSpPr/>
          <p:nvPr/>
        </p:nvGrpSpPr>
        <p:grpSpPr>
          <a:xfrm>
            <a:off x="1" y="1071546"/>
            <a:ext cx="8748464" cy="4373678"/>
            <a:chOff x="0" y="1071546"/>
            <a:chExt cx="9109075" cy="477520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071546"/>
              <a:ext cx="9109075" cy="477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8596" y="2643182"/>
              <a:ext cx="2071702" cy="1900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Rectangle 6"/>
          <p:cNvSpPr/>
          <p:nvPr/>
        </p:nvSpPr>
        <p:spPr bwMode="auto">
          <a:xfrm>
            <a:off x="-32" y="1214422"/>
            <a:ext cx="4643438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عندما ينصهر الذهب يمكن صبه في قوالب، وعندما يبرد يصبح الذهب أكثر </a:t>
            </a:r>
            <a:r>
              <a:rPr lang="ar-EG" sz="3200" b="1" dirty="0" err="1">
                <a:latin typeface="+mn-lt"/>
                <a:cs typeface="+mj-cs"/>
              </a:rPr>
              <a:t>قساوة</a:t>
            </a:r>
            <a:r>
              <a:rPr lang="ar-EG" sz="3200" b="1" dirty="0">
                <a:latin typeface="+mn-lt"/>
                <a:cs typeface="+mj-cs"/>
              </a:rPr>
              <a:t>.</a:t>
            </a:r>
          </a:p>
        </p:txBody>
      </p:sp>
      <p:sp>
        <p:nvSpPr>
          <p:cNvPr id="8" name="مثلث متساوي الساقين 7"/>
          <p:cNvSpPr/>
          <p:nvPr/>
        </p:nvSpPr>
        <p:spPr>
          <a:xfrm rot="5400000">
            <a:off x="4780852" y="1346966"/>
            <a:ext cx="500066" cy="42863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868144" y="5590981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ندما ينصهر الذه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>
            <a:spLocks noChangeArrowheads="1"/>
          </p:cNvSpPr>
          <p:nvPr/>
        </p:nvSpPr>
        <p:spPr bwMode="auto">
          <a:xfrm>
            <a:off x="2000232" y="500042"/>
            <a:ext cx="651829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400" b="1" dirty="0">
                <a:latin typeface="Calibri" pitchFamily="34" charset="0"/>
              </a:rPr>
              <a:t>يَتَحَوَّلُ الْماءُ إِلَى غَازٍ عِنْدَ تَسْخِينِهِ. </a:t>
            </a:r>
            <a:endParaRPr lang="ar-EG" sz="4400" dirty="0"/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714480" y="1571612"/>
            <a:ext cx="678659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400" b="1" dirty="0">
                <a:latin typeface="Calibri" pitchFamily="34" charset="0"/>
              </a:rPr>
              <a:t>عِنْدَما يَتَحَوَّلُ السّائِلُ إِلَى غَازٍ نقول إِنَّهَ</a:t>
            </a:r>
            <a:r>
              <a:rPr lang="ar-EG" sz="4400" b="1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itchFamily="34" charset="0"/>
              </a:rPr>
              <a:t> تَبَخَّرُ</a:t>
            </a:r>
            <a:r>
              <a:rPr lang="ar-EG" sz="4400" b="1" dirty="0">
                <a:latin typeface="Calibri" pitchFamily="34" charset="0"/>
              </a:rPr>
              <a:t>. وَإِذَا سَخَّنَّا الْماءَ إِلَى دَرَجَةِ حرارَةٍ مُعَيَّنَةٍ فَإِنَّهُ يَغْلي. </a:t>
            </a:r>
            <a:endParaRPr lang="ar-EG" sz="4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68144" y="5590981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َتَحَوَّلُ الْماءُ إِلَى غَازٍ عِنْدَ تَسْخِينِه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ِنْدَما يَتَحَوَّلُ السّائِلُ إِلَى غَاز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1500166" y="1428736"/>
            <a:ext cx="664368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400" b="1" dirty="0" smtClean="0">
                <a:latin typeface="Calibri" pitchFamily="34" charset="0"/>
                <a:cs typeface="+mj-cs"/>
              </a:rPr>
              <a:t>تُبَيِّنُ </a:t>
            </a:r>
            <a:r>
              <a:rPr lang="ar-EG" sz="4400" b="1" dirty="0">
                <a:latin typeface="Calibri" pitchFamily="34" charset="0"/>
                <a:cs typeface="+mj-cs"/>
              </a:rPr>
              <a:t>الْفَقَاقِيعُ الْمُتَصاعِدَةُ أَنَّ الْمَاءَ يَتَحَوَّلُ إِلَى غازٍ لا نَسْتطيعُ رُؤْيَتَهُ، يُسَمّى بُخَارَ الْمَاءِ.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68144" y="5590981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ُبَيِّنُ الْفَقَاقِيعُ الْمُتَصاعِد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4429124" y="571480"/>
            <a:ext cx="4406698" cy="4357718"/>
            <a:chOff x="500034" y="1428736"/>
            <a:chExt cx="8357821" cy="4000528"/>
          </a:xfrm>
        </p:grpSpPr>
        <p:sp>
          <p:nvSpPr>
            <p:cNvPr id="4" name="مستطيل 3"/>
            <p:cNvSpPr/>
            <p:nvPr/>
          </p:nvSpPr>
          <p:spPr>
            <a:xfrm>
              <a:off x="500034" y="1928802"/>
              <a:ext cx="8286808" cy="350046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صورة 4" descr="صورة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00628" y="1428736"/>
              <a:ext cx="3857227" cy="721407"/>
            </a:xfrm>
            <a:prstGeom prst="rect">
              <a:avLst/>
            </a:prstGeom>
          </p:spPr>
        </p:pic>
      </p:grp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35506" y="571480"/>
            <a:ext cx="20569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0070C0"/>
                </a:solidFill>
              </a:rPr>
              <a:t>أَقْرَأ الَّشكْلَ</a:t>
            </a:r>
            <a:endParaRPr lang="ar-EG" sz="4400" b="1" dirty="0">
              <a:solidFill>
                <a:srgbClr val="0070C0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786314" y="1571612"/>
            <a:ext cx="40495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>
                <a:latin typeface="Calibri" pitchFamily="34" charset="0"/>
                <a:cs typeface="+mj-cs"/>
              </a:rPr>
              <a:t>ماذا يحدث للثّلْجُ عِنْدَ تَسْخينِه؟</a:t>
            </a:r>
          </a:p>
        </p:txBody>
      </p:sp>
      <p:grpSp>
        <p:nvGrpSpPr>
          <p:cNvPr id="10" name="مجموعة 9"/>
          <p:cNvGrpSpPr/>
          <p:nvPr/>
        </p:nvGrpSpPr>
        <p:grpSpPr>
          <a:xfrm>
            <a:off x="179512" y="71438"/>
            <a:ext cx="3575421" cy="5733826"/>
            <a:chOff x="71438" y="71438"/>
            <a:chExt cx="3571868" cy="5857892"/>
          </a:xfrm>
        </p:grpSpPr>
        <p:sp>
          <p:nvSpPr>
            <p:cNvPr id="8" name="مستطيل 7"/>
            <p:cNvSpPr/>
            <p:nvPr/>
          </p:nvSpPr>
          <p:spPr>
            <a:xfrm>
              <a:off x="71438" y="71438"/>
              <a:ext cx="3571868" cy="585789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9" name="صورة 8" descr="صورة11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6618" y="71438"/>
              <a:ext cx="3366688" cy="642918"/>
            </a:xfrm>
            <a:prstGeom prst="rect">
              <a:avLst/>
            </a:prstGeom>
          </p:spPr>
        </p:pic>
      </p:grpSp>
      <p:sp>
        <p:nvSpPr>
          <p:cNvPr id="11" name="Rectangle 16"/>
          <p:cNvSpPr/>
          <p:nvPr/>
        </p:nvSpPr>
        <p:spPr bwMode="auto">
          <a:xfrm>
            <a:off x="513924" y="129581"/>
            <a:ext cx="3129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70C0"/>
                </a:solidFill>
                <a:latin typeface="+mn-lt"/>
                <a:cs typeface="+mj-cs"/>
              </a:rPr>
              <a:t>إِضافَةُ حَرارَةٍ ِإلَى الثَّلْجِ</a:t>
            </a:r>
          </a:p>
        </p:txBody>
      </p:sp>
      <p:sp>
        <p:nvSpPr>
          <p:cNvPr id="12" name="Rectangle 16"/>
          <p:cNvSpPr/>
          <p:nvPr/>
        </p:nvSpPr>
        <p:spPr bwMode="auto">
          <a:xfrm>
            <a:off x="714348" y="692696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j-cs"/>
              </a:rPr>
              <a:t>إِضافَةُ حَرارَةٍ ِإلَى الثَّلْجِ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0544" y="1224009"/>
            <a:ext cx="3420000" cy="1285884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  <p:cxnSp>
        <p:nvCxnSpPr>
          <p:cNvPr id="15" name="رابط كسهم مستقيم 14"/>
          <p:cNvCxnSpPr/>
          <p:nvPr/>
        </p:nvCxnSpPr>
        <p:spPr>
          <a:xfrm rot="5400000">
            <a:off x="143241" y="1142587"/>
            <a:ext cx="714380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6"/>
          <p:cNvSpPr/>
          <p:nvPr/>
        </p:nvSpPr>
        <p:spPr bwMode="auto">
          <a:xfrm>
            <a:off x="2680420" y="1152570"/>
            <a:ext cx="114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ثلج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6298" y="3023525"/>
            <a:ext cx="3384000" cy="1129441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21" name="Rectangle 16"/>
          <p:cNvSpPr/>
          <p:nvPr/>
        </p:nvSpPr>
        <p:spPr bwMode="auto">
          <a:xfrm>
            <a:off x="2537536" y="2938520"/>
            <a:ext cx="114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ماء</a:t>
            </a:r>
          </a:p>
        </p:txBody>
      </p:sp>
      <p:sp>
        <p:nvSpPr>
          <p:cNvPr id="22" name="Rectangle 16"/>
          <p:cNvSpPr/>
          <p:nvPr/>
        </p:nvSpPr>
        <p:spPr bwMode="auto">
          <a:xfrm>
            <a:off x="894462" y="2538473"/>
            <a:ext cx="2060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j-cs"/>
              </a:rPr>
              <a:t>تحول الثَّلْجِ إلى ماء</a:t>
            </a:r>
          </a:p>
        </p:txBody>
      </p:sp>
      <p:cxnSp>
        <p:nvCxnSpPr>
          <p:cNvPr id="23" name="رابط كسهم مستقيم 22"/>
          <p:cNvCxnSpPr/>
          <p:nvPr/>
        </p:nvCxnSpPr>
        <p:spPr>
          <a:xfrm rot="5400000">
            <a:off x="71803" y="3142851"/>
            <a:ext cx="714380" cy="79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1520" y="4581595"/>
            <a:ext cx="3384000" cy="1151661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25" name="Rectangle 16"/>
          <p:cNvSpPr/>
          <p:nvPr/>
        </p:nvSpPr>
        <p:spPr bwMode="auto">
          <a:xfrm>
            <a:off x="2108918" y="4496885"/>
            <a:ext cx="150018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بخار ماء</a:t>
            </a:r>
          </a:p>
        </p:txBody>
      </p:sp>
      <p:sp>
        <p:nvSpPr>
          <p:cNvPr id="26" name="Rectangle 16"/>
          <p:cNvSpPr/>
          <p:nvPr/>
        </p:nvSpPr>
        <p:spPr bwMode="auto">
          <a:xfrm>
            <a:off x="1251652" y="4119929"/>
            <a:ext cx="1213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atin typeface="+mn-lt"/>
                <a:cs typeface="+mj-cs"/>
              </a:rPr>
              <a:t>ثم إلى غاز</a:t>
            </a:r>
          </a:p>
        </p:txBody>
      </p:sp>
      <p:cxnSp>
        <p:nvCxnSpPr>
          <p:cNvPr id="27" name="رابط كسهم مستقيم 26"/>
          <p:cNvCxnSpPr/>
          <p:nvPr/>
        </p:nvCxnSpPr>
        <p:spPr>
          <a:xfrm rot="5400000">
            <a:off x="71803" y="4571611"/>
            <a:ext cx="714380" cy="79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4357686" y="2500306"/>
            <a:ext cx="442912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altLang="ar-EG" sz="3600" b="1" dirty="0" smtClean="0">
                <a:solidFill>
                  <a:srgbClr val="990099"/>
                </a:solidFill>
              </a:rPr>
              <a:t>يتحول الثلج إلى ماء عند تسخينه وباستمرار التسخين يتحول الماء إلى بخار ماء.</a:t>
            </a:r>
            <a:endParaRPr lang="en-US" altLang="ar-EG" sz="3600" b="1" dirty="0">
              <a:solidFill>
                <a:srgbClr val="990099"/>
              </a:solidFill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5868144" y="5590981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قرأ الشك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ضافة حرارة الي الثل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ثل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ضافة حرارة الي الثل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تحول الثلج الى 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بخار 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ثم الى غ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اذا يحدث للثلج بعد تسخينه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يتحول الثلج إلى ماء عند تسخينه وباستمرار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9" grpId="0"/>
      <p:bldP spid="21" grpId="0"/>
      <p:bldP spid="22" grpId="0"/>
      <p:bldP spid="25" grpId="0"/>
      <p:bldP spid="26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/>
          <p:cNvGrpSpPr/>
          <p:nvPr/>
        </p:nvGrpSpPr>
        <p:grpSpPr>
          <a:xfrm>
            <a:off x="8001024" y="1000108"/>
            <a:ext cx="714380" cy="700086"/>
            <a:chOff x="7215206" y="2928934"/>
            <a:chExt cx="714380" cy="700086"/>
          </a:xfrm>
        </p:grpSpPr>
        <p:sp>
          <p:nvSpPr>
            <p:cNvPr id="7" name="شكل بيضاوي 6"/>
            <p:cNvSpPr/>
            <p:nvPr/>
          </p:nvSpPr>
          <p:spPr>
            <a:xfrm>
              <a:off x="7215206" y="3000372"/>
              <a:ext cx="642942" cy="628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4000" b="1" dirty="0"/>
            </a:p>
          </p:txBody>
        </p:sp>
        <p:pic>
          <p:nvPicPr>
            <p:cNvPr id="8" name="صورة 7" descr="240px-Red_check.svg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62000"/>
            </a:blip>
            <a:stretch>
              <a:fillRect/>
            </a:stretch>
          </p:blipFill>
          <p:spPr>
            <a:xfrm>
              <a:off x="7300938" y="2928934"/>
              <a:ext cx="628648" cy="628648"/>
            </a:xfrm>
            <a:prstGeom prst="rect">
              <a:avLst/>
            </a:prstGeom>
          </p:spPr>
        </p:pic>
      </p:grpSp>
      <p:sp>
        <p:nvSpPr>
          <p:cNvPr id="9" name="Rectangle 5"/>
          <p:cNvSpPr/>
          <p:nvPr/>
        </p:nvSpPr>
        <p:spPr bwMode="auto">
          <a:xfrm>
            <a:off x="1857356" y="1071546"/>
            <a:ext cx="6115049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atin typeface="+mn-lt"/>
                <a:cs typeface="+mj-cs"/>
              </a:rPr>
              <a:t>كَيْفَ تُغَيِّرُ الْحَرارَةُ الْمَوادَّ الصُّلْبَةَ؟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00188" y="3214688"/>
            <a:ext cx="62150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4800" b="1" dirty="0">
                <a:solidFill>
                  <a:srgbClr val="990099"/>
                </a:solidFill>
              </a:rPr>
              <a:t>تحول الحرارة المواد الصلبة إلى سائلة.</a:t>
            </a:r>
            <a:endParaRPr lang="en-US" sz="4800" b="1" dirty="0">
              <a:solidFill>
                <a:srgbClr val="990099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868144" y="5590981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يف تغير الحرارة المواد الصل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حول الحرارة ش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1857364"/>
            <a:ext cx="490537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357422" y="571480"/>
            <a:ext cx="57864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تَنْصهِرُ مُكَعَّباتُ الثَّلْجِ إِذَا تُرِكَتْ عِنْدَ دَرَجَةِ حَرارَةِ الْغُرْفَةِ.</a:t>
            </a:r>
          </a:p>
        </p:txBody>
      </p:sp>
      <p:sp>
        <p:nvSpPr>
          <p:cNvPr id="5" name="مثلث متساوي الساقين 4"/>
          <p:cNvSpPr/>
          <p:nvPr/>
        </p:nvSpPr>
        <p:spPr>
          <a:xfrm rot="10800000">
            <a:off x="4643438" y="1285860"/>
            <a:ext cx="500066" cy="42863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868144" y="5590981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َنْصهِرُ مُكَعَّباتُ الثَّلْجِ إِذَ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785918" y="1643050"/>
            <a:ext cx="63579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400" b="1" dirty="0">
                <a:latin typeface="Calibri" pitchFamily="34" charset="0"/>
                <a:cs typeface="+mj-cs"/>
              </a:rPr>
              <a:t>قد تَتَغَيَّر الْمادَّةُ أَيْضًا بِالتَّبْريدِ، أيْ بِفقدانها للْحَرَارَةِ. </a:t>
            </a:r>
          </a:p>
        </p:txBody>
      </p:sp>
      <p:sp>
        <p:nvSpPr>
          <p:cNvPr id="4" name="TextBox 14"/>
          <p:cNvSpPr txBox="1"/>
          <p:nvPr/>
        </p:nvSpPr>
        <p:spPr bwMode="auto">
          <a:xfrm>
            <a:off x="2928926" y="285728"/>
            <a:ext cx="571500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كَيْفَ يُغَيِّرُ التَّبْريدُ الْمادَّةَ؟</a:t>
            </a: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285852" y="3143248"/>
            <a:ext cx="70009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400" b="1" dirty="0">
                <a:latin typeface="Calibri" pitchFamily="34" charset="0"/>
              </a:rPr>
              <a:t>عِنْدَما يَبْرُدُ بُخارُ الْماءِ </a:t>
            </a:r>
            <a:r>
              <a:rPr lang="ar-EG" sz="4400" b="1" dirty="0" smtClean="0">
                <a:latin typeface="Calibri" pitchFamily="34" charset="0"/>
              </a:rPr>
              <a:t>فَإِنّهُ </a:t>
            </a:r>
            <a:r>
              <a:rPr lang="ar-EG" sz="4400" b="1" dirty="0" err="1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Calibri" pitchFamily="34" charset="0"/>
              </a:rPr>
              <a:t>يَتَكثفَّ</a:t>
            </a:r>
            <a:r>
              <a:rPr lang="ar-EG" sz="4400" b="1" dirty="0">
                <a:latin typeface="Calibri" pitchFamily="34" charset="0"/>
              </a:rPr>
              <a:t>،</a:t>
            </a:r>
            <a:r>
              <a:rPr lang="ar-EG" sz="4400" b="1" dirty="0" smtClean="0">
                <a:latin typeface="Calibri" pitchFamily="34" charset="0"/>
              </a:rPr>
              <a:t> </a:t>
            </a:r>
            <a:endParaRPr lang="ar-EG" sz="4400" dirty="0"/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2786050" y="4000504"/>
            <a:ext cx="53976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400" b="1" dirty="0" smtClean="0">
                <a:latin typeface="Calibri" pitchFamily="34" charset="0"/>
              </a:rPr>
              <a:t>أَيْ يَتَحَوَّلُ </a:t>
            </a:r>
            <a:r>
              <a:rPr lang="ar-EG" sz="4400" b="1" dirty="0">
                <a:latin typeface="Calibri" pitchFamily="34" charset="0"/>
              </a:rPr>
              <a:t>مِنْ غَازٍ إِلَى سائِلٍ.</a:t>
            </a:r>
            <a:endParaRPr lang="ar-EG" sz="44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868144" y="5590981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يف يغير التبريد المادة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د تَتَغَيَّرَ الْمادَّةُ أَيْضًا بِالتَّبْريد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نْدَما يَبْرُدُ بُخارُ الْماءِ فَإِنّه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ي يتحول من غاز الي 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 txBox="1"/>
          <p:nvPr/>
        </p:nvSpPr>
        <p:spPr bwMode="auto">
          <a:xfrm>
            <a:off x="4539481" y="1340768"/>
            <a:ext cx="521493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n-lt"/>
                <a:cs typeface="+mj-cs"/>
              </a:rPr>
              <a:t>الْفَصلُ الْعاِشرُ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71800" y="2420888"/>
            <a:ext cx="3535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Calibri" pitchFamily="34" charset="0"/>
                <a:cs typeface="+mj-cs"/>
              </a:rPr>
              <a:t>تغيرات المادة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ْفَصلُ الْعاِشر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غيرات 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/>
          <p:nvPr/>
        </p:nvSpPr>
        <p:spPr bwMode="auto">
          <a:xfrm>
            <a:off x="2928926" y="285728"/>
            <a:ext cx="571500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كَيْفَ يُغَيِّرُ التَّبْريدُ الْمادَّةَ؟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14414" y="1500174"/>
            <a:ext cx="692944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400" b="1" dirty="0" smtClean="0">
                <a:latin typeface="Calibri" pitchFamily="34" charset="0"/>
              </a:rPr>
              <a:t>يَتَكاثَّفُ </a:t>
            </a:r>
            <a:r>
              <a:rPr lang="ar-EG" sz="4400" b="1" dirty="0">
                <a:latin typeface="Calibri" pitchFamily="34" charset="0"/>
              </a:rPr>
              <a:t>بُخارُ الْمَاءِ الْمَوْجُودُ فِي الْهَواءِ عْنِدَما يُلامِسُ الأَجْسَامَ </a:t>
            </a:r>
            <a:r>
              <a:rPr lang="ar-EG" sz="4400" b="1" dirty="0" smtClean="0">
                <a:latin typeface="Calibri" pitchFamily="34" charset="0"/>
              </a:rPr>
              <a:t>الْبارِدَةَ، </a:t>
            </a:r>
            <a:endParaRPr lang="ar-EG" sz="4400" b="1" dirty="0">
              <a:latin typeface="Calibri" pitchFamily="34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571642" y="2948416"/>
            <a:ext cx="657225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400" b="1" dirty="0">
                <a:latin typeface="Calibri" pitchFamily="34" charset="0"/>
              </a:rPr>
              <a:t>وَهَذا سَبَبُ تَكَوُّنِ قَطَراتٍ صَغيرَةٍ مِنَ الْماءِ عَلى السَّطْحِ الْخارجيِّ لِكَأْسٍ بَارِدَةٍ.</a:t>
            </a:r>
            <a:endParaRPr lang="ar-EG" sz="44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868144" y="5590981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َتَكثَّفُ بُخارُ الْمَاءِ الْمَوْجُودُ فِي الْهَواء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َهَذا سَبَبُ تَكَوُّنِ قَطَراتٍ صَغيرَةٍ مِنَ الْماء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412776"/>
            <a:ext cx="4464496" cy="279007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TextBox 14"/>
          <p:cNvSpPr txBox="1"/>
          <p:nvPr/>
        </p:nvSpPr>
        <p:spPr bwMode="auto">
          <a:xfrm>
            <a:off x="3010644" y="692696"/>
            <a:ext cx="5715000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0070C0"/>
                </a:solidFill>
                <a:latin typeface="+mn-lt"/>
                <a:cs typeface="+mj-cs"/>
              </a:rPr>
              <a:t>كَيْفَ يُغَيِّرُ التَّبْريدُ الْمادَّةَ؟</a:t>
            </a:r>
          </a:p>
        </p:txBody>
      </p:sp>
      <p:sp>
        <p:nvSpPr>
          <p:cNvPr id="5" name="مثلث متساوي الساقين 4"/>
          <p:cNvSpPr/>
          <p:nvPr/>
        </p:nvSpPr>
        <p:spPr>
          <a:xfrm>
            <a:off x="4567044" y="4389991"/>
            <a:ext cx="500066" cy="428630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4956" y="4384319"/>
            <a:ext cx="4500518" cy="107721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ar-EG" sz="3200" b="1" dirty="0" smtClean="0"/>
              <a:t>يتكاثف </a:t>
            </a:r>
            <a:r>
              <a:rPr lang="ar-EG" sz="3200" b="1" dirty="0"/>
              <a:t>بخار الماء على السطح الخارجي </a:t>
            </a:r>
            <a:r>
              <a:rPr lang="ar-EG" sz="3200" b="1" dirty="0" err="1" smtClean="0"/>
              <a:t>للكاس</a:t>
            </a:r>
            <a:r>
              <a:rPr lang="ar-EG" sz="3200" b="1" dirty="0" smtClean="0"/>
              <a:t> الباردة</a:t>
            </a:r>
            <a:r>
              <a:rPr lang="ar-EG" sz="3200" b="1" dirty="0"/>
              <a:t>.</a:t>
            </a:r>
            <a:endParaRPr lang="en-US" sz="3200" b="1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868144" y="5590981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يتكاثف بخار الماء على السطح الخارجي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شرح والتفس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964694" y="5732275"/>
            <a:ext cx="3071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Times New Roman" pitchFamily="18" charset="0"/>
                <a:cs typeface="+mj-cs"/>
              </a:rPr>
              <a:t>الشرح والتفسير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620688"/>
            <a:ext cx="8183079" cy="5068766"/>
          </a:xfrm>
          <a:prstGeom prst="rect">
            <a:avLst/>
          </a:prstGeom>
          <a:noFill/>
          <a:ln w="76200">
            <a:solidFill>
              <a:srgbClr val="CC0066"/>
            </a:solidFill>
            <a:miter lim="800000"/>
            <a:headEnd/>
            <a:tailEnd/>
          </a:ln>
          <a:effectLst/>
        </p:spPr>
      </p:pic>
      <p:grpSp>
        <p:nvGrpSpPr>
          <p:cNvPr id="4" name="مجموعة 3"/>
          <p:cNvGrpSpPr/>
          <p:nvPr/>
        </p:nvGrpSpPr>
        <p:grpSpPr>
          <a:xfrm>
            <a:off x="558555" y="4220466"/>
            <a:ext cx="8001056" cy="1357322"/>
            <a:chOff x="642910" y="1643050"/>
            <a:chExt cx="8001056" cy="857256"/>
          </a:xfrm>
        </p:grpSpPr>
        <p:sp>
          <p:nvSpPr>
            <p:cNvPr id="5" name="مستطيل مستدير الزوايا 4"/>
            <p:cNvSpPr/>
            <p:nvPr/>
          </p:nvSpPr>
          <p:spPr>
            <a:xfrm>
              <a:off x="642910" y="1643050"/>
              <a:ext cx="8001056" cy="857256"/>
            </a:xfrm>
            <a:prstGeom prst="roundRect">
              <a:avLst>
                <a:gd name="adj" fmla="val 1961"/>
              </a:avLst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خماسي 5"/>
            <p:cNvSpPr/>
            <p:nvPr/>
          </p:nvSpPr>
          <p:spPr>
            <a:xfrm flipH="1">
              <a:off x="6572264" y="1643050"/>
              <a:ext cx="2021988" cy="857256"/>
            </a:xfrm>
            <a:prstGeom prst="homeP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082928" y="4388842"/>
            <a:ext cx="123348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altLang="ar-EG" sz="4400" b="1" dirty="0">
                <a:solidFill>
                  <a:schemeClr val="bg1"/>
                </a:solidFill>
              </a:rPr>
              <a:t>حقيقة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99592" y="4360518"/>
            <a:ext cx="529274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3200" b="1" dirty="0">
                <a:latin typeface="Calibri" pitchFamily="34" charset="0"/>
                <a:cs typeface="+mj-cs"/>
              </a:rPr>
              <a:t>اَلْمَاءُ </a:t>
            </a:r>
            <a:r>
              <a:rPr lang="ar-EG" sz="3200" b="1" dirty="0" err="1">
                <a:latin typeface="Calibri" pitchFamily="34" charset="0"/>
                <a:cs typeface="+mj-cs"/>
              </a:rPr>
              <a:t>الْمُتَكَثِّفُ</a:t>
            </a:r>
            <a:r>
              <a:rPr lang="ar-EG" sz="3200" b="1" dirty="0">
                <a:latin typeface="Calibri" pitchFamily="34" charset="0"/>
                <a:cs typeface="+mj-cs"/>
              </a:rPr>
              <a:t> عَلَى الزُّجاجِ يَأْتِي مِنَ الْهَواءِ الَّذِي فِي الْغُرْفَةِ.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قي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َلْمَاءُ الْمُتَكَثِّفُ عَلَى الزُّجاج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285852" y="642918"/>
            <a:ext cx="6929444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قد تتجمد السَّوائِلُ عندما تبرد، أَيْ تتَحَول إِلَى مَوادَّ صُلْبَةٍ. </a:t>
            </a: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285852" y="2071678"/>
            <a:ext cx="68580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latin typeface="Calibri" pitchFamily="34" charset="0"/>
              </a:rPr>
              <a:t>بَعْضُ </a:t>
            </a:r>
            <a:r>
              <a:rPr lang="ar-EG" sz="4000" b="1" dirty="0" smtClean="0">
                <a:latin typeface="Calibri" pitchFamily="34" charset="0"/>
              </a:rPr>
              <a:t>السّوائِلِ - </a:t>
            </a:r>
            <a:r>
              <a:rPr lang="ar-EG" sz="4000" b="1" dirty="0">
                <a:latin typeface="Calibri" pitchFamily="34" charset="0"/>
              </a:rPr>
              <a:t>وَمِنْهَا الشَّمْعُ السَّائِلُ - تتَجَمَّدُ عنِدْ درَجَةِ حَرارَةِ الْغُرْفَةِ، وَبَعْضُها </a:t>
            </a:r>
            <a:r>
              <a:rPr lang="ar-EG" sz="4000" b="1" dirty="0" smtClean="0">
                <a:latin typeface="Calibri" pitchFamily="34" charset="0"/>
              </a:rPr>
              <a:t>الآخَرُ - </a:t>
            </a:r>
            <a:r>
              <a:rPr lang="ar-EG" sz="4000" b="1" dirty="0">
                <a:latin typeface="Calibri" pitchFamily="34" charset="0"/>
              </a:rPr>
              <a:t>وَمِنْه </a:t>
            </a:r>
            <a:r>
              <a:rPr lang="ar-EG" sz="4000" b="1" dirty="0" smtClean="0">
                <a:latin typeface="Calibri" pitchFamily="34" charset="0"/>
              </a:rPr>
              <a:t>الْماءُ - </a:t>
            </a:r>
            <a:r>
              <a:rPr lang="ar-EG" sz="4000" b="1" dirty="0">
                <a:latin typeface="Calibri" pitchFamily="34" charset="0"/>
              </a:rPr>
              <a:t>يَجِبُ أَنْ يَكونَ أَبْرَدَ كثيرًا حَتّى يَتَجَمَّدَ.</a:t>
            </a:r>
            <a:endParaRPr lang="ar-EG" sz="4000" dirty="0"/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قد تتجمد السَّوائِلُ عندما تبرد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َعْضُ السّوائِلِ ومنها الشم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215900"/>
            <a:ext cx="3543300" cy="587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ثلث متساوي الساقين 2"/>
          <p:cNvSpPr/>
          <p:nvPr/>
        </p:nvSpPr>
        <p:spPr>
          <a:xfrm rot="16024977">
            <a:off x="2977092" y="1546475"/>
            <a:ext cx="500066" cy="42863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500430" y="1214422"/>
            <a:ext cx="507209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بَعْدَ أَنْ تَنْطَفِئَ الشمْعَةُ يَبْرُدُ الَّشمْعُ </a:t>
            </a:r>
            <a:r>
              <a:rPr lang="ar-EG" sz="4000" b="1" dirty="0" smtClean="0">
                <a:latin typeface="Calibri" pitchFamily="34" charset="0"/>
                <a:cs typeface="+mj-cs"/>
              </a:rPr>
              <a:t>الّسائِلُ، وَيُصبِحُ </a:t>
            </a:r>
            <a:r>
              <a:rPr lang="ar-EG" sz="4000" b="1" dirty="0">
                <a:latin typeface="Calibri" pitchFamily="34" charset="0"/>
                <a:cs typeface="+mj-cs"/>
              </a:rPr>
              <a:t>ُصلْبًا.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َعْدَ أَنْ تَنْطَفِئَ الشمْعَةُ يَبْرُدُ الَّشمْعُ الّسائِلُ، وَيُصبِحُ ُصلْب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1571604" y="928670"/>
            <a:ext cx="6143668" cy="4857784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43240" y="1214422"/>
            <a:ext cx="2914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altLang="ar-EG" sz="4800" b="1" dirty="0">
                <a:solidFill>
                  <a:srgbClr val="00B0F0"/>
                </a:solidFill>
              </a:rPr>
              <a:t> نشاط:</a:t>
            </a:r>
            <a:endParaRPr lang="en-US" altLang="ar-EG" sz="4800" dirty="0">
              <a:solidFill>
                <a:srgbClr val="00B0F0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500166" y="3071810"/>
            <a:ext cx="607223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 أَجْمَعُ صُوَرًا لِلْمَاءِ فِي حَالاَتِهِ الثلاثَ </a:t>
            </a:r>
            <a:r>
              <a:rPr lang="en-US" sz="4000" b="1" dirty="0" smtClean="0">
                <a:latin typeface="Calibri" pitchFamily="34" charset="0"/>
                <a:cs typeface="+mj-cs"/>
              </a:rPr>
              <a:t> </a:t>
            </a:r>
            <a:r>
              <a:rPr lang="ar-EG" sz="4000" b="1" dirty="0">
                <a:latin typeface="Calibri" pitchFamily="34" charset="0"/>
                <a:cs typeface="+mj-cs"/>
              </a:rPr>
              <a:t>(الصُّلْبَةِ وَالسَّائِلَةِ وَالغَازِيَّةِ</a:t>
            </a:r>
            <a:r>
              <a:rPr lang="ar-EG" sz="4000" b="1" dirty="0" smtClean="0">
                <a:latin typeface="Calibri" pitchFamily="34" charset="0"/>
                <a:cs typeface="+mj-cs"/>
              </a:rPr>
              <a:t>)، </a:t>
            </a:r>
            <a:r>
              <a:rPr lang="ar-EG" sz="4000" b="1" dirty="0">
                <a:latin typeface="Calibri" pitchFamily="34" charset="0"/>
                <a:cs typeface="+mj-cs"/>
              </a:rPr>
              <a:t>ثمُ أصُنَفِّهُاَ بحَسَبَ حَالات المَادَّةِ.</a:t>
            </a: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6072198" y="2214554"/>
            <a:ext cx="14811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400" b="1" dirty="0">
                <a:solidFill>
                  <a:srgbClr val="FF0000"/>
                </a:solidFill>
                <a:latin typeface="Calibri" pitchFamily="34" charset="0"/>
              </a:rPr>
              <a:t>أصُنَفِّ.ُ</a:t>
            </a:r>
            <a:endParaRPr lang="ar-EG" sz="4400" dirty="0"/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صن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َجْمَعُ صُوَرًا لِلْمَاءِ فِي حَالاَتِهِ الثلاث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857972" y="5572141"/>
            <a:ext cx="2143140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Arial" pitchFamily="34" charset="0"/>
                <a:cs typeface="Arial" pitchFamily="34" charset="0"/>
              </a:rPr>
              <a:t>التقويم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8001024" y="1000108"/>
            <a:ext cx="714380" cy="700086"/>
            <a:chOff x="7215206" y="2928934"/>
            <a:chExt cx="714380" cy="700086"/>
          </a:xfrm>
        </p:grpSpPr>
        <p:sp>
          <p:nvSpPr>
            <p:cNvPr id="4" name="شكل بيضاوي 3"/>
            <p:cNvSpPr/>
            <p:nvPr/>
          </p:nvSpPr>
          <p:spPr>
            <a:xfrm>
              <a:off x="7215206" y="3000372"/>
              <a:ext cx="642942" cy="628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4000" b="1" dirty="0"/>
            </a:p>
          </p:txBody>
        </p:sp>
        <p:pic>
          <p:nvPicPr>
            <p:cNvPr id="5" name="صورة 4" descr="240px-Red_check.svg.png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62000"/>
            </a:blip>
            <a:stretch>
              <a:fillRect/>
            </a:stretch>
          </p:blipFill>
          <p:spPr>
            <a:xfrm>
              <a:off x="7300938" y="2928934"/>
              <a:ext cx="628648" cy="62864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 bwMode="auto">
          <a:xfrm>
            <a:off x="2000232" y="1000108"/>
            <a:ext cx="5761037" cy="830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atin typeface="+mn-lt"/>
                <a:cs typeface="+mj-cs"/>
              </a:rPr>
              <a:t>ماذا يحدث للْماءِ عِنْدَما يَبْرُدُ؟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14480" y="3286124"/>
            <a:ext cx="6215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800" b="1" dirty="0">
                <a:solidFill>
                  <a:srgbClr val="990099"/>
                </a:solidFill>
              </a:rPr>
              <a:t>يتجمد الماء ويتحول إلى ثلج.</a:t>
            </a:r>
            <a:endParaRPr lang="en-US" sz="4800" b="1" dirty="0">
              <a:solidFill>
                <a:srgbClr val="990099"/>
              </a:solidFill>
            </a:endParaRP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قو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ذا يحدث للْماءُ عِنْدَما يَبْرُدُ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تجمد الماء ش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7000860" y="5748363"/>
            <a:ext cx="2143140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Arial" pitchFamily="34" charset="0"/>
                <a:cs typeface="Arial" pitchFamily="34" charset="0"/>
              </a:rPr>
              <a:t>التقويم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430306" y="571481"/>
            <a:ext cx="8390166" cy="5143535"/>
            <a:chOff x="214282" y="571481"/>
            <a:chExt cx="8786874" cy="5143535"/>
          </a:xfrm>
        </p:grpSpPr>
        <p:sp>
          <p:nvSpPr>
            <p:cNvPr id="4" name="مستطيل 3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5" name="صورة 4" descr="صورة1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6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43108" y="1747835"/>
            <a:ext cx="6286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           مَاذَا يَحَدُثُ لِوِعاءٍ فيهِ مَاءٌ إذا عَرَّضْتُهُ للشمس؟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43108" y="3500438"/>
            <a:ext cx="5857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990099"/>
                </a:solidFill>
              </a:rPr>
              <a:t>يسخن الوعاء ويتبخر الماء وتنقص كميته في الوعاء.</a:t>
            </a:r>
            <a:endParaRPr lang="en-US" sz="4000" b="1" dirty="0">
              <a:solidFill>
                <a:srgbClr val="990099"/>
              </a:solidFill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6862645" y="1714488"/>
            <a:ext cx="1951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000" b="1" dirty="0" smtClean="0">
                <a:latin typeface="Calibri" pitchFamily="34" charset="0"/>
                <a:cs typeface="+mj-cs"/>
              </a:rPr>
              <a:t>1- </a:t>
            </a:r>
            <a:r>
              <a:rPr lang="ar-EG" sz="40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أتَوَقَّعُ. </a:t>
            </a:r>
            <a:endParaRPr lang="ar-EG" sz="4000" dirty="0">
              <a:cs typeface="+mj-cs"/>
            </a:endParaRP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كر وأتحدث وأ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توق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اذا يحدث لوعاء فيه ماء اذا عرضته للشم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sok يسخن الوع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395536" y="571481"/>
            <a:ext cx="8462174" cy="5143535"/>
            <a:chOff x="214282" y="571481"/>
            <a:chExt cx="8786874" cy="5143535"/>
          </a:xfrm>
        </p:grpSpPr>
        <p:sp>
          <p:nvSpPr>
            <p:cNvPr id="4" name="مستطيل 3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5" name="صورة 4" descr="صورة13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6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14414" y="1857364"/>
            <a:ext cx="73580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latin typeface="Calibri" pitchFamily="34" charset="0"/>
              </a:rPr>
              <a:t>2- </a:t>
            </a:r>
            <a:r>
              <a:rPr lang="ar-EG" sz="4000" b="1" dirty="0">
                <a:latin typeface="Calibri" pitchFamily="34" charset="0"/>
              </a:rPr>
              <a:t>مَاذَا يَحْدُثُ لِبُخارُ الْماءِ عِنْدَما </a:t>
            </a:r>
            <a:r>
              <a:rPr lang="ar-EG" sz="4000" b="1" dirty="0" err="1">
                <a:latin typeface="Calibri" pitchFamily="34" charset="0"/>
              </a:rPr>
              <a:t>يَتَكَثَّفُ؟</a:t>
            </a:r>
            <a:endParaRPr lang="ar-EG" sz="40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71670" y="4000504"/>
            <a:ext cx="5857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>
                <a:solidFill>
                  <a:srgbClr val="990099"/>
                </a:solidFill>
              </a:rPr>
              <a:t>يتحول إلى سائل.  </a:t>
            </a:r>
            <a:endParaRPr lang="ar-EG" sz="4400" b="1" dirty="0">
              <a:solidFill>
                <a:srgbClr val="990099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7000860" y="5748363"/>
            <a:ext cx="2143140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Arial" pitchFamily="34" charset="0"/>
                <a:cs typeface="Arial" pitchFamily="34" charset="0"/>
              </a:rPr>
              <a:t>التقويم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ذا يحدث لبخار الماء عندما يتكث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jp,g يتحول الي 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387319" y="571481"/>
            <a:ext cx="8433153" cy="5143535"/>
            <a:chOff x="214282" y="571481"/>
            <a:chExt cx="8786874" cy="5143535"/>
          </a:xfrm>
        </p:grpSpPr>
        <p:sp>
          <p:nvSpPr>
            <p:cNvPr id="4" name="مستطيل 3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5" name="صورة 4" descr="صورة13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6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7" name="صورة 6" descr="PngMedium-Yellow-pencil-344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58082" y="1928802"/>
            <a:ext cx="680066" cy="682333"/>
          </a:xfrm>
          <a:prstGeom prst="rect">
            <a:avLst/>
          </a:prstGeom>
        </p:spPr>
      </p:pic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3900623" y="1928802"/>
            <a:ext cx="47468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4400" b="1" dirty="0" smtClean="0">
                <a:latin typeface="Calibri" pitchFamily="34" charset="0"/>
              </a:rPr>
              <a:t>3-     </a:t>
            </a:r>
            <a:r>
              <a:rPr lang="ar-EG" sz="4400" b="1" dirty="0">
                <a:latin typeface="Calibri" pitchFamily="34" charset="0"/>
              </a:rPr>
              <a:t>السؤال </a:t>
            </a:r>
            <a:r>
              <a:rPr lang="ar-EG" sz="4400" b="1" dirty="0" smtClean="0">
                <a:latin typeface="Calibri" pitchFamily="34" charset="0"/>
              </a:rPr>
              <a:t>الأساسي. </a:t>
            </a:r>
            <a:endParaRPr lang="ar-EG" sz="4400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14480" y="2714620"/>
            <a:ext cx="6286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latin typeface="Calibri" pitchFamily="34" charset="0"/>
              </a:rPr>
              <a:t>كيف تؤثر درجة الحرارة في </a:t>
            </a:r>
            <a:r>
              <a:rPr lang="ar-EG" sz="4000" b="1" dirty="0" err="1">
                <a:latin typeface="Calibri" pitchFamily="34" charset="0"/>
              </a:rPr>
              <a:t>المادة؟</a:t>
            </a:r>
            <a:endParaRPr lang="ar-EG" sz="4000" b="1" dirty="0">
              <a:latin typeface="Calibri" pitchFamily="34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857224" y="3714752"/>
            <a:ext cx="695739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990099"/>
                </a:solidFill>
              </a:rPr>
              <a:t>تغير درجة الحرارة حالة المادة من صلبة إلى سائلة أو من سائلة إلى غازية.</a:t>
            </a:r>
            <a:endParaRPr lang="en-US" sz="4000" dirty="0">
              <a:solidFill>
                <a:srgbClr val="990099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7000860" y="5748363"/>
            <a:ext cx="2143140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Arial" pitchFamily="34" charset="0"/>
                <a:cs typeface="Arial" pitchFamily="34" charset="0"/>
              </a:rPr>
              <a:t>التقويم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سؤال 2الأسا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 تؤثر درجة الحرارة في 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غير درجة الحرارة حالة المادة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/>
          <p:cNvSpPr/>
          <p:nvPr/>
        </p:nvSpPr>
        <p:spPr bwMode="auto">
          <a:xfrm>
            <a:off x="6012160" y="754396"/>
            <a:ext cx="2757485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chemeClr val="bg1"/>
                </a:solidFill>
                <a:latin typeface="+mn-lt"/>
                <a:cs typeface="+mj-cs"/>
              </a:rPr>
              <a:t>الدّرْسُ الثّاني</a:t>
            </a:r>
          </a:p>
        </p:txBody>
      </p:sp>
      <p:sp>
        <p:nvSpPr>
          <p:cNvPr id="15" name="Rectangle 6"/>
          <p:cNvSpPr/>
          <p:nvPr/>
        </p:nvSpPr>
        <p:spPr bwMode="auto">
          <a:xfrm>
            <a:off x="1691680" y="1585393"/>
            <a:ext cx="44390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  <a:cs typeface="+mj-cs"/>
              </a:rPr>
              <a:t>تَغَيُّرُ حَالَةِ الْمَادَّةِ</a:t>
            </a:r>
          </a:p>
        </p:txBody>
      </p:sp>
      <p:sp>
        <p:nvSpPr>
          <p:cNvPr id="17" name="TextBox 6"/>
          <p:cNvSpPr txBox="1"/>
          <p:nvPr/>
        </p:nvSpPr>
        <p:spPr bwMode="auto">
          <a:xfrm>
            <a:off x="5072066" y="2857496"/>
            <a:ext cx="292893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bg1"/>
                </a:solidFill>
                <a:latin typeface="+mn-lt"/>
                <a:cs typeface="+mj-cs"/>
              </a:rPr>
              <a:t>أنظر</a:t>
            </a:r>
            <a:r>
              <a:rPr lang="ar-EG" sz="40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rPr>
              <a:t> </a:t>
            </a:r>
            <a:r>
              <a:rPr lang="ar-EG" sz="4000" b="1" dirty="0" smtClean="0">
                <a:solidFill>
                  <a:schemeClr val="bg1"/>
                </a:solidFill>
                <a:latin typeface="+mn-lt"/>
                <a:cs typeface="+mj-cs"/>
              </a:rPr>
              <a:t>وأتساءل</a:t>
            </a:r>
            <a:endParaRPr lang="ar-EG" sz="40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j-cs"/>
            </a:endParaRPr>
          </a:p>
        </p:txBody>
      </p:sp>
      <p:sp>
        <p:nvSpPr>
          <p:cNvPr id="18" name="Rectangle 9"/>
          <p:cNvSpPr/>
          <p:nvPr/>
        </p:nvSpPr>
        <p:spPr bwMode="auto">
          <a:xfrm>
            <a:off x="857285" y="3643314"/>
            <a:ext cx="74294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+mn-lt"/>
                <a:cs typeface="+mj-cs"/>
              </a:rPr>
              <a:t>ماذا يحدث للثلوج عندما ترتفع درجات الحرارة في اليوم المشمس؟ </a:t>
            </a: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1285852" y="4714884"/>
            <a:ext cx="67826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/>
              <a:t>ما التغيرات الأخرى التي يمكن أن تحدثها الحرارة؟</a:t>
            </a:r>
            <a:endParaRPr lang="ar-EG" sz="3200" dirty="0"/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غير حالة ال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نظر وأتساء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ذا يحدث للثلوج عندما ترتفع درجة الحرارة في اليوم المشم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ا التغيرات الأخرى التي يمك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400318" y="571481"/>
            <a:ext cx="8420154" cy="5143535"/>
            <a:chOff x="214282" y="571481"/>
            <a:chExt cx="8786874" cy="5143535"/>
          </a:xfrm>
        </p:grpSpPr>
        <p:sp>
          <p:nvSpPr>
            <p:cNvPr id="3" name="مستطيل 2"/>
            <p:cNvSpPr/>
            <p:nvPr/>
          </p:nvSpPr>
          <p:spPr>
            <a:xfrm>
              <a:off x="214282" y="1214422"/>
              <a:ext cx="8748464" cy="450059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pic>
          <p:nvPicPr>
            <p:cNvPr id="4" name="صورة 3" descr="صورة13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6050" y="571481"/>
              <a:ext cx="6215106" cy="107157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sp>
        <p:nvSpPr>
          <p:cNvPr id="5" name="Rectangle 5"/>
          <p:cNvSpPr/>
          <p:nvPr/>
        </p:nvSpPr>
        <p:spPr>
          <a:xfrm>
            <a:off x="3428992" y="642918"/>
            <a:ext cx="5143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800" b="1" dirty="0">
                <a:solidFill>
                  <a:schemeClr val="bg1"/>
                </a:solidFill>
                <a:latin typeface="Arial" pitchFamily="34" charset="0"/>
                <a:cs typeface="+mn-cs"/>
              </a:rPr>
              <a:t>أفكر, وأتحدث, وأكتب</a:t>
            </a:r>
            <a:endParaRPr lang="ar-EG" altLang="ar-EG" sz="48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9586" y="1857364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"/>
          <p:cNvSpPr/>
          <p:nvPr/>
        </p:nvSpPr>
        <p:spPr bwMode="auto">
          <a:xfrm>
            <a:off x="3571868" y="1785926"/>
            <a:ext cx="4249738" cy="923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j-cs"/>
              </a:rPr>
              <a:t>العُلُومُ وَالْريَاضِيَّاتُ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85720" y="2714620"/>
            <a:ext cx="78867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هَلْ تَتَغَيَّرُ كُتْلَةُ الثّلْجِ عِنْدَما يَنْصَهِرُ؟ كَيْفَ أَتَحَققُ مِنْ ذَلِكَ؟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28596" y="4000500"/>
            <a:ext cx="77073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3200" b="1" dirty="0">
                <a:solidFill>
                  <a:srgbClr val="990099"/>
                </a:solidFill>
              </a:rPr>
              <a:t>لا تتغير كتلة الثلج عندما ينصهر ويمكن التحقق من ذلك عن طريق وزن الثلج باستخدام الميزان قبل وبعد الانصهار فسنجد أن الكتلة في الحالتين متساوية.</a:t>
            </a:r>
            <a:endParaRPr lang="en-US" sz="3200" b="1" dirty="0">
              <a:solidFill>
                <a:srgbClr val="990099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7000860" y="5748363"/>
            <a:ext cx="2143140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atin typeface="Arial" pitchFamily="34" charset="0"/>
                <a:cs typeface="Arial" pitchFamily="34" charset="0"/>
              </a:rPr>
              <a:t>التقويم</a:t>
            </a: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ُلُومُ وَالْريَاضِيَّات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ُلُومُ وَالْريَاضِيَّات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َلْ تَتَغَيَّرُ كُتْلَةُ الثّلْجِ عِنْدَما يَنْصَ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ا تتغير كتلة الث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 bwMode="auto">
          <a:xfrm>
            <a:off x="6012160" y="664801"/>
            <a:ext cx="2757485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chemeClr val="bg1"/>
                </a:solidFill>
                <a:latin typeface="+mn-lt"/>
                <a:cs typeface="+mj-cs"/>
              </a:rPr>
              <a:t>الدّرْسُ الثّاني</a:t>
            </a:r>
          </a:p>
        </p:txBody>
      </p:sp>
      <p:sp>
        <p:nvSpPr>
          <p:cNvPr id="3" name="Rectangle 6"/>
          <p:cNvSpPr/>
          <p:nvPr/>
        </p:nvSpPr>
        <p:spPr bwMode="auto">
          <a:xfrm>
            <a:off x="1862472" y="1551851"/>
            <a:ext cx="44390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  <a:cs typeface="+mj-cs"/>
              </a:rPr>
              <a:t>تَغَيُّرُ حَالَةِ الْمَادَّةِ</a:t>
            </a:r>
          </a:p>
        </p:txBody>
      </p:sp>
      <p:sp>
        <p:nvSpPr>
          <p:cNvPr id="5" name="TextBox 6"/>
          <p:cNvSpPr txBox="1"/>
          <p:nvPr/>
        </p:nvSpPr>
        <p:spPr bwMode="auto">
          <a:xfrm>
            <a:off x="5072066" y="2857496"/>
            <a:ext cx="292893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chemeClr val="bg1"/>
                </a:solidFill>
                <a:latin typeface="+mn-lt"/>
                <a:cs typeface="+mj-cs"/>
              </a:rPr>
              <a:t>أنظر</a:t>
            </a:r>
            <a:r>
              <a:rPr lang="ar-EG" sz="40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rPr>
              <a:t> </a:t>
            </a:r>
            <a:r>
              <a:rPr lang="ar-EG" sz="4000" b="1" dirty="0" smtClean="0">
                <a:solidFill>
                  <a:schemeClr val="bg1"/>
                </a:solidFill>
                <a:latin typeface="+mn-lt"/>
                <a:cs typeface="+mj-cs"/>
              </a:rPr>
              <a:t>وأتساءل</a:t>
            </a:r>
            <a:endParaRPr lang="ar-EG" sz="40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j-cs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85786" y="3857628"/>
            <a:ext cx="74945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3600" b="1" dirty="0" smtClean="0">
                <a:solidFill>
                  <a:srgbClr val="990099"/>
                </a:solidFill>
              </a:rPr>
              <a:t>تذوب الثلوج، تحول المادة من الصلبة (الثلج) إلى السائلة (الماء) وقد تؤدي إلى إغراق المكان.</a:t>
            </a:r>
            <a:endParaRPr lang="en-US" altLang="ar-EG" sz="3600" b="1" dirty="0">
              <a:solidFill>
                <a:srgbClr val="990099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693124" y="5023080"/>
            <a:ext cx="5500662" cy="107157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8" name="Rectangle 6"/>
          <p:cNvSpPr/>
          <p:nvPr/>
        </p:nvSpPr>
        <p:spPr bwMode="auto">
          <a:xfrm>
            <a:off x="2693060" y="5094518"/>
            <a:ext cx="53079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latin typeface="+mn-lt"/>
                <a:cs typeface="+mj-cs"/>
              </a:rPr>
              <a:t>جبال </a:t>
            </a:r>
            <a:r>
              <a:rPr lang="ar-EG" sz="2800" b="1" dirty="0" smtClean="0">
                <a:latin typeface="+mn-lt"/>
                <a:cs typeface="+mj-cs"/>
              </a:rPr>
              <a:t>اللوز في تبوك والتي تقع في قلب مشروع مدينة المستقبل </a:t>
            </a:r>
            <a:r>
              <a:rPr lang="ar-EG" sz="2800" b="1" dirty="0" err="1" smtClean="0">
                <a:latin typeface="+mn-lt"/>
                <a:cs typeface="+mj-cs"/>
              </a:rPr>
              <a:t>نيوم</a:t>
            </a:r>
            <a:r>
              <a:rPr lang="ar-EG" sz="2800" b="1" dirty="0" smtClean="0">
                <a:latin typeface="+mn-lt"/>
                <a:cs typeface="+mj-cs"/>
              </a:rPr>
              <a:t> </a:t>
            </a:r>
            <a:r>
              <a:rPr lang="en-US" sz="2800" b="1" dirty="0" smtClean="0">
                <a:latin typeface="+mn-lt"/>
                <a:cs typeface="+mj-cs"/>
              </a:rPr>
              <a:t>NEOM       </a:t>
            </a:r>
            <a:r>
              <a:rPr lang="ar-EG" sz="2800" b="1" dirty="0" smtClean="0">
                <a:latin typeface="+mn-lt"/>
                <a:cs typeface="+mj-cs"/>
              </a:rPr>
              <a:t>    </a:t>
            </a:r>
            <a:endParaRPr lang="ar-EG" sz="2800" b="1" dirty="0">
              <a:latin typeface="+mn-lt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BF9"/>
              </a:clrFrom>
              <a:clrTo>
                <a:srgbClr val="F8FB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3258" y="5594584"/>
            <a:ext cx="428628" cy="38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ذوب الثلوج، تحول المادة من الصلبة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بال اللوز في تبوك والتي تقع في قلب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221449" y="5661248"/>
            <a:ext cx="1459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ar-EG" sz="2800" b="1" dirty="0"/>
              <a:t>الاستكشاف</a:t>
            </a:r>
            <a:endParaRPr lang="ar-EG" sz="2800" dirty="0"/>
          </a:p>
        </p:txBody>
      </p:sp>
      <p:sp>
        <p:nvSpPr>
          <p:cNvPr id="10" name="TextBox 4"/>
          <p:cNvSpPr txBox="1"/>
          <p:nvPr/>
        </p:nvSpPr>
        <p:spPr bwMode="auto">
          <a:xfrm>
            <a:off x="5143504" y="50004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11" name="Pentagon 6"/>
          <p:cNvSpPr/>
          <p:nvPr/>
        </p:nvSpPr>
        <p:spPr>
          <a:xfrm>
            <a:off x="71406" y="500042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12" name="TextBox 26"/>
          <p:cNvSpPr txBox="1"/>
          <p:nvPr/>
        </p:nvSpPr>
        <p:spPr bwMode="auto">
          <a:xfrm>
            <a:off x="3786182" y="1571612"/>
            <a:ext cx="42306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j-cs"/>
              </a:rPr>
              <a:t>كَيْفَ تُغَيِّرُ الحَرَارَةُ الأَشْيَاءَ؟</a:t>
            </a:r>
          </a:p>
        </p:txBody>
      </p:sp>
      <p:grpSp>
        <p:nvGrpSpPr>
          <p:cNvPr id="13" name="مجموعة 12"/>
          <p:cNvGrpSpPr/>
          <p:nvPr/>
        </p:nvGrpSpPr>
        <p:grpSpPr>
          <a:xfrm>
            <a:off x="330744" y="1445628"/>
            <a:ext cx="3384000" cy="4356000"/>
            <a:chOff x="1071538" y="1857364"/>
            <a:chExt cx="3357586" cy="4137752"/>
          </a:xfrm>
          <a:solidFill>
            <a:srgbClr val="92D050"/>
          </a:solidFill>
        </p:grpSpPr>
        <p:cxnSp>
          <p:nvCxnSpPr>
            <p:cNvPr id="14" name="رابط مستقيم 13"/>
            <p:cNvCxnSpPr/>
            <p:nvPr/>
          </p:nvCxnSpPr>
          <p:spPr>
            <a:xfrm rot="5400000">
              <a:off x="2432480" y="4068322"/>
              <a:ext cx="385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مستطيل مستدير الزوايا 14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6" name="Flowchart: Process 2"/>
          <p:cNvSpPr/>
          <p:nvPr/>
        </p:nvSpPr>
        <p:spPr>
          <a:xfrm>
            <a:off x="426178" y="1159884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2000232" y="2428868"/>
            <a:ext cx="161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أَطْباقٍ وَرَقيَّةٍ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2500298" y="3429000"/>
            <a:ext cx="75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 err="1">
                <a:latin typeface="Calibri" pitchFamily="34" charset="0"/>
                <a:cs typeface="+mj-cs"/>
              </a:rPr>
              <a:t>زبُدْةَ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2071670" y="4786322"/>
            <a:ext cx="1363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 err="1" smtClean="0">
                <a:latin typeface="Calibri" pitchFamily="34" charset="0"/>
                <a:cs typeface="+mj-cs"/>
              </a:rPr>
              <a:t>شيكُولاتة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357158" y="2275806"/>
            <a:ext cx="1504591" cy="86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285720" y="3357562"/>
            <a:ext cx="1617823" cy="91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285720" y="4643446"/>
            <a:ext cx="1666079" cy="90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مربع نص 25"/>
          <p:cNvSpPr txBox="1">
            <a:spLocks noChangeArrowheads="1"/>
          </p:cNvSpPr>
          <p:nvPr/>
        </p:nvSpPr>
        <p:spPr bwMode="auto">
          <a:xfrm>
            <a:off x="6357950" y="2143116"/>
            <a:ext cx="17859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/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ar-EG" sz="2800" b="1" dirty="0">
              <a:solidFill>
                <a:srgbClr val="0070C0"/>
              </a:solidFill>
            </a:endParaRPr>
          </a:p>
        </p:txBody>
      </p:sp>
      <p:sp>
        <p:nvSpPr>
          <p:cNvPr id="27" name="Oval Callout 3"/>
          <p:cNvSpPr/>
          <p:nvPr/>
        </p:nvSpPr>
        <p:spPr>
          <a:xfrm>
            <a:off x="7572396" y="2928934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solidFill>
                  <a:schemeClr val="bg1"/>
                </a:solidFill>
                <a:cs typeface="+mj-cs"/>
              </a:rPr>
              <a:t>1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4071934" y="2889120"/>
            <a:ext cx="335754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       مَاذَا يَحْدُثُ لِلزُّبْدَةِ وَالشُّيكُولاتةِ تَحْتَ أشعة الشَّمْسِ؟</a:t>
            </a:r>
          </a:p>
        </p:txBody>
      </p: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6357913" y="2857496"/>
            <a:ext cx="1231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أتَوَقَّعُ. </a:t>
            </a:r>
            <a:endParaRPr lang="ar-EG" sz="3600" dirty="0">
              <a:cs typeface="+mj-cs"/>
            </a:endParaRP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ستكش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كش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شاط استقص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يف تغير الحرارة الأشي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حْتَاجُ إِلَ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حْتَاجُ إِلَ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طباق ورق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زب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شكيولا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خط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أتوق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ماذا يحدث للزبدة والشيكولا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6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 bwMode="auto">
          <a:xfrm>
            <a:off x="5143504" y="50004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Pentagon 6"/>
          <p:cNvSpPr/>
          <p:nvPr/>
        </p:nvSpPr>
        <p:spPr>
          <a:xfrm>
            <a:off x="71406" y="500042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5" name="TextBox 26"/>
          <p:cNvSpPr txBox="1"/>
          <p:nvPr/>
        </p:nvSpPr>
        <p:spPr bwMode="auto">
          <a:xfrm>
            <a:off x="3786182" y="1571612"/>
            <a:ext cx="42306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j-cs"/>
              </a:rPr>
              <a:t>كَيْفَ تُغَيِّرُ الحَرَارَةُ الأَشْيَاءَ؟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30744" y="1445628"/>
            <a:ext cx="3384000" cy="4356000"/>
            <a:chOff x="1071538" y="1857364"/>
            <a:chExt cx="3357586" cy="4137752"/>
          </a:xfrm>
          <a:solidFill>
            <a:srgbClr val="92D050"/>
          </a:solidFill>
        </p:grpSpPr>
        <p:cxnSp>
          <p:nvCxnSpPr>
            <p:cNvPr id="7" name="رابط مستقيم 6"/>
            <p:cNvCxnSpPr/>
            <p:nvPr/>
          </p:nvCxnSpPr>
          <p:spPr>
            <a:xfrm rot="5400000">
              <a:off x="2432480" y="4068322"/>
              <a:ext cx="385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مستدير الزوايا 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Flowchart: Process 2"/>
          <p:cNvSpPr/>
          <p:nvPr/>
        </p:nvSpPr>
        <p:spPr>
          <a:xfrm>
            <a:off x="426178" y="1159884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00232" y="2428868"/>
            <a:ext cx="161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أَطْباقٍ وَرَقيَّةٍ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500298" y="3429000"/>
            <a:ext cx="75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 err="1">
                <a:latin typeface="Calibri" pitchFamily="34" charset="0"/>
                <a:cs typeface="+mj-cs"/>
              </a:rPr>
              <a:t>زبُدْةَ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71670" y="4786322"/>
            <a:ext cx="1363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 err="1" smtClean="0">
                <a:latin typeface="Calibri" pitchFamily="34" charset="0"/>
                <a:cs typeface="+mj-cs"/>
              </a:rPr>
              <a:t>شيكُولاتة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7158" y="2275806"/>
            <a:ext cx="1504591" cy="86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85720" y="3357562"/>
            <a:ext cx="1617823" cy="91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85720" y="4643446"/>
            <a:ext cx="1666079" cy="90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357950" y="2143116"/>
            <a:ext cx="17859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/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ar-EG" sz="2800" b="1" dirty="0">
              <a:solidFill>
                <a:srgbClr val="0070C0"/>
              </a:solidFill>
            </a:endParaRPr>
          </a:p>
        </p:txBody>
      </p:sp>
      <p:sp>
        <p:nvSpPr>
          <p:cNvPr id="17" name="Oval Callout 3"/>
          <p:cNvSpPr/>
          <p:nvPr/>
        </p:nvSpPr>
        <p:spPr>
          <a:xfrm>
            <a:off x="7572396" y="2928934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2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3786182" y="2817682"/>
            <a:ext cx="335754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      أضَعُ الزُّبْدَةَ وَالشُّيكُولاتَةَ فِي طَبَقَيْنِ، وَأرْسُمُهُمَا.</a:t>
            </a: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6215074" y="2786058"/>
            <a:ext cx="1249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أُلاَحِظُ. </a:t>
            </a:r>
            <a:endParaRPr lang="ar-EG" sz="3600" dirty="0">
              <a:cs typeface="+mj-cs"/>
            </a:endParaRPr>
          </a:p>
        </p:txBody>
      </p:sp>
      <p:grpSp>
        <p:nvGrpSpPr>
          <p:cNvPr id="22" name="مجموعة 21"/>
          <p:cNvGrpSpPr/>
          <p:nvPr/>
        </p:nvGrpSpPr>
        <p:grpSpPr>
          <a:xfrm>
            <a:off x="3779912" y="4653136"/>
            <a:ext cx="3554695" cy="1629803"/>
            <a:chOff x="428596" y="3643314"/>
            <a:chExt cx="3357586" cy="2000264"/>
          </a:xfrm>
        </p:grpSpPr>
        <p:sp>
          <p:nvSpPr>
            <p:cNvPr id="23" name="مستطيل 22"/>
            <p:cNvSpPr/>
            <p:nvPr/>
          </p:nvSpPr>
          <p:spPr>
            <a:xfrm>
              <a:off x="428596" y="3643314"/>
              <a:ext cx="3357586" cy="200026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571472" y="3701481"/>
              <a:ext cx="3071834" cy="1870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مخطط انسيابي: مهلة 24"/>
            <p:cNvSpPr/>
            <p:nvPr/>
          </p:nvSpPr>
          <p:spPr>
            <a:xfrm flipH="1">
              <a:off x="2357422" y="3643314"/>
              <a:ext cx="1428760" cy="428628"/>
            </a:xfrm>
            <a:prstGeom prst="flowChartDelay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شكل بيضاوي 25"/>
            <p:cNvSpPr/>
            <p:nvPr/>
          </p:nvSpPr>
          <p:spPr>
            <a:xfrm>
              <a:off x="2357422" y="3643314"/>
              <a:ext cx="500066" cy="42862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5877284" y="4572008"/>
            <a:ext cx="1409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altLang="ar-EG" sz="2800" b="1" dirty="0">
                <a:solidFill>
                  <a:schemeClr val="bg1"/>
                </a:solidFill>
              </a:rPr>
              <a:t>الخطوة </a:t>
            </a:r>
            <a:r>
              <a:rPr lang="ar-EG" altLang="ar-EG" sz="2800" b="1" dirty="0" smtClean="0">
                <a:solidFill>
                  <a:schemeClr val="bg1"/>
                </a:solidFill>
              </a:rPr>
              <a:t> 2</a:t>
            </a:r>
            <a:endParaRPr lang="ar-EG" altLang="ar-EG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لاح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ضع الزبدة والشيكولاتة في طبق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خطو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215188" y="5714448"/>
            <a:ext cx="1459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ar-EG" sz="2800" b="1" dirty="0"/>
              <a:t>الاستكشاف</a:t>
            </a:r>
            <a:endParaRPr lang="ar-EG" sz="2800" dirty="0"/>
          </a:p>
        </p:txBody>
      </p:sp>
      <p:sp>
        <p:nvSpPr>
          <p:cNvPr id="15" name="TextBox 4"/>
          <p:cNvSpPr txBox="1"/>
          <p:nvPr/>
        </p:nvSpPr>
        <p:spPr bwMode="auto">
          <a:xfrm>
            <a:off x="5143504" y="50004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16" name="Pentagon 6"/>
          <p:cNvSpPr/>
          <p:nvPr/>
        </p:nvSpPr>
        <p:spPr>
          <a:xfrm>
            <a:off x="71406" y="500042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17" name="TextBox 26"/>
          <p:cNvSpPr txBox="1"/>
          <p:nvPr/>
        </p:nvSpPr>
        <p:spPr bwMode="auto">
          <a:xfrm>
            <a:off x="3786182" y="1571612"/>
            <a:ext cx="42306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j-cs"/>
              </a:rPr>
              <a:t>كَيْفَ تُغَيِّرُ الحَرَارَةُ الأَشْيَاءَ؟</a:t>
            </a:r>
          </a:p>
        </p:txBody>
      </p:sp>
      <p:grpSp>
        <p:nvGrpSpPr>
          <p:cNvPr id="18" name="مجموعة 17"/>
          <p:cNvGrpSpPr/>
          <p:nvPr/>
        </p:nvGrpSpPr>
        <p:grpSpPr>
          <a:xfrm>
            <a:off x="330744" y="1445628"/>
            <a:ext cx="3384000" cy="4356000"/>
            <a:chOff x="1071538" y="1857364"/>
            <a:chExt cx="3357586" cy="4137752"/>
          </a:xfrm>
          <a:solidFill>
            <a:srgbClr val="92D050"/>
          </a:solidFill>
        </p:grpSpPr>
        <p:cxnSp>
          <p:nvCxnSpPr>
            <p:cNvPr id="19" name="رابط مستقيم 18"/>
            <p:cNvCxnSpPr/>
            <p:nvPr/>
          </p:nvCxnSpPr>
          <p:spPr>
            <a:xfrm rot="5400000">
              <a:off x="2432480" y="4068322"/>
              <a:ext cx="385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مستطيل مستدير الزوايا 19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1" name="Flowchart: Process 2"/>
          <p:cNvSpPr/>
          <p:nvPr/>
        </p:nvSpPr>
        <p:spPr>
          <a:xfrm>
            <a:off x="426178" y="1159884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2000232" y="2428868"/>
            <a:ext cx="161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أَطْباقٍ وَرَقيَّةٍ</a:t>
            </a: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2500298" y="3429000"/>
            <a:ext cx="75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 err="1">
                <a:latin typeface="Calibri" pitchFamily="34" charset="0"/>
                <a:cs typeface="+mj-cs"/>
              </a:rPr>
              <a:t>زبُدْةَ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2071670" y="4786322"/>
            <a:ext cx="1363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 err="1" smtClean="0">
                <a:latin typeface="Calibri" pitchFamily="34" charset="0"/>
                <a:cs typeface="+mj-cs"/>
              </a:rPr>
              <a:t>شيكُولاتة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7158" y="2275806"/>
            <a:ext cx="1504591" cy="86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85720" y="3357562"/>
            <a:ext cx="1617823" cy="91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9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85720" y="4643446"/>
            <a:ext cx="1666079" cy="90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مربع نص 27"/>
          <p:cNvSpPr txBox="1">
            <a:spLocks noChangeArrowheads="1"/>
          </p:cNvSpPr>
          <p:nvPr/>
        </p:nvSpPr>
        <p:spPr bwMode="auto">
          <a:xfrm>
            <a:off x="6357950" y="2143116"/>
            <a:ext cx="17859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/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ar-EG" sz="2800" b="1" dirty="0">
              <a:solidFill>
                <a:srgbClr val="0070C0"/>
              </a:solidFill>
            </a:endParaRPr>
          </a:p>
        </p:txBody>
      </p:sp>
      <p:sp>
        <p:nvSpPr>
          <p:cNvPr id="29" name="Oval Callout 3"/>
          <p:cNvSpPr/>
          <p:nvPr/>
        </p:nvSpPr>
        <p:spPr>
          <a:xfrm>
            <a:off x="7572396" y="2928934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3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3571868" y="2902107"/>
            <a:ext cx="36433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      كَيْفَ تُغَيِّرُ حَرارَةُ الشَّمْسِ مَا وُضِعَ في كُلٍّ مِنَ الطَّبَقَيْنِ؟ أَتْرُكُ الطَّبَقَيْنِ فِي مَكانٍ مُشْمِسٍ.</a:t>
            </a:r>
          </a:p>
        </p:txBody>
      </p:sp>
      <p:sp>
        <p:nvSpPr>
          <p:cNvPr id="31" name="مستطيل 30"/>
          <p:cNvSpPr>
            <a:spLocks noChangeArrowheads="1"/>
          </p:cNvSpPr>
          <p:nvPr/>
        </p:nvSpPr>
        <p:spPr bwMode="auto">
          <a:xfrm>
            <a:off x="6215063" y="2902107"/>
            <a:ext cx="1231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أتَوَقَّعُ. </a:t>
            </a:r>
            <a:endParaRPr lang="ar-EG" sz="3600" dirty="0">
              <a:cs typeface="+mj-cs"/>
            </a:endParaRPr>
          </a:p>
        </p:txBody>
      </p:sp>
    </p:spTree>
  </p:cSld>
  <p:clrMapOvr>
    <a:masterClrMapping/>
  </p:clrMapOvr>
  <p:transition>
    <p:wheel spokes="2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توق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َيْفَ سَتُغَيِّرُ حَرارَة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 bwMode="auto">
          <a:xfrm>
            <a:off x="5143504" y="50004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Pentagon 6"/>
          <p:cNvSpPr/>
          <p:nvPr/>
        </p:nvSpPr>
        <p:spPr>
          <a:xfrm>
            <a:off x="71406" y="500042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5" name="TextBox 26"/>
          <p:cNvSpPr txBox="1"/>
          <p:nvPr/>
        </p:nvSpPr>
        <p:spPr bwMode="auto">
          <a:xfrm>
            <a:off x="3786182" y="1571612"/>
            <a:ext cx="42306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j-cs"/>
              </a:rPr>
              <a:t>كَيْفَ تُغَيِّرُ الحَرَارَةُ الأَشْيَاءَ؟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30744" y="1445628"/>
            <a:ext cx="3384000" cy="4356000"/>
            <a:chOff x="1071538" y="1857364"/>
            <a:chExt cx="3357586" cy="4137752"/>
          </a:xfrm>
          <a:solidFill>
            <a:srgbClr val="92D050"/>
          </a:solidFill>
        </p:grpSpPr>
        <p:cxnSp>
          <p:nvCxnSpPr>
            <p:cNvPr id="7" name="رابط مستقيم 6"/>
            <p:cNvCxnSpPr/>
            <p:nvPr/>
          </p:nvCxnSpPr>
          <p:spPr>
            <a:xfrm rot="5400000">
              <a:off x="2432480" y="4068322"/>
              <a:ext cx="385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مستدير الزوايا 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Flowchart: Process 2"/>
          <p:cNvSpPr/>
          <p:nvPr/>
        </p:nvSpPr>
        <p:spPr>
          <a:xfrm>
            <a:off x="426178" y="1159884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00232" y="2428868"/>
            <a:ext cx="161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أَطْباقٍ وَرَقيَّةٍ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500298" y="3429000"/>
            <a:ext cx="75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 err="1">
                <a:latin typeface="Calibri" pitchFamily="34" charset="0"/>
                <a:cs typeface="+mj-cs"/>
              </a:rPr>
              <a:t>زبُدْةَ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71670" y="4786322"/>
            <a:ext cx="1363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 err="1" smtClean="0">
                <a:latin typeface="Calibri" pitchFamily="34" charset="0"/>
                <a:cs typeface="+mj-cs"/>
              </a:rPr>
              <a:t>شيكُولاتة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7158" y="2275806"/>
            <a:ext cx="1504591" cy="86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85720" y="3357562"/>
            <a:ext cx="1617823" cy="91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85720" y="4643446"/>
            <a:ext cx="1666079" cy="90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357950" y="2143116"/>
            <a:ext cx="17859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/>
            <a:r>
              <a:rPr lang="ar-EG" sz="4000" b="1" dirty="0">
                <a:solidFill>
                  <a:srgbClr val="0070C0"/>
                </a:solidFill>
              </a:rPr>
              <a:t>الخطوات</a:t>
            </a:r>
            <a:endParaRPr lang="ar-EG" sz="2800" b="1" dirty="0">
              <a:solidFill>
                <a:srgbClr val="0070C0"/>
              </a:solidFill>
            </a:endParaRPr>
          </a:p>
        </p:txBody>
      </p:sp>
      <p:sp>
        <p:nvSpPr>
          <p:cNvPr id="17" name="Oval Callout 3"/>
          <p:cNvSpPr/>
          <p:nvPr/>
        </p:nvSpPr>
        <p:spPr>
          <a:xfrm>
            <a:off x="7572396" y="2928934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4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3571868" y="2924132"/>
            <a:ext cx="357188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3600" b="1" dirty="0">
                <a:latin typeface="Calibri" pitchFamily="34" charset="0"/>
                <a:cs typeface="+mj-cs"/>
              </a:rPr>
              <a:t>        مَاذَا يَحْدُثُ لِكُلٍّ مِنْهُما بَعْدَ ساعَةٍ؟ أُوَضِّحُ مَا يَحْدُثُ بِالْرَّسْمِ، ثُمَّ أُقارِنُ بَيْنَ الرَّسْمَيْنِ.</a:t>
            </a: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5929322" y="2928934"/>
            <a:ext cx="1536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أَتَواصَلُ. </a:t>
            </a:r>
            <a:endParaRPr lang="ar-EG" sz="3600" dirty="0">
              <a:cs typeface="+mj-cs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7215188" y="5714448"/>
            <a:ext cx="1459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ar-EG" sz="2800" b="1" dirty="0"/>
              <a:t>الاستكشاف</a:t>
            </a:r>
            <a:endParaRPr lang="ar-EG" sz="2800" dirty="0"/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توا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َاذَا يَحْدُثُ لِكُلٍّ مِنْهُما بَعْدَ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 bwMode="auto">
          <a:xfrm>
            <a:off x="5143504" y="500042"/>
            <a:ext cx="2500313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j-cs"/>
              </a:rPr>
              <a:t>أستكشف</a:t>
            </a:r>
          </a:p>
        </p:txBody>
      </p:sp>
      <p:sp>
        <p:nvSpPr>
          <p:cNvPr id="4" name="Pentagon 6"/>
          <p:cNvSpPr/>
          <p:nvPr/>
        </p:nvSpPr>
        <p:spPr>
          <a:xfrm>
            <a:off x="71406" y="500042"/>
            <a:ext cx="3643338" cy="885826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C00000"/>
                </a:solidFill>
                <a:cs typeface="+mj-cs"/>
              </a:rPr>
              <a:t>نشاط استقصائي</a:t>
            </a:r>
          </a:p>
        </p:txBody>
      </p:sp>
      <p:sp>
        <p:nvSpPr>
          <p:cNvPr id="5" name="TextBox 26"/>
          <p:cNvSpPr txBox="1"/>
          <p:nvPr/>
        </p:nvSpPr>
        <p:spPr bwMode="auto">
          <a:xfrm>
            <a:off x="3786182" y="1571612"/>
            <a:ext cx="42306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j-cs"/>
              </a:rPr>
              <a:t>كَيْفَ تُغَيِّرُ الحَرَارَةُ الأَشْيَاءَ؟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30744" y="1445628"/>
            <a:ext cx="3384000" cy="4356000"/>
            <a:chOff x="1071538" y="1857364"/>
            <a:chExt cx="3357586" cy="4137752"/>
          </a:xfrm>
          <a:solidFill>
            <a:srgbClr val="92D050"/>
          </a:solidFill>
        </p:grpSpPr>
        <p:cxnSp>
          <p:nvCxnSpPr>
            <p:cNvPr id="7" name="رابط مستقيم 6"/>
            <p:cNvCxnSpPr/>
            <p:nvPr/>
          </p:nvCxnSpPr>
          <p:spPr>
            <a:xfrm rot="5400000">
              <a:off x="2432480" y="4068322"/>
              <a:ext cx="3852000" cy="1588"/>
            </a:xfrm>
            <a:prstGeom prst="line">
              <a:avLst/>
            </a:prstGeom>
            <a:grpFill/>
            <a:ln w="762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مستطيل مستدير الزوايا 7"/>
            <p:cNvSpPr/>
            <p:nvPr/>
          </p:nvSpPr>
          <p:spPr>
            <a:xfrm>
              <a:off x="1071538" y="1857364"/>
              <a:ext cx="3357586" cy="571504"/>
            </a:xfrm>
            <a:prstGeom prst="roundRect">
              <a:avLst/>
            </a:prstGeom>
            <a:solidFill>
              <a:srgbClr val="669900"/>
            </a:solidFill>
            <a:ln>
              <a:solidFill>
                <a:srgbClr val="66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Flowchart: Process 2"/>
          <p:cNvSpPr/>
          <p:nvPr/>
        </p:nvSpPr>
        <p:spPr>
          <a:xfrm>
            <a:off x="426178" y="1159884"/>
            <a:ext cx="3128962" cy="11430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chemeClr val="bg1"/>
                </a:solidFill>
              </a:rPr>
              <a:t>أحتاج إلى: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00232" y="2428868"/>
            <a:ext cx="161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b="1" dirty="0">
                <a:latin typeface="Calibri" pitchFamily="34" charset="0"/>
                <a:cs typeface="+mj-cs"/>
              </a:rPr>
              <a:t>أَطْباقٍ وَرَقيَّةٍ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500298" y="3429000"/>
            <a:ext cx="755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 err="1">
                <a:latin typeface="Calibri" pitchFamily="34" charset="0"/>
                <a:cs typeface="+mj-cs"/>
              </a:rPr>
              <a:t>زبُدْةَ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071670" y="4786322"/>
            <a:ext cx="1363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b="1" dirty="0" err="1" smtClean="0">
                <a:latin typeface="Calibri" pitchFamily="34" charset="0"/>
                <a:cs typeface="+mj-cs"/>
              </a:rPr>
              <a:t>شيكُولاتة</a:t>
            </a:r>
            <a:endParaRPr lang="ar-EG" sz="3200" b="1" dirty="0">
              <a:latin typeface="Calibri" pitchFamily="34" charset="0"/>
              <a:cs typeface="+mj-cs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7158" y="2275806"/>
            <a:ext cx="1504591" cy="86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85720" y="3357562"/>
            <a:ext cx="1617823" cy="91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85720" y="4643446"/>
            <a:ext cx="1666079" cy="90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5500694" y="2285992"/>
            <a:ext cx="26581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3175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altLang="ar-EG" sz="4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أستكشف أكثر</a:t>
            </a:r>
            <a:endParaRPr lang="ar-EG" altLang="ar-EG" sz="4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Callout 3"/>
          <p:cNvSpPr/>
          <p:nvPr/>
        </p:nvSpPr>
        <p:spPr>
          <a:xfrm>
            <a:off x="7572396" y="2996438"/>
            <a:ext cx="540000" cy="504000"/>
          </a:xfrm>
          <a:prstGeom prst="ellipse">
            <a:avLst/>
          </a:prstGeom>
          <a:solidFill>
            <a:srgbClr val="11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chemeClr val="bg1"/>
                </a:solidFill>
                <a:cs typeface="+mj-cs"/>
              </a:rPr>
              <a:t>5</a:t>
            </a:r>
            <a:endParaRPr lang="ar-EG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4000496" y="3714752"/>
            <a:ext cx="38576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ar-EG" sz="4000" b="1" dirty="0">
                <a:latin typeface="Calibri" pitchFamily="34" charset="0"/>
                <a:cs typeface="+mj-cs"/>
              </a:rPr>
              <a:t>أُكَرِّرُ الْتَّجْرِبَةَ باسْتِخْدامِ شَيْءٍ آخَرَ، وأَبَيِّنُ كَيْفَ يتَغَيَّرُ؟</a:t>
            </a: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7215188" y="5714448"/>
            <a:ext cx="14590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ar-EG" sz="2800" b="1" dirty="0"/>
              <a:t>الاستكشاف</a:t>
            </a:r>
            <a:endParaRPr lang="ar-EG" sz="2800" dirty="0"/>
          </a:p>
        </p:txBody>
      </p:sp>
    </p:spTree>
  </p:cSld>
  <p:clrMapOvr>
    <a:masterClrMapping/>
  </p:clrMapOvr>
  <p:transition>
    <p:wheel spokes="2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كشف أ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ُكَرِّرُ الْتَّجْرِبَةَ باسْتِخْدامِ شَيْء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778</Words>
  <Application>Microsoft Office PowerPoint</Application>
  <PresentationFormat>عرض على الشاشة (4:3)</PresentationFormat>
  <Paragraphs>157</Paragraphs>
  <Slides>30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fffff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2ب الفصل العاشر</dc:title>
  <dc:subject>الدرس الثاني تغير حالة المادة</dc:subject>
  <dc:creator>أ/بندر الحازمي</dc:creator>
  <cp:keywords>حقيبة انجاز المعلم والمعلمة</cp:keywords>
  <cp:lastModifiedBy>Hassanelboshy1@outlook.sa</cp:lastModifiedBy>
  <cp:revision>175</cp:revision>
  <dcterms:created xsi:type="dcterms:W3CDTF">2010-11-24T12:52:52Z</dcterms:created>
  <dcterms:modified xsi:type="dcterms:W3CDTF">2020-10-13T10:19:40Z</dcterms:modified>
</cp:coreProperties>
</file>