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8.xml" ContentType="application/vnd.openxmlformats-officedocument.presentationml.slideLayout+xml"/>
  <Override PartName="/ppt/theme/theme5.xml" ContentType="application/vnd.openxmlformats-officedocument.them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3.xml" ContentType="application/vnd.openxmlformats-officedocument.theme+xml"/>
  <Override PartName="/ppt/slideLayouts/slideLayout37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5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Masters/slideMaster4.xml" ContentType="application/vnd.openxmlformats-officedocument.presentationml.slideMaster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theme/theme6.xml" ContentType="application/vnd.openxmlformats-officedocument.theme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8.xml" ContentType="application/vnd.openxmlformats-officedocument.presentationml.slideLayout+xml"/>
  <Override PartName="/ppt/theme/theme4.xml" ContentType="application/vnd.openxmlformats-officedocument.theme+xml"/>
  <Override PartName="/ppt/slideLayouts/slideLayout49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54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52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Masters/slideMaster5.xml" ContentType="application/vnd.openxmlformats-officedocument.presentationml.slideMaster+xml"/>
  <Override PartName="/ppt/slides/slide8.xml" ContentType="application/vnd.openxmlformats-officedocument.presentationml.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60" r:id="rId1"/>
    <p:sldMasterId id="2147483672" r:id="rId2"/>
    <p:sldMasterId id="2147483684" r:id="rId3"/>
    <p:sldMasterId id="2147483696" r:id="rId4"/>
    <p:sldMasterId id="2147483708" r:id="rId5"/>
  </p:sldMasterIdLst>
  <p:notesMasterIdLst>
    <p:notesMasterId r:id="rId21"/>
  </p:notesMasterIdLst>
  <p:sldIdLst>
    <p:sldId id="257" r:id="rId6"/>
    <p:sldId id="258" r:id="rId7"/>
    <p:sldId id="259" r:id="rId8"/>
    <p:sldId id="270" r:id="rId9"/>
    <p:sldId id="271" r:id="rId10"/>
    <p:sldId id="272" r:id="rId11"/>
    <p:sldId id="263" r:id="rId12"/>
    <p:sldId id="264" r:id="rId13"/>
    <p:sldId id="265" r:id="rId14"/>
    <p:sldId id="266" r:id="rId15"/>
    <p:sldId id="267" r:id="rId16"/>
    <p:sldId id="268" r:id="rId17"/>
    <p:sldId id="273" r:id="rId18"/>
    <p:sldId id="274" r:id="rId19"/>
    <p:sldId id="269" r:id="rId20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0099"/>
    <a:srgbClr val="006600"/>
    <a:srgbClr val="660066"/>
    <a:srgbClr val="990000"/>
    <a:srgbClr val="FF0066"/>
    <a:srgbClr val="666633"/>
    <a:srgbClr val="0066FF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نمط متوسط 2 - تميي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FD0F851-EC5A-4D38-B0AD-8093EC10F338}" styleName="نمط فاتح 1 - تمييز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BDBED569-4797-4DF1-A0F4-6AAB3CD982D8}" styleName="نمط فاتح 3 - تمييز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68D230F3-CF80-4859-8CE7-A43EE81993B5}" styleName="نمط فاتح 1 - تمييز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16D9F66E-5EB9-4882-86FB-DCBF35E3C3E4}" styleName="نمط متوسط 4 - تمييز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84380"/>
    <p:restoredTop sz="94660"/>
  </p:normalViewPr>
  <p:slideViewPr>
    <p:cSldViewPr>
      <p:cViewPr varScale="1">
        <p:scale>
          <a:sx n="46" d="100"/>
          <a:sy n="46" d="100"/>
        </p:scale>
        <p:origin x="-864" y="-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3" Type="http://schemas.openxmlformats.org/officeDocument/2006/relationships/slideMaster" Target="slideMasters/slideMaster3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theme" Target="theme/theme1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10.xml"/><Relationship Id="rId23" Type="http://schemas.openxmlformats.org/officeDocument/2006/relationships/viewProps" Target="viewProps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30F37DFF-89E6-42ED-9027-88AF2C403771}" type="datetimeFigureOut">
              <a:rPr lang="ar-SA" smtClean="0"/>
              <a:pPr/>
              <a:t>26/04/33</a:t>
            </a:fld>
            <a:endParaRPr lang="ar-SA"/>
          </a:p>
        </p:txBody>
      </p:sp>
      <p:sp>
        <p:nvSpPr>
          <p:cNvPr id="4" name="عنصر نائب لصورة الشريحة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SA"/>
          </a:p>
        </p:txBody>
      </p:sp>
      <p:sp>
        <p:nvSpPr>
          <p:cNvPr id="5" name="عنصر نائب للملاحظات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0A073444-3761-48F8-A261-8EB27020A0C3}" type="slidenum">
              <a:rPr lang="ar-SA" smtClean="0"/>
              <a:pPr/>
              <a:t>‹#›</a:t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13761C-93B8-420B-9522-CF25A7EE941D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B8E60A-E9E2-4708-975D-758AFFB3C6F6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E63464-F4B7-413B-8C68-0F1C5D024442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5B20D4-3158-4673-B038-89ABA3E261B0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20359E-5705-4D3A-A455-7C163AB9E5D1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09CCA3-C264-41B6-913B-E894F7F42782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815C12-6679-40BE-A8C4-6F1AF210630D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F8CD4B-D726-4597-9F84-B931FBA54F6D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A9F25F-DC09-4158-80EE-CBEFA5B2B387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4F69E8-06A8-4C24-8138-521459F1BDC8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B61DCF-2E5B-460D-AF6F-E835271614FA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cs typeface="SKR HEAD1 Outlined" pitchFamily="2" charset="-78"/>
              </a:defRPr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cs typeface="SKR HEAD1" pitchFamily="2" charset="-78"/>
              </a:defRPr>
            </a:lvl1pPr>
            <a:lvl2pPr>
              <a:defRPr>
                <a:cs typeface="SKR HEAD1" pitchFamily="2" charset="-78"/>
              </a:defRPr>
            </a:lvl2pPr>
            <a:lvl3pPr>
              <a:defRPr>
                <a:cs typeface="SKR HEAD1" pitchFamily="2" charset="-78"/>
              </a:defRPr>
            </a:lvl3pPr>
            <a:lvl4pPr>
              <a:defRPr>
                <a:cs typeface="SKR HEAD1" pitchFamily="2" charset="-78"/>
              </a:defRPr>
            </a:lvl4pPr>
            <a:lvl5pPr>
              <a:defRPr>
                <a:cs typeface="SKR HEAD1" pitchFamily="2" charset="-78"/>
              </a:defRPr>
            </a:lvl5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A916C8-9B00-40A0-8ED8-91F8C5571BA9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ar-SA" noProof="0" smtClean="0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6C8F15-B788-4099-80ED-4BAF8FED3FC1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210914-124D-4CDF-82E4-E969152C74CD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6D421F-2ABB-4312-BD99-89469D0B9EE5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>
                <a:cs typeface="SKR HEAD1 Outlined" pitchFamily="2" charset="-78"/>
              </a:defRPr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0E59F9-8FBC-424F-95F1-C75B3FE2E813}" type="datetimeFigureOut">
              <a:rPr lang="ar-SA"/>
              <a:pPr>
                <a:defRPr/>
              </a:pPr>
              <a:t>26/04/33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3738D0-CC4A-445D-AF79-49A19B3A8460}" type="slidenum">
              <a:rPr lang="ar-SA"/>
              <a:pPr>
                <a:defRPr/>
              </a:pPr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43C806-326F-4129-A411-1A911EBDFA1B}" type="datetimeFigureOut">
              <a:rPr lang="ar-SA"/>
              <a:pPr>
                <a:defRPr/>
              </a:pPr>
              <a:t>26/04/33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0D5713-FA49-4688-8255-DFF5DB6B6A99}" type="slidenum">
              <a:rPr lang="ar-SA"/>
              <a:pPr>
                <a:defRPr/>
              </a:pPr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16A436-2C11-4D2C-A2DD-955C04813078}" type="datetimeFigureOut">
              <a:rPr lang="ar-SA"/>
              <a:pPr>
                <a:defRPr/>
              </a:pPr>
              <a:t>26/04/33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556C15-01A2-4DE2-B9A5-2C640CCA3367}" type="slidenum">
              <a:rPr lang="ar-SA"/>
              <a:pPr>
                <a:defRPr/>
              </a:pPr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C81E1C-0B6D-43DA-BE4C-85BD4C95E9F6}" type="datetimeFigureOut">
              <a:rPr lang="ar-SA"/>
              <a:pPr>
                <a:defRPr/>
              </a:pPr>
              <a:t>26/04/33</a:t>
            </a:fld>
            <a:endParaRPr lang="ar-SA"/>
          </a:p>
        </p:txBody>
      </p:sp>
      <p:sp>
        <p:nvSpPr>
          <p:cNvPr id="6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7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981521-F5AA-44DE-AAE5-E0AA10E3761E}" type="slidenum">
              <a:rPr lang="ar-SA"/>
              <a:pPr>
                <a:defRPr/>
              </a:pPr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9D94E9-86C3-4F13-92B0-2CC191F20899}" type="datetimeFigureOut">
              <a:rPr lang="ar-SA"/>
              <a:pPr>
                <a:defRPr/>
              </a:pPr>
              <a:t>26/04/33</a:t>
            </a:fld>
            <a:endParaRPr lang="ar-SA"/>
          </a:p>
        </p:txBody>
      </p:sp>
      <p:sp>
        <p:nvSpPr>
          <p:cNvPr id="8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9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DB0064-111D-4403-88E0-1912FC88A765}" type="slidenum">
              <a:rPr lang="ar-SA"/>
              <a:pPr>
                <a:defRPr/>
              </a:pPr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18B8A8-8FD1-41D8-B001-306126A8B7B7}" type="datetimeFigureOut">
              <a:rPr lang="ar-SA"/>
              <a:pPr>
                <a:defRPr/>
              </a:pPr>
              <a:t>26/04/33</a:t>
            </a:fld>
            <a:endParaRPr lang="ar-SA"/>
          </a:p>
        </p:txBody>
      </p:sp>
      <p:sp>
        <p:nvSpPr>
          <p:cNvPr id="4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5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0A4881-DE0A-479B-99A1-07478189704A}" type="slidenum">
              <a:rPr lang="ar-SA"/>
              <a:pPr>
                <a:defRPr/>
              </a:pPr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CFDA37-AF79-4B94-9039-1C22DA12D4B4}" type="datetimeFigureOut">
              <a:rPr lang="ar-SA"/>
              <a:pPr>
                <a:defRPr/>
              </a:pPr>
              <a:t>26/04/33</a:t>
            </a:fld>
            <a:endParaRPr lang="ar-SA"/>
          </a:p>
        </p:txBody>
      </p:sp>
      <p:sp>
        <p:nvSpPr>
          <p:cNvPr id="3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4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F9E778-3167-4338-AB87-C430B3B8C988}" type="slidenum">
              <a:rPr lang="ar-SA"/>
              <a:pPr>
                <a:defRPr/>
              </a:pPr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431853-5B1A-41E2-A57E-538F1D11A27E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E702D5-4DD5-4027-93A6-BE69FAD1E16D}" type="datetimeFigureOut">
              <a:rPr lang="ar-SA"/>
              <a:pPr>
                <a:defRPr/>
              </a:pPr>
              <a:t>26/04/33</a:t>
            </a:fld>
            <a:endParaRPr lang="ar-SA"/>
          </a:p>
        </p:txBody>
      </p:sp>
      <p:sp>
        <p:nvSpPr>
          <p:cNvPr id="6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7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23089B-7E67-4F0C-87A3-B5231592AFFD}" type="slidenum">
              <a:rPr lang="ar-SA"/>
              <a:pPr>
                <a:defRPr/>
              </a:pPr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1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ar-SA" noProof="0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74D522-F076-42AD-9BD6-F0BDC4436CEC}" type="datetimeFigureOut">
              <a:rPr lang="ar-SA"/>
              <a:pPr>
                <a:defRPr/>
              </a:pPr>
              <a:t>26/04/33</a:t>
            </a:fld>
            <a:endParaRPr lang="ar-SA"/>
          </a:p>
        </p:txBody>
      </p:sp>
      <p:sp>
        <p:nvSpPr>
          <p:cNvPr id="6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7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00925F-433F-409F-8AA7-D0AA75C1F255}" type="slidenum">
              <a:rPr lang="ar-SA"/>
              <a:pPr>
                <a:defRPr/>
              </a:pPr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890D8F-3B65-436C-B45E-0777D40ABC9D}" type="datetimeFigureOut">
              <a:rPr lang="ar-SA"/>
              <a:pPr>
                <a:defRPr/>
              </a:pPr>
              <a:t>26/04/33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958938-96D9-4A1C-85AA-039C7A6ECBF0}" type="slidenum">
              <a:rPr lang="ar-SA"/>
              <a:pPr>
                <a:defRPr/>
              </a:pPr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C3C055-A770-4624-99AD-8C921082F5E8}" type="datetimeFigureOut">
              <a:rPr lang="ar-SA"/>
              <a:pPr>
                <a:defRPr/>
              </a:pPr>
              <a:t>26/04/33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37BCE6-02A4-4E94-82EB-90D7FDBD9A70}" type="slidenum">
              <a:rPr lang="ar-SA"/>
              <a:pPr>
                <a:defRPr/>
              </a:pPr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>
                <a:cs typeface="SKR HEAD1 Outlined" pitchFamily="2" charset="-78"/>
              </a:defRPr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903F0F-C730-43E9-B261-BC70B72F9385}" type="datetimeFigureOut">
              <a:rPr lang="ar-SA"/>
              <a:pPr>
                <a:defRPr/>
              </a:pPr>
              <a:t>26/04/33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A1BFA8-81F9-4906-97E0-358A63A0ED73}" type="slidenum">
              <a:rPr lang="ar-SA"/>
              <a:pPr>
                <a:defRPr/>
              </a:pPr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230A57-B978-4E48-957F-93460DFB19FE}" type="datetimeFigureOut">
              <a:rPr lang="ar-SA"/>
              <a:pPr>
                <a:defRPr/>
              </a:pPr>
              <a:t>26/04/33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E3278C-F5F3-415A-91B7-7679BE33FC0E}" type="slidenum">
              <a:rPr lang="ar-SA"/>
              <a:pPr>
                <a:defRPr/>
              </a:pPr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8781E8-DFA8-4DB9-8402-890BB83E990B}" type="datetimeFigureOut">
              <a:rPr lang="ar-SA"/>
              <a:pPr>
                <a:defRPr/>
              </a:pPr>
              <a:t>26/04/33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9C28E0-A1B2-4361-A67D-18FA9D01CE95}" type="slidenum">
              <a:rPr lang="ar-SA"/>
              <a:pPr>
                <a:defRPr/>
              </a:pPr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521050-92C3-453C-B5B5-DDFAC9EC6789}" type="datetimeFigureOut">
              <a:rPr lang="ar-SA"/>
              <a:pPr>
                <a:defRPr/>
              </a:pPr>
              <a:t>26/04/33</a:t>
            </a:fld>
            <a:endParaRPr lang="ar-SA"/>
          </a:p>
        </p:txBody>
      </p:sp>
      <p:sp>
        <p:nvSpPr>
          <p:cNvPr id="6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7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1A2870-5FDD-45D7-8050-3AF1DA318B9D}" type="slidenum">
              <a:rPr lang="ar-SA"/>
              <a:pPr>
                <a:defRPr/>
              </a:pPr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73EB3D-C8BC-4156-90B6-879F5C2AA5E6}" type="datetimeFigureOut">
              <a:rPr lang="ar-SA"/>
              <a:pPr>
                <a:defRPr/>
              </a:pPr>
              <a:t>26/04/33</a:t>
            </a:fld>
            <a:endParaRPr lang="ar-SA"/>
          </a:p>
        </p:txBody>
      </p:sp>
      <p:sp>
        <p:nvSpPr>
          <p:cNvPr id="8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9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9DFF69-8EB6-424D-AF24-38909C0A7483}" type="slidenum">
              <a:rPr lang="ar-SA"/>
              <a:pPr>
                <a:defRPr/>
              </a:pPr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79C12C-C77A-43E6-A59F-6D1972205E3E}" type="datetimeFigureOut">
              <a:rPr lang="ar-SA"/>
              <a:pPr>
                <a:defRPr/>
              </a:pPr>
              <a:t>26/04/33</a:t>
            </a:fld>
            <a:endParaRPr lang="ar-SA"/>
          </a:p>
        </p:txBody>
      </p:sp>
      <p:sp>
        <p:nvSpPr>
          <p:cNvPr id="4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5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7AFAB2-B8A7-41A1-A140-8999B0C8B383}" type="slidenum">
              <a:rPr lang="ar-SA"/>
              <a:pPr>
                <a:defRPr/>
              </a:pPr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56D31D-0F8A-4BBA-B600-AD965970EA70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173F5D-F768-4392-BADB-4956625C2E1E}" type="datetimeFigureOut">
              <a:rPr lang="ar-SA"/>
              <a:pPr>
                <a:defRPr/>
              </a:pPr>
              <a:t>26/04/33</a:t>
            </a:fld>
            <a:endParaRPr lang="ar-SA"/>
          </a:p>
        </p:txBody>
      </p:sp>
      <p:sp>
        <p:nvSpPr>
          <p:cNvPr id="3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4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5BCD3B-B811-4E7F-9023-0B9ADEDAD948}" type="slidenum">
              <a:rPr lang="ar-SA"/>
              <a:pPr>
                <a:defRPr/>
              </a:pPr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D91C32-3684-4FA2-A062-8E5F54F90656}" type="datetimeFigureOut">
              <a:rPr lang="ar-SA"/>
              <a:pPr>
                <a:defRPr/>
              </a:pPr>
              <a:t>26/04/33</a:t>
            </a:fld>
            <a:endParaRPr lang="ar-SA"/>
          </a:p>
        </p:txBody>
      </p:sp>
      <p:sp>
        <p:nvSpPr>
          <p:cNvPr id="6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7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6A5B84-92DD-440A-BD2E-A3340402B428}" type="slidenum">
              <a:rPr lang="ar-SA"/>
              <a:pPr>
                <a:defRPr/>
              </a:pPr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1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ar-SA" noProof="0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7AEC52-E828-4544-AE5F-235825F125E1}" type="datetimeFigureOut">
              <a:rPr lang="ar-SA"/>
              <a:pPr>
                <a:defRPr/>
              </a:pPr>
              <a:t>26/04/33</a:t>
            </a:fld>
            <a:endParaRPr lang="ar-SA"/>
          </a:p>
        </p:txBody>
      </p:sp>
      <p:sp>
        <p:nvSpPr>
          <p:cNvPr id="6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7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7188D2-1C68-4EBE-AA2D-DE6886F96F90}" type="slidenum">
              <a:rPr lang="ar-SA"/>
              <a:pPr>
                <a:defRPr/>
              </a:pPr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B4B2D9-46F3-4B0C-9E19-CEAA5FFEE1DB}" type="datetimeFigureOut">
              <a:rPr lang="ar-SA"/>
              <a:pPr>
                <a:defRPr/>
              </a:pPr>
              <a:t>26/04/33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493B5A-598B-4730-A579-11D395DAFA51}" type="slidenum">
              <a:rPr lang="ar-SA"/>
              <a:pPr>
                <a:defRPr/>
              </a:pPr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FA12E6-314A-44FA-B133-076B94B6A7FE}" type="datetimeFigureOut">
              <a:rPr lang="ar-SA"/>
              <a:pPr>
                <a:defRPr/>
              </a:pPr>
              <a:t>26/04/33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C6F63A-2D61-4B0B-AACC-83AB931C9DF4}" type="slidenum">
              <a:rPr lang="ar-SA"/>
              <a:pPr>
                <a:defRPr/>
              </a:pPr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5D78B9-CB2D-4427-8432-7ED9C163BBE9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577C6A-499B-468A-BA08-21E21296803D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78AE48-BDFC-4ED8-B1A7-69E71B548881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854B1B-CEEF-488A-861A-55BD84993A45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9B7A36-75F9-4DCB-8B58-A19D7CA829FB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A72687-91ED-4019-BC4B-7776C275E279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8BA51D-105C-4DF9-BF0E-710BDB371548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14708A-9A70-46B7-9323-B3E18D6F19B5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416F48-3D2D-431F-B7C3-D7934FBED08F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A45961-7F3C-4FB2-A42B-6505A1C013A5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759548-F904-4863-9606-B61F82F73B4C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F2DF70-D3BA-4EC6-B533-66C37BF7EC70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212D19-2123-4A9F-B02D-2088A54899C0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0F0A4E-9216-40E2-9093-CD04B7226FA9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80E165-62D0-4E1A-B63D-605F2EBADE9C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ar-SA" noProof="0" smtClean="0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C2D051-3B9D-4A15-8F8F-D57B26650BE2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ar-SA" smtClean="0"/>
              <a:t>انقر لتحرير نمط العنوان الرئيسي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/>
            </a:lvl1pPr>
          </a:lstStyle>
          <a:p>
            <a:pPr>
              <a:defRPr/>
            </a:pPr>
            <a:fld id="{AAE99A7F-689A-4C7E-96DF-31BFF6AC3FF1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2pPr>
      <a:lvl3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3pPr>
      <a:lvl4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4pPr>
      <a:lvl5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5pPr>
      <a:lvl6pPr marL="457200"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6pPr>
      <a:lvl7pPr marL="914400"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7pPr>
      <a:lvl8pPr marL="1371600"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8pPr>
      <a:lvl9pPr marL="1828800"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9pPr>
    </p:titleStyle>
    <p:bodyStyle>
      <a:lvl1pPr marL="342900" indent="-342900" algn="r" rtl="1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rtl="1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r" rtl="1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r" rtl="1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r" rtl="1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r" rtl="1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r" rtl="1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r" rtl="1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r" rtl="1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ar-SA" smtClean="0"/>
              <a:t>انقر لتحرير نمط العنوان الرئيسي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57225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rtl="0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6675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/>
            </a:lvl1pPr>
          </a:lstStyle>
          <a:p>
            <a:pPr>
              <a:defRPr/>
            </a:pPr>
            <a:fld id="{4604A2D9-9E49-48F7-B464-CDB9C5157749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Arial" pitchFamily="34" charset="0"/>
        </a:defRPr>
      </a:lvl2pPr>
      <a:lvl3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Arial" pitchFamily="34" charset="0"/>
        </a:defRPr>
      </a:lvl3pPr>
      <a:lvl4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Arial" pitchFamily="34" charset="0"/>
        </a:defRPr>
      </a:lvl4pPr>
      <a:lvl5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Arial" pitchFamily="34" charset="0"/>
        </a:defRPr>
      </a:lvl5pPr>
      <a:lvl6pPr marL="457200"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Arial" pitchFamily="34" charset="0"/>
        </a:defRPr>
      </a:lvl6pPr>
      <a:lvl7pPr marL="914400"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Arial" pitchFamily="34" charset="0"/>
        </a:defRPr>
      </a:lvl7pPr>
      <a:lvl8pPr marL="1371600"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Arial" pitchFamily="34" charset="0"/>
        </a:defRPr>
      </a:lvl8pPr>
      <a:lvl9pPr marL="1828800"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Arial" pitchFamily="34" charset="0"/>
        </a:defRPr>
      </a:lvl9pPr>
    </p:titleStyle>
    <p:bodyStyle>
      <a:lvl1pPr marL="342900" indent="-342900" algn="r" rtl="1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rtl="1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r" rtl="1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r" rtl="1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r" rtl="1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r" rtl="1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r" rtl="1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r" rtl="1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r" rtl="1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عنصر نائب للعنوان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ar-SA" smtClean="0"/>
              <a:t>انقر لتحرير نمط العنوان الرئيسي</a:t>
            </a:r>
          </a:p>
        </p:txBody>
      </p:sp>
      <p:sp>
        <p:nvSpPr>
          <p:cNvPr id="3075" name="عنصر نائب للنص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775302E6-26F5-416A-97B7-63209E004DAC}" type="datetimeFigureOut">
              <a:rPr lang="ar-SA"/>
              <a:pPr>
                <a:defRPr/>
              </a:pPr>
              <a:t>26/04/33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6FECA61F-457A-484A-A997-30815054FE21}" type="slidenum">
              <a:rPr lang="ar-SA"/>
              <a:pPr>
                <a:defRPr/>
              </a:pPr>
              <a:t>‹#›</a:t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rtl="1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SKR HEAD1 Outlined" pitchFamily="2" charset="-78"/>
        </a:defRPr>
      </a:lvl1pPr>
      <a:lvl2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SKR HEAD1 Outlined" pitchFamily="2" charset="-78"/>
        </a:defRPr>
      </a:lvl2pPr>
      <a:lvl3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SKR HEAD1 Outlined" pitchFamily="2" charset="-78"/>
        </a:defRPr>
      </a:lvl3pPr>
      <a:lvl4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SKR HEAD1 Outlined" pitchFamily="2" charset="-78"/>
        </a:defRPr>
      </a:lvl4pPr>
      <a:lvl5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SKR HEAD1 Outlined" pitchFamily="2" charset="-78"/>
        </a:defRPr>
      </a:lvl5pPr>
      <a:lvl6pPr marL="457200" algn="ctr" rtl="1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SKR HEAD1 Outlined" pitchFamily="2" charset="-78"/>
        </a:defRPr>
      </a:lvl6pPr>
      <a:lvl7pPr marL="914400" algn="ctr" rtl="1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SKR HEAD1 Outlined" pitchFamily="2" charset="-78"/>
        </a:defRPr>
      </a:lvl7pPr>
      <a:lvl8pPr marL="1371600" algn="ctr" rtl="1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SKR HEAD1 Outlined" pitchFamily="2" charset="-78"/>
        </a:defRPr>
      </a:lvl8pPr>
      <a:lvl9pPr marL="1828800" algn="ctr" rtl="1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SKR HEAD1 Outlined" pitchFamily="2" charset="-78"/>
        </a:defRPr>
      </a:lvl9pPr>
    </p:titleStyle>
    <p:bodyStyle>
      <a:lvl1pPr marL="342900" indent="-342900" algn="r" rtl="1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SKR HEAD1" pitchFamily="2" charset="-78"/>
        </a:defRPr>
      </a:lvl1pPr>
      <a:lvl2pPr marL="742950" indent="-285750" algn="r" rtl="1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SKR HEAD1" pitchFamily="2" charset="-78"/>
        </a:defRPr>
      </a:lvl2pPr>
      <a:lvl3pPr marL="1143000" indent="-228600" algn="r" rtl="1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SKR HEAD1" pitchFamily="2" charset="-78"/>
        </a:defRPr>
      </a:lvl3pPr>
      <a:lvl4pPr marL="1600200" indent="-228600" algn="r" rtl="1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SKR HEAD1" pitchFamily="2" charset="-78"/>
        </a:defRPr>
      </a:lvl4pPr>
      <a:lvl5pPr marL="2057400" indent="-228600" algn="r" rtl="1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SKR HEAD1" pitchFamily="2" charset="-78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عنصر نائب للعنوان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ar-SA" smtClean="0"/>
              <a:t>انقر لتحرير نمط العنوان الرئيسي</a:t>
            </a:r>
          </a:p>
        </p:txBody>
      </p:sp>
      <p:sp>
        <p:nvSpPr>
          <p:cNvPr id="3075" name="عنصر نائب للنص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700D7F8F-FD8C-4BCB-8C81-8C5AE15FA564}" type="datetimeFigureOut">
              <a:rPr lang="ar-SA"/>
              <a:pPr>
                <a:defRPr/>
              </a:pPr>
              <a:t>26/04/33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ABE651B9-CF93-452D-8B79-2B7BE895C401}" type="slidenum">
              <a:rPr lang="ar-SA"/>
              <a:pPr>
                <a:defRPr/>
              </a:pPr>
              <a:t>‹#›</a:t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rtl="1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SKR HEAD1 Outlined" pitchFamily="2" charset="-78"/>
        </a:defRPr>
      </a:lvl1pPr>
      <a:lvl2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SKR HEAD1 Outlined" pitchFamily="2" charset="-78"/>
        </a:defRPr>
      </a:lvl2pPr>
      <a:lvl3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SKR HEAD1 Outlined" pitchFamily="2" charset="-78"/>
        </a:defRPr>
      </a:lvl3pPr>
      <a:lvl4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SKR HEAD1 Outlined" pitchFamily="2" charset="-78"/>
        </a:defRPr>
      </a:lvl4pPr>
      <a:lvl5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SKR HEAD1 Outlined" pitchFamily="2" charset="-78"/>
        </a:defRPr>
      </a:lvl5pPr>
      <a:lvl6pPr marL="457200" algn="ctr" rtl="1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SKR HEAD1 Outlined" pitchFamily="2" charset="-78"/>
        </a:defRPr>
      </a:lvl6pPr>
      <a:lvl7pPr marL="914400" algn="ctr" rtl="1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SKR HEAD1 Outlined" pitchFamily="2" charset="-78"/>
        </a:defRPr>
      </a:lvl7pPr>
      <a:lvl8pPr marL="1371600" algn="ctr" rtl="1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SKR HEAD1 Outlined" pitchFamily="2" charset="-78"/>
        </a:defRPr>
      </a:lvl8pPr>
      <a:lvl9pPr marL="1828800" algn="ctr" rtl="1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SKR HEAD1 Outlined" pitchFamily="2" charset="-78"/>
        </a:defRPr>
      </a:lvl9pPr>
    </p:titleStyle>
    <p:bodyStyle>
      <a:lvl1pPr marL="342900" indent="-342900" algn="r" rtl="1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SKR HEAD1" pitchFamily="2" charset="-78"/>
        </a:defRPr>
      </a:lvl1pPr>
      <a:lvl2pPr marL="742950" indent="-285750" algn="r" rtl="1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SKR HEAD1" pitchFamily="2" charset="-78"/>
        </a:defRPr>
      </a:lvl2pPr>
      <a:lvl3pPr marL="1143000" indent="-228600" algn="r" rtl="1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SKR HEAD1" pitchFamily="2" charset="-78"/>
        </a:defRPr>
      </a:lvl3pPr>
      <a:lvl4pPr marL="1600200" indent="-228600" algn="r" rtl="1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SKR HEAD1" pitchFamily="2" charset="-78"/>
        </a:defRPr>
      </a:lvl4pPr>
      <a:lvl5pPr marL="2057400" indent="-228600" algn="r" rtl="1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SKR HEAD1" pitchFamily="2" charset="-78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ar-SA" smtClean="0"/>
              <a:t>انقر لتحرير نمط العنوان الرئيسي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 smtClean="0">
                <a:latin typeface="+mn-lt"/>
              </a:defRPr>
            </a:lvl1pPr>
          </a:lstStyle>
          <a:p>
            <a:pPr>
              <a:defRPr/>
            </a:pPr>
            <a:fld id="{81EF9A97-43A7-441F-9C1E-B8A3722282D7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2pPr>
      <a:lvl3pPr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3pPr>
      <a:lvl4pPr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4pPr>
      <a:lvl5pPr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5pPr>
      <a:lvl6pPr marL="457200"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6pPr>
      <a:lvl7pPr marL="914400"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7pPr>
      <a:lvl8pPr marL="1371600"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8pPr>
      <a:lvl9pPr marL="1828800"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9pPr>
    </p:titleStyle>
    <p:bodyStyle>
      <a:lvl1pPr marL="342900" indent="-342900" algn="r" rtl="1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rtl="1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r" rtl="1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r" rtl="1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r" rtl="1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r" rtl="1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r" rtl="1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r" rtl="1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r" rtl="1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3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35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35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3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0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5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5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5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3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>
            <a:lum/>
          </a:blip>
          <a:srcRect/>
          <a:stretch>
            <a:fillRect l="-2000" r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ar-SA" sz="8800" smtClean="0">
                <a:solidFill>
                  <a:schemeClr val="bg1"/>
                </a:solidFill>
              </a:rPr>
              <a:t>نشاط 1</a:t>
            </a:r>
          </a:p>
        </p:txBody>
      </p:sp>
      <p:sp>
        <p:nvSpPr>
          <p:cNvPr id="1536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 eaLnBrk="1" hangingPunct="1">
              <a:defRPr/>
            </a:pPr>
            <a:r>
              <a:rPr lang="ar-SA" sz="5400" dirty="0" smtClean="0">
                <a:solidFill>
                  <a:schemeClr val="bg1"/>
                </a:solidFill>
              </a:rPr>
              <a:t>اقرأ سورة التوبة من </a:t>
            </a:r>
            <a:r>
              <a:rPr lang="ar-SA" sz="5400" dirty="0" smtClean="0">
                <a:solidFill>
                  <a:schemeClr val="bg1"/>
                </a:solidFill>
              </a:rPr>
              <a:t>19– 33 </a:t>
            </a:r>
            <a:r>
              <a:rPr lang="ar-SA" sz="5400" dirty="0" smtClean="0">
                <a:solidFill>
                  <a:schemeClr val="bg1"/>
                </a:solidFill>
              </a:rPr>
              <a:t>واستخرج منها (حروف المد </a:t>
            </a:r>
            <a:r>
              <a:rPr lang="ar-SA" sz="5400" dirty="0" smtClean="0">
                <a:solidFill>
                  <a:schemeClr val="bg1"/>
                </a:solidFill>
              </a:rPr>
              <a:t>الأصلية والفرعية).</a:t>
            </a:r>
            <a:endParaRPr lang="ar-SA" sz="5400" dirty="0" smtClean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>
    <p:strips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53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53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53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53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53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"/>
                            </p:stCondLst>
                            <p:childTnLst>
                              <p:par>
                                <p:cTn id="13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2" grpId="0"/>
      <p:bldP spid="1536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عنصر نائب للمحتوى 3"/>
          <p:cNvGraphicFramePr>
            <a:graphicFrameLocks noGrp="1"/>
          </p:cNvGraphicFramePr>
          <p:nvPr>
            <p:ph idx="1"/>
          </p:nvPr>
        </p:nvGraphicFramePr>
        <p:xfrm>
          <a:off x="1000099" y="1071546"/>
          <a:ext cx="7686701" cy="5120640"/>
        </p:xfrm>
        <a:graphic>
          <a:graphicData uri="http://schemas.openxmlformats.org/drawingml/2006/table">
            <a:tbl>
              <a:tblPr rtl="1" firstRow="1" bandRow="1">
                <a:tableStyleId>{5FD0F851-EC5A-4D38-B0AD-8093EC10F338}</a:tableStyleId>
              </a:tblPr>
              <a:tblGrid>
                <a:gridCol w="1759759"/>
                <a:gridCol w="3037199"/>
                <a:gridCol w="2889743"/>
              </a:tblGrid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sz="3600" b="0" dirty="0" smtClean="0">
                          <a:solidFill>
                            <a:schemeClr val="tx2"/>
                          </a:solidFill>
                          <a:cs typeface="SKR HEAD1" pitchFamily="2" charset="-78"/>
                        </a:rPr>
                        <a:t>الكلمة</a:t>
                      </a:r>
                      <a:endParaRPr lang="ar-SA" sz="3600" b="0" dirty="0">
                        <a:solidFill>
                          <a:schemeClr val="tx2"/>
                        </a:solidFill>
                        <a:cs typeface="SKR HEAD1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3600" b="0" dirty="0" smtClean="0">
                          <a:solidFill>
                            <a:schemeClr val="tx2"/>
                          </a:solidFill>
                          <a:cs typeface="SKR HEAD1" pitchFamily="2" charset="-78"/>
                        </a:rPr>
                        <a:t>حرف </a:t>
                      </a:r>
                      <a:r>
                        <a:rPr lang="ar-SA" sz="3600" b="0" dirty="0" smtClean="0">
                          <a:solidFill>
                            <a:schemeClr val="tx2"/>
                          </a:solidFill>
                          <a:cs typeface="SKR HEAD1" pitchFamily="2" charset="-78"/>
                        </a:rPr>
                        <a:t>المد الأصلي</a:t>
                      </a:r>
                      <a:endParaRPr lang="ar-SA" sz="3600" b="0" dirty="0">
                        <a:solidFill>
                          <a:schemeClr val="tx2"/>
                        </a:solidFill>
                        <a:cs typeface="SKR HEAD1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3600" b="0" dirty="0" smtClean="0">
                          <a:solidFill>
                            <a:schemeClr val="tx2"/>
                          </a:solidFill>
                          <a:cs typeface="SKR HEAD1" pitchFamily="2" charset="-78"/>
                        </a:rPr>
                        <a:t>حرف المد الفرعي</a:t>
                      </a:r>
                      <a:endParaRPr lang="ar-SA" sz="3600" b="0" dirty="0">
                        <a:solidFill>
                          <a:schemeClr val="tx2"/>
                        </a:solidFill>
                        <a:cs typeface="SKR HEAD1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sz="3600" b="0" dirty="0" smtClean="0">
                          <a:solidFill>
                            <a:srgbClr val="006600"/>
                          </a:solidFill>
                          <a:cs typeface="SKR HEAD1" pitchFamily="2" charset="-78"/>
                        </a:rPr>
                        <a:t>سقاية</a:t>
                      </a:r>
                      <a:endParaRPr lang="ar-SA" sz="3600" b="0" dirty="0">
                        <a:solidFill>
                          <a:srgbClr val="006600"/>
                        </a:solidFill>
                        <a:cs typeface="SKR HEAD1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3600" b="0" dirty="0" smtClean="0">
                          <a:solidFill>
                            <a:srgbClr val="006600"/>
                          </a:solidFill>
                          <a:cs typeface="SKR HEAD1" pitchFamily="2" charset="-78"/>
                        </a:rPr>
                        <a:t>ا</a:t>
                      </a:r>
                      <a:endParaRPr lang="ar-SA" sz="3600" b="0" dirty="0">
                        <a:solidFill>
                          <a:srgbClr val="006600"/>
                        </a:solidFill>
                        <a:cs typeface="SKR HEAD1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ar-SA" sz="3600" b="0" dirty="0">
                        <a:solidFill>
                          <a:srgbClr val="006600"/>
                        </a:solidFill>
                        <a:cs typeface="SKR HEAD1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sz="3600" b="0" dirty="0" smtClean="0">
                          <a:solidFill>
                            <a:srgbClr val="FF0066"/>
                          </a:solidFill>
                          <a:cs typeface="SKR HEAD1" pitchFamily="2" charset="-78"/>
                        </a:rPr>
                        <a:t>الحاجّ</a:t>
                      </a:r>
                      <a:endParaRPr lang="ar-SA" sz="3600" b="0" dirty="0">
                        <a:solidFill>
                          <a:srgbClr val="FF0066"/>
                        </a:solidFill>
                        <a:cs typeface="SKR HEAD1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ar-SA" sz="3600" b="0" dirty="0">
                        <a:solidFill>
                          <a:srgbClr val="FF0066"/>
                        </a:solidFill>
                        <a:cs typeface="SKR HEAD1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3600" b="0" dirty="0" smtClean="0">
                          <a:solidFill>
                            <a:srgbClr val="FF0066"/>
                          </a:solidFill>
                          <a:cs typeface="SKR HEAD1" pitchFamily="2" charset="-78"/>
                        </a:rPr>
                        <a:t>ا</a:t>
                      </a:r>
                      <a:endParaRPr lang="ar-SA" sz="3600" b="0" dirty="0">
                        <a:solidFill>
                          <a:srgbClr val="FF0066"/>
                        </a:solidFill>
                        <a:cs typeface="SKR HEAD1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sz="3600" b="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cs typeface="SKR HEAD1" pitchFamily="2" charset="-78"/>
                        </a:rPr>
                        <a:t>وعمارة</a:t>
                      </a:r>
                      <a:endParaRPr lang="ar-SA" sz="3600" b="0" dirty="0">
                        <a:solidFill>
                          <a:schemeClr val="accent6">
                            <a:lumMod val="75000"/>
                          </a:schemeClr>
                        </a:solidFill>
                        <a:cs typeface="SKR HEAD1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3600" b="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cs typeface="SKR HEAD1" pitchFamily="2" charset="-78"/>
                        </a:rPr>
                        <a:t>ا</a:t>
                      </a:r>
                      <a:endParaRPr lang="ar-SA" sz="3600" b="0" dirty="0">
                        <a:solidFill>
                          <a:schemeClr val="accent6">
                            <a:lumMod val="75000"/>
                          </a:schemeClr>
                        </a:solidFill>
                        <a:cs typeface="SKR HEAD1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SA" sz="3600" b="0" dirty="0" smtClean="0">
                        <a:solidFill>
                          <a:schemeClr val="accent6">
                            <a:lumMod val="75000"/>
                          </a:schemeClr>
                        </a:solidFill>
                        <a:cs typeface="SKR HEAD1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sz="3600" b="0" dirty="0" smtClean="0">
                          <a:solidFill>
                            <a:srgbClr val="006600"/>
                          </a:solidFill>
                          <a:cs typeface="SKR HEAD1" pitchFamily="2" charset="-78"/>
                        </a:rPr>
                        <a:t>الحرام </a:t>
                      </a:r>
                      <a:endParaRPr lang="ar-SA" sz="3600" b="0" dirty="0">
                        <a:solidFill>
                          <a:srgbClr val="006600"/>
                        </a:solidFill>
                        <a:cs typeface="SKR HEAD1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3600" b="0" dirty="0" smtClean="0">
                          <a:solidFill>
                            <a:srgbClr val="006600"/>
                          </a:solidFill>
                          <a:cs typeface="SKR HEAD1" pitchFamily="2" charset="-78"/>
                        </a:rPr>
                        <a:t>ا</a:t>
                      </a:r>
                      <a:endParaRPr lang="ar-SA" sz="3600" b="0" dirty="0">
                        <a:solidFill>
                          <a:srgbClr val="006600"/>
                        </a:solidFill>
                        <a:cs typeface="SKR HEAD1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SA" sz="3600" b="0" dirty="0" smtClean="0">
                        <a:solidFill>
                          <a:srgbClr val="006600"/>
                        </a:solidFill>
                        <a:cs typeface="SKR HEAD1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sz="3600" b="0" dirty="0" smtClean="0">
                          <a:solidFill>
                            <a:srgbClr val="FF0000"/>
                          </a:solidFill>
                          <a:cs typeface="SKR HEAD1" pitchFamily="2" charset="-78"/>
                        </a:rPr>
                        <a:t>وأولئك</a:t>
                      </a:r>
                      <a:endParaRPr lang="ar-SA" sz="3600" b="0" dirty="0">
                        <a:solidFill>
                          <a:srgbClr val="FF0000"/>
                        </a:solidFill>
                        <a:cs typeface="SKR HEAD1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ar-SA" sz="3600" b="0" dirty="0">
                        <a:solidFill>
                          <a:srgbClr val="FF0000"/>
                        </a:solidFill>
                        <a:cs typeface="SKR HEAD1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3600" b="0" dirty="0" smtClean="0">
                          <a:solidFill>
                            <a:srgbClr val="FF0000"/>
                          </a:solidFill>
                          <a:cs typeface="SKR HEAD1" pitchFamily="2" charset="-78"/>
                        </a:rPr>
                        <a:t>ا</a:t>
                      </a:r>
                      <a:endParaRPr lang="ar-SA" sz="3600" b="0" dirty="0" smtClean="0">
                        <a:solidFill>
                          <a:srgbClr val="FF0000"/>
                        </a:solidFill>
                        <a:cs typeface="SKR HEAD1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sz="3600" b="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cs typeface="SKR HEAD1" pitchFamily="2" charset="-78"/>
                        </a:rPr>
                        <a:t>الفائزون</a:t>
                      </a:r>
                      <a:endParaRPr lang="ar-SA" sz="3600" b="0" dirty="0">
                        <a:solidFill>
                          <a:schemeClr val="accent6">
                            <a:lumMod val="75000"/>
                          </a:schemeClr>
                        </a:solidFill>
                        <a:cs typeface="SKR HEAD1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ar-SA" sz="3600" b="0" dirty="0">
                        <a:solidFill>
                          <a:schemeClr val="accent6">
                            <a:lumMod val="75000"/>
                          </a:schemeClr>
                        </a:solidFill>
                        <a:cs typeface="SKR HEAD1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3600" b="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cs typeface="SKR HEAD1" pitchFamily="2" charset="-78"/>
                        </a:rPr>
                        <a:t>ا</a:t>
                      </a:r>
                      <a:endParaRPr lang="ar-SA" sz="3600" b="0" dirty="0" smtClean="0">
                        <a:solidFill>
                          <a:schemeClr val="accent6">
                            <a:lumMod val="75000"/>
                          </a:schemeClr>
                        </a:solidFill>
                        <a:cs typeface="SKR HEAD1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sz="3600" b="0" dirty="0" smtClean="0">
                          <a:solidFill>
                            <a:srgbClr val="006600"/>
                          </a:solidFill>
                          <a:cs typeface="SKR HEAD1" pitchFamily="2" charset="-78"/>
                        </a:rPr>
                        <a:t>ورضوان</a:t>
                      </a:r>
                      <a:endParaRPr lang="ar-SA" sz="3600" b="0" dirty="0">
                        <a:solidFill>
                          <a:srgbClr val="006600"/>
                        </a:solidFill>
                        <a:cs typeface="SKR HEAD1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3600" b="0" dirty="0" smtClean="0">
                          <a:solidFill>
                            <a:srgbClr val="006600"/>
                          </a:solidFill>
                          <a:cs typeface="SKR HEAD1" pitchFamily="2" charset="-78"/>
                        </a:rPr>
                        <a:t>ا</a:t>
                      </a:r>
                      <a:endParaRPr lang="ar-SA" sz="3600" b="0" dirty="0">
                        <a:solidFill>
                          <a:srgbClr val="006600"/>
                        </a:solidFill>
                        <a:cs typeface="SKR HEAD1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SA" sz="3600" b="0" dirty="0" smtClean="0">
                        <a:solidFill>
                          <a:schemeClr val="accent6">
                            <a:lumMod val="75000"/>
                          </a:schemeClr>
                        </a:solidFill>
                        <a:cs typeface="SKR HEAD1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مستطيل 4"/>
          <p:cNvSpPr/>
          <p:nvPr/>
        </p:nvSpPr>
        <p:spPr>
          <a:xfrm>
            <a:off x="4929190" y="1785926"/>
            <a:ext cx="1414466" cy="500066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5" name="مستطيل 24"/>
          <p:cNvSpPr/>
          <p:nvPr/>
        </p:nvSpPr>
        <p:spPr>
          <a:xfrm>
            <a:off x="1643042" y="2428868"/>
            <a:ext cx="1414466" cy="50006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9" name="مستطيل 28"/>
          <p:cNvSpPr/>
          <p:nvPr/>
        </p:nvSpPr>
        <p:spPr>
          <a:xfrm>
            <a:off x="4714876" y="3071810"/>
            <a:ext cx="1414466" cy="500066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0" name="مستطيل 29"/>
          <p:cNvSpPr/>
          <p:nvPr/>
        </p:nvSpPr>
        <p:spPr>
          <a:xfrm>
            <a:off x="4800608" y="3714752"/>
            <a:ext cx="1414466" cy="50006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1" name="مستطيل 30"/>
          <p:cNvSpPr/>
          <p:nvPr/>
        </p:nvSpPr>
        <p:spPr>
          <a:xfrm>
            <a:off x="1857356" y="4357694"/>
            <a:ext cx="1414466" cy="500066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2" name="مستطيل 31"/>
          <p:cNvSpPr/>
          <p:nvPr/>
        </p:nvSpPr>
        <p:spPr>
          <a:xfrm>
            <a:off x="1714480" y="5000636"/>
            <a:ext cx="1414466" cy="50006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3" name="مستطيل 32"/>
          <p:cNvSpPr/>
          <p:nvPr/>
        </p:nvSpPr>
        <p:spPr>
          <a:xfrm>
            <a:off x="4586294" y="5643578"/>
            <a:ext cx="1414466" cy="500066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6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6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6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25" grpId="0" animBg="1"/>
      <p:bldP spid="29" grpId="0" animBg="1"/>
      <p:bldP spid="30" grpId="0" animBg="1"/>
      <p:bldP spid="31" grpId="0" animBg="1"/>
      <p:bldP spid="32" grpId="0" animBg="1"/>
      <p:bldP spid="33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>
            <a:lum/>
          </a:blip>
          <a:srcRect/>
          <a:stretch>
            <a:fillRect l="-2000" r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ar-SA" sz="8800" dirty="0" smtClean="0">
                <a:solidFill>
                  <a:schemeClr val="bg1"/>
                </a:solidFill>
              </a:rPr>
              <a:t>نشاط 2</a:t>
            </a:r>
          </a:p>
        </p:txBody>
      </p:sp>
      <p:sp>
        <p:nvSpPr>
          <p:cNvPr id="1536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 eaLnBrk="1" hangingPunct="1">
              <a:defRPr/>
            </a:pPr>
            <a:r>
              <a:rPr lang="ar-SA" sz="8800" dirty="0" smtClean="0">
                <a:solidFill>
                  <a:schemeClr val="bg1"/>
                </a:solidFill>
              </a:rPr>
              <a:t>قارن بين المد الأصلي والمد الفرعي.</a:t>
            </a:r>
            <a:endParaRPr lang="ar-SA" sz="8800" dirty="0" smtClean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>
    <p:strips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53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53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53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53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53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"/>
                            </p:stCondLst>
                            <p:childTnLst>
                              <p:par>
                                <p:cTn id="13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2" grpId="0"/>
      <p:bldP spid="1536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214282" y="285728"/>
            <a:ext cx="8643998" cy="6357982"/>
          </a:xfrm>
          <a:blipFill>
            <a:blip r:embed="rId2"/>
            <a:stretch>
              <a:fillRect/>
            </a:stretch>
          </a:blipFill>
          <a:ln w="76200">
            <a:solidFill>
              <a:schemeClr val="accent5">
                <a:lumMod val="75000"/>
              </a:schemeClr>
            </a:solidFill>
          </a:ln>
        </p:spPr>
        <p:txBody>
          <a:bodyPr/>
          <a:lstStyle/>
          <a:p>
            <a:pPr algn="ctr"/>
            <a:r>
              <a:rPr lang="ar-SA" sz="4800" b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المد الأصلي لا يتوقف على سبب من </a:t>
            </a:r>
          </a:p>
          <a:p>
            <a:pPr algn="ctr">
              <a:buNone/>
            </a:pPr>
            <a:r>
              <a:rPr lang="ar-SA" sz="4800" b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همز أو سكون .</a:t>
            </a:r>
          </a:p>
          <a:p>
            <a:pPr algn="ctr"/>
            <a:r>
              <a:rPr lang="ar-SA" sz="4800" b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ولا يزيد في مده عن حركتين .</a:t>
            </a:r>
          </a:p>
          <a:p>
            <a:pPr algn="ctr"/>
            <a:r>
              <a:rPr lang="ar-SA" sz="4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المد الفرعي يتوقف على الهمز أو السكون .</a:t>
            </a:r>
          </a:p>
          <a:p>
            <a:pPr algn="ctr"/>
            <a:r>
              <a:rPr lang="ar-SA" sz="4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ويزيد في مقداره عن حركتين .</a:t>
            </a:r>
            <a:endParaRPr lang="ar-SA" sz="48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"/>
                            </p:stCondLst>
                            <p:childTnLst>
                              <p:par>
                                <p:cTn id="21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500"/>
                            </p:stCondLst>
                            <p:childTnLst>
                              <p:par>
                                <p:cTn id="26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2000"/>
                            </p:stCondLst>
                            <p:childTnLst>
                              <p:par>
                                <p:cTn id="31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>
            <a:lum/>
          </a:blip>
          <a:srcRect/>
          <a:stretch>
            <a:fillRect l="-2000" r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ar-SA" sz="8800" dirty="0" smtClean="0">
                <a:solidFill>
                  <a:schemeClr val="bg1"/>
                </a:solidFill>
              </a:rPr>
              <a:t>نشاط </a:t>
            </a:r>
            <a:r>
              <a:rPr lang="ar-SA" sz="8800" dirty="0" smtClean="0">
                <a:solidFill>
                  <a:schemeClr val="bg1"/>
                </a:solidFill>
              </a:rPr>
              <a:t>3</a:t>
            </a:r>
            <a:endParaRPr lang="ar-SA" sz="8800" dirty="0" smtClean="0">
              <a:solidFill>
                <a:schemeClr val="bg1"/>
              </a:solidFill>
            </a:endParaRPr>
          </a:p>
        </p:txBody>
      </p:sp>
      <p:sp>
        <p:nvSpPr>
          <p:cNvPr id="1536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 eaLnBrk="1" hangingPunct="1">
              <a:defRPr/>
            </a:pPr>
            <a:r>
              <a:rPr lang="ar-SA" sz="8800" dirty="0" smtClean="0">
                <a:solidFill>
                  <a:schemeClr val="bg1"/>
                </a:solidFill>
              </a:rPr>
              <a:t>صنف </a:t>
            </a:r>
            <a:r>
              <a:rPr lang="ar-SA" sz="8800" dirty="0" err="1" smtClean="0">
                <a:solidFill>
                  <a:schemeClr val="bg1"/>
                </a:solidFill>
              </a:rPr>
              <a:t>المدود</a:t>
            </a:r>
            <a:r>
              <a:rPr lang="ar-SA" sz="8800" dirty="0" smtClean="0">
                <a:solidFill>
                  <a:schemeClr val="bg1"/>
                </a:solidFill>
              </a:rPr>
              <a:t> الآتية إلى مد أصلي ومد فرعي :</a:t>
            </a:r>
            <a:endParaRPr lang="ar-SA" sz="8800" dirty="0" smtClean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>
    <p:strips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53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53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53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53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53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"/>
                            </p:stCondLst>
                            <p:childTnLst>
                              <p:par>
                                <p:cTn id="13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2" grpId="0"/>
      <p:bldP spid="1536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EFD1"/>
            </a:gs>
            <a:gs pos="64999">
              <a:srgbClr val="F0EBD5"/>
            </a:gs>
            <a:gs pos="100000">
              <a:srgbClr val="D1C39F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مستطيل مستدير الزوايا 8"/>
          <p:cNvSpPr/>
          <p:nvPr/>
        </p:nvSpPr>
        <p:spPr>
          <a:xfrm>
            <a:off x="7429520" y="571480"/>
            <a:ext cx="1428760" cy="914400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effectLst>
            <a:reflection blurRad="6350" stA="52000" endA="300" endPos="350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4000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cs typeface="SKR HEAD1" pitchFamily="2" charset="-78"/>
              </a:rPr>
              <a:t>المتصل</a:t>
            </a:r>
            <a:endParaRPr lang="ar-SA" sz="4000" dirty="0">
              <a:ln w="24500" cmpd="dbl">
                <a:solidFill>
                  <a:schemeClr val="accent2">
                    <a:shade val="85000"/>
                    <a:satMod val="155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2">
                      <a:tint val="10000"/>
                      <a:satMod val="155000"/>
                    </a:schemeClr>
                  </a:gs>
                  <a:gs pos="60000">
                    <a:schemeClr val="accent2">
                      <a:tint val="30000"/>
                      <a:satMod val="155000"/>
                    </a:schemeClr>
                  </a:gs>
                  <a:gs pos="100000">
                    <a:schemeClr val="accent2">
                      <a:tint val="73000"/>
                      <a:satMod val="155000"/>
                    </a:schemeClr>
                  </a:gs>
                </a:gsLst>
                <a:lin ang="5400000"/>
              </a:gradFill>
              <a:cs typeface="SKR HEAD1" pitchFamily="2" charset="-78"/>
            </a:endParaRPr>
          </a:p>
        </p:txBody>
      </p:sp>
      <p:sp>
        <p:nvSpPr>
          <p:cNvPr id="14" name="مستطيل مستدير الزوايا 13"/>
          <p:cNvSpPr/>
          <p:nvPr/>
        </p:nvSpPr>
        <p:spPr>
          <a:xfrm>
            <a:off x="5715008" y="571480"/>
            <a:ext cx="1428760" cy="914400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effectLst>
            <a:reflection blurRad="6350" stA="52000" endA="300" endPos="350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4000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cs typeface="SKR HEAD1" pitchFamily="2" charset="-78"/>
              </a:rPr>
              <a:t>اللازم</a:t>
            </a:r>
            <a:endParaRPr lang="ar-SA" sz="4000" dirty="0">
              <a:ln w="24500" cmpd="dbl">
                <a:solidFill>
                  <a:schemeClr val="accent2">
                    <a:shade val="85000"/>
                    <a:satMod val="155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2">
                      <a:tint val="10000"/>
                      <a:satMod val="155000"/>
                    </a:schemeClr>
                  </a:gs>
                  <a:gs pos="60000">
                    <a:schemeClr val="accent2">
                      <a:tint val="30000"/>
                      <a:satMod val="155000"/>
                    </a:schemeClr>
                  </a:gs>
                  <a:gs pos="100000">
                    <a:schemeClr val="accent2">
                      <a:tint val="73000"/>
                      <a:satMod val="155000"/>
                    </a:schemeClr>
                  </a:gs>
                </a:gsLst>
                <a:lin ang="5400000"/>
              </a:gradFill>
              <a:cs typeface="SKR HEAD1" pitchFamily="2" charset="-78"/>
            </a:endParaRPr>
          </a:p>
        </p:txBody>
      </p:sp>
      <p:sp>
        <p:nvSpPr>
          <p:cNvPr id="15" name="مستطيل مستدير الزوايا 14"/>
          <p:cNvSpPr/>
          <p:nvPr/>
        </p:nvSpPr>
        <p:spPr>
          <a:xfrm>
            <a:off x="4000496" y="571480"/>
            <a:ext cx="1428760" cy="914400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effectLst>
            <a:reflection blurRad="6350" stA="52000" endA="300" endPos="350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4000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cs typeface="SKR HEAD1" pitchFamily="2" charset="-78"/>
              </a:rPr>
              <a:t>العارض</a:t>
            </a:r>
            <a:endParaRPr lang="ar-SA" sz="4000" dirty="0">
              <a:ln w="24500" cmpd="dbl">
                <a:solidFill>
                  <a:schemeClr val="accent2">
                    <a:shade val="85000"/>
                    <a:satMod val="155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2">
                      <a:tint val="10000"/>
                      <a:satMod val="155000"/>
                    </a:schemeClr>
                  </a:gs>
                  <a:gs pos="60000">
                    <a:schemeClr val="accent2">
                      <a:tint val="30000"/>
                      <a:satMod val="155000"/>
                    </a:schemeClr>
                  </a:gs>
                  <a:gs pos="100000">
                    <a:schemeClr val="accent2">
                      <a:tint val="73000"/>
                      <a:satMod val="155000"/>
                    </a:schemeClr>
                  </a:gs>
                </a:gsLst>
                <a:lin ang="5400000"/>
              </a:gradFill>
              <a:cs typeface="SKR HEAD1" pitchFamily="2" charset="-78"/>
            </a:endParaRPr>
          </a:p>
        </p:txBody>
      </p:sp>
      <p:sp>
        <p:nvSpPr>
          <p:cNvPr id="16" name="مستطيل مستدير الزوايا 15"/>
          <p:cNvSpPr/>
          <p:nvPr/>
        </p:nvSpPr>
        <p:spPr>
          <a:xfrm>
            <a:off x="2214546" y="571480"/>
            <a:ext cx="1428760" cy="914400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effectLst>
            <a:reflection blurRad="6350" stA="52000" endA="300" endPos="350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800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cs typeface="SKR HEAD1" pitchFamily="2" charset="-78"/>
              </a:rPr>
              <a:t>الطبيعي</a:t>
            </a:r>
            <a:endParaRPr lang="ar-SA" sz="3800" dirty="0">
              <a:ln w="24500" cmpd="dbl">
                <a:solidFill>
                  <a:schemeClr val="accent2">
                    <a:shade val="85000"/>
                    <a:satMod val="155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2">
                      <a:tint val="10000"/>
                      <a:satMod val="155000"/>
                    </a:schemeClr>
                  </a:gs>
                  <a:gs pos="60000">
                    <a:schemeClr val="accent2">
                      <a:tint val="30000"/>
                      <a:satMod val="155000"/>
                    </a:schemeClr>
                  </a:gs>
                  <a:gs pos="100000">
                    <a:schemeClr val="accent2">
                      <a:tint val="73000"/>
                      <a:satMod val="155000"/>
                    </a:schemeClr>
                  </a:gs>
                </a:gsLst>
                <a:lin ang="5400000"/>
              </a:gradFill>
              <a:cs typeface="SKR HEAD1" pitchFamily="2" charset="-78"/>
            </a:endParaRPr>
          </a:p>
        </p:txBody>
      </p:sp>
      <p:sp>
        <p:nvSpPr>
          <p:cNvPr id="17" name="مستطيل مستدير الزوايا 16"/>
          <p:cNvSpPr/>
          <p:nvPr/>
        </p:nvSpPr>
        <p:spPr>
          <a:xfrm>
            <a:off x="428596" y="571480"/>
            <a:ext cx="1428760" cy="914400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effectLst>
            <a:reflection blurRad="6350" stA="52000" endA="300" endPos="350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4000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cs typeface="SKR HEAD1" pitchFamily="2" charset="-78"/>
              </a:rPr>
              <a:t>المنفصل</a:t>
            </a:r>
            <a:endParaRPr lang="ar-SA" sz="4000" dirty="0">
              <a:ln w="24500" cmpd="dbl">
                <a:solidFill>
                  <a:schemeClr val="accent2">
                    <a:shade val="85000"/>
                    <a:satMod val="155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2">
                      <a:tint val="10000"/>
                      <a:satMod val="155000"/>
                    </a:schemeClr>
                  </a:gs>
                  <a:gs pos="60000">
                    <a:schemeClr val="accent2">
                      <a:tint val="30000"/>
                      <a:satMod val="155000"/>
                    </a:schemeClr>
                  </a:gs>
                  <a:gs pos="100000">
                    <a:schemeClr val="accent2">
                      <a:tint val="73000"/>
                      <a:satMod val="155000"/>
                    </a:schemeClr>
                  </a:gs>
                </a:gsLst>
                <a:lin ang="5400000"/>
              </a:gradFill>
              <a:cs typeface="SKR HEAD1" pitchFamily="2" charset="-78"/>
            </a:endParaRPr>
          </a:p>
        </p:txBody>
      </p:sp>
      <p:graphicFrame>
        <p:nvGraphicFramePr>
          <p:cNvPr id="18" name="جدول 17"/>
          <p:cNvGraphicFramePr>
            <a:graphicFrameLocks noGrp="1"/>
          </p:cNvGraphicFramePr>
          <p:nvPr/>
        </p:nvGraphicFramePr>
        <p:xfrm>
          <a:off x="142876" y="2285992"/>
          <a:ext cx="8929718" cy="4357718"/>
        </p:xfrm>
        <a:graphic>
          <a:graphicData uri="http://schemas.openxmlformats.org/drawingml/2006/table">
            <a:tbl>
              <a:tblPr rtl="1" firstRow="1" bandRow="1">
                <a:tableStyleId>{16D9F66E-5EB9-4882-86FB-DCBF35E3C3E4}</a:tableStyleId>
              </a:tblPr>
              <a:tblGrid>
                <a:gridCol w="4464859"/>
                <a:gridCol w="4464859"/>
              </a:tblGrid>
              <a:tr h="1245062">
                <a:tc>
                  <a:txBody>
                    <a:bodyPr/>
                    <a:lstStyle/>
                    <a:p>
                      <a:pPr algn="ctr" rtl="1"/>
                      <a:r>
                        <a:rPr lang="ar-SA" sz="660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cs typeface="SKR HEAD1" pitchFamily="2" charset="-78"/>
                        </a:rPr>
                        <a:t>مد أصلي</a:t>
                      </a:r>
                      <a:endParaRPr lang="ar-SA" sz="6600" dirty="0">
                        <a:solidFill>
                          <a:schemeClr val="accent6">
                            <a:lumMod val="50000"/>
                          </a:schemeClr>
                        </a:solidFill>
                        <a:cs typeface="SKR HEAD1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660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cs typeface="SKR HEAD1" pitchFamily="2" charset="-78"/>
                        </a:rPr>
                        <a:t>مد فرعي</a:t>
                      </a:r>
                      <a:endParaRPr lang="ar-SA" sz="6600" dirty="0">
                        <a:solidFill>
                          <a:schemeClr val="accent6">
                            <a:lumMod val="50000"/>
                          </a:schemeClr>
                        </a:solidFill>
                        <a:cs typeface="SKR HEAD1" pitchFamily="2" charset="-78"/>
                      </a:endParaRPr>
                    </a:p>
                  </a:txBody>
                  <a:tcPr/>
                </a:tc>
              </a:tr>
              <a:tr h="3112656"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9" name="مستطيل 18"/>
          <p:cNvSpPr/>
          <p:nvPr/>
        </p:nvSpPr>
        <p:spPr>
          <a:xfrm>
            <a:off x="2943220" y="3643314"/>
            <a:ext cx="1485904" cy="914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SKR HEAD1" pitchFamily="2" charset="-78"/>
              </a:rPr>
              <a:t>المتصل</a:t>
            </a:r>
            <a:endParaRPr lang="ar-SA" sz="3600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SKR HEAD1" pitchFamily="2" charset="-78"/>
            </a:endParaRPr>
          </a:p>
        </p:txBody>
      </p:sp>
      <p:sp>
        <p:nvSpPr>
          <p:cNvPr id="20" name="مستطيل 19"/>
          <p:cNvSpPr/>
          <p:nvPr/>
        </p:nvSpPr>
        <p:spPr>
          <a:xfrm>
            <a:off x="857224" y="3643314"/>
            <a:ext cx="1485904" cy="914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SKR HEAD1" pitchFamily="2" charset="-78"/>
              </a:rPr>
              <a:t>اللازم</a:t>
            </a:r>
            <a:endParaRPr lang="ar-SA" sz="3600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SKR HEAD1" pitchFamily="2" charset="-78"/>
            </a:endParaRPr>
          </a:p>
        </p:txBody>
      </p:sp>
      <p:sp>
        <p:nvSpPr>
          <p:cNvPr id="21" name="مستطيل 20"/>
          <p:cNvSpPr/>
          <p:nvPr/>
        </p:nvSpPr>
        <p:spPr>
          <a:xfrm>
            <a:off x="2943220" y="4943492"/>
            <a:ext cx="1485904" cy="914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SKR HEAD1" pitchFamily="2" charset="-78"/>
              </a:rPr>
              <a:t>العارض</a:t>
            </a:r>
            <a:endParaRPr lang="ar-SA" sz="3600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SKR HEAD1" pitchFamily="2" charset="-78"/>
            </a:endParaRPr>
          </a:p>
        </p:txBody>
      </p:sp>
      <p:sp>
        <p:nvSpPr>
          <p:cNvPr id="22" name="مستطيل 21"/>
          <p:cNvSpPr/>
          <p:nvPr/>
        </p:nvSpPr>
        <p:spPr>
          <a:xfrm>
            <a:off x="6229368" y="4371988"/>
            <a:ext cx="1485904" cy="914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SKR HEAD1" pitchFamily="2" charset="-78"/>
              </a:rPr>
              <a:t>الطبيعي</a:t>
            </a:r>
            <a:endParaRPr lang="ar-SA" sz="3600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SKR HEAD1" pitchFamily="2" charset="-78"/>
            </a:endParaRPr>
          </a:p>
        </p:txBody>
      </p:sp>
      <p:sp>
        <p:nvSpPr>
          <p:cNvPr id="23" name="مستطيل 22"/>
          <p:cNvSpPr/>
          <p:nvPr/>
        </p:nvSpPr>
        <p:spPr>
          <a:xfrm>
            <a:off x="928662" y="5014930"/>
            <a:ext cx="1485904" cy="914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SKR HEAD1" pitchFamily="2" charset="-78"/>
              </a:rPr>
              <a:t>المنفصل</a:t>
            </a:r>
            <a:endParaRPr lang="ar-SA" sz="3600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SKR HEAD1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17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000"/>
                            </p:stCondLst>
                            <p:childTnLst>
                              <p:par>
                                <p:cTn id="19" presetID="17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500"/>
                            </p:stCondLst>
                            <p:childTnLst>
                              <p:par>
                                <p:cTn id="26" presetID="17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2000"/>
                            </p:stCondLst>
                            <p:childTnLst>
                              <p:par>
                                <p:cTn id="33" presetID="17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2500"/>
                            </p:stCondLst>
                            <p:childTnLst>
                              <p:par>
                                <p:cTn id="40" presetID="17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3000"/>
                            </p:stCondLst>
                            <p:childTnLst>
                              <p:par>
                                <p:cTn id="4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uiExpand="1" build="allAtOnce" animBg="1"/>
      <p:bldP spid="14" grpId="0" animBg="1"/>
      <p:bldP spid="15" grpId="0" animBg="1"/>
      <p:bldP spid="16" grpId="0" animBg="1"/>
      <p:bldP spid="17" grpId="0" animBg="1"/>
      <p:bldP spid="19" grpId="0"/>
      <p:bldP spid="20" grpId="0"/>
      <p:bldP spid="21" grpId="0"/>
      <p:bldP spid="22" grpId="0"/>
      <p:bldP spid="2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0000" r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عنصر نائب للمحتوى 4"/>
          <p:cNvSpPr>
            <a:spLocks noGrp="1"/>
          </p:cNvSpPr>
          <p:nvPr>
            <p:ph idx="1"/>
          </p:nvPr>
        </p:nvSpPr>
        <p:spPr>
          <a:xfrm rot="20834898">
            <a:off x="302106" y="1600200"/>
            <a:ext cx="8229600" cy="4525963"/>
          </a:xfrm>
        </p:spPr>
        <p:txBody>
          <a:bodyPr/>
          <a:lstStyle/>
          <a:p>
            <a:pPr>
              <a:buNone/>
            </a:pPr>
            <a:r>
              <a:rPr lang="ar-SA" sz="15000" dirty="0" smtClean="0">
                <a:solidFill>
                  <a:srgbClr val="660066"/>
                </a:solidFill>
                <a:cs typeface="SKR HEAD1 Outlined" pitchFamily="2" charset="-78"/>
              </a:rPr>
              <a:t>	أقسام المــــد</a:t>
            </a:r>
            <a:endParaRPr lang="ar-SA" sz="15000" dirty="0">
              <a:solidFill>
                <a:srgbClr val="660066"/>
              </a:solidFill>
              <a:cs typeface="SKR HEAD1 Outlined" pitchFamily="2" charset="-78"/>
            </a:endParaRPr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8488C4"/>
            </a:gs>
            <a:gs pos="53000">
              <a:srgbClr val="D4DEFF"/>
            </a:gs>
            <a:gs pos="83000">
              <a:srgbClr val="D4DEFF"/>
            </a:gs>
            <a:gs pos="100000">
              <a:srgbClr val="96AB94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ar-SA" sz="7200" dirty="0" smtClean="0">
                <a:solidFill>
                  <a:srgbClr val="006600"/>
                </a:solidFill>
              </a:rPr>
              <a:t>تمهيد </a:t>
            </a:r>
            <a:endParaRPr lang="ar-SA" sz="7200" dirty="0">
              <a:solidFill>
                <a:srgbClr val="006600"/>
              </a:solidFill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1285860"/>
            <a:ext cx="8229600" cy="4525963"/>
          </a:xfrm>
        </p:spPr>
        <p:txBody>
          <a:bodyPr/>
          <a:lstStyle/>
          <a:p>
            <a:r>
              <a:rPr lang="ar-SA" dirty="0" smtClean="0">
                <a:solidFill>
                  <a:srgbClr val="C00000"/>
                </a:solidFill>
              </a:rPr>
              <a:t>أ/ مَالِك – قِيْل – فغفرنَاْ له .</a:t>
            </a:r>
          </a:p>
          <a:p>
            <a:r>
              <a:rPr lang="ar-SA" dirty="0" smtClean="0">
                <a:solidFill>
                  <a:srgbClr val="C00000"/>
                </a:solidFill>
              </a:rPr>
              <a:t>ب/ </a:t>
            </a:r>
            <a:r>
              <a:rPr lang="ar-SA" dirty="0" smtClean="0">
                <a:solidFill>
                  <a:srgbClr val="C00000"/>
                </a:solidFill>
                <a:ea typeface="Times New Roman"/>
                <a:cs typeface="QCF_P466"/>
              </a:rPr>
              <a:t>ﭯ </a:t>
            </a:r>
            <a:r>
              <a:rPr lang="ar-SA" dirty="0" smtClean="0">
                <a:solidFill>
                  <a:srgbClr val="C00000"/>
                </a:solidFill>
                <a:ea typeface="Times New Roman"/>
              </a:rPr>
              <a:t>-  </a:t>
            </a:r>
            <a:r>
              <a:rPr lang="ar-SA" dirty="0" smtClean="0">
                <a:solidFill>
                  <a:srgbClr val="C00000"/>
                </a:solidFill>
                <a:ea typeface="Times New Roman"/>
                <a:cs typeface="QCF_P394"/>
              </a:rPr>
              <a:t>ﯗ</a:t>
            </a:r>
            <a:r>
              <a:rPr lang="ar-SA" dirty="0" smtClean="0">
                <a:solidFill>
                  <a:srgbClr val="C00000"/>
                </a:solidFill>
                <a:ea typeface="Times New Roman"/>
              </a:rPr>
              <a:t> - </a:t>
            </a:r>
            <a:r>
              <a:rPr lang="ar-SA" dirty="0" smtClean="0">
                <a:solidFill>
                  <a:srgbClr val="C00000"/>
                </a:solidFill>
                <a:ea typeface="Times New Roman"/>
                <a:cs typeface="QCF_P058"/>
              </a:rPr>
              <a:t>ﭫ</a:t>
            </a:r>
          </a:p>
          <a:p>
            <a:r>
              <a:rPr lang="ar-SA" dirty="0" smtClean="0">
                <a:solidFill>
                  <a:srgbClr val="C00000"/>
                </a:solidFill>
              </a:rPr>
              <a:t>ج /  </a:t>
            </a:r>
            <a:r>
              <a:rPr lang="ar-SA" dirty="0" smtClean="0">
                <a:solidFill>
                  <a:srgbClr val="C00000"/>
                </a:solidFill>
                <a:ea typeface="Times New Roman"/>
                <a:cs typeface="QCF_P214"/>
              </a:rPr>
              <a:t>ﯴ</a:t>
            </a:r>
            <a:r>
              <a:rPr lang="ar-SA" dirty="0" smtClean="0">
                <a:solidFill>
                  <a:srgbClr val="C00000"/>
                </a:solidFill>
              </a:rPr>
              <a:t> - نونْ (</a:t>
            </a:r>
            <a:r>
              <a:rPr lang="ar-SA" dirty="0" smtClean="0">
                <a:solidFill>
                  <a:srgbClr val="C00000"/>
                </a:solidFill>
                <a:ea typeface="Times New Roman"/>
                <a:cs typeface="QCF_P564"/>
              </a:rPr>
              <a:t>ﮉ</a:t>
            </a:r>
            <a:r>
              <a:rPr lang="ar-SA" dirty="0" smtClean="0">
                <a:solidFill>
                  <a:srgbClr val="C00000"/>
                </a:solidFill>
              </a:rPr>
              <a:t>) – طاسينْ (</a:t>
            </a:r>
            <a:r>
              <a:rPr lang="ar-SA" dirty="0" smtClean="0">
                <a:solidFill>
                  <a:srgbClr val="C00000"/>
                </a:solidFill>
                <a:ea typeface="Times New Roman"/>
                <a:cs typeface="QCF_P377"/>
              </a:rPr>
              <a:t>ﭑ</a:t>
            </a:r>
            <a:r>
              <a:rPr lang="ar-SA" dirty="0" smtClean="0">
                <a:solidFill>
                  <a:srgbClr val="C00000"/>
                </a:solidFill>
              </a:rPr>
              <a:t>)</a:t>
            </a:r>
          </a:p>
          <a:p>
            <a:r>
              <a:rPr lang="ar-SA" dirty="0" smtClean="0">
                <a:solidFill>
                  <a:srgbClr val="660066"/>
                </a:solidFill>
              </a:rPr>
              <a:t>تأمل الكلمات السابقة ولاحظ :</a:t>
            </a:r>
          </a:p>
          <a:p>
            <a:endParaRPr lang="ar-SA" dirty="0">
              <a:solidFill>
                <a:srgbClr val="660066"/>
              </a:solidFill>
            </a:endParaRPr>
          </a:p>
        </p:txBody>
      </p:sp>
      <p:sp>
        <p:nvSpPr>
          <p:cNvPr id="4" name="علامة الطرح 3"/>
          <p:cNvSpPr/>
          <p:nvPr/>
        </p:nvSpPr>
        <p:spPr>
          <a:xfrm>
            <a:off x="0" y="500042"/>
            <a:ext cx="7486664" cy="914400"/>
          </a:xfrm>
          <a:prstGeom prst="mathMin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5" name="مستطيل ذو زوايا قطرية مستديرة 4"/>
          <p:cNvSpPr/>
          <p:nvPr/>
        </p:nvSpPr>
        <p:spPr>
          <a:xfrm>
            <a:off x="71470" y="3571876"/>
            <a:ext cx="9001124" cy="3166824"/>
          </a:xfrm>
          <a:prstGeom prst="round2Diag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1" anchor="ctr">
            <a:spAutoFit/>
          </a:bodyPr>
          <a:lstStyle/>
          <a:p>
            <a:pPr algn="ctr"/>
            <a:r>
              <a:rPr lang="ar-SA" sz="3600" dirty="0" smtClean="0">
                <a:solidFill>
                  <a:srgbClr val="002060"/>
                </a:solidFill>
                <a:cs typeface="SKR HEAD1" pitchFamily="2" charset="-78"/>
              </a:rPr>
              <a:t>1- أن </a:t>
            </a:r>
            <a:r>
              <a:rPr lang="ar-SA" sz="3600" dirty="0" err="1" smtClean="0">
                <a:solidFill>
                  <a:srgbClr val="002060"/>
                </a:solidFill>
                <a:cs typeface="SKR HEAD1" pitchFamily="2" charset="-78"/>
              </a:rPr>
              <a:t>المدات</a:t>
            </a:r>
            <a:r>
              <a:rPr lang="ar-SA" sz="3600" dirty="0" smtClean="0">
                <a:solidFill>
                  <a:srgbClr val="002060"/>
                </a:solidFill>
                <a:cs typeface="SKR HEAD1" pitchFamily="2" charset="-78"/>
              </a:rPr>
              <a:t> في </a:t>
            </a:r>
            <a:r>
              <a:rPr lang="ar-SA" sz="3600" dirty="0" err="1" smtClean="0">
                <a:solidFill>
                  <a:srgbClr val="002060"/>
                </a:solidFill>
                <a:cs typeface="SKR HEAD1" pitchFamily="2" charset="-78"/>
              </a:rPr>
              <a:t>المحموعة</a:t>
            </a:r>
            <a:r>
              <a:rPr lang="ar-SA" sz="3600" dirty="0" smtClean="0">
                <a:solidFill>
                  <a:srgbClr val="002060"/>
                </a:solidFill>
                <a:cs typeface="SKR HEAD1" pitchFamily="2" charset="-78"/>
              </a:rPr>
              <a:t> (أ) لم يأت بعدها سكون ولا همز ، ولم تمد مداً زائداً .</a:t>
            </a:r>
          </a:p>
          <a:p>
            <a:pPr algn="ctr"/>
            <a:r>
              <a:rPr lang="ar-SA" sz="3600" dirty="0" smtClean="0">
                <a:solidFill>
                  <a:srgbClr val="002060"/>
                </a:solidFill>
                <a:cs typeface="SKR HEAD1" pitchFamily="2" charset="-78"/>
              </a:rPr>
              <a:t>2- أن </a:t>
            </a:r>
            <a:r>
              <a:rPr lang="ar-SA" sz="3600" dirty="0" err="1" smtClean="0">
                <a:solidFill>
                  <a:srgbClr val="002060"/>
                </a:solidFill>
                <a:cs typeface="SKR HEAD1" pitchFamily="2" charset="-78"/>
              </a:rPr>
              <a:t>المدات</a:t>
            </a:r>
            <a:r>
              <a:rPr lang="ar-SA" sz="3600" dirty="0" smtClean="0">
                <a:solidFill>
                  <a:srgbClr val="002060"/>
                </a:solidFill>
                <a:cs typeface="SKR HEAD1" pitchFamily="2" charset="-78"/>
              </a:rPr>
              <a:t> في المجموعة (ب) وقع بعدها همز ، بينما في مجموعة (ج) وقع بعدها سكون .</a:t>
            </a:r>
          </a:p>
          <a:p>
            <a:pPr algn="ctr"/>
            <a:r>
              <a:rPr lang="ar-SA" sz="3600" dirty="0" smtClean="0">
                <a:solidFill>
                  <a:srgbClr val="002060"/>
                </a:solidFill>
                <a:cs typeface="SKR HEAD1" pitchFamily="2" charset="-78"/>
              </a:rPr>
              <a:t>3- أن </a:t>
            </a:r>
            <a:r>
              <a:rPr lang="ar-SA" sz="3600" dirty="0" err="1" smtClean="0">
                <a:solidFill>
                  <a:srgbClr val="002060"/>
                </a:solidFill>
                <a:cs typeface="SKR HEAD1" pitchFamily="2" charset="-78"/>
              </a:rPr>
              <a:t>المدات</a:t>
            </a:r>
            <a:r>
              <a:rPr lang="ar-SA" sz="3600" dirty="0" smtClean="0">
                <a:solidFill>
                  <a:srgbClr val="002060"/>
                </a:solidFill>
                <a:cs typeface="SKR HEAD1" pitchFamily="2" charset="-78"/>
              </a:rPr>
              <a:t> في مجموعتي (ب - </a:t>
            </a:r>
            <a:r>
              <a:rPr lang="ar-SA" sz="3600" dirty="0" err="1" smtClean="0">
                <a:solidFill>
                  <a:srgbClr val="002060"/>
                </a:solidFill>
                <a:cs typeface="SKR HEAD1" pitchFamily="2" charset="-78"/>
              </a:rPr>
              <a:t>ج</a:t>
            </a:r>
            <a:r>
              <a:rPr lang="ar-SA" sz="3600" dirty="0" smtClean="0">
                <a:solidFill>
                  <a:srgbClr val="002060"/>
                </a:solidFill>
                <a:cs typeface="SKR HEAD1" pitchFamily="2" charset="-78"/>
              </a:rPr>
              <a:t>) فيها قدر زائد على المد الطبيعي .</a:t>
            </a:r>
            <a:endParaRPr lang="ar-SA" sz="3600" dirty="0">
              <a:solidFill>
                <a:srgbClr val="002060"/>
              </a:solidFill>
              <a:cs typeface="SKR HEAD1" pitchFamily="2" charset="-78"/>
            </a:endParaRPr>
          </a:p>
        </p:txBody>
      </p:sp>
    </p:spTree>
  </p:cSld>
  <p:clrMapOvr>
    <a:masterClrMapping/>
  </p:clrMapOvr>
  <p:transition spd="slow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400"/>
                            </p:stCondLst>
                            <p:childTnLst>
                              <p:par>
                                <p:cTn id="11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900"/>
                            </p:stCondLst>
                            <p:childTnLst>
                              <p:par>
                                <p:cTn id="1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3900"/>
                            </p:stCondLst>
                            <p:childTnLst>
                              <p:par>
                                <p:cTn id="1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900"/>
                            </p:stCondLst>
                            <p:childTnLst>
                              <p:par>
                                <p:cTn id="2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7900"/>
                            </p:stCondLst>
                            <p:childTnLst>
                              <p:par>
                                <p:cTn id="2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800" decel="100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animBg="1"/>
      <p:bldP spid="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0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80" name="Text Box 4"/>
          <p:cNvSpPr txBox="1">
            <a:spLocks noChangeArrowheads="1"/>
          </p:cNvSpPr>
          <p:nvPr/>
        </p:nvSpPr>
        <p:spPr bwMode="auto">
          <a:xfrm>
            <a:off x="2916238" y="476250"/>
            <a:ext cx="3600450" cy="1152525"/>
          </a:xfrm>
          <a:prstGeom prst="rect">
            <a:avLst/>
          </a:prstGeom>
          <a:solidFill>
            <a:srgbClr val="FFFFCC"/>
          </a:solidFill>
          <a:ln w="38100">
            <a:solidFill>
              <a:srgbClr val="339933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/>
          <a:lstStyle/>
          <a:p>
            <a:pPr algn="ctr">
              <a:spcBef>
                <a:spcPct val="50000"/>
              </a:spcBef>
            </a:pPr>
            <a:r>
              <a:rPr lang="ar-SA" sz="5400">
                <a:solidFill>
                  <a:srgbClr val="800000"/>
                </a:solidFill>
                <a:latin typeface="Arial" pitchFamily="34" charset="0"/>
                <a:cs typeface="PT Bold Heading" pitchFamily="2" charset="-78"/>
              </a:rPr>
              <a:t>أقسام المد</a:t>
            </a:r>
          </a:p>
        </p:txBody>
      </p:sp>
      <p:sp>
        <p:nvSpPr>
          <p:cNvPr id="24581" name="Text Box 5"/>
          <p:cNvSpPr txBox="1">
            <a:spLocks noChangeArrowheads="1"/>
          </p:cNvSpPr>
          <p:nvPr/>
        </p:nvSpPr>
        <p:spPr bwMode="auto">
          <a:xfrm>
            <a:off x="5292725" y="3021013"/>
            <a:ext cx="3030538" cy="984250"/>
          </a:xfrm>
          <a:prstGeom prst="rect">
            <a:avLst/>
          </a:prstGeom>
          <a:solidFill>
            <a:srgbClr val="FFFFFF"/>
          </a:solidFill>
          <a:ln w="38100">
            <a:solidFill>
              <a:srgbClr val="003366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/>
          <a:lstStyle/>
          <a:p>
            <a:pPr algn="ctr">
              <a:spcBef>
                <a:spcPct val="50000"/>
              </a:spcBef>
            </a:pPr>
            <a:r>
              <a:rPr lang="ar-SA" sz="4400" b="1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PT Bold Heading" pitchFamily="2" charset="-78"/>
              </a:rPr>
              <a:t>مد طبيعي</a:t>
            </a:r>
            <a:endParaRPr lang="ar-SA" sz="4400" b="1">
              <a:solidFill>
                <a:srgbClr val="003366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itchFamily="34" charset="0"/>
              <a:cs typeface="PT Bold Heading" pitchFamily="2" charset="-78"/>
            </a:endParaRPr>
          </a:p>
        </p:txBody>
      </p:sp>
      <p:sp>
        <p:nvSpPr>
          <p:cNvPr id="24582" name="Text Box 6"/>
          <p:cNvSpPr txBox="1">
            <a:spLocks noChangeArrowheads="1"/>
          </p:cNvSpPr>
          <p:nvPr/>
        </p:nvSpPr>
        <p:spPr bwMode="auto">
          <a:xfrm>
            <a:off x="827088" y="2997200"/>
            <a:ext cx="2881312" cy="1008063"/>
          </a:xfrm>
          <a:prstGeom prst="rect">
            <a:avLst/>
          </a:prstGeom>
          <a:solidFill>
            <a:srgbClr val="FFFFFF"/>
          </a:solidFill>
          <a:ln w="38100">
            <a:solidFill>
              <a:srgbClr val="003366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/>
          <a:lstStyle/>
          <a:p>
            <a:pPr algn="ctr">
              <a:spcBef>
                <a:spcPct val="50000"/>
              </a:spcBef>
            </a:pPr>
            <a:r>
              <a:rPr lang="ar-SA" sz="4400" b="1">
                <a:solidFill>
                  <a:srgbClr val="0033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PT Bold Heading" pitchFamily="2" charset="-78"/>
              </a:rPr>
              <a:t>مد فرعي</a:t>
            </a:r>
          </a:p>
        </p:txBody>
      </p:sp>
      <p:sp>
        <p:nvSpPr>
          <p:cNvPr id="24586" name="Text Box 10"/>
          <p:cNvSpPr txBox="1">
            <a:spLocks noChangeArrowheads="1"/>
          </p:cNvSpPr>
          <p:nvPr/>
        </p:nvSpPr>
        <p:spPr bwMode="auto">
          <a:xfrm>
            <a:off x="4716463" y="4643438"/>
            <a:ext cx="4176712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800">
                <a:solidFill>
                  <a:srgbClr val="0033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PT Bold Heading" pitchFamily="2" charset="-78"/>
              </a:rPr>
              <a:t> وهو الذي لا يتوقف على سبب من همز أو سكون</a:t>
            </a:r>
            <a:endParaRPr lang="ar-SA" sz="2800">
              <a:solidFill>
                <a:srgbClr val="339933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itchFamily="34" charset="0"/>
              <a:cs typeface="PT Bold Heading" pitchFamily="2" charset="-78"/>
            </a:endParaRPr>
          </a:p>
        </p:txBody>
      </p:sp>
      <p:sp>
        <p:nvSpPr>
          <p:cNvPr id="24589" name="Text Box 13"/>
          <p:cNvSpPr txBox="1">
            <a:spLocks noChangeArrowheads="1"/>
          </p:cNvSpPr>
          <p:nvPr/>
        </p:nvSpPr>
        <p:spPr bwMode="auto">
          <a:xfrm>
            <a:off x="107950" y="4724400"/>
            <a:ext cx="4176713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800">
                <a:solidFill>
                  <a:srgbClr val="0033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PT Bold Heading" pitchFamily="2" charset="-78"/>
              </a:rPr>
              <a:t>وهو الذي يتوقف على سبب من همز أو سكون</a:t>
            </a:r>
            <a:endParaRPr lang="ar-SA" sz="2800">
              <a:solidFill>
                <a:srgbClr val="339933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itchFamily="34" charset="0"/>
              <a:cs typeface="PT Bold Heading" pitchFamily="2" charset="-78"/>
            </a:endParaRPr>
          </a:p>
        </p:txBody>
      </p:sp>
      <p:sp>
        <p:nvSpPr>
          <p:cNvPr id="24591" name="Text Box 15"/>
          <p:cNvSpPr txBox="1">
            <a:spLocks noChangeArrowheads="1"/>
          </p:cNvSpPr>
          <p:nvPr/>
        </p:nvSpPr>
        <p:spPr bwMode="auto">
          <a:xfrm>
            <a:off x="6515100" y="5899150"/>
            <a:ext cx="1728788" cy="698500"/>
          </a:xfrm>
          <a:prstGeom prst="rect">
            <a:avLst/>
          </a:prstGeom>
          <a:solidFill>
            <a:srgbClr val="FFFFCC">
              <a:alpha val="53000"/>
            </a:srgbClr>
          </a:solidFill>
          <a:ln w="57150">
            <a:solidFill>
              <a:srgbClr val="A5002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3600">
                <a:solidFill>
                  <a:srgbClr val="0033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cs typeface="Akhbar MT" pitchFamily="2" charset="-78"/>
              </a:rPr>
              <a:t>قال</a:t>
            </a:r>
          </a:p>
        </p:txBody>
      </p:sp>
      <p:sp>
        <p:nvSpPr>
          <p:cNvPr id="24592" name="Text Box 16"/>
          <p:cNvSpPr txBox="1">
            <a:spLocks noChangeArrowheads="1"/>
          </p:cNvSpPr>
          <p:nvPr/>
        </p:nvSpPr>
        <p:spPr bwMode="auto">
          <a:xfrm>
            <a:off x="684213" y="5876925"/>
            <a:ext cx="2232025" cy="720725"/>
          </a:xfrm>
          <a:prstGeom prst="rect">
            <a:avLst/>
          </a:prstGeom>
          <a:solidFill>
            <a:srgbClr val="FFFFCC">
              <a:alpha val="53000"/>
            </a:srgbClr>
          </a:solidFill>
          <a:ln w="57150">
            <a:solidFill>
              <a:srgbClr val="A50021"/>
            </a:solidFill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50000"/>
              </a:spcBef>
            </a:pPr>
            <a:r>
              <a:rPr lang="ar-SA" sz="3600">
                <a:solidFill>
                  <a:srgbClr val="0033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cs typeface="Akhbar MT" pitchFamily="2" charset="-78"/>
              </a:rPr>
              <a:t>جاءت - الطامة</a:t>
            </a:r>
          </a:p>
        </p:txBody>
      </p:sp>
      <p:sp>
        <p:nvSpPr>
          <p:cNvPr id="18448" name="Line 16"/>
          <p:cNvSpPr>
            <a:spLocks noChangeShapeType="1"/>
          </p:cNvSpPr>
          <p:nvPr/>
        </p:nvSpPr>
        <p:spPr bwMode="auto">
          <a:xfrm>
            <a:off x="6588125" y="1052513"/>
            <a:ext cx="792163" cy="0"/>
          </a:xfrm>
          <a:prstGeom prst="line">
            <a:avLst/>
          </a:prstGeom>
          <a:noFill/>
          <a:ln w="76200">
            <a:solidFill>
              <a:srgbClr val="339933"/>
            </a:solidFill>
            <a:round/>
            <a:headEnd/>
            <a:tailEnd/>
          </a:ln>
          <a:effectLst/>
        </p:spPr>
        <p:txBody>
          <a:bodyPr/>
          <a:lstStyle/>
          <a:p>
            <a:endParaRPr lang="ar-SA"/>
          </a:p>
        </p:txBody>
      </p:sp>
      <p:sp>
        <p:nvSpPr>
          <p:cNvPr id="18449" name="Line 17"/>
          <p:cNvSpPr>
            <a:spLocks noChangeShapeType="1"/>
          </p:cNvSpPr>
          <p:nvPr/>
        </p:nvSpPr>
        <p:spPr bwMode="auto">
          <a:xfrm>
            <a:off x="7380288" y="1052513"/>
            <a:ext cx="0" cy="1655762"/>
          </a:xfrm>
          <a:prstGeom prst="line">
            <a:avLst/>
          </a:prstGeom>
          <a:noFill/>
          <a:ln w="76200">
            <a:solidFill>
              <a:srgbClr val="339933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ar-SA"/>
          </a:p>
        </p:txBody>
      </p:sp>
      <p:sp>
        <p:nvSpPr>
          <p:cNvPr id="18450" name="Line 18"/>
          <p:cNvSpPr>
            <a:spLocks noChangeShapeType="1"/>
          </p:cNvSpPr>
          <p:nvPr/>
        </p:nvSpPr>
        <p:spPr bwMode="auto">
          <a:xfrm>
            <a:off x="2124075" y="1052513"/>
            <a:ext cx="792163" cy="0"/>
          </a:xfrm>
          <a:prstGeom prst="line">
            <a:avLst/>
          </a:prstGeom>
          <a:noFill/>
          <a:ln w="76200">
            <a:solidFill>
              <a:srgbClr val="339933"/>
            </a:solidFill>
            <a:round/>
            <a:headEnd/>
            <a:tailEnd/>
          </a:ln>
          <a:effectLst/>
        </p:spPr>
        <p:txBody>
          <a:bodyPr/>
          <a:lstStyle/>
          <a:p>
            <a:endParaRPr lang="ar-SA"/>
          </a:p>
        </p:txBody>
      </p:sp>
      <p:sp>
        <p:nvSpPr>
          <p:cNvPr id="18451" name="Line 19"/>
          <p:cNvSpPr>
            <a:spLocks noChangeShapeType="1"/>
          </p:cNvSpPr>
          <p:nvPr/>
        </p:nvSpPr>
        <p:spPr bwMode="auto">
          <a:xfrm>
            <a:off x="2124075" y="1052513"/>
            <a:ext cx="0" cy="1655762"/>
          </a:xfrm>
          <a:prstGeom prst="line">
            <a:avLst/>
          </a:prstGeom>
          <a:noFill/>
          <a:ln w="76200">
            <a:solidFill>
              <a:srgbClr val="339933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ar-SA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458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45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45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800"/>
                            </p:stCondLst>
                            <p:childTnLst>
                              <p:par>
                                <p:cTn id="1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1000"/>
                                        <p:tgtEl>
                                          <p:spTgt spid="184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800"/>
                            </p:stCondLst>
                            <p:childTnLst>
                              <p:par>
                                <p:cTn id="1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1000"/>
                                        <p:tgtEl>
                                          <p:spTgt spid="184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3800"/>
                            </p:stCondLst>
                            <p:childTnLst>
                              <p:par>
                                <p:cTn id="19" presetID="4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458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45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45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400"/>
                            </p:stCondLst>
                            <p:childTnLst>
                              <p:par>
                                <p:cTn id="25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7" dur="1000"/>
                                        <p:tgtEl>
                                          <p:spTgt spid="184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6400"/>
                            </p:stCondLst>
                            <p:childTnLst>
                              <p:par>
                                <p:cTn id="2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1" dur="1000"/>
                                        <p:tgtEl>
                                          <p:spTgt spid="184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7400"/>
                            </p:stCondLst>
                            <p:childTnLst>
                              <p:par>
                                <p:cTn id="33" presetID="4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458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45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45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8900"/>
                            </p:stCondLst>
                            <p:childTnLst>
                              <p:par>
                                <p:cTn id="39" presetID="4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2458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245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45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2900"/>
                            </p:stCondLst>
                            <p:childTnLst>
                              <p:par>
                                <p:cTn id="45" presetID="4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2459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245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245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14100"/>
                            </p:stCondLst>
                            <p:childTnLst>
                              <p:par>
                                <p:cTn id="51" presetID="4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2458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245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245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17900"/>
                            </p:stCondLst>
                            <p:childTnLst>
                              <p:par>
                                <p:cTn id="57" presetID="4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2459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245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245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80" grpId="0" animBg="1"/>
      <p:bldP spid="24581" grpId="0" animBg="1"/>
      <p:bldP spid="24582" grpId="0" animBg="1"/>
      <p:bldP spid="24586" grpId="0"/>
      <p:bldP spid="24589" grpId="0"/>
      <p:bldP spid="24591" grpId="0" animBg="1"/>
      <p:bldP spid="24592" grpId="0" animBg="1"/>
      <p:bldP spid="18448" grpId="0" animBg="1"/>
      <p:bldP spid="18449" grpId="0" animBg="1"/>
      <p:bldP spid="18450" grpId="0" animBg="1"/>
      <p:bldP spid="18451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0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80" name="Text Box 4"/>
          <p:cNvSpPr txBox="1">
            <a:spLocks noChangeArrowheads="1"/>
          </p:cNvSpPr>
          <p:nvPr/>
        </p:nvSpPr>
        <p:spPr bwMode="auto">
          <a:xfrm>
            <a:off x="2916238" y="476250"/>
            <a:ext cx="3600450" cy="1152525"/>
          </a:xfrm>
          <a:prstGeom prst="rect">
            <a:avLst/>
          </a:prstGeom>
          <a:solidFill>
            <a:srgbClr val="FFFFCC"/>
          </a:solidFill>
          <a:ln w="38100">
            <a:solidFill>
              <a:srgbClr val="339933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/>
          <a:lstStyle/>
          <a:p>
            <a:pPr algn="ctr">
              <a:spcBef>
                <a:spcPct val="50000"/>
              </a:spcBef>
            </a:pPr>
            <a:r>
              <a:rPr lang="ar-SA" sz="5400">
                <a:solidFill>
                  <a:srgbClr val="800000"/>
                </a:solidFill>
                <a:latin typeface="Arial" pitchFamily="34" charset="0"/>
                <a:cs typeface="SKR HEAD1 Outlined" pitchFamily="2" charset="-78"/>
              </a:rPr>
              <a:t>خلاصة</a:t>
            </a:r>
          </a:p>
        </p:txBody>
      </p:sp>
      <p:sp>
        <p:nvSpPr>
          <p:cNvPr id="24581" name="Text Box 5"/>
          <p:cNvSpPr txBox="1">
            <a:spLocks noChangeArrowheads="1"/>
          </p:cNvSpPr>
          <p:nvPr/>
        </p:nvSpPr>
        <p:spPr bwMode="auto">
          <a:xfrm>
            <a:off x="5862638" y="2133600"/>
            <a:ext cx="3030537" cy="984250"/>
          </a:xfrm>
          <a:prstGeom prst="rect">
            <a:avLst/>
          </a:prstGeom>
          <a:solidFill>
            <a:srgbClr val="FFFFFF"/>
          </a:solidFill>
          <a:ln w="38100">
            <a:solidFill>
              <a:srgbClr val="003366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/>
          <a:lstStyle/>
          <a:p>
            <a:pPr algn="ctr">
              <a:spcBef>
                <a:spcPct val="50000"/>
              </a:spcBef>
            </a:pPr>
            <a:r>
              <a:rPr lang="ar-SA" sz="4400" b="1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SKR HEAD1" pitchFamily="2" charset="-78"/>
              </a:rPr>
              <a:t>مد طبيعي(أصلي)</a:t>
            </a:r>
            <a:endParaRPr lang="ar-SA" sz="4400" b="1">
              <a:solidFill>
                <a:srgbClr val="003366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itchFamily="34" charset="0"/>
              <a:cs typeface="SKR HEAD1" pitchFamily="2" charset="-78"/>
            </a:endParaRPr>
          </a:p>
        </p:txBody>
      </p:sp>
      <p:sp>
        <p:nvSpPr>
          <p:cNvPr id="24582" name="Text Box 6"/>
          <p:cNvSpPr txBox="1">
            <a:spLocks noChangeArrowheads="1"/>
          </p:cNvSpPr>
          <p:nvPr/>
        </p:nvSpPr>
        <p:spPr bwMode="auto">
          <a:xfrm>
            <a:off x="684213" y="2133600"/>
            <a:ext cx="2881312" cy="1008063"/>
          </a:xfrm>
          <a:prstGeom prst="rect">
            <a:avLst/>
          </a:prstGeom>
          <a:solidFill>
            <a:srgbClr val="FFFFFF"/>
          </a:solidFill>
          <a:ln w="38100">
            <a:solidFill>
              <a:srgbClr val="003366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/>
          <a:lstStyle/>
          <a:p>
            <a:pPr algn="ctr">
              <a:spcBef>
                <a:spcPct val="50000"/>
              </a:spcBef>
            </a:pPr>
            <a:r>
              <a:rPr lang="ar-SA" sz="4400" b="1">
                <a:solidFill>
                  <a:srgbClr val="0033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SKR HEAD1" pitchFamily="2" charset="-78"/>
              </a:rPr>
              <a:t>مد فرعي</a:t>
            </a:r>
          </a:p>
        </p:txBody>
      </p:sp>
      <p:sp>
        <p:nvSpPr>
          <p:cNvPr id="24586" name="Text Box 10"/>
          <p:cNvSpPr txBox="1">
            <a:spLocks noChangeArrowheads="1"/>
          </p:cNvSpPr>
          <p:nvPr/>
        </p:nvSpPr>
        <p:spPr bwMode="auto">
          <a:xfrm>
            <a:off x="4464081" y="3429000"/>
            <a:ext cx="4608513" cy="1569660"/>
          </a:xfrm>
          <a:prstGeom prst="rect">
            <a:avLst/>
          </a:prstGeom>
          <a:solidFill>
            <a:schemeClr val="bg1"/>
          </a:solidFill>
          <a:ln w="57150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3200">
                <a:solidFill>
                  <a:srgbClr val="0033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SKR HEAD1" pitchFamily="2" charset="-78"/>
              </a:rPr>
              <a:t> سمي طبيعياً لأن صاحب الطبيعة السليمة لا يزيده عن حده ولا ينقصه عنه </a:t>
            </a:r>
            <a:endParaRPr lang="ar-SA" sz="3200">
              <a:solidFill>
                <a:srgbClr val="339933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itchFamily="34" charset="0"/>
              <a:cs typeface="SKR HEAD1" pitchFamily="2" charset="-78"/>
            </a:endParaRPr>
          </a:p>
        </p:txBody>
      </p:sp>
      <p:sp>
        <p:nvSpPr>
          <p:cNvPr id="24589" name="Text Box 13"/>
          <p:cNvSpPr txBox="1">
            <a:spLocks noChangeArrowheads="1"/>
          </p:cNvSpPr>
          <p:nvPr/>
        </p:nvSpPr>
        <p:spPr bwMode="auto">
          <a:xfrm>
            <a:off x="34925" y="3429000"/>
            <a:ext cx="4176713" cy="1571636"/>
          </a:xfrm>
          <a:prstGeom prst="rect">
            <a:avLst/>
          </a:prstGeom>
          <a:solidFill>
            <a:schemeClr val="bg1"/>
          </a:solidFill>
          <a:ln w="57150">
            <a:solidFill>
              <a:srgbClr val="660033"/>
            </a:solidFill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50000"/>
              </a:spcBef>
            </a:pPr>
            <a:r>
              <a:rPr lang="ar-SA" sz="4800">
                <a:solidFill>
                  <a:srgbClr val="0033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SKR HEAD1" pitchFamily="2" charset="-78"/>
              </a:rPr>
              <a:t>سمي فرعيا لتفرعه عن المد الطبيعي</a:t>
            </a:r>
            <a:endParaRPr lang="ar-SA" sz="4800">
              <a:solidFill>
                <a:srgbClr val="339933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itchFamily="34" charset="0"/>
              <a:cs typeface="SKR HEAD1" pitchFamily="2" charset="-78"/>
            </a:endParaRPr>
          </a:p>
        </p:txBody>
      </p:sp>
      <p:sp>
        <p:nvSpPr>
          <p:cNvPr id="24591" name="Text Box 15"/>
          <p:cNvSpPr txBox="1">
            <a:spLocks noChangeArrowheads="1"/>
          </p:cNvSpPr>
          <p:nvPr/>
        </p:nvSpPr>
        <p:spPr bwMode="auto">
          <a:xfrm>
            <a:off x="4429124" y="5209302"/>
            <a:ext cx="4643470" cy="1077218"/>
          </a:xfrm>
          <a:prstGeom prst="rect">
            <a:avLst/>
          </a:prstGeom>
          <a:solidFill>
            <a:srgbClr val="FFFFCC">
              <a:alpha val="53000"/>
            </a:srgbClr>
          </a:solidFill>
          <a:ln w="57150">
            <a:solidFill>
              <a:srgbClr val="A5002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3200">
                <a:solidFill>
                  <a:srgbClr val="003366"/>
                </a:solidFill>
                <a:latin typeface="Arial" pitchFamily="34" charset="0"/>
                <a:cs typeface="SKR HEAD1" pitchFamily="2" charset="-78"/>
              </a:rPr>
              <a:t>وسمي أصلياً لأنه أصل للمد الفرعي ، وقيل لأصالته وثبوته على حالة واحدة</a:t>
            </a:r>
          </a:p>
        </p:txBody>
      </p:sp>
      <p:sp>
        <p:nvSpPr>
          <p:cNvPr id="27657" name="Line 9"/>
          <p:cNvSpPr>
            <a:spLocks noChangeShapeType="1"/>
          </p:cNvSpPr>
          <p:nvPr/>
        </p:nvSpPr>
        <p:spPr bwMode="auto">
          <a:xfrm>
            <a:off x="6588125" y="1052513"/>
            <a:ext cx="792163" cy="0"/>
          </a:xfrm>
          <a:prstGeom prst="line">
            <a:avLst/>
          </a:prstGeom>
          <a:noFill/>
          <a:ln w="76200">
            <a:solidFill>
              <a:srgbClr val="339933"/>
            </a:solidFill>
            <a:round/>
            <a:headEnd/>
            <a:tailEnd/>
          </a:ln>
          <a:effectLst/>
        </p:spPr>
        <p:txBody>
          <a:bodyPr/>
          <a:lstStyle/>
          <a:p>
            <a:endParaRPr lang="ar-SA"/>
          </a:p>
        </p:txBody>
      </p:sp>
      <p:sp>
        <p:nvSpPr>
          <p:cNvPr id="27658" name="Line 10"/>
          <p:cNvSpPr>
            <a:spLocks noChangeShapeType="1"/>
          </p:cNvSpPr>
          <p:nvPr/>
        </p:nvSpPr>
        <p:spPr bwMode="auto">
          <a:xfrm>
            <a:off x="7380288" y="1052513"/>
            <a:ext cx="0" cy="936625"/>
          </a:xfrm>
          <a:prstGeom prst="line">
            <a:avLst/>
          </a:prstGeom>
          <a:noFill/>
          <a:ln w="76200">
            <a:solidFill>
              <a:srgbClr val="339933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ar-SA"/>
          </a:p>
        </p:txBody>
      </p:sp>
      <p:sp>
        <p:nvSpPr>
          <p:cNvPr id="27659" name="Line 11"/>
          <p:cNvSpPr>
            <a:spLocks noChangeShapeType="1"/>
          </p:cNvSpPr>
          <p:nvPr/>
        </p:nvSpPr>
        <p:spPr bwMode="auto">
          <a:xfrm>
            <a:off x="2124075" y="1052513"/>
            <a:ext cx="792163" cy="0"/>
          </a:xfrm>
          <a:prstGeom prst="line">
            <a:avLst/>
          </a:prstGeom>
          <a:noFill/>
          <a:ln w="76200">
            <a:solidFill>
              <a:srgbClr val="339933"/>
            </a:solidFill>
            <a:round/>
            <a:headEnd/>
            <a:tailEnd/>
          </a:ln>
          <a:effectLst/>
        </p:spPr>
        <p:txBody>
          <a:bodyPr/>
          <a:lstStyle/>
          <a:p>
            <a:endParaRPr lang="ar-SA"/>
          </a:p>
        </p:txBody>
      </p:sp>
      <p:sp>
        <p:nvSpPr>
          <p:cNvPr id="27661" name="Line 13"/>
          <p:cNvSpPr>
            <a:spLocks noChangeShapeType="1"/>
          </p:cNvSpPr>
          <p:nvPr/>
        </p:nvSpPr>
        <p:spPr bwMode="auto">
          <a:xfrm>
            <a:off x="2124075" y="1052513"/>
            <a:ext cx="0" cy="936625"/>
          </a:xfrm>
          <a:prstGeom prst="line">
            <a:avLst/>
          </a:prstGeom>
          <a:noFill/>
          <a:ln w="76200">
            <a:solidFill>
              <a:srgbClr val="339933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ar-SA"/>
          </a:p>
        </p:txBody>
      </p:sp>
      <p:sp>
        <p:nvSpPr>
          <p:cNvPr id="12" name="Text Box 15"/>
          <p:cNvSpPr txBox="1">
            <a:spLocks noChangeArrowheads="1"/>
          </p:cNvSpPr>
          <p:nvPr/>
        </p:nvSpPr>
        <p:spPr bwMode="auto">
          <a:xfrm>
            <a:off x="36512" y="5214950"/>
            <a:ext cx="4178298" cy="1077218"/>
          </a:xfrm>
          <a:prstGeom prst="rect">
            <a:avLst/>
          </a:prstGeom>
          <a:solidFill>
            <a:srgbClr val="FFFFCC">
              <a:alpha val="53000"/>
            </a:srgbClr>
          </a:solidFill>
          <a:ln w="57150">
            <a:solidFill>
              <a:srgbClr val="A5002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3200" dirty="0" smtClean="0">
                <a:solidFill>
                  <a:srgbClr val="003366"/>
                </a:solidFill>
                <a:latin typeface="Arial" pitchFamily="34" charset="0"/>
                <a:cs typeface="SKR HEAD1" pitchFamily="2" charset="-78"/>
              </a:rPr>
              <a:t>له أنواع منها : المد المتصل ، والمنفصل ، والعارض ، واللازم</a:t>
            </a:r>
            <a:endParaRPr lang="ar-SA" sz="3200" dirty="0">
              <a:solidFill>
                <a:srgbClr val="003366"/>
              </a:solidFill>
              <a:latin typeface="Arial" pitchFamily="34" charset="0"/>
              <a:cs typeface="SKR HEAD1" pitchFamily="2" charset="-78"/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45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276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500"/>
                            </p:stCondLst>
                            <p:childTnLst>
                              <p:par>
                                <p:cTn id="1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276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245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0"/>
                            </p:stCondLst>
                            <p:childTnLst>
                              <p:par>
                                <p:cTn id="21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3" dur="500"/>
                                        <p:tgtEl>
                                          <p:spTgt spid="276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500"/>
                            </p:stCondLst>
                            <p:childTnLst>
                              <p:par>
                                <p:cTn id="2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276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6000"/>
                            </p:stCondLst>
                            <p:childTnLst>
                              <p:par>
                                <p:cTn id="2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245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8000"/>
                            </p:stCondLst>
                            <p:childTnLst>
                              <p:par>
                                <p:cTn id="33" presetID="5" presetClass="entr" presetSubtype="5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35" dur="500"/>
                                        <p:tgtEl>
                                          <p:spTgt spid="245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8500"/>
                            </p:stCondLst>
                            <p:childTnLst>
                              <p:par>
                                <p:cTn id="37" presetID="5" presetClass="entr" presetSubtype="5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39" dur="500"/>
                                        <p:tgtEl>
                                          <p:spTgt spid="245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9000"/>
                            </p:stCondLst>
                            <p:childTnLst>
                              <p:par>
                                <p:cTn id="4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3" dur="500"/>
                                        <p:tgtEl>
                                          <p:spTgt spid="245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9500"/>
                            </p:stCondLst>
                            <p:childTnLst>
                              <p:par>
                                <p:cTn id="4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80" grpId="0" animBg="1"/>
      <p:bldP spid="24581" grpId="0" animBg="1"/>
      <p:bldP spid="24582" grpId="0" animBg="1"/>
      <p:bldP spid="24586" grpId="0" animBg="1"/>
      <p:bldP spid="24589" grpId="0" animBg="1"/>
      <p:bldP spid="24591" grpId="0" animBg="1"/>
      <p:bldP spid="27657" grpId="0" animBg="1"/>
      <p:bldP spid="27658" grpId="0" animBg="1"/>
      <p:bldP spid="27659" grpId="0" animBg="1"/>
      <p:bldP spid="27661" grpId="0" animBg="1"/>
      <p:bldP spid="1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0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80" name="Text Box 4"/>
          <p:cNvSpPr txBox="1">
            <a:spLocks noChangeArrowheads="1"/>
          </p:cNvSpPr>
          <p:nvPr/>
        </p:nvSpPr>
        <p:spPr bwMode="auto">
          <a:xfrm>
            <a:off x="2916238" y="476250"/>
            <a:ext cx="3600450" cy="1152525"/>
          </a:xfrm>
          <a:prstGeom prst="rect">
            <a:avLst/>
          </a:prstGeom>
          <a:solidFill>
            <a:srgbClr val="FFFFCC"/>
          </a:solidFill>
          <a:ln w="38100">
            <a:solidFill>
              <a:srgbClr val="339933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/>
          <a:lstStyle/>
          <a:p>
            <a:pPr algn="ctr">
              <a:spcBef>
                <a:spcPct val="50000"/>
              </a:spcBef>
            </a:pPr>
            <a:r>
              <a:rPr lang="ar-SA" sz="4800">
                <a:solidFill>
                  <a:srgbClr val="800000"/>
                </a:solidFill>
                <a:latin typeface="Arial" pitchFamily="34" charset="0"/>
                <a:cs typeface="DecoType Naskh Variants" pitchFamily="2" charset="-78"/>
              </a:rPr>
              <a:t>أنواع المد الفرعي</a:t>
            </a:r>
          </a:p>
        </p:txBody>
      </p:sp>
      <p:sp>
        <p:nvSpPr>
          <p:cNvPr id="24581" name="Text Box 5"/>
          <p:cNvSpPr txBox="1">
            <a:spLocks noChangeArrowheads="1"/>
          </p:cNvSpPr>
          <p:nvPr/>
        </p:nvSpPr>
        <p:spPr bwMode="auto">
          <a:xfrm>
            <a:off x="5292725" y="3021013"/>
            <a:ext cx="3030538" cy="984250"/>
          </a:xfrm>
          <a:prstGeom prst="rect">
            <a:avLst/>
          </a:prstGeom>
          <a:solidFill>
            <a:srgbClr val="FFFFFF"/>
          </a:solidFill>
          <a:ln w="38100">
            <a:solidFill>
              <a:srgbClr val="003366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/>
          <a:lstStyle/>
          <a:p>
            <a:pPr algn="ctr">
              <a:spcBef>
                <a:spcPct val="50000"/>
              </a:spcBef>
            </a:pPr>
            <a:r>
              <a:rPr lang="ar-SA" sz="4400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DecoType Naskh Variants" pitchFamily="2" charset="-78"/>
              </a:rPr>
              <a:t>ما سببه الهمز</a:t>
            </a:r>
          </a:p>
        </p:txBody>
      </p:sp>
      <p:sp>
        <p:nvSpPr>
          <p:cNvPr id="24582" name="Text Box 6"/>
          <p:cNvSpPr txBox="1">
            <a:spLocks noChangeArrowheads="1"/>
          </p:cNvSpPr>
          <p:nvPr/>
        </p:nvSpPr>
        <p:spPr bwMode="auto">
          <a:xfrm>
            <a:off x="827088" y="2997200"/>
            <a:ext cx="2881312" cy="1008063"/>
          </a:xfrm>
          <a:prstGeom prst="rect">
            <a:avLst/>
          </a:prstGeom>
          <a:solidFill>
            <a:srgbClr val="FFFFFF"/>
          </a:solidFill>
          <a:ln w="38100">
            <a:solidFill>
              <a:srgbClr val="003366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/>
          <a:lstStyle/>
          <a:p>
            <a:pPr algn="ctr">
              <a:spcBef>
                <a:spcPct val="50000"/>
              </a:spcBef>
            </a:pPr>
            <a:r>
              <a:rPr lang="ar-SA" sz="4400" b="1">
                <a:solidFill>
                  <a:srgbClr val="0033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DecoType Naskh Variants" pitchFamily="2" charset="-78"/>
              </a:rPr>
              <a:t>ما سببه السكون</a:t>
            </a:r>
          </a:p>
        </p:txBody>
      </p:sp>
      <p:sp>
        <p:nvSpPr>
          <p:cNvPr id="24591" name="Text Box 15"/>
          <p:cNvSpPr txBox="1">
            <a:spLocks noChangeArrowheads="1"/>
          </p:cNvSpPr>
          <p:nvPr/>
        </p:nvSpPr>
        <p:spPr bwMode="auto">
          <a:xfrm>
            <a:off x="7164388" y="5589588"/>
            <a:ext cx="1728787" cy="698500"/>
          </a:xfrm>
          <a:prstGeom prst="rect">
            <a:avLst/>
          </a:prstGeom>
          <a:solidFill>
            <a:srgbClr val="FFFFCC">
              <a:alpha val="53000"/>
            </a:srgbClr>
          </a:solidFill>
          <a:ln w="57150">
            <a:solidFill>
              <a:srgbClr val="A5002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3600">
                <a:solidFill>
                  <a:srgbClr val="0066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cs typeface="DecoType Naskh Variants" pitchFamily="2" charset="-78"/>
              </a:rPr>
              <a:t>المد المتصل</a:t>
            </a:r>
          </a:p>
        </p:txBody>
      </p:sp>
      <p:sp>
        <p:nvSpPr>
          <p:cNvPr id="28681" name="Line 9"/>
          <p:cNvSpPr>
            <a:spLocks noChangeShapeType="1"/>
          </p:cNvSpPr>
          <p:nvPr/>
        </p:nvSpPr>
        <p:spPr bwMode="auto">
          <a:xfrm>
            <a:off x="6588125" y="1052513"/>
            <a:ext cx="792163" cy="0"/>
          </a:xfrm>
          <a:prstGeom prst="line">
            <a:avLst/>
          </a:prstGeom>
          <a:noFill/>
          <a:ln w="76200">
            <a:solidFill>
              <a:srgbClr val="339933"/>
            </a:solidFill>
            <a:round/>
            <a:headEnd/>
            <a:tailEnd/>
          </a:ln>
          <a:effectLst>
            <a:outerShdw dist="107763" dir="18900000" algn="ctr" rotWithShape="0">
              <a:schemeClr val="bg2">
                <a:alpha val="50000"/>
              </a:schemeClr>
            </a:outerShdw>
          </a:effectLst>
        </p:spPr>
        <p:txBody>
          <a:bodyPr/>
          <a:lstStyle/>
          <a:p>
            <a:endParaRPr lang="ar-SA"/>
          </a:p>
        </p:txBody>
      </p:sp>
      <p:sp>
        <p:nvSpPr>
          <p:cNvPr id="28682" name="Line 10"/>
          <p:cNvSpPr>
            <a:spLocks noChangeShapeType="1"/>
          </p:cNvSpPr>
          <p:nvPr/>
        </p:nvSpPr>
        <p:spPr bwMode="auto">
          <a:xfrm>
            <a:off x="7380288" y="1052513"/>
            <a:ext cx="0" cy="1655762"/>
          </a:xfrm>
          <a:prstGeom prst="line">
            <a:avLst/>
          </a:prstGeom>
          <a:noFill/>
          <a:ln w="76200">
            <a:solidFill>
              <a:srgbClr val="339933"/>
            </a:solidFill>
            <a:round/>
            <a:headEnd/>
            <a:tailEnd type="triangle" w="med" len="med"/>
          </a:ln>
          <a:effectLst>
            <a:outerShdw dist="107763" dir="18900000" algn="ctr" rotWithShape="0">
              <a:schemeClr val="bg2">
                <a:alpha val="50000"/>
              </a:schemeClr>
            </a:outerShdw>
          </a:effectLst>
        </p:spPr>
        <p:txBody>
          <a:bodyPr/>
          <a:lstStyle/>
          <a:p>
            <a:endParaRPr lang="ar-SA"/>
          </a:p>
        </p:txBody>
      </p:sp>
      <p:sp>
        <p:nvSpPr>
          <p:cNvPr id="28683" name="Line 11"/>
          <p:cNvSpPr>
            <a:spLocks noChangeShapeType="1"/>
          </p:cNvSpPr>
          <p:nvPr/>
        </p:nvSpPr>
        <p:spPr bwMode="auto">
          <a:xfrm>
            <a:off x="2124075" y="1052513"/>
            <a:ext cx="792163" cy="0"/>
          </a:xfrm>
          <a:prstGeom prst="line">
            <a:avLst/>
          </a:prstGeom>
          <a:noFill/>
          <a:ln w="76200">
            <a:solidFill>
              <a:srgbClr val="339933"/>
            </a:solidFill>
            <a:round/>
            <a:headEnd/>
            <a:tailEnd/>
          </a:ln>
          <a:effectLst>
            <a:outerShdw dist="107763" dir="13500000" algn="ctr" rotWithShape="0">
              <a:schemeClr val="bg2">
                <a:alpha val="50000"/>
              </a:schemeClr>
            </a:outerShdw>
          </a:effectLst>
        </p:spPr>
        <p:txBody>
          <a:bodyPr/>
          <a:lstStyle/>
          <a:p>
            <a:endParaRPr lang="ar-SA"/>
          </a:p>
        </p:txBody>
      </p:sp>
      <p:sp>
        <p:nvSpPr>
          <p:cNvPr id="28684" name="Line 12"/>
          <p:cNvSpPr>
            <a:spLocks noChangeShapeType="1"/>
          </p:cNvSpPr>
          <p:nvPr/>
        </p:nvSpPr>
        <p:spPr bwMode="auto">
          <a:xfrm>
            <a:off x="2124075" y="1052513"/>
            <a:ext cx="0" cy="1655762"/>
          </a:xfrm>
          <a:prstGeom prst="line">
            <a:avLst/>
          </a:prstGeom>
          <a:noFill/>
          <a:ln w="76200">
            <a:solidFill>
              <a:srgbClr val="339933"/>
            </a:solidFill>
            <a:round/>
            <a:headEnd/>
            <a:tailEnd type="triangle" w="med" len="med"/>
          </a:ln>
          <a:effectLst>
            <a:outerShdw dist="107763" dir="8100000" algn="ctr" rotWithShape="0">
              <a:schemeClr val="bg2">
                <a:alpha val="50000"/>
              </a:schemeClr>
            </a:outerShdw>
          </a:effectLst>
        </p:spPr>
        <p:txBody>
          <a:bodyPr/>
          <a:lstStyle/>
          <a:p>
            <a:endParaRPr lang="ar-SA"/>
          </a:p>
        </p:txBody>
      </p:sp>
      <p:sp>
        <p:nvSpPr>
          <p:cNvPr id="2" name="Text Box 15"/>
          <p:cNvSpPr txBox="1">
            <a:spLocks noChangeArrowheads="1"/>
          </p:cNvSpPr>
          <p:nvPr/>
        </p:nvSpPr>
        <p:spPr bwMode="auto">
          <a:xfrm>
            <a:off x="5148263" y="5589588"/>
            <a:ext cx="1728787" cy="698500"/>
          </a:xfrm>
          <a:prstGeom prst="rect">
            <a:avLst/>
          </a:prstGeom>
          <a:solidFill>
            <a:srgbClr val="FFFFCC">
              <a:alpha val="53000"/>
            </a:srgbClr>
          </a:solidFill>
          <a:ln w="57150">
            <a:solidFill>
              <a:srgbClr val="A5002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3600">
                <a:solidFill>
                  <a:srgbClr val="0066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cs typeface="DecoType Naskh Variants" pitchFamily="2" charset="-78"/>
              </a:rPr>
              <a:t>المد المنفصل</a:t>
            </a:r>
          </a:p>
        </p:txBody>
      </p:sp>
      <p:sp>
        <p:nvSpPr>
          <p:cNvPr id="28698" name="Line 26"/>
          <p:cNvSpPr>
            <a:spLocks noChangeShapeType="1"/>
          </p:cNvSpPr>
          <p:nvPr/>
        </p:nvSpPr>
        <p:spPr bwMode="auto">
          <a:xfrm>
            <a:off x="6877050" y="4076700"/>
            <a:ext cx="936625" cy="1296988"/>
          </a:xfrm>
          <a:prstGeom prst="line">
            <a:avLst/>
          </a:prstGeom>
          <a:noFill/>
          <a:ln w="76200">
            <a:solidFill>
              <a:srgbClr val="006600"/>
            </a:solidFill>
            <a:round/>
            <a:headEnd/>
            <a:tailEnd type="triangle" w="med" len="med"/>
          </a:ln>
          <a:effectLst>
            <a:outerShdw dist="107763" dir="8100000" algn="ctr" rotWithShape="0">
              <a:schemeClr val="bg2">
                <a:alpha val="50000"/>
              </a:schemeClr>
            </a:outerShdw>
          </a:effectLst>
        </p:spPr>
        <p:txBody>
          <a:bodyPr/>
          <a:lstStyle/>
          <a:p>
            <a:endParaRPr lang="ar-SA"/>
          </a:p>
        </p:txBody>
      </p:sp>
      <p:sp>
        <p:nvSpPr>
          <p:cNvPr id="28699" name="Line 27"/>
          <p:cNvSpPr>
            <a:spLocks noChangeShapeType="1"/>
          </p:cNvSpPr>
          <p:nvPr/>
        </p:nvSpPr>
        <p:spPr bwMode="auto">
          <a:xfrm flipH="1">
            <a:off x="6156325" y="4076700"/>
            <a:ext cx="720725" cy="1296988"/>
          </a:xfrm>
          <a:prstGeom prst="line">
            <a:avLst/>
          </a:prstGeom>
          <a:noFill/>
          <a:ln w="76200">
            <a:solidFill>
              <a:srgbClr val="006600"/>
            </a:solidFill>
            <a:round/>
            <a:headEnd/>
            <a:tailEnd type="triangle" w="med" len="med"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/>
          <a:lstStyle/>
          <a:p>
            <a:endParaRPr lang="ar-SA"/>
          </a:p>
        </p:txBody>
      </p:sp>
      <p:sp>
        <p:nvSpPr>
          <p:cNvPr id="3" name="Text Box 15"/>
          <p:cNvSpPr txBox="1">
            <a:spLocks noChangeArrowheads="1"/>
          </p:cNvSpPr>
          <p:nvPr/>
        </p:nvSpPr>
        <p:spPr bwMode="auto">
          <a:xfrm>
            <a:off x="2555875" y="5589588"/>
            <a:ext cx="1728788" cy="698500"/>
          </a:xfrm>
          <a:prstGeom prst="rect">
            <a:avLst/>
          </a:prstGeom>
          <a:solidFill>
            <a:srgbClr val="FFFFCC">
              <a:alpha val="53000"/>
            </a:srgbClr>
          </a:solidFill>
          <a:ln w="57150">
            <a:solidFill>
              <a:srgbClr val="A5002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3600">
                <a:solidFill>
                  <a:srgbClr val="0033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cs typeface="DecoType Naskh Variants" pitchFamily="2" charset="-78"/>
              </a:rPr>
              <a:t>المد اللازم</a:t>
            </a:r>
          </a:p>
        </p:txBody>
      </p:sp>
      <p:sp>
        <p:nvSpPr>
          <p:cNvPr id="4" name="Text Box 15"/>
          <p:cNvSpPr txBox="1">
            <a:spLocks noChangeArrowheads="1"/>
          </p:cNvSpPr>
          <p:nvPr/>
        </p:nvSpPr>
        <p:spPr bwMode="auto">
          <a:xfrm>
            <a:off x="250825" y="5589588"/>
            <a:ext cx="2017713" cy="1008062"/>
          </a:xfrm>
          <a:prstGeom prst="rect">
            <a:avLst/>
          </a:prstGeom>
          <a:solidFill>
            <a:srgbClr val="FFFFCC">
              <a:alpha val="53000"/>
            </a:srgbClr>
          </a:solidFill>
          <a:ln w="57150">
            <a:solidFill>
              <a:srgbClr val="A50021"/>
            </a:solidFill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50000"/>
              </a:spcBef>
            </a:pPr>
            <a:r>
              <a:rPr lang="ar-SA" sz="3200">
                <a:solidFill>
                  <a:srgbClr val="0033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cs typeface="DecoType Naskh Variants" pitchFamily="2" charset="-78"/>
              </a:rPr>
              <a:t>المد العارض للسكون</a:t>
            </a:r>
          </a:p>
        </p:txBody>
      </p:sp>
      <p:sp>
        <p:nvSpPr>
          <p:cNvPr id="28702" name="Line 30"/>
          <p:cNvSpPr>
            <a:spLocks noChangeShapeType="1"/>
          </p:cNvSpPr>
          <p:nvPr/>
        </p:nvSpPr>
        <p:spPr bwMode="auto">
          <a:xfrm>
            <a:off x="2268538" y="4005263"/>
            <a:ext cx="936625" cy="1296987"/>
          </a:xfrm>
          <a:prstGeom prst="line">
            <a:avLst/>
          </a:prstGeom>
          <a:noFill/>
          <a:ln w="76200">
            <a:solidFill>
              <a:srgbClr val="006600"/>
            </a:solidFill>
            <a:round/>
            <a:headEnd/>
            <a:tailEnd type="triangle" w="med" len="med"/>
          </a:ln>
          <a:effectLst>
            <a:outerShdw dist="107763" dir="8100000" algn="ctr" rotWithShape="0">
              <a:schemeClr val="bg2">
                <a:alpha val="50000"/>
              </a:schemeClr>
            </a:outerShdw>
          </a:effectLst>
        </p:spPr>
        <p:txBody>
          <a:bodyPr/>
          <a:lstStyle/>
          <a:p>
            <a:endParaRPr lang="ar-SA"/>
          </a:p>
        </p:txBody>
      </p:sp>
      <p:sp>
        <p:nvSpPr>
          <p:cNvPr id="28703" name="Line 31"/>
          <p:cNvSpPr>
            <a:spLocks noChangeShapeType="1"/>
          </p:cNvSpPr>
          <p:nvPr/>
        </p:nvSpPr>
        <p:spPr bwMode="auto">
          <a:xfrm flipH="1">
            <a:off x="1403350" y="4005263"/>
            <a:ext cx="865188" cy="1368425"/>
          </a:xfrm>
          <a:prstGeom prst="line">
            <a:avLst/>
          </a:prstGeom>
          <a:noFill/>
          <a:ln w="76200">
            <a:solidFill>
              <a:srgbClr val="006600"/>
            </a:solidFill>
            <a:round/>
            <a:headEnd/>
            <a:tailEnd type="triangle" w="med" len="med"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/>
          <a:lstStyle/>
          <a:p>
            <a:endParaRPr lang="ar-SA"/>
          </a:p>
        </p:txBody>
      </p:sp>
      <p:sp>
        <p:nvSpPr>
          <p:cNvPr id="28704" name="Line 32"/>
          <p:cNvSpPr>
            <a:spLocks noChangeShapeType="1"/>
          </p:cNvSpPr>
          <p:nvPr/>
        </p:nvSpPr>
        <p:spPr bwMode="auto">
          <a:xfrm flipV="1">
            <a:off x="4643438" y="2492375"/>
            <a:ext cx="0" cy="4681538"/>
          </a:xfrm>
          <a:prstGeom prst="line">
            <a:avLst/>
          </a:prstGeom>
          <a:noFill/>
          <a:ln w="76200" cmpd="tri">
            <a:solidFill>
              <a:srgbClr val="FFCC66"/>
            </a:solidFill>
            <a:round/>
            <a:headEnd/>
            <a:tailEnd/>
          </a:ln>
          <a:effectLst/>
          <a:scene3d>
            <a:camera prst="legacyPerspectiveFront">
              <a:rot lat="1500000" lon="20099999" rev="0"/>
            </a:camera>
            <a:lightRig rig="legacyFlat4" dir="t"/>
          </a:scene3d>
          <a:sp3d extrusionH="430200" prstMaterial="legacyMatte">
            <a:bevelT w="13500" h="13500" prst="angle"/>
            <a:bevelB w="13500" h="13500" prst="angle"/>
            <a:extrusionClr>
              <a:srgbClr val="FFCC66"/>
            </a:extrusionClr>
          </a:sp3d>
        </p:spPr>
        <p:txBody>
          <a:bodyPr>
            <a:flatTx/>
          </a:bodyPr>
          <a:lstStyle/>
          <a:p>
            <a:endParaRPr lang="ar-SA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458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45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45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400"/>
                            </p:stCondLst>
                            <p:childTnLst>
                              <p:par>
                                <p:cTn id="1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1000"/>
                                        <p:tgtEl>
                                          <p:spTgt spid="286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3400"/>
                            </p:stCondLst>
                            <p:childTnLst>
                              <p:par>
                                <p:cTn id="1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1000"/>
                                        <p:tgtEl>
                                          <p:spTgt spid="286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4400"/>
                            </p:stCondLst>
                            <p:childTnLst>
                              <p:par>
                                <p:cTn id="19" presetID="4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458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45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45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6400"/>
                            </p:stCondLst>
                            <p:childTnLst>
                              <p:par>
                                <p:cTn id="25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7" dur="1000"/>
                                        <p:tgtEl>
                                          <p:spTgt spid="286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7400"/>
                            </p:stCondLst>
                            <p:childTnLst>
                              <p:par>
                                <p:cTn id="2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1" dur="1000"/>
                                        <p:tgtEl>
                                          <p:spTgt spid="286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8400"/>
                            </p:stCondLst>
                            <p:childTnLst>
                              <p:par>
                                <p:cTn id="33" presetID="4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458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45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45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10500"/>
                            </p:stCondLst>
                            <p:childTnLst>
                              <p:par>
                                <p:cTn id="3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1" dur="1000"/>
                                        <p:tgtEl>
                                          <p:spTgt spid="286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11500"/>
                            </p:stCondLst>
                            <p:childTnLst>
                              <p:par>
                                <p:cTn id="43" presetID="4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2459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245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245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13400"/>
                            </p:stCondLst>
                            <p:childTnLst>
                              <p:par>
                                <p:cTn id="4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1" dur="1000"/>
                                        <p:tgtEl>
                                          <p:spTgt spid="286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14400"/>
                            </p:stCondLst>
                            <p:childTnLst>
                              <p:par>
                                <p:cTn id="53" presetID="4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16400"/>
                            </p:stCondLst>
                            <p:childTnLst>
                              <p:par>
                                <p:cTn id="5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1" dur="1000"/>
                                        <p:tgtEl>
                                          <p:spTgt spid="287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17400"/>
                            </p:stCondLst>
                            <p:childTnLst>
                              <p:par>
                                <p:cTn id="63" presetID="4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19300"/>
                            </p:stCondLst>
                            <p:childTnLst>
                              <p:par>
                                <p:cTn id="6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1" dur="1000"/>
                                        <p:tgtEl>
                                          <p:spTgt spid="287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20300"/>
                            </p:stCondLst>
                            <p:childTnLst>
                              <p:par>
                                <p:cTn id="73" presetID="4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80" grpId="0" animBg="1"/>
      <p:bldP spid="24581" grpId="0" animBg="1"/>
      <p:bldP spid="24582" grpId="0" animBg="1"/>
      <p:bldP spid="24591" grpId="0" animBg="1"/>
      <p:bldP spid="28681" grpId="0" animBg="1"/>
      <p:bldP spid="28682" grpId="0" animBg="1"/>
      <p:bldP spid="28683" grpId="0" animBg="1"/>
      <p:bldP spid="28684" grpId="0" animBg="1"/>
      <p:bldP spid="2" grpId="0" animBg="1"/>
      <p:bldP spid="28698" grpId="0" animBg="1"/>
      <p:bldP spid="28699" grpId="0" animBg="1"/>
      <p:bldP spid="3" grpId="0" animBg="1"/>
      <p:bldP spid="4" grpId="0" animBg="1"/>
      <p:bldP spid="28702" grpId="0" animBg="1"/>
      <p:bldP spid="2870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ar-SA" smtClean="0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 eaLnBrk="1" hangingPunct="1"/>
            <a:endParaRPr lang="ar-SA" smtClean="0"/>
          </a:p>
        </p:txBody>
      </p:sp>
      <p:pic>
        <p:nvPicPr>
          <p:cNvPr id="10244" name="Picture 4" descr="MC90043829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292725" y="0"/>
            <a:ext cx="3578225" cy="2349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45" name="Picture 5" descr="MC900434810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79388" y="4149725"/>
            <a:ext cx="2663825" cy="2663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7828" name="Text Box 4" descr="30%"/>
          <p:cNvSpPr txBox="1">
            <a:spLocks noChangeArrowheads="1"/>
          </p:cNvSpPr>
          <p:nvPr/>
        </p:nvSpPr>
        <p:spPr bwMode="auto">
          <a:xfrm>
            <a:off x="647700" y="2547938"/>
            <a:ext cx="7920038" cy="1631950"/>
          </a:xfrm>
          <a:prstGeom prst="rect">
            <a:avLst/>
          </a:prstGeom>
          <a:pattFill prst="pct30">
            <a:fgClr>
              <a:schemeClr val="hlink"/>
            </a:fgClr>
            <a:bgClr>
              <a:schemeClr val="bg1"/>
            </a:bgClr>
          </a:pattFill>
          <a:ln w="57150">
            <a:solidFill>
              <a:srgbClr val="003399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>
            <a:spAutoFit/>
          </a:bodyPr>
          <a:lstStyle/>
          <a:p>
            <a:pPr algn="ctr">
              <a:defRPr/>
            </a:pPr>
            <a:endParaRPr lang="ar-SA" sz="2000" dirty="0">
              <a:solidFill>
                <a:srgbClr val="003366"/>
              </a:solidFill>
              <a:effectLst>
                <a:outerShdw blurRad="38100" dist="38100" dir="2700000" algn="tl">
                  <a:srgbClr val="C0C0C0"/>
                </a:outerShdw>
              </a:effectLst>
              <a:cs typeface="SKR HEAD1 Outlined" pitchFamily="2" charset="-78"/>
            </a:endParaRPr>
          </a:p>
          <a:p>
            <a:pPr algn="ctr">
              <a:defRPr/>
            </a:pPr>
            <a:r>
              <a:rPr lang="ar-SA" sz="8000" dirty="0">
                <a:solidFill>
                  <a:srgbClr val="0033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SKR HEAD1 Outlined" pitchFamily="2" charset="-78"/>
              </a:rPr>
              <a:t>الأمثلة </a:t>
            </a:r>
            <a:endParaRPr lang="ar-SA" sz="2000" dirty="0">
              <a:solidFill>
                <a:srgbClr val="003366"/>
              </a:solidFill>
              <a:effectLst>
                <a:outerShdw blurRad="38100" dist="38100" dir="2700000" algn="tl">
                  <a:srgbClr val="C0C0C0"/>
                </a:outerShdw>
              </a:effectLst>
              <a:cs typeface="SKR HEAD1 Outlined" pitchFamily="2" charset="-78"/>
            </a:endParaRPr>
          </a:p>
        </p:txBody>
      </p:sp>
    </p:spTree>
  </p:cSld>
  <p:clrMapOvr>
    <a:masterClrMapping/>
  </p:clrMapOvr>
  <p:transition>
    <p:whee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778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7828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عنصر نائب للمحتوى 3"/>
          <p:cNvGraphicFramePr>
            <a:graphicFrameLocks noGrp="1"/>
          </p:cNvGraphicFramePr>
          <p:nvPr>
            <p:ph idx="1"/>
          </p:nvPr>
        </p:nvGraphicFramePr>
        <p:xfrm>
          <a:off x="142844" y="214290"/>
          <a:ext cx="8744398" cy="6310455"/>
        </p:xfrm>
        <a:graphic>
          <a:graphicData uri="http://schemas.openxmlformats.org/drawingml/2006/table">
            <a:tbl>
              <a:tblPr rtl="1" firstRow="1" firstCol="1" lastRow="1" lastCol="1" bandRow="1" bandCol="1">
                <a:tableStyleId>{5C22544A-7EE6-4342-B048-85BDC9FD1C3A}</a:tableStyleId>
              </a:tblPr>
              <a:tblGrid>
                <a:gridCol w="430368"/>
                <a:gridCol w="1241186"/>
                <a:gridCol w="1497320"/>
                <a:gridCol w="1515762"/>
                <a:gridCol w="4059762"/>
              </a:tblGrid>
              <a:tr h="732615">
                <a:tc rowSpan="2">
                  <a:txBody>
                    <a:bodyPr/>
                    <a:lstStyle/>
                    <a:p>
                      <a:pPr algn="ctr" rtl="1"/>
                      <a:r>
                        <a:rPr lang="ar-SA" sz="4000" b="0" dirty="0" smtClean="0">
                          <a:solidFill>
                            <a:srgbClr val="FF0000"/>
                          </a:solidFill>
                          <a:effectLst>
                            <a:outerShdw blurRad="50800" dist="38100" dir="81000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cs typeface="SKR HEAD1" pitchFamily="2" charset="-78"/>
                        </a:rPr>
                        <a:t>م</a:t>
                      </a:r>
                      <a:endParaRPr lang="ar-SA" sz="4000" b="0" dirty="0">
                        <a:solidFill>
                          <a:srgbClr val="FF0000"/>
                        </a:solidFill>
                        <a:effectLst>
                          <a:outerShdw blurRad="50800" dist="38100" dir="8100000" algn="tr" rotWithShape="0">
                            <a:prstClr val="black">
                              <a:alpha val="40000"/>
                            </a:prstClr>
                          </a:outerShdw>
                        </a:effectLst>
                        <a:cs typeface="SKR HEAD1" pitchFamily="2" charset="-78"/>
                      </a:endParaRPr>
                    </a:p>
                  </a:txBody>
                  <a:tcPr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rtl="1"/>
                      <a:r>
                        <a:rPr lang="ar-SA" sz="4000" b="0" dirty="0" smtClean="0">
                          <a:solidFill>
                            <a:srgbClr val="FF0000"/>
                          </a:solidFill>
                          <a:effectLst>
                            <a:outerShdw blurRad="50800" dist="38100" dir="81000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cs typeface="SKR HEAD1" pitchFamily="2" charset="-78"/>
                        </a:rPr>
                        <a:t>الأمثلة</a:t>
                      </a:r>
                      <a:endParaRPr lang="ar-SA" sz="4000" b="0" dirty="0">
                        <a:solidFill>
                          <a:srgbClr val="FF0000"/>
                        </a:solidFill>
                        <a:effectLst>
                          <a:outerShdw blurRad="50800" dist="38100" dir="8100000" algn="tr" rotWithShape="0">
                            <a:prstClr val="black">
                              <a:alpha val="40000"/>
                            </a:prstClr>
                          </a:outerShdw>
                        </a:effectLst>
                        <a:cs typeface="SKR HEAD1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4000" b="0" dirty="0" smtClean="0">
                          <a:solidFill>
                            <a:srgbClr val="FF0000"/>
                          </a:solidFill>
                          <a:effectLst>
                            <a:outerShdw blurRad="50800" dist="38100" dir="81000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cs typeface="SKR HEAD1" pitchFamily="2" charset="-78"/>
                        </a:rPr>
                        <a:t>التوضيح</a:t>
                      </a:r>
                      <a:endParaRPr lang="ar-SA" sz="4000" b="0" dirty="0">
                        <a:solidFill>
                          <a:srgbClr val="FF0000"/>
                        </a:solidFill>
                        <a:effectLst>
                          <a:outerShdw blurRad="50800" dist="38100" dir="8100000" algn="tr" rotWithShape="0">
                            <a:prstClr val="black">
                              <a:alpha val="40000"/>
                            </a:prstClr>
                          </a:outerShdw>
                        </a:effectLst>
                        <a:cs typeface="SKR HEAD1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1114850">
                <a:tc vMerge="1">
                  <a:txBody>
                    <a:bodyPr/>
                    <a:lstStyle/>
                    <a:p>
                      <a:pPr algn="ctr" rtl="1"/>
                      <a:endParaRPr lang="ar-SA" sz="3200" dirty="0">
                        <a:solidFill>
                          <a:srgbClr val="FF0000"/>
                        </a:solidFill>
                        <a:effectLst>
                          <a:outerShdw blurRad="50800" dist="38100" dir="8100000" algn="tr" rotWithShape="0">
                            <a:prstClr val="black">
                              <a:alpha val="40000"/>
                            </a:prstClr>
                          </a:outerShdw>
                        </a:effectLst>
                        <a:cs typeface="SKR HEAD1" pitchFamily="2" charset="-78"/>
                      </a:endParaRPr>
                    </a:p>
                  </a:txBody>
                  <a:tcPr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3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>
                            <a:outerShdw blurRad="50800" dist="38100" dir="81000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cs typeface="SKR HEAD1" pitchFamily="2" charset="-78"/>
                        </a:rPr>
                        <a:t>الأصلي</a:t>
                      </a:r>
                      <a:endParaRPr lang="ar-SA" sz="3200" dirty="0">
                        <a:solidFill>
                          <a:schemeClr val="accent1">
                            <a:lumMod val="50000"/>
                          </a:schemeClr>
                        </a:solidFill>
                        <a:effectLst>
                          <a:outerShdw blurRad="50800" dist="38100" dir="8100000" algn="tr" rotWithShape="0">
                            <a:prstClr val="black">
                              <a:alpha val="40000"/>
                            </a:prstClr>
                          </a:outerShdw>
                        </a:effectLst>
                        <a:cs typeface="SKR HEAD1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3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>
                            <a:outerShdw blurRad="50800" dist="38100" dir="81000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cs typeface="SKR HEAD1" pitchFamily="2" charset="-78"/>
                        </a:rPr>
                        <a:t>الفرعي سببه السكون</a:t>
                      </a:r>
                      <a:endParaRPr lang="ar-SA" sz="3200" dirty="0">
                        <a:solidFill>
                          <a:schemeClr val="accent1">
                            <a:lumMod val="50000"/>
                          </a:schemeClr>
                        </a:solidFill>
                        <a:effectLst>
                          <a:outerShdw blurRad="50800" dist="38100" dir="8100000" algn="tr" rotWithShape="0">
                            <a:prstClr val="black">
                              <a:alpha val="40000"/>
                            </a:prstClr>
                          </a:outerShdw>
                        </a:effectLst>
                        <a:cs typeface="SKR HEAD1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3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>
                            <a:outerShdw blurRad="50800" dist="38100" dir="81000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cs typeface="SKR HEAD1" pitchFamily="2" charset="-78"/>
                        </a:rPr>
                        <a:t>الفرعي سببه الهمز</a:t>
                      </a:r>
                      <a:endParaRPr lang="ar-SA" sz="3200" dirty="0">
                        <a:solidFill>
                          <a:schemeClr val="accent1">
                            <a:lumMod val="50000"/>
                          </a:schemeClr>
                        </a:solidFill>
                        <a:effectLst>
                          <a:outerShdw blurRad="50800" dist="38100" dir="8100000" algn="tr" rotWithShape="0">
                            <a:prstClr val="black">
                              <a:alpha val="40000"/>
                            </a:prstClr>
                          </a:outerShdw>
                        </a:effectLst>
                        <a:cs typeface="SKR HEAD1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rowSpan="4">
                  <a:txBody>
                    <a:bodyPr/>
                    <a:lstStyle/>
                    <a:p>
                      <a:pPr algn="ctr" rtl="1"/>
                      <a:r>
                        <a:rPr lang="ar-SA" sz="36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>
                            <a:outerShdw blurRad="50800" dist="38100" dir="81000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cs typeface="SKR HEAD1" pitchFamily="2" charset="-78"/>
                        </a:rPr>
                        <a:t>الكلمات الواردة في المد الأصلي لم</a:t>
                      </a:r>
                      <a:r>
                        <a:rPr lang="ar-SA" sz="3600" baseline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>
                            <a:outerShdw blurRad="50800" dist="38100" dir="81000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cs typeface="SKR HEAD1" pitchFamily="2" charset="-78"/>
                        </a:rPr>
                        <a:t> يقع بعدها همز ولا سكون ، بينما في المد الفرعي وقع بعد حرف المد سكون أو همز ، ونلحظ فيما سببه السكون أن من أمثلته ما جاء مشدداً ؛ وذلك أن التشديد حصل بسبب إدغام ساكن فيما بعده فشُدِّدا ، فلذلك عُدّ هذا النوع من قبيل الفرعي الذي سببه السكون</a:t>
                      </a:r>
                      <a:endParaRPr lang="ar-SA" sz="3600" dirty="0">
                        <a:solidFill>
                          <a:schemeClr val="accent2">
                            <a:lumMod val="50000"/>
                          </a:schemeClr>
                        </a:solidFill>
                        <a:effectLst>
                          <a:outerShdw blurRad="50800" dist="38100" dir="8100000" algn="tr" rotWithShape="0">
                            <a:prstClr val="black">
                              <a:alpha val="40000"/>
                            </a:prstClr>
                          </a:outerShdw>
                        </a:effectLst>
                        <a:cs typeface="SKR HEAD1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759083">
                <a:tc>
                  <a:txBody>
                    <a:bodyPr/>
                    <a:lstStyle/>
                    <a:p>
                      <a:pPr algn="ctr" rtl="1"/>
                      <a:r>
                        <a:rPr lang="ar-SA" sz="3200" dirty="0" smtClean="0">
                          <a:solidFill>
                            <a:srgbClr val="FF0000"/>
                          </a:solidFill>
                          <a:effectLst>
                            <a:outerShdw blurRad="50800" dist="38100" dir="81000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cs typeface="SKR HEAD1" pitchFamily="2" charset="-78"/>
                        </a:rPr>
                        <a:t> 1</a:t>
                      </a:r>
                      <a:endParaRPr lang="ar-SA" sz="3200" dirty="0">
                        <a:solidFill>
                          <a:srgbClr val="FF0000"/>
                        </a:solidFill>
                        <a:effectLst>
                          <a:outerShdw blurRad="50800" dist="38100" dir="8100000" algn="tr" rotWithShape="0">
                            <a:prstClr val="black">
                              <a:alpha val="40000"/>
                            </a:prstClr>
                          </a:outerShdw>
                        </a:effectLst>
                        <a:cs typeface="SKR HEAD1" pitchFamily="2" charset="-78"/>
                      </a:endParaRPr>
                    </a:p>
                  </a:txBody>
                  <a:tcPr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3600" b="0" dirty="0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ea typeface="Times New Roman"/>
                          <a:cs typeface="QCF_P188"/>
                        </a:rPr>
                        <a:t>ﭘ</a:t>
                      </a:r>
                      <a:endParaRPr lang="ar-SA" sz="3600" b="0" dirty="0" smtClean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ea typeface="Times New Roman"/>
                        <a:cs typeface="SKR HEAD1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3600" b="0" dirty="0" smtClean="0">
                          <a:solidFill>
                            <a:srgbClr val="660066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ea typeface="Times New Roman"/>
                          <a:cs typeface="QCF_P518"/>
                        </a:rPr>
                        <a:t>ﭑ</a:t>
                      </a:r>
                      <a:endParaRPr lang="ar-SA" sz="3600" b="0" dirty="0" smtClean="0">
                        <a:solidFill>
                          <a:srgbClr val="660066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ea typeface="Times New Roman"/>
                        <a:cs typeface="SKR HEAD1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3600" b="0" dirty="0" smtClean="0">
                          <a:solidFill>
                            <a:schemeClr val="accent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ea typeface="Times New Roman"/>
                          <a:cs typeface="QCF_P272"/>
                        </a:rPr>
                        <a:t>ﮞ</a:t>
                      </a:r>
                      <a:endParaRPr lang="ar-SA" sz="3600" b="0" dirty="0">
                        <a:solidFill>
                          <a:schemeClr val="accent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cs typeface="SKR HEAD1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rtl="1"/>
                      <a:endParaRPr lang="ar-SA" sz="3200" dirty="0">
                        <a:solidFill>
                          <a:schemeClr val="accent2">
                            <a:lumMod val="50000"/>
                          </a:schemeClr>
                        </a:solidFill>
                        <a:effectLst>
                          <a:outerShdw blurRad="50800" dist="38100" dir="8100000" algn="tr" rotWithShape="0">
                            <a:prstClr val="black">
                              <a:alpha val="40000"/>
                            </a:prstClr>
                          </a:outerShdw>
                        </a:effectLst>
                        <a:cs typeface="SKR HEAD1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830224">
                <a:tc>
                  <a:txBody>
                    <a:bodyPr/>
                    <a:lstStyle/>
                    <a:p>
                      <a:pPr algn="ctr" rtl="1"/>
                      <a:r>
                        <a:rPr lang="ar-SA" sz="3200" dirty="0" smtClean="0">
                          <a:solidFill>
                            <a:srgbClr val="FF0000"/>
                          </a:solidFill>
                          <a:effectLst>
                            <a:outerShdw blurRad="50800" dist="38100" dir="81000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cs typeface="SKR HEAD1" pitchFamily="2" charset="-78"/>
                        </a:rPr>
                        <a:t>2</a:t>
                      </a:r>
                      <a:endParaRPr lang="ar-SA" sz="3200" dirty="0">
                        <a:solidFill>
                          <a:srgbClr val="FF0000"/>
                        </a:solidFill>
                        <a:effectLst>
                          <a:outerShdw blurRad="50800" dist="38100" dir="8100000" algn="tr" rotWithShape="0">
                            <a:prstClr val="black">
                              <a:alpha val="40000"/>
                            </a:prstClr>
                          </a:outerShdw>
                        </a:effectLst>
                        <a:cs typeface="SKR HEAD1" pitchFamily="2" charset="-78"/>
                      </a:endParaRPr>
                    </a:p>
                  </a:txBody>
                  <a:tcPr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3600" b="0" dirty="0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ea typeface="Times New Roman"/>
                          <a:cs typeface="QCF_P273"/>
                        </a:rPr>
                        <a:t>ﭫ</a:t>
                      </a:r>
                      <a:endParaRPr lang="ar-SA" sz="3600" b="0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cs typeface="SKR HEAD1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3600" b="0" dirty="0" smtClean="0">
                          <a:solidFill>
                            <a:srgbClr val="660066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ea typeface="Times New Roman"/>
                          <a:cs typeface="QCF_P214"/>
                        </a:rPr>
                        <a:t>ﯴ</a:t>
                      </a:r>
                      <a:endParaRPr lang="ar-SA" sz="3600" b="0" dirty="0">
                        <a:solidFill>
                          <a:srgbClr val="660066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cs typeface="SKR HEAD1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3600" b="0" dirty="0" smtClean="0">
                          <a:solidFill>
                            <a:schemeClr val="accent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ea typeface="Times New Roman"/>
                          <a:cs typeface="QCF_P112"/>
                        </a:rPr>
                        <a:t>ﯕ</a:t>
                      </a:r>
                      <a:endParaRPr lang="ar-SA" sz="3600" b="0" dirty="0">
                        <a:solidFill>
                          <a:schemeClr val="accent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cs typeface="SKR HEAD1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rtl="1"/>
                      <a:endParaRPr lang="ar-SA" sz="3200" dirty="0">
                        <a:solidFill>
                          <a:schemeClr val="accent2">
                            <a:lumMod val="50000"/>
                          </a:schemeClr>
                        </a:solidFill>
                        <a:effectLst>
                          <a:outerShdw blurRad="50800" dist="38100" dir="8100000" algn="tr" rotWithShape="0">
                            <a:prstClr val="black">
                              <a:alpha val="40000"/>
                            </a:prstClr>
                          </a:outerShdw>
                        </a:effectLst>
                        <a:cs typeface="SKR HEAD1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759083">
                <a:tc>
                  <a:txBody>
                    <a:bodyPr/>
                    <a:lstStyle/>
                    <a:p>
                      <a:pPr algn="ctr" rtl="1"/>
                      <a:r>
                        <a:rPr lang="ar-SA" sz="3200" dirty="0" smtClean="0">
                          <a:solidFill>
                            <a:srgbClr val="FF0000"/>
                          </a:solidFill>
                          <a:effectLst>
                            <a:outerShdw blurRad="50800" dist="38100" dir="81000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cs typeface="SKR HEAD1" pitchFamily="2" charset="-78"/>
                        </a:rPr>
                        <a:t>3</a:t>
                      </a:r>
                      <a:endParaRPr lang="ar-SA" sz="3200" dirty="0">
                        <a:solidFill>
                          <a:srgbClr val="FF0000"/>
                        </a:solidFill>
                        <a:effectLst>
                          <a:outerShdw blurRad="50800" dist="38100" dir="8100000" algn="tr" rotWithShape="0">
                            <a:prstClr val="black">
                              <a:alpha val="40000"/>
                            </a:prstClr>
                          </a:outerShdw>
                        </a:effectLst>
                        <a:cs typeface="SKR HEAD1" pitchFamily="2" charset="-78"/>
                      </a:endParaRPr>
                    </a:p>
                  </a:txBody>
                  <a:tcPr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3600" b="0" dirty="0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ea typeface="Times New Roman"/>
                          <a:cs typeface="QCF_P270"/>
                        </a:rPr>
                        <a:t>ﮥ ﮦ</a:t>
                      </a:r>
                      <a:endParaRPr lang="ar-SA" sz="3600" b="0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cs typeface="SKR HEAD1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3600" b="0" dirty="0" smtClean="0">
                          <a:solidFill>
                            <a:srgbClr val="660066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ea typeface="Times New Roman"/>
                          <a:cs typeface="QCF_P137"/>
                        </a:rPr>
                        <a:t>ﯘ</a:t>
                      </a:r>
                      <a:endParaRPr lang="ar-SA" sz="3600" b="0" dirty="0">
                        <a:solidFill>
                          <a:srgbClr val="660066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cs typeface="SKR HEAD1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3600" b="0" dirty="0" smtClean="0">
                          <a:solidFill>
                            <a:schemeClr val="accent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ea typeface="Times New Roman"/>
                          <a:cs typeface="QCF_P466"/>
                        </a:rPr>
                        <a:t>ﭯ</a:t>
                      </a:r>
                      <a:r>
                        <a:rPr lang="ar-SA" sz="3600" b="0" dirty="0" smtClean="0">
                          <a:solidFill>
                            <a:schemeClr val="accent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ea typeface="Times New Roman"/>
                          <a:cs typeface="QCF_P589"/>
                        </a:rPr>
                        <a:t> </a:t>
                      </a:r>
                      <a:endParaRPr lang="ar-SA" sz="3600" b="0" dirty="0">
                        <a:solidFill>
                          <a:schemeClr val="accent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cs typeface="SKR HEAD1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rtl="1"/>
                      <a:endParaRPr lang="ar-SA" sz="3200" dirty="0">
                        <a:solidFill>
                          <a:schemeClr val="accent2">
                            <a:lumMod val="50000"/>
                          </a:schemeClr>
                        </a:solidFill>
                        <a:effectLst>
                          <a:outerShdw blurRad="50800" dist="38100" dir="8100000" algn="tr" rotWithShape="0">
                            <a:prstClr val="black">
                              <a:alpha val="40000"/>
                            </a:prstClr>
                          </a:outerShdw>
                        </a:effectLst>
                        <a:cs typeface="SKR HEAD1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6000" b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z="6600" smtClean="0">
                <a:solidFill>
                  <a:srgbClr val="008000"/>
                </a:solidFill>
              </a:rPr>
              <a:t>الشاهد </a:t>
            </a:r>
          </a:p>
        </p:txBody>
      </p:sp>
      <p:sp>
        <p:nvSpPr>
          <p:cNvPr id="13315" name="عنصر نائب للمحتوى 2"/>
          <p:cNvSpPr>
            <a:spLocks noGrp="1"/>
          </p:cNvSpPr>
          <p:nvPr>
            <p:ph idx="1"/>
          </p:nvPr>
        </p:nvSpPr>
        <p:spPr>
          <a:xfrm>
            <a:off x="0" y="1214422"/>
            <a:ext cx="9026525" cy="5643578"/>
          </a:xfrm>
        </p:spPr>
        <p:txBody>
          <a:bodyPr/>
          <a:lstStyle/>
          <a:p>
            <a:r>
              <a:rPr lang="ar-SA" sz="3800" dirty="0" smtClean="0">
                <a:solidFill>
                  <a:srgbClr val="0000FF"/>
                </a:solidFill>
              </a:rPr>
              <a:t>قال الشيخ سليمان </a:t>
            </a:r>
            <a:r>
              <a:rPr lang="ar-SA" sz="3800" dirty="0" err="1" smtClean="0">
                <a:solidFill>
                  <a:srgbClr val="0000FF"/>
                </a:solidFill>
              </a:rPr>
              <a:t>الجمزوري</a:t>
            </a:r>
            <a:r>
              <a:rPr lang="ar-SA" sz="3800" dirty="0" smtClean="0">
                <a:solidFill>
                  <a:srgbClr val="0000FF"/>
                </a:solidFill>
              </a:rPr>
              <a:t> رحمه الله :</a:t>
            </a:r>
          </a:p>
          <a:p>
            <a:r>
              <a:rPr lang="ar-EG" sz="3800" dirty="0" smtClean="0">
                <a:solidFill>
                  <a:srgbClr val="660066"/>
                </a:solidFill>
              </a:rPr>
              <a:t>وَالْمَـدُّ أَصْلِـيٌّ </a:t>
            </a:r>
            <a:r>
              <a:rPr lang="ar-EG" sz="3800" dirty="0" err="1" smtClean="0">
                <a:solidFill>
                  <a:srgbClr val="660066"/>
                </a:solidFill>
              </a:rPr>
              <a:t>وَ</a:t>
            </a:r>
            <a:r>
              <a:rPr lang="ar-EG" sz="3800" dirty="0" smtClean="0">
                <a:solidFill>
                  <a:srgbClr val="660066"/>
                </a:solidFill>
              </a:rPr>
              <a:t> فَرْعِـيٌّ </a:t>
            </a:r>
            <a:r>
              <a:rPr lang="ar-EG" sz="3800" dirty="0" smtClean="0">
                <a:solidFill>
                  <a:srgbClr val="660066"/>
                </a:solidFill>
              </a:rPr>
              <a:t>لَــهُ</a:t>
            </a:r>
            <a:r>
              <a:rPr lang="ar-SA" sz="3800" dirty="0" smtClean="0">
                <a:solidFill>
                  <a:srgbClr val="660066"/>
                </a:solidFill>
              </a:rPr>
              <a:t> </a:t>
            </a:r>
            <a:r>
              <a:rPr lang="ar-SA" sz="3800" dirty="0" smtClean="0">
                <a:solidFill>
                  <a:srgbClr val="660066"/>
                </a:solidFill>
              </a:rPr>
              <a:t>           </a:t>
            </a:r>
            <a:r>
              <a:rPr lang="ar-EG" sz="3800" dirty="0" smtClean="0">
                <a:solidFill>
                  <a:srgbClr val="660066"/>
                </a:solidFill>
              </a:rPr>
              <a:t>وَسَــمِّ أَوَّلاً طَبِيعِـيًّـا وَهُـ</a:t>
            </a:r>
            <a:r>
              <a:rPr lang="ar-SA" sz="3800" dirty="0" smtClean="0">
                <a:solidFill>
                  <a:srgbClr val="660066"/>
                </a:solidFill>
              </a:rPr>
              <a:t>ـــ</a:t>
            </a:r>
            <a:r>
              <a:rPr lang="ar-EG" sz="3800" dirty="0" err="1" smtClean="0">
                <a:solidFill>
                  <a:srgbClr val="660066"/>
                </a:solidFill>
              </a:rPr>
              <a:t>ــو</a:t>
            </a:r>
            <a:endParaRPr lang="en-US" sz="3800" dirty="0" smtClean="0">
              <a:solidFill>
                <a:srgbClr val="660066"/>
              </a:solidFill>
            </a:endParaRPr>
          </a:p>
          <a:p>
            <a:r>
              <a:rPr lang="ar-EG" sz="3800" dirty="0" smtClean="0">
                <a:solidFill>
                  <a:srgbClr val="660066"/>
                </a:solidFill>
              </a:rPr>
              <a:t>مَا</a:t>
            </a:r>
            <a:r>
              <a:rPr lang="ar-EG" sz="3800" dirty="0" smtClean="0">
                <a:solidFill>
                  <a:srgbClr val="660066"/>
                </a:solidFill>
              </a:rPr>
              <a:t> لاَ تَوَقُّـفٌ لَـهُ عَلَـى </a:t>
            </a:r>
            <a:r>
              <a:rPr lang="ar-EG" sz="3800" dirty="0" smtClean="0">
                <a:solidFill>
                  <a:srgbClr val="660066"/>
                </a:solidFill>
              </a:rPr>
              <a:t>سَبَـبْ</a:t>
            </a:r>
            <a:r>
              <a:rPr lang="ar-SA" sz="3800" dirty="0" smtClean="0">
                <a:solidFill>
                  <a:srgbClr val="660066"/>
                </a:solidFill>
              </a:rPr>
              <a:t>        </a:t>
            </a:r>
            <a:r>
              <a:rPr lang="ar-EG" sz="3800" dirty="0" smtClean="0">
                <a:solidFill>
                  <a:srgbClr val="660066"/>
                </a:solidFill>
              </a:rPr>
              <a:t>وَلا</a:t>
            </a:r>
            <a:r>
              <a:rPr lang="ar-EG" sz="3800" dirty="0" smtClean="0">
                <a:solidFill>
                  <a:srgbClr val="660066"/>
                </a:solidFill>
              </a:rPr>
              <a:t> بِدُونِـهِ الحُـرُوفُ تُجْتَـلَـبْ</a:t>
            </a:r>
            <a:endParaRPr lang="en-US" sz="3800" dirty="0" smtClean="0">
              <a:solidFill>
                <a:srgbClr val="660066"/>
              </a:solidFill>
            </a:endParaRPr>
          </a:p>
          <a:p>
            <a:r>
              <a:rPr lang="ar-EG" sz="3800" dirty="0" smtClean="0">
                <a:solidFill>
                  <a:srgbClr val="660066"/>
                </a:solidFill>
              </a:rPr>
              <a:t>بلْ أَيُّ حَرْفٍ غَيْرُ هَمْزٍ أَوْ </a:t>
            </a:r>
            <a:r>
              <a:rPr lang="ar-EG" sz="3800" dirty="0" smtClean="0">
                <a:solidFill>
                  <a:srgbClr val="660066"/>
                </a:solidFill>
              </a:rPr>
              <a:t>سُكُونْ</a:t>
            </a:r>
            <a:r>
              <a:rPr lang="ar-SA" sz="3800" dirty="0" smtClean="0">
                <a:solidFill>
                  <a:srgbClr val="660066"/>
                </a:solidFill>
              </a:rPr>
              <a:t>  </a:t>
            </a:r>
            <a:r>
              <a:rPr lang="ar-EG" sz="3800" dirty="0" err="1" smtClean="0">
                <a:solidFill>
                  <a:srgbClr val="660066"/>
                </a:solidFill>
              </a:rPr>
              <a:t>جَا</a:t>
            </a:r>
            <a:r>
              <a:rPr lang="ar-EG" sz="3800" dirty="0" smtClean="0">
                <a:solidFill>
                  <a:srgbClr val="660066"/>
                </a:solidFill>
              </a:rPr>
              <a:t> بَعْـدَ مَـدٍّ فَالطَّبِيعِـيَّ يَكُـونْ</a:t>
            </a:r>
            <a:endParaRPr lang="en-US" sz="3800" dirty="0" smtClean="0">
              <a:solidFill>
                <a:srgbClr val="660066"/>
              </a:solidFill>
            </a:endParaRPr>
          </a:p>
          <a:p>
            <a:r>
              <a:rPr lang="ar-EG" sz="3800" dirty="0" smtClean="0">
                <a:solidFill>
                  <a:srgbClr val="660066"/>
                </a:solidFill>
              </a:rPr>
              <a:t>وَالآخَرُ الْفَرْعِـيُّ مَوْقُوفٌ </a:t>
            </a:r>
            <a:r>
              <a:rPr lang="ar-EG" sz="3800" dirty="0" smtClean="0">
                <a:solidFill>
                  <a:srgbClr val="660066"/>
                </a:solidFill>
              </a:rPr>
              <a:t>عَلَـى</a:t>
            </a:r>
            <a:r>
              <a:rPr lang="ar-SA" sz="3800" dirty="0" smtClean="0">
                <a:solidFill>
                  <a:srgbClr val="660066"/>
                </a:solidFill>
              </a:rPr>
              <a:t>    </a:t>
            </a:r>
            <a:r>
              <a:rPr lang="ar-EG" sz="3800" dirty="0" smtClean="0">
                <a:solidFill>
                  <a:srgbClr val="660066"/>
                </a:solidFill>
              </a:rPr>
              <a:t>سَبَبْ</a:t>
            </a:r>
            <a:r>
              <a:rPr lang="ar-EG" sz="3800" dirty="0" smtClean="0">
                <a:solidFill>
                  <a:srgbClr val="660066"/>
                </a:solidFill>
              </a:rPr>
              <a:t> كَهَمْـزٍ أَوْ سُكُـونٍ مُسْجَـلا</a:t>
            </a:r>
            <a:endParaRPr lang="en-US" sz="3800" dirty="0">
              <a:solidFill>
                <a:srgbClr val="660066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تصميم افتراضي">
  <a:themeElements>
    <a:clrScheme name="تصميم افتراضي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تصميم افتراضي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تصميم افتراضي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تصميم افتراضي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تصميم افتراضي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تصميم افتراضي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تصميم افتراضي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تصميم افتراضي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تصميم افتراضي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تصميم افتراضي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تصميم افتراضي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تصميم افتراضي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تصميم افتراضي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تصميم افتراضي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تصميم افتراضي">
  <a:themeElements>
    <a:clrScheme name="تصميم افتراضي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تصميم افتراضي">
      <a:majorFont>
        <a:latin typeface="Times New Roman"/>
        <a:ea typeface=""/>
        <a:cs typeface="Arial"/>
      </a:majorFont>
      <a:minorFont>
        <a:latin typeface="Times New Roman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تصميم افتراضي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تصميم افتراضي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تصميم افتراضي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تصميم افتراضي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تصميم افتراضي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تصميم افتراضي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تصميم افتراضي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1_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2_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3_تصميم افتراضي">
  <a:themeElements>
    <a:clrScheme name="3_تصميم افتراضي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3_تصميم افتراضي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3_تصميم افتراضي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تصميم افتراضي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تصميم افتراضي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تصميم افتراضي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تصميم افتراضي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تصميم افتراضي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تصميم افتراضي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تصميم افتراضي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تصميم افتراضي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تصميم افتراضي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تصميم افتراضي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تصميم افتراضي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252</TotalTime>
  <Words>387</Words>
  <PresentationFormat>عرض على الشاشة (3:4)‏</PresentationFormat>
  <Paragraphs>97</Paragraphs>
  <Slides>15</Slides>
  <Notes>1</Notes>
  <HiddenSlides>0</HiddenSlides>
  <MMClips>0</MMClips>
  <ScaleCrop>false</ScaleCrop>
  <HeadingPairs>
    <vt:vector size="4" baseType="variant">
      <vt:variant>
        <vt:lpstr>سمة</vt:lpstr>
      </vt:variant>
      <vt:variant>
        <vt:i4>5</vt:i4>
      </vt:variant>
      <vt:variant>
        <vt:lpstr>عناوين الشرائح</vt:lpstr>
      </vt:variant>
      <vt:variant>
        <vt:i4>15</vt:i4>
      </vt:variant>
    </vt:vector>
  </HeadingPairs>
  <TitlesOfParts>
    <vt:vector size="20" baseType="lpstr">
      <vt:lpstr>تصميم افتراضي</vt:lpstr>
      <vt:lpstr>1_تصميم افتراضي</vt:lpstr>
      <vt:lpstr>1_سمة Office</vt:lpstr>
      <vt:lpstr>2_سمة Office</vt:lpstr>
      <vt:lpstr>3_تصميم افتراضي</vt:lpstr>
      <vt:lpstr>الشريحة 1</vt:lpstr>
      <vt:lpstr>الشريحة 2</vt:lpstr>
      <vt:lpstr>تمهيد </vt:lpstr>
      <vt:lpstr>الشريحة 4</vt:lpstr>
      <vt:lpstr>الشريحة 5</vt:lpstr>
      <vt:lpstr>الشريحة 6</vt:lpstr>
      <vt:lpstr>الشريحة 7</vt:lpstr>
      <vt:lpstr>الشريحة 8</vt:lpstr>
      <vt:lpstr>الشاهد </vt:lpstr>
      <vt:lpstr>نشاط 1</vt:lpstr>
      <vt:lpstr>الشريحة 11</vt:lpstr>
      <vt:lpstr>نشاط 2</vt:lpstr>
      <vt:lpstr>الشريحة 13</vt:lpstr>
      <vt:lpstr>نشاط 3</vt:lpstr>
      <vt:lpstr>الشريحة 15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الشريحة 1</dc:title>
  <dc:creator>Lenovo</dc:creator>
  <cp:lastModifiedBy>سعيد</cp:lastModifiedBy>
  <cp:revision>7</cp:revision>
  <dcterms:created xsi:type="dcterms:W3CDTF">2012-03-12T13:55:07Z</dcterms:created>
  <dcterms:modified xsi:type="dcterms:W3CDTF">2012-03-19T05:13:57Z</dcterms:modified>
</cp:coreProperties>
</file>