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46563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1994108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1627307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97398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250370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67B187B-4FDB-43A3-AA6C-EC8B5220E1BB}" type="datetimeFigureOut">
              <a:rPr lang="ar-SA" smtClean="0"/>
              <a:t>04/01/36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1584639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67B187B-4FDB-43A3-AA6C-EC8B5220E1BB}" type="datetimeFigureOut">
              <a:rPr lang="ar-SA" smtClean="0"/>
              <a:t>04/01/36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825412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67B187B-4FDB-43A3-AA6C-EC8B5220E1BB}" type="datetimeFigureOut">
              <a:rPr lang="ar-SA" smtClean="0"/>
              <a:t>04/01/36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2056370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67B187B-4FDB-43A3-AA6C-EC8B5220E1BB}" type="datetimeFigureOut">
              <a:rPr lang="ar-SA" smtClean="0"/>
              <a:t>04/01/36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29354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67B187B-4FDB-43A3-AA6C-EC8B5220E1BB}" type="datetimeFigureOut">
              <a:rPr lang="ar-SA" smtClean="0"/>
              <a:t>04/01/36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3644049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67B187B-4FDB-43A3-AA6C-EC8B5220E1BB}" type="datetimeFigureOut">
              <a:rPr lang="ar-SA" smtClean="0"/>
              <a:t>04/01/36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10D88A-6290-4E0D-8F19-63E31B75C2F5}" type="slidenum">
              <a:rPr lang="ar-SA" smtClean="0"/>
              <a:t>‹#›</a:t>
            </a:fld>
            <a:endParaRPr lang="ar-SA"/>
          </a:p>
        </p:txBody>
      </p:sp>
    </p:spTree>
    <p:extLst>
      <p:ext uri="{BB962C8B-B14F-4D97-AF65-F5344CB8AC3E}">
        <p14:creationId xmlns:p14="http://schemas.microsoft.com/office/powerpoint/2010/main" val="202164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67B187B-4FDB-43A3-AA6C-EC8B5220E1BB}" type="datetimeFigureOut">
              <a:rPr lang="ar-SA" smtClean="0"/>
              <a:t>04/01/36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E10D88A-6290-4E0D-8F19-63E31B75C2F5}" type="slidenum">
              <a:rPr lang="ar-SA" smtClean="0"/>
              <a:t>‹#›</a:t>
            </a:fld>
            <a:endParaRPr lang="ar-SA"/>
          </a:p>
        </p:txBody>
      </p:sp>
    </p:spTree>
    <p:extLst>
      <p:ext uri="{BB962C8B-B14F-4D97-AF65-F5344CB8AC3E}">
        <p14:creationId xmlns:p14="http://schemas.microsoft.com/office/powerpoint/2010/main" val="2062178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6.wav"/><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audio" Target="../media/audio5.wav"/></Relationships>
</file>

<file path=ppt/slides/_rels/slide14.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4.wav"/><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94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body" idx="1"/>
          </p:nvPr>
        </p:nvSpPr>
        <p:spPr>
          <a:xfrm>
            <a:off x="304800" y="1028700"/>
            <a:ext cx="8686800" cy="1790700"/>
          </a:xfrm>
          <a:noFill/>
          <a:ln/>
        </p:spPr>
        <p:txBody>
          <a:bodyPr/>
          <a:lstStyle/>
          <a:p>
            <a:pPr algn="justLow">
              <a:buFontTx/>
              <a:buNone/>
            </a:pPr>
            <a:r>
              <a:rPr lang="ar-EG" b="1">
                <a:solidFill>
                  <a:srgbClr val="FF00FF"/>
                </a:solidFill>
              </a:rPr>
              <a:t>   </a:t>
            </a:r>
            <a:r>
              <a:rPr lang="ar-SA" b="1">
                <a:solidFill>
                  <a:srgbClr val="FF00FF"/>
                </a:solidFill>
              </a:rPr>
              <a:t>الخطوة 3 : باستعمال فتحة الفرجار نفسها فى الخطوة 2 ركزى الفرجار على النقطة </a:t>
            </a:r>
            <a:r>
              <a:rPr lang="en-US" b="1">
                <a:solidFill>
                  <a:srgbClr val="FF00FF"/>
                </a:solidFill>
              </a:rPr>
              <a:t>B</a:t>
            </a:r>
            <a:r>
              <a:rPr lang="ar-EG" b="1">
                <a:solidFill>
                  <a:srgbClr val="FF00FF"/>
                </a:solidFill>
              </a:rPr>
              <a:t> وارسمى قوسا يقطع القوس الأول فى الخطوة 2 . سمى نقطة التقاطع </a:t>
            </a:r>
            <a:r>
              <a:rPr lang="en-US" b="1">
                <a:solidFill>
                  <a:srgbClr val="FF00FF"/>
                </a:solidFill>
              </a:rPr>
              <a:t>Q</a:t>
            </a:r>
            <a:r>
              <a:rPr lang="ar-EG" b="1">
                <a:solidFill>
                  <a:srgbClr val="FF00FF"/>
                </a:solidFill>
              </a:rPr>
              <a:t> .</a:t>
            </a:r>
            <a:r>
              <a:rPr lang="ar-EG">
                <a:solidFill>
                  <a:srgbClr val="FF00FF"/>
                </a:solidFill>
              </a:rPr>
              <a:t> </a:t>
            </a:r>
            <a:endParaRPr lang="en-US">
              <a:solidFill>
                <a:srgbClr val="FF00FF"/>
              </a:solidFill>
            </a:endParaRPr>
          </a:p>
        </p:txBody>
      </p:sp>
      <p:pic>
        <p:nvPicPr>
          <p:cNvPr id="1044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48000"/>
            <a:ext cx="3352800" cy="2776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9308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452">
                                            <p:txEl>
                                              <p:pRg st="0" end="0"/>
                                            </p:txEl>
                                          </p:spTgt>
                                        </p:tgtEl>
                                        <p:attrNameLst>
                                          <p:attrName>style.visibility</p:attrName>
                                        </p:attrNameLst>
                                      </p:cBhvr>
                                      <p:to>
                                        <p:strVal val="visible"/>
                                      </p:to>
                                    </p:set>
                                    <p:anim to="" calcmode="lin" valueType="num">
                                      <p:cBhvr>
                                        <p:cTn id="7" dur="1" fill="hold"/>
                                        <p:tgtEl>
                                          <p:spTgt spid="104452">
                                            <p:txEl>
                                              <p:pRg st="0" end="0"/>
                                            </p:txEl>
                                          </p:spTgt>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04453"/>
                                        </p:tgtEl>
                                        <p:attrNameLst>
                                          <p:attrName>style.visibility</p:attrName>
                                        </p:attrNameLst>
                                      </p:cBhvr>
                                      <p:to>
                                        <p:strVal val="visible"/>
                                      </p:to>
                                    </p:set>
                                    <p:anim to="" calcmode="lin" valueType="num">
                                      <p:cBhvr>
                                        <p:cTn id="12" dur="1" fill="hold"/>
                                        <p:tgtEl>
                                          <p:spTgt spid="104453"/>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3"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524000"/>
            <a:ext cx="7046913" cy="380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1435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05478"/>
                                        </p:tgtEl>
                                        <p:attrNameLst>
                                          <p:attrName>style.visibility</p:attrName>
                                        </p:attrNameLst>
                                      </p:cBhvr>
                                      <p:to>
                                        <p:strVal val="visible"/>
                                      </p:to>
                                    </p:set>
                                    <p:anim to="" calcmode="lin" valueType="num">
                                      <p:cBhvr>
                                        <p:cTn id="7" dur="1" fill="hold"/>
                                        <p:tgtEl>
                                          <p:spTgt spid="105478"/>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a:xfrm>
            <a:off x="457200" y="838200"/>
            <a:ext cx="8229600" cy="2819400"/>
          </a:xfrm>
        </p:spPr>
        <p:txBody>
          <a:bodyPr>
            <a:normAutofit fontScale="92500" lnSpcReduction="10000"/>
          </a:bodyPr>
          <a:lstStyle/>
          <a:p>
            <a:pPr algn="ctr">
              <a:buFontTx/>
              <a:buNone/>
            </a:pPr>
            <a:r>
              <a:rPr lang="ar-EG" sz="4000" b="1">
                <a:solidFill>
                  <a:srgbClr val="FFFF00"/>
                </a:solidFill>
              </a:rPr>
              <a:t>   البعد بين مستقيمين متوازيين : </a:t>
            </a:r>
          </a:p>
          <a:p>
            <a:pPr algn="justLow">
              <a:buFontTx/>
              <a:buNone/>
            </a:pPr>
            <a:r>
              <a:rPr lang="ar-EG" sz="4000" b="1">
                <a:solidFill>
                  <a:srgbClr val="FF00FF"/>
                </a:solidFill>
              </a:rPr>
              <a:t>   </a:t>
            </a:r>
            <a:r>
              <a:rPr lang="ar-SA" sz="4000" b="1">
                <a:solidFill>
                  <a:srgbClr val="FF00FF"/>
                </a:solidFill>
              </a:rPr>
              <a:t>يكون المستقيمان  متوازيين إذا كان البعد بينهما ثابتاً دائمًا. والبعد بين مستقيمين متوازيين هو طول القطعة المستقيمة العمودية على كل منهما وطرفاها على المستقيمين</a:t>
            </a:r>
            <a:endParaRPr lang="en-US" sz="4000" b="1">
              <a:solidFill>
                <a:srgbClr val="FF00FF"/>
              </a:solidFill>
            </a:endParaRPr>
          </a:p>
        </p:txBody>
      </p:sp>
      <p:pic>
        <p:nvPicPr>
          <p:cNvPr id="1065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343400"/>
            <a:ext cx="2947988"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22446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06499">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106499">
                                            <p:txEl>
                                              <p:pRg st="0" end="0"/>
                                            </p:txEl>
                                          </p:spTgt>
                                        </p:tgtEl>
                                        <p:attrNameLst>
                                          <p:attrName>ppt_w</p:attrName>
                                        </p:attrNameLst>
                                      </p:cBhvr>
                                    </p:anim>
                                    <p:anim by="(#ppt_w*0.50)" calcmode="lin" valueType="num">
                                      <p:cBhvr>
                                        <p:cTn id="8" dur="500" decel="50000" autoRev="1" fill="hold">
                                          <p:stCondLst>
                                            <p:cond delay="0"/>
                                          </p:stCondLst>
                                        </p:cTn>
                                        <p:tgtEl>
                                          <p:spTgt spid="106499">
                                            <p:txEl>
                                              <p:pRg st="0" end="0"/>
                                            </p:txEl>
                                          </p:spTgt>
                                        </p:tgtEl>
                                        <p:attrNameLst>
                                          <p:attrName>ppt_x</p:attrName>
                                        </p:attrNameLst>
                                      </p:cBhvr>
                                    </p:anim>
                                    <p:anim from="(-#ppt_h/2)" to="(#ppt_y)" calcmode="lin" valueType="num">
                                      <p:cBhvr>
                                        <p:cTn id="9" dur="1000" fill="hold">
                                          <p:stCondLst>
                                            <p:cond delay="0"/>
                                          </p:stCondLst>
                                        </p:cTn>
                                        <p:tgtEl>
                                          <p:spTgt spid="106499">
                                            <p:txEl>
                                              <p:pRg st="0" end="0"/>
                                            </p:txEl>
                                          </p:spTgt>
                                        </p:tgtEl>
                                        <p:attrNameLst>
                                          <p:attrName>ppt_y</p:attrName>
                                        </p:attrNameLst>
                                      </p:cBhvr>
                                    </p:anim>
                                    <p:animRot by="21600000">
                                      <p:cBhvr>
                                        <p:cTn id="10" dur="1000" fill="hold">
                                          <p:stCondLst>
                                            <p:cond delay="0"/>
                                          </p:stCondLst>
                                        </p:cTn>
                                        <p:tgtEl>
                                          <p:spTgt spid="106499">
                                            <p:txEl>
                                              <p:pRg st="0" end="0"/>
                                            </p:txEl>
                                          </p:spTgt>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06499">
                                            <p:txEl>
                                              <p:pRg st="1" end="1"/>
                                            </p:txEl>
                                          </p:spTgt>
                                        </p:tgtEl>
                                        <p:attrNameLst>
                                          <p:attrName>style.visibility</p:attrName>
                                        </p:attrNameLst>
                                      </p:cBhvr>
                                      <p:to>
                                        <p:strVal val="visible"/>
                                      </p:to>
                                    </p:set>
                                    <p:anim by="(-#ppt_w*2)" calcmode="lin" valueType="num">
                                      <p:cBhvr rctx="PPT">
                                        <p:cTn id="15" dur="500" autoRev="1" fill="hold">
                                          <p:stCondLst>
                                            <p:cond delay="0"/>
                                          </p:stCondLst>
                                        </p:cTn>
                                        <p:tgtEl>
                                          <p:spTgt spid="106499">
                                            <p:txEl>
                                              <p:pRg st="1" end="1"/>
                                            </p:txEl>
                                          </p:spTgt>
                                        </p:tgtEl>
                                        <p:attrNameLst>
                                          <p:attrName>ppt_w</p:attrName>
                                        </p:attrNameLst>
                                      </p:cBhvr>
                                    </p:anim>
                                    <p:anim by="(#ppt_w*0.50)" calcmode="lin" valueType="num">
                                      <p:cBhvr>
                                        <p:cTn id="16" dur="500" decel="50000" autoRev="1" fill="hold">
                                          <p:stCondLst>
                                            <p:cond delay="0"/>
                                          </p:stCondLst>
                                        </p:cTn>
                                        <p:tgtEl>
                                          <p:spTgt spid="106499">
                                            <p:txEl>
                                              <p:pRg st="1" end="1"/>
                                            </p:txEl>
                                          </p:spTgt>
                                        </p:tgtEl>
                                        <p:attrNameLst>
                                          <p:attrName>ppt_x</p:attrName>
                                        </p:attrNameLst>
                                      </p:cBhvr>
                                    </p:anim>
                                    <p:anim from="(-#ppt_h/2)" to="(#ppt_y)" calcmode="lin" valueType="num">
                                      <p:cBhvr>
                                        <p:cTn id="17" dur="1000" fill="hold">
                                          <p:stCondLst>
                                            <p:cond delay="0"/>
                                          </p:stCondLst>
                                        </p:cTn>
                                        <p:tgtEl>
                                          <p:spTgt spid="106499">
                                            <p:txEl>
                                              <p:pRg st="1" end="1"/>
                                            </p:txEl>
                                          </p:spTgt>
                                        </p:tgtEl>
                                        <p:attrNameLst>
                                          <p:attrName>ppt_y</p:attrName>
                                        </p:attrNameLst>
                                      </p:cBhvr>
                                    </p:anim>
                                    <p:animRot by="21600000">
                                      <p:cBhvr>
                                        <p:cTn id="18" dur="1000" fill="hold">
                                          <p:stCondLst>
                                            <p:cond delay="0"/>
                                          </p:stCondLst>
                                        </p:cTn>
                                        <p:tgtEl>
                                          <p:spTgt spid="106499">
                                            <p:txEl>
                                              <p:pRg st="1" end="1"/>
                                            </p:txEl>
                                          </p:spTgt>
                                        </p:tgtEl>
                                        <p:attrNameLst>
                                          <p:attrName>r</p:attrName>
                                        </p:attrNameLst>
                                      </p:cBhvr>
                                    </p:animRot>
                                  </p:childTnLst>
                                  <p:subTnLst>
                                    <p:audio>
                                      <p:cMediaNode>
                                        <p:cTn display="0" masterRel="sameClick">
                                          <p:stCondLst>
                                            <p:cond evt="begin" delay="0">
                                              <p:tn val="13"/>
                                            </p:cond>
                                          </p:stCondLst>
                                          <p:endCondLst>
                                            <p:cond evt="onStopAudio" delay="0">
                                              <p:tgtEl>
                                                <p:sldTgt/>
                                              </p:tgtEl>
                                            </p:cond>
                                          </p:endCondLst>
                                        </p:cTn>
                                        <p:tgtEl>
                                          <p:sndTgt r:embed="rId2" name="arrow.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24" presetClass="entr" presetSubtype="0" fill="hold" nodeType="clickEffect">
                                  <p:stCondLst>
                                    <p:cond delay="0"/>
                                  </p:stCondLst>
                                  <p:childTnLst>
                                    <p:set>
                                      <p:cBhvr>
                                        <p:cTn id="22" dur="1" fill="hold">
                                          <p:stCondLst>
                                            <p:cond delay="0"/>
                                          </p:stCondLst>
                                        </p:cTn>
                                        <p:tgtEl>
                                          <p:spTgt spid="106500"/>
                                        </p:tgtEl>
                                        <p:attrNameLst>
                                          <p:attrName>style.visibility</p:attrName>
                                        </p:attrNameLst>
                                      </p:cBhvr>
                                      <p:to>
                                        <p:strVal val="visible"/>
                                      </p:to>
                                    </p:set>
                                    <p:anim to="" calcmode="lin" valueType="num">
                                      <p:cBhvr>
                                        <p:cTn id="23" dur="1" fill="hold"/>
                                        <p:tgtEl>
                                          <p:spTgt spid="106500"/>
                                        </p:tgtEl>
                                        <p:attrNameLst>
                                          <p:attrName/>
                                        </p:attrNameLst>
                                      </p:cBhvr>
                                    </p:anim>
                                  </p:childTnLst>
                                  <p:subTnLst>
                                    <p:audio>
                                      <p:cMediaNode>
                                        <p:cTn display="0" masterRel="sameClick">
                                          <p:stCondLst>
                                            <p:cond evt="begin" delay="0">
                                              <p:tn val="21"/>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990600"/>
            <a:ext cx="7961313" cy="154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7525" name="Rectangle 5"/>
          <p:cNvSpPr>
            <a:spLocks noGrp="1" noChangeArrowheads="1"/>
          </p:cNvSpPr>
          <p:nvPr>
            <p:ph type="body" idx="1"/>
          </p:nvPr>
        </p:nvSpPr>
        <p:spPr>
          <a:xfrm>
            <a:off x="533400" y="3048000"/>
            <a:ext cx="8229600" cy="2286000"/>
          </a:xfrm>
          <a:noFill/>
          <a:ln/>
        </p:spPr>
        <p:txBody>
          <a:bodyPr/>
          <a:lstStyle/>
          <a:p>
            <a:pPr algn="justLow"/>
            <a:r>
              <a:rPr lang="ar-EG" sz="3600" b="1">
                <a:solidFill>
                  <a:srgbClr val="FFFF00"/>
                </a:solidFill>
              </a:rPr>
              <a:t>المحل الهندسي هو مجموعة النقاط التي تحقق شرطًاا معلومًا. ويمكن وصف مستقيمين متوازيين بالمحل الهندسي لنقاط في المستوى تبعد البعد نفسه عن مستقيم معلوم.</a:t>
            </a:r>
            <a:endParaRPr lang="en-US" sz="3600" b="1">
              <a:solidFill>
                <a:srgbClr val="FFFF00"/>
              </a:solidFill>
            </a:endParaRPr>
          </a:p>
        </p:txBody>
      </p:sp>
      <p:pic>
        <p:nvPicPr>
          <p:cNvPr id="1075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5033963"/>
            <a:ext cx="2743200"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86334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07524"/>
                                        </p:tgtEl>
                                        <p:attrNameLst>
                                          <p:attrName>style.visibility</p:attrName>
                                        </p:attrNameLst>
                                      </p:cBhvr>
                                      <p:to>
                                        <p:strVal val="visible"/>
                                      </p:to>
                                    </p:set>
                                    <p:anim to="" calcmode="lin" valueType="num">
                                      <p:cBhvr>
                                        <p:cTn id="7" dur="1" fill="hold"/>
                                        <p:tgtEl>
                                          <p:spTgt spid="107524"/>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breez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107525">
                                            <p:txEl>
                                              <p:pRg st="0" end="0"/>
                                            </p:txEl>
                                          </p:spTgt>
                                        </p:tgtEl>
                                        <p:attrNameLst>
                                          <p:attrName>style.visibility</p:attrName>
                                        </p:attrNameLst>
                                      </p:cBhvr>
                                      <p:to>
                                        <p:strVal val="visible"/>
                                      </p:to>
                                    </p:set>
                                    <p:anim calcmode="lin" valueType="num">
                                      <p:cBhvr>
                                        <p:cTn id="12" dur="500" fill="hold"/>
                                        <p:tgtEl>
                                          <p:spTgt spid="10752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07525">
                                            <p:txEl>
                                              <p:pRg st="0" end="0"/>
                                            </p:txEl>
                                          </p:spTgt>
                                        </p:tgtEl>
                                        <p:attrNameLst>
                                          <p:attrName>ppt_y</p:attrName>
                                        </p:attrNameLst>
                                      </p:cBhvr>
                                      <p:tavLst>
                                        <p:tav tm="0">
                                          <p:val>
                                            <p:strVal val="#ppt_y"/>
                                          </p:val>
                                        </p:tav>
                                        <p:tav tm="100000">
                                          <p:val>
                                            <p:strVal val="#ppt_y"/>
                                          </p:val>
                                        </p:tav>
                                      </p:tavLst>
                                    </p:anim>
                                    <p:anim calcmode="lin" valueType="num">
                                      <p:cBhvr>
                                        <p:cTn id="14" dur="500" fill="hold"/>
                                        <p:tgtEl>
                                          <p:spTgt spid="10752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0752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07525">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arrow.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nodeType="clickEffect">
                                  <p:stCondLst>
                                    <p:cond delay="0"/>
                                  </p:stCondLst>
                                  <p:childTnLst>
                                    <p:set>
                                      <p:cBhvr>
                                        <p:cTn id="20" dur="1" fill="hold">
                                          <p:stCondLst>
                                            <p:cond delay="0"/>
                                          </p:stCondLst>
                                        </p:cTn>
                                        <p:tgtEl>
                                          <p:spTgt spid="107526"/>
                                        </p:tgtEl>
                                        <p:attrNameLst>
                                          <p:attrName>style.visibility</p:attrName>
                                        </p:attrNameLst>
                                      </p:cBhvr>
                                      <p:to>
                                        <p:strVal val="visible"/>
                                      </p:to>
                                    </p:set>
                                    <p:anim to="" calcmode="lin" valueType="num">
                                      <p:cBhvr>
                                        <p:cTn id="21" dur="1" fill="hold"/>
                                        <p:tgtEl>
                                          <p:spTgt spid="107526"/>
                                        </p:tgtEl>
                                        <p:attrNameLst>
                                          <p:attrName/>
                                        </p:attrNameLst>
                                      </p:cBhvr>
                                    </p:anim>
                                  </p:childTnLst>
                                  <p:subTnLst>
                                    <p:audio>
                                      <p:cMediaNode>
                                        <p:cTn display="0" masterRel="sameClick">
                                          <p:stCondLst>
                                            <p:cond evt="begin" delay="0">
                                              <p:tn val="19"/>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457200" y="1600200"/>
            <a:ext cx="8229600" cy="2667000"/>
          </a:xfrm>
        </p:spPr>
        <p:txBody>
          <a:bodyPr/>
          <a:lstStyle/>
          <a:p>
            <a:pPr algn="ctr">
              <a:lnSpc>
                <a:spcPct val="90000"/>
              </a:lnSpc>
            </a:pPr>
            <a:r>
              <a:rPr lang="ar-EG" sz="4400" b="1">
                <a:solidFill>
                  <a:srgbClr val="FF00FF"/>
                </a:solidFill>
              </a:rPr>
              <a:t>نظرية 2-9 : </a:t>
            </a:r>
          </a:p>
          <a:p>
            <a:pPr algn="justLow">
              <a:lnSpc>
                <a:spcPct val="90000"/>
              </a:lnSpc>
            </a:pPr>
            <a:r>
              <a:rPr lang="ar-EG" sz="4400" b="1">
                <a:solidFill>
                  <a:srgbClr val="FFFF00"/>
                </a:solidFill>
              </a:rPr>
              <a:t>فى المستوى المستقيمان اللذان كل منهما بعدا ثابتا عن مستقيم ثالث يكونان متوازيين .</a:t>
            </a:r>
            <a:r>
              <a:rPr lang="ar-EG" sz="4400">
                <a:solidFill>
                  <a:srgbClr val="FFFF00"/>
                </a:solidFill>
              </a:rPr>
              <a:t> </a:t>
            </a:r>
            <a:endParaRPr lang="en-US" sz="4400">
              <a:solidFill>
                <a:srgbClr val="FFFF00"/>
              </a:solidFill>
            </a:endParaRPr>
          </a:p>
        </p:txBody>
      </p:sp>
    </p:spTree>
    <p:extLst>
      <p:ext uri="{BB962C8B-B14F-4D97-AF65-F5344CB8AC3E}">
        <p14:creationId xmlns:p14="http://schemas.microsoft.com/office/powerpoint/2010/main" val="4865426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to="" calcmode="lin" valueType="num">
                                      <p:cBhvr>
                                        <p:cTn id="7" dur="1" fill="hold"/>
                                        <p:tgtEl>
                                          <p:spTgt spid="108547">
                                            <p:txEl>
                                              <p:pRg st="0" end="0"/>
                                            </p:txEl>
                                          </p:spTgt>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bomb.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8547">
                                            <p:txEl>
                                              <p:pRg st="1" end="1"/>
                                            </p:txEl>
                                          </p:spTgt>
                                        </p:tgtEl>
                                        <p:attrNameLst>
                                          <p:attrName>style.visibility</p:attrName>
                                        </p:attrNameLst>
                                      </p:cBhvr>
                                      <p:to>
                                        <p:strVal val="visible"/>
                                      </p:to>
                                    </p:set>
                                    <p:anim to="" calcmode="lin" valueType="num">
                                      <p:cBhvr>
                                        <p:cTn id="12" dur="1" fill="hold"/>
                                        <p:tgtEl>
                                          <p:spTgt spid="108547">
                                            <p:txEl>
                                              <p:pRg st="1" end="1"/>
                                            </p:txEl>
                                          </p:spTgt>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2"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990600"/>
            <a:ext cx="5253038"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0857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09572"/>
                                        </p:tgtEl>
                                        <p:attrNameLst>
                                          <p:attrName>style.visibility</p:attrName>
                                        </p:attrNameLst>
                                      </p:cBhvr>
                                      <p:to>
                                        <p:strVal val="visible"/>
                                      </p:to>
                                    </p:set>
                                    <p:anim to="" calcmode="lin" valueType="num">
                                      <p:cBhvr>
                                        <p:cTn id="7" dur="1" fill="hold"/>
                                        <p:tgtEl>
                                          <p:spTgt spid="109572"/>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breez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AutoShape 4"/>
          <p:cNvSpPr>
            <a:spLocks noChangeArrowheads="1"/>
          </p:cNvSpPr>
          <p:nvPr/>
        </p:nvSpPr>
        <p:spPr bwMode="auto">
          <a:xfrm>
            <a:off x="1828800" y="400050"/>
            <a:ext cx="5791200" cy="2743200"/>
          </a:xfrm>
          <a:prstGeom prst="star32">
            <a:avLst>
              <a:gd name="adj" fmla="val 37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ar-EG" sz="8800" dirty="0">
                <a:solidFill>
                  <a:srgbClr val="FF3300"/>
                </a:solidFill>
              </a:rPr>
              <a:t>2 - 6</a:t>
            </a:r>
            <a:endParaRPr lang="en-US" sz="8800" dirty="0">
              <a:solidFill>
                <a:srgbClr val="FF3300"/>
              </a:solidFill>
            </a:endParaRPr>
          </a:p>
        </p:txBody>
      </p:sp>
      <p:sp>
        <p:nvSpPr>
          <p:cNvPr id="62469" name="AutoShape 5"/>
          <p:cNvSpPr>
            <a:spLocks noChangeArrowheads="1"/>
          </p:cNvSpPr>
          <p:nvPr/>
        </p:nvSpPr>
        <p:spPr bwMode="auto">
          <a:xfrm>
            <a:off x="609600" y="3771900"/>
            <a:ext cx="8331200" cy="2571750"/>
          </a:xfrm>
          <a:prstGeom prst="star8">
            <a:avLst>
              <a:gd name="adj" fmla="val 38250"/>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ar-EG" sz="6600" b="1">
                <a:effectLst>
                  <a:outerShdw blurRad="38100" dist="38100" dir="2700000" algn="tl">
                    <a:srgbClr val="FFFFFF"/>
                  </a:outerShdw>
                </a:effectLst>
              </a:rPr>
              <a:t>الأعمدة والمسافة </a:t>
            </a:r>
            <a:endParaRPr lang="en-US" sz="6600" b="1">
              <a:effectLst>
                <a:outerShdw blurRad="38100" dist="38100" dir="2700000" algn="tl">
                  <a:srgbClr val="FFFFFF"/>
                </a:outerShdw>
              </a:effectLst>
            </a:endParaRPr>
          </a:p>
        </p:txBody>
      </p:sp>
    </p:spTree>
    <p:extLst>
      <p:ext uri="{BB962C8B-B14F-4D97-AF65-F5344CB8AC3E}">
        <p14:creationId xmlns:p14="http://schemas.microsoft.com/office/powerpoint/2010/main" val="31531169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anim to="" calcmode="lin" valueType="num">
                                      <p:cBhvr>
                                        <p:cTn id="7" dur="1" fill="hold"/>
                                        <p:tgtEl>
                                          <p:spTgt spid="62468"/>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62469"/>
                                        </p:tgtEl>
                                        <p:attrNameLst>
                                          <p:attrName>style.visibility</p:attrName>
                                        </p:attrNameLst>
                                      </p:cBhvr>
                                      <p:to>
                                        <p:strVal val="visible"/>
                                      </p:to>
                                    </p:set>
                                    <p:anim by="(-#ppt_w*2)" calcmode="lin" valueType="num">
                                      <p:cBhvr rctx="PPT">
                                        <p:cTn id="12" dur="500" autoRev="1" fill="hold">
                                          <p:stCondLst>
                                            <p:cond delay="0"/>
                                          </p:stCondLst>
                                        </p:cTn>
                                        <p:tgtEl>
                                          <p:spTgt spid="62469"/>
                                        </p:tgtEl>
                                        <p:attrNameLst>
                                          <p:attrName>ppt_w</p:attrName>
                                        </p:attrNameLst>
                                      </p:cBhvr>
                                    </p:anim>
                                    <p:anim by="(#ppt_w*0.50)" calcmode="lin" valueType="num">
                                      <p:cBhvr>
                                        <p:cTn id="13" dur="500" decel="50000" autoRev="1" fill="hold">
                                          <p:stCondLst>
                                            <p:cond delay="0"/>
                                          </p:stCondLst>
                                        </p:cTn>
                                        <p:tgtEl>
                                          <p:spTgt spid="62469"/>
                                        </p:tgtEl>
                                        <p:attrNameLst>
                                          <p:attrName>ppt_x</p:attrName>
                                        </p:attrNameLst>
                                      </p:cBhvr>
                                    </p:anim>
                                    <p:anim from="(-#ppt_h/2)" to="(#ppt_y)" calcmode="lin" valueType="num">
                                      <p:cBhvr>
                                        <p:cTn id="14" dur="1000" fill="hold">
                                          <p:stCondLst>
                                            <p:cond delay="0"/>
                                          </p:stCondLst>
                                        </p:cTn>
                                        <p:tgtEl>
                                          <p:spTgt spid="62469"/>
                                        </p:tgtEl>
                                        <p:attrNameLst>
                                          <p:attrName>ppt_y</p:attrName>
                                        </p:attrNameLst>
                                      </p:cBhvr>
                                    </p:anim>
                                    <p:animRot by="21600000">
                                      <p:cBhvr>
                                        <p:cTn id="15" dur="1000" fill="hold">
                                          <p:stCondLst>
                                            <p:cond delay="0"/>
                                          </p:stCondLst>
                                        </p:cTn>
                                        <p:tgtEl>
                                          <p:spTgt spid="62469"/>
                                        </p:tgtEl>
                                        <p:attrNameLst>
                                          <p:attrName>r</p:attrName>
                                        </p:attrNameLst>
                                      </p:cBhvr>
                                    </p:animRot>
                                  </p:childTnLst>
                                  <p:subTnLst>
                                    <p:audio>
                                      <p:cMediaNode>
                                        <p:cTn display="0" masterRel="sameClick">
                                          <p:stCondLst>
                                            <p:cond evt="begin" delay="0">
                                              <p:tn val="10"/>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animBg="1"/>
      <p:bldP spid="6246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219200"/>
            <a:ext cx="7342188"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88059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63493"/>
                                        </p:tgtEl>
                                        <p:attrNameLst>
                                          <p:attrName>style.visibility</p:attrName>
                                        </p:attrNameLst>
                                      </p:cBhvr>
                                      <p:to>
                                        <p:strVal val="visible"/>
                                      </p:to>
                                    </p:set>
                                    <p:anim to="" calcmode="lin" valueType="num">
                                      <p:cBhvr>
                                        <p:cTn id="7" dur="1" fill="hold"/>
                                        <p:tgtEl>
                                          <p:spTgt spid="63493"/>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609600" y="1600200"/>
            <a:ext cx="8229600" cy="3829050"/>
          </a:xfrm>
        </p:spPr>
        <p:txBody>
          <a:bodyPr/>
          <a:lstStyle/>
          <a:p>
            <a:pPr algn="justLow">
              <a:buFontTx/>
              <a:buNone/>
            </a:pPr>
            <a:r>
              <a:rPr lang="ar-SA">
                <a:solidFill>
                  <a:srgbClr val="FF00FF"/>
                </a:solidFill>
              </a:rPr>
              <a:t> </a:t>
            </a:r>
            <a:r>
              <a:rPr lang="ar-EG">
                <a:solidFill>
                  <a:srgbClr val="FF00FF"/>
                </a:solidFill>
              </a:rPr>
              <a:t>  </a:t>
            </a:r>
            <a:r>
              <a:rPr lang="ar-SA" b="1">
                <a:solidFill>
                  <a:srgbClr val="FF00FF"/>
                </a:solidFill>
              </a:rPr>
              <a:t>إذا كان المستقيمان عموديين على مستقيم آخر، فإنهما متوازيان. وقد استعملت زاوية النجار لرسم مستقيم عمودي على كل كتف. وهذا يؤكد أن الأكتاف متوازية. هذا مثال على استعمال المستقيمات والقطع المستقيمة العمودية لتحديد المسافة. وأقصر قطعة مستقيمة من نقطة إلى مستقيم هي القطعة المستقيمة العمودية من النقطة إلى المستقيم.</a:t>
            </a:r>
            <a:endParaRPr lang="en-US" b="1">
              <a:solidFill>
                <a:srgbClr val="FF00FF"/>
              </a:solidFill>
            </a:endParaRPr>
          </a:p>
        </p:txBody>
      </p:sp>
    </p:spTree>
    <p:extLst>
      <p:ext uri="{BB962C8B-B14F-4D97-AF65-F5344CB8AC3E}">
        <p14:creationId xmlns:p14="http://schemas.microsoft.com/office/powerpoint/2010/main" val="27457713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64515">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64515">
                                            <p:txEl>
                                              <p:pRg st="0" end="0"/>
                                            </p:txEl>
                                          </p:spTgt>
                                        </p:tgtEl>
                                        <p:attrNameLst>
                                          <p:attrName>ppt_w</p:attrName>
                                        </p:attrNameLst>
                                      </p:cBhvr>
                                    </p:anim>
                                    <p:anim by="(#ppt_w*0.50)" calcmode="lin" valueType="num">
                                      <p:cBhvr>
                                        <p:cTn id="8" dur="500" decel="50000" autoRev="1" fill="hold">
                                          <p:stCondLst>
                                            <p:cond delay="0"/>
                                          </p:stCondLst>
                                        </p:cTn>
                                        <p:tgtEl>
                                          <p:spTgt spid="64515">
                                            <p:txEl>
                                              <p:pRg st="0" end="0"/>
                                            </p:txEl>
                                          </p:spTgt>
                                        </p:tgtEl>
                                        <p:attrNameLst>
                                          <p:attrName>ppt_x</p:attrName>
                                        </p:attrNameLst>
                                      </p:cBhvr>
                                    </p:anim>
                                    <p:anim from="(-#ppt_h/2)" to="(#ppt_y)" calcmode="lin" valueType="num">
                                      <p:cBhvr>
                                        <p:cTn id="9" dur="1000" fill="hold">
                                          <p:stCondLst>
                                            <p:cond delay="0"/>
                                          </p:stCondLst>
                                        </p:cTn>
                                        <p:tgtEl>
                                          <p:spTgt spid="64515">
                                            <p:txEl>
                                              <p:pRg st="0" end="0"/>
                                            </p:txEl>
                                          </p:spTgt>
                                        </p:tgtEl>
                                        <p:attrNameLst>
                                          <p:attrName>ppt_y</p:attrName>
                                        </p:attrNameLst>
                                      </p:cBhvr>
                                    </p:anim>
                                    <p:animRot by="21600000">
                                      <p:cBhvr>
                                        <p:cTn id="10" dur="1000" fill="hold">
                                          <p:stCondLst>
                                            <p:cond delay="0"/>
                                          </p:stCondLst>
                                        </p:cTn>
                                        <p:tgtEl>
                                          <p:spTgt spid="64515">
                                            <p:txEl>
                                              <p:pRg st="0" end="0"/>
                                            </p:txEl>
                                          </p:spTgt>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990600"/>
            <a:ext cx="7980363"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25910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65541"/>
                                        </p:tgtEl>
                                        <p:attrNameLst>
                                          <p:attrName>style.visibility</p:attrName>
                                        </p:attrNameLst>
                                      </p:cBhvr>
                                      <p:to>
                                        <p:strVal val="visible"/>
                                      </p:to>
                                    </p:set>
                                    <p:anim to="" calcmode="lin" valueType="num">
                                      <p:cBhvr>
                                        <p:cTn id="7" dur="1" fill="hold"/>
                                        <p:tgtEl>
                                          <p:spTgt spid="65541"/>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143000"/>
            <a:ext cx="6475413"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1747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66565"/>
                                        </p:tgtEl>
                                        <p:attrNameLst>
                                          <p:attrName>style.visibility</p:attrName>
                                        </p:attrNameLst>
                                      </p:cBhvr>
                                      <p:to>
                                        <p:strVal val="visible"/>
                                      </p:to>
                                    </p:set>
                                    <p:anim to="" calcmode="lin" valueType="num">
                                      <p:cBhvr>
                                        <p:cTn id="7" dur="1" fill="hold"/>
                                        <p:tgtEl>
                                          <p:spTgt spid="66565"/>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508000" y="457200"/>
            <a:ext cx="8229600" cy="4525963"/>
          </a:xfrm>
        </p:spPr>
        <p:txBody>
          <a:bodyPr/>
          <a:lstStyle/>
          <a:p>
            <a:pPr algn="justLow"/>
            <a:r>
              <a:rPr lang="ar-SA" b="1">
                <a:solidFill>
                  <a:srgbClr val="FF00FF"/>
                </a:solidFill>
                <a:effectLst>
                  <a:outerShdw blurRad="38100" dist="38100" dir="2700000" algn="tl">
                    <a:srgbClr val="000000"/>
                  </a:outerShdw>
                </a:effectLst>
              </a:rPr>
              <a:t>عندما ترسم قطعة مستقيمة عمودية من نقطة إلى مستقيم، يمكنك أن تتأكد أنه عمودي باستعمال عملية رسم مستقيم عمودي على مستقيم من نقطة ل تقع عليه.</a:t>
            </a:r>
            <a:endParaRPr lang="ar-EG" b="1">
              <a:solidFill>
                <a:srgbClr val="FF00FF"/>
              </a:solidFill>
              <a:effectLst>
                <a:outerShdw blurRad="38100" dist="38100" dir="2700000" algn="tl">
                  <a:srgbClr val="000000"/>
                </a:outerShdw>
              </a:effectLst>
            </a:endParaRPr>
          </a:p>
          <a:p>
            <a:pPr algn="justLow"/>
            <a:r>
              <a:rPr lang="ar-SA" b="1">
                <a:solidFill>
                  <a:srgbClr val="FF00FF"/>
                </a:solidFill>
                <a:effectLst>
                  <a:outerShdw blurRad="38100" dist="38100" dir="2700000" algn="tl">
                    <a:srgbClr val="000000"/>
                  </a:outerShdw>
                </a:effectLst>
              </a:rPr>
              <a:t>مثال : </a:t>
            </a:r>
            <a:endParaRPr lang="ar-EG" b="1">
              <a:solidFill>
                <a:srgbClr val="FF00FF"/>
              </a:solidFill>
              <a:effectLst>
                <a:outerShdw blurRad="38100" dist="38100" dir="2700000" algn="tl">
                  <a:srgbClr val="000000"/>
                </a:outerShdw>
              </a:effectLst>
            </a:endParaRPr>
          </a:p>
          <a:p>
            <a:pPr algn="justLow"/>
            <a:r>
              <a:rPr lang="ar-SA" b="1">
                <a:solidFill>
                  <a:srgbClr val="FF00FF"/>
                </a:solidFill>
                <a:effectLst>
                  <a:outerShdw blurRad="38100" dist="38100" dir="2700000" algn="tl">
                    <a:srgbClr val="000000"/>
                  </a:outerShdw>
                </a:effectLst>
              </a:rPr>
              <a:t>المستقيم </a:t>
            </a:r>
            <a:r>
              <a:rPr lang="en-US" b="1">
                <a:solidFill>
                  <a:srgbClr val="FF00FF"/>
                </a:solidFill>
                <a:effectLst>
                  <a:outerShdw blurRad="38100" dist="38100" dir="2700000" algn="tl">
                    <a:srgbClr val="000000"/>
                  </a:outerShdw>
                </a:effectLst>
              </a:rPr>
              <a:t>e</a:t>
            </a:r>
            <a:r>
              <a:rPr lang="ar-SA" b="1">
                <a:solidFill>
                  <a:srgbClr val="FF00FF"/>
                </a:solidFill>
                <a:effectLst>
                  <a:outerShdw blurRad="38100" dist="38100" dir="2700000" algn="tl">
                    <a:srgbClr val="000000"/>
                  </a:outerShdw>
                </a:effectLst>
              </a:rPr>
              <a:t> يمر بالنقطتين (-6,-9) و (0,-1 ) ارسمى مستقيما عمودى على المستقيم </a:t>
            </a:r>
            <a:r>
              <a:rPr lang="en-US" b="1">
                <a:solidFill>
                  <a:srgbClr val="FF00FF"/>
                </a:solidFill>
                <a:effectLst>
                  <a:outerShdw blurRad="38100" dist="38100" dir="2700000" algn="tl">
                    <a:srgbClr val="000000"/>
                  </a:outerShdw>
                </a:effectLst>
              </a:rPr>
              <a:t>e</a:t>
            </a:r>
            <a:r>
              <a:rPr lang="ar-SA" b="1">
                <a:solidFill>
                  <a:srgbClr val="FF00FF"/>
                </a:solidFill>
                <a:effectLst>
                  <a:outerShdw blurRad="38100" dist="38100" dir="2700000" algn="tl">
                    <a:srgbClr val="000000"/>
                  </a:outerShdw>
                </a:effectLst>
              </a:rPr>
              <a:t> ويمر بالنقطة (-7,-2 ) </a:t>
            </a:r>
            <a:r>
              <a:rPr lang="en-US" b="1">
                <a:solidFill>
                  <a:srgbClr val="FF00FF"/>
                </a:solidFill>
                <a:effectLst>
                  <a:outerShdw blurRad="38100" dist="38100" dir="2700000" algn="tl">
                    <a:srgbClr val="000000"/>
                  </a:outerShdw>
                </a:effectLst>
              </a:rPr>
              <a:t>P</a:t>
            </a:r>
            <a:r>
              <a:rPr lang="ar-SA" b="1">
                <a:solidFill>
                  <a:srgbClr val="FF00FF"/>
                </a:solidFill>
                <a:effectLst>
                  <a:outerShdw blurRad="38100" dist="38100" dir="2700000" algn="tl">
                    <a:srgbClr val="000000"/>
                  </a:outerShdw>
                </a:effectLst>
              </a:rPr>
              <a:t> التى لاتقع على </a:t>
            </a:r>
            <a:r>
              <a:rPr lang="en-US" b="1">
                <a:solidFill>
                  <a:srgbClr val="FF00FF"/>
                </a:solidFill>
                <a:effectLst>
                  <a:outerShdw blurRad="38100" dist="38100" dir="2700000" algn="tl">
                    <a:srgbClr val="000000"/>
                  </a:outerShdw>
                </a:effectLst>
              </a:rPr>
              <a:t>e</a:t>
            </a:r>
            <a:r>
              <a:rPr lang="ar-SA" b="1">
                <a:solidFill>
                  <a:srgbClr val="FF00FF"/>
                </a:solidFill>
                <a:effectLst>
                  <a:outerShdw blurRad="38100" dist="38100" dir="2700000" algn="tl">
                    <a:srgbClr val="000000"/>
                  </a:outerShdw>
                </a:effectLst>
              </a:rPr>
              <a:t> . ثم اوجدى طول العمود من </a:t>
            </a:r>
            <a:r>
              <a:rPr lang="en-US" b="1">
                <a:solidFill>
                  <a:srgbClr val="FF00FF"/>
                </a:solidFill>
                <a:effectLst>
                  <a:outerShdw blurRad="38100" dist="38100" dir="2700000" algn="tl">
                    <a:srgbClr val="000000"/>
                  </a:outerShdw>
                </a:effectLst>
              </a:rPr>
              <a:t>P</a:t>
            </a:r>
            <a:r>
              <a:rPr lang="ar-SA" b="1">
                <a:solidFill>
                  <a:srgbClr val="FF00FF"/>
                </a:solidFill>
                <a:effectLst>
                  <a:outerShdw blurRad="38100" dist="38100" dir="2700000" algn="tl">
                    <a:srgbClr val="000000"/>
                  </a:outerShdw>
                </a:effectLst>
              </a:rPr>
              <a:t> الى </a:t>
            </a:r>
            <a:r>
              <a:rPr lang="en-US" b="1">
                <a:solidFill>
                  <a:srgbClr val="FF00FF"/>
                </a:solidFill>
                <a:effectLst>
                  <a:outerShdw blurRad="38100" dist="38100" dir="2700000" algn="tl">
                    <a:srgbClr val="000000"/>
                  </a:outerShdw>
                </a:effectLst>
              </a:rPr>
              <a:t>e</a:t>
            </a:r>
            <a:r>
              <a:rPr lang="ar-SA" b="1">
                <a:solidFill>
                  <a:srgbClr val="FF00FF"/>
                </a:solidFill>
                <a:effectLst>
                  <a:outerShdw blurRad="38100" dist="38100" dir="2700000" algn="tl">
                    <a:srgbClr val="000000"/>
                  </a:outerShdw>
                </a:effectLst>
              </a:rPr>
              <a:t> .</a:t>
            </a:r>
            <a:r>
              <a:rPr lang="ar-SA" sz="3600" b="1">
                <a:solidFill>
                  <a:srgbClr val="FF00FF"/>
                </a:solidFill>
              </a:rPr>
              <a:t> </a:t>
            </a:r>
            <a:endParaRPr lang="ar-EG" sz="3600" b="1">
              <a:solidFill>
                <a:srgbClr val="FF00FF"/>
              </a:solidFill>
            </a:endParaRPr>
          </a:p>
        </p:txBody>
      </p:sp>
    </p:spTree>
    <p:extLst>
      <p:ext uri="{BB962C8B-B14F-4D97-AF65-F5344CB8AC3E}">
        <p14:creationId xmlns:p14="http://schemas.microsoft.com/office/powerpoint/2010/main" val="2540781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68611">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68611">
                                            <p:txEl>
                                              <p:pRg st="0" end="0"/>
                                            </p:txEl>
                                          </p:spTgt>
                                        </p:tgtEl>
                                        <p:attrNameLst>
                                          <p:attrName>ppt_w</p:attrName>
                                        </p:attrNameLst>
                                      </p:cBhvr>
                                    </p:anim>
                                    <p:anim by="(#ppt_w*0.50)" calcmode="lin" valueType="num">
                                      <p:cBhvr>
                                        <p:cTn id="8" dur="500" decel="50000" autoRev="1" fill="hold">
                                          <p:stCondLst>
                                            <p:cond delay="0"/>
                                          </p:stCondLst>
                                        </p:cTn>
                                        <p:tgtEl>
                                          <p:spTgt spid="68611">
                                            <p:txEl>
                                              <p:pRg st="0" end="0"/>
                                            </p:txEl>
                                          </p:spTgt>
                                        </p:tgtEl>
                                        <p:attrNameLst>
                                          <p:attrName>ppt_x</p:attrName>
                                        </p:attrNameLst>
                                      </p:cBhvr>
                                    </p:anim>
                                    <p:anim from="(-#ppt_h/2)" to="(#ppt_y)" calcmode="lin" valueType="num">
                                      <p:cBhvr>
                                        <p:cTn id="9" dur="1000" fill="hold">
                                          <p:stCondLst>
                                            <p:cond delay="0"/>
                                          </p:stCondLst>
                                        </p:cTn>
                                        <p:tgtEl>
                                          <p:spTgt spid="68611">
                                            <p:txEl>
                                              <p:pRg st="0" end="0"/>
                                            </p:txEl>
                                          </p:spTgt>
                                        </p:tgtEl>
                                        <p:attrNameLst>
                                          <p:attrName>ppt_y</p:attrName>
                                        </p:attrNameLst>
                                      </p:cBhvr>
                                    </p:anim>
                                    <p:animRot by="21600000">
                                      <p:cBhvr>
                                        <p:cTn id="10" dur="1000" fill="hold">
                                          <p:stCondLst>
                                            <p:cond delay="0"/>
                                          </p:stCondLst>
                                        </p:cTn>
                                        <p:tgtEl>
                                          <p:spTgt spid="68611">
                                            <p:txEl>
                                              <p:pRg st="0" end="0"/>
                                            </p:txEl>
                                          </p:spTgt>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68611">
                                            <p:txEl>
                                              <p:pRg st="1" end="1"/>
                                            </p:txEl>
                                          </p:spTgt>
                                        </p:tgtEl>
                                        <p:attrNameLst>
                                          <p:attrName>style.visibility</p:attrName>
                                        </p:attrNameLst>
                                      </p:cBhvr>
                                      <p:to>
                                        <p:strVal val="visible"/>
                                      </p:to>
                                    </p:set>
                                    <p:anim by="(-#ppt_w*2)" calcmode="lin" valueType="num">
                                      <p:cBhvr rctx="PPT">
                                        <p:cTn id="15" dur="500" autoRev="1" fill="hold">
                                          <p:stCondLst>
                                            <p:cond delay="0"/>
                                          </p:stCondLst>
                                        </p:cTn>
                                        <p:tgtEl>
                                          <p:spTgt spid="68611">
                                            <p:txEl>
                                              <p:pRg st="1" end="1"/>
                                            </p:txEl>
                                          </p:spTgt>
                                        </p:tgtEl>
                                        <p:attrNameLst>
                                          <p:attrName>ppt_w</p:attrName>
                                        </p:attrNameLst>
                                      </p:cBhvr>
                                    </p:anim>
                                    <p:anim by="(#ppt_w*0.50)" calcmode="lin" valueType="num">
                                      <p:cBhvr>
                                        <p:cTn id="16" dur="500" decel="50000" autoRev="1" fill="hold">
                                          <p:stCondLst>
                                            <p:cond delay="0"/>
                                          </p:stCondLst>
                                        </p:cTn>
                                        <p:tgtEl>
                                          <p:spTgt spid="68611">
                                            <p:txEl>
                                              <p:pRg st="1" end="1"/>
                                            </p:txEl>
                                          </p:spTgt>
                                        </p:tgtEl>
                                        <p:attrNameLst>
                                          <p:attrName>ppt_x</p:attrName>
                                        </p:attrNameLst>
                                      </p:cBhvr>
                                    </p:anim>
                                    <p:anim from="(-#ppt_h/2)" to="(#ppt_y)" calcmode="lin" valueType="num">
                                      <p:cBhvr>
                                        <p:cTn id="17" dur="1000" fill="hold">
                                          <p:stCondLst>
                                            <p:cond delay="0"/>
                                          </p:stCondLst>
                                        </p:cTn>
                                        <p:tgtEl>
                                          <p:spTgt spid="68611">
                                            <p:txEl>
                                              <p:pRg st="1" end="1"/>
                                            </p:txEl>
                                          </p:spTgt>
                                        </p:tgtEl>
                                        <p:attrNameLst>
                                          <p:attrName>ppt_y</p:attrName>
                                        </p:attrNameLst>
                                      </p:cBhvr>
                                    </p:anim>
                                    <p:animRot by="21600000">
                                      <p:cBhvr>
                                        <p:cTn id="18" dur="1000" fill="hold">
                                          <p:stCondLst>
                                            <p:cond delay="0"/>
                                          </p:stCondLst>
                                        </p:cTn>
                                        <p:tgtEl>
                                          <p:spTgt spid="68611">
                                            <p:txEl>
                                              <p:pRg st="1" end="1"/>
                                            </p:txEl>
                                          </p:spTgt>
                                        </p:tgtEl>
                                        <p:attrNameLst>
                                          <p:attrName>r</p:attrName>
                                        </p:attrNameLst>
                                      </p:cBhvr>
                                    </p:animRot>
                                  </p:childTnLst>
                                  <p:subTnLst>
                                    <p:audio>
                                      <p:cMediaNode>
                                        <p:cTn display="0" masterRel="sameClick">
                                          <p:stCondLst>
                                            <p:cond evt="begin" delay="0">
                                              <p:tn val="13"/>
                                            </p:cond>
                                          </p:stCondLst>
                                          <p:endCondLst>
                                            <p:cond evt="onStopAudio" delay="0">
                                              <p:tgtEl>
                                                <p:sldTgt/>
                                              </p:tgtEl>
                                            </p:cond>
                                          </p:endCondLst>
                                        </p:cTn>
                                        <p:tgtEl>
                                          <p:sndTgt r:embed="rId2" name="arrow.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68611">
                                            <p:txEl>
                                              <p:pRg st="2" end="2"/>
                                            </p:txEl>
                                          </p:spTgt>
                                        </p:tgtEl>
                                        <p:attrNameLst>
                                          <p:attrName>style.visibility</p:attrName>
                                        </p:attrNameLst>
                                      </p:cBhvr>
                                      <p:to>
                                        <p:strVal val="visible"/>
                                      </p:to>
                                    </p:set>
                                    <p:anim by="(-#ppt_w*2)" calcmode="lin" valueType="num">
                                      <p:cBhvr rctx="PPT">
                                        <p:cTn id="23" dur="500" autoRev="1" fill="hold">
                                          <p:stCondLst>
                                            <p:cond delay="0"/>
                                          </p:stCondLst>
                                        </p:cTn>
                                        <p:tgtEl>
                                          <p:spTgt spid="68611">
                                            <p:txEl>
                                              <p:pRg st="2" end="2"/>
                                            </p:txEl>
                                          </p:spTgt>
                                        </p:tgtEl>
                                        <p:attrNameLst>
                                          <p:attrName>ppt_w</p:attrName>
                                        </p:attrNameLst>
                                      </p:cBhvr>
                                    </p:anim>
                                    <p:anim by="(#ppt_w*0.50)" calcmode="lin" valueType="num">
                                      <p:cBhvr>
                                        <p:cTn id="24" dur="500" decel="50000" autoRev="1" fill="hold">
                                          <p:stCondLst>
                                            <p:cond delay="0"/>
                                          </p:stCondLst>
                                        </p:cTn>
                                        <p:tgtEl>
                                          <p:spTgt spid="68611">
                                            <p:txEl>
                                              <p:pRg st="2" end="2"/>
                                            </p:txEl>
                                          </p:spTgt>
                                        </p:tgtEl>
                                        <p:attrNameLst>
                                          <p:attrName>ppt_x</p:attrName>
                                        </p:attrNameLst>
                                      </p:cBhvr>
                                    </p:anim>
                                    <p:anim from="(-#ppt_h/2)" to="(#ppt_y)" calcmode="lin" valueType="num">
                                      <p:cBhvr>
                                        <p:cTn id="25" dur="1000" fill="hold">
                                          <p:stCondLst>
                                            <p:cond delay="0"/>
                                          </p:stCondLst>
                                        </p:cTn>
                                        <p:tgtEl>
                                          <p:spTgt spid="68611">
                                            <p:txEl>
                                              <p:pRg st="2" end="2"/>
                                            </p:txEl>
                                          </p:spTgt>
                                        </p:tgtEl>
                                        <p:attrNameLst>
                                          <p:attrName>ppt_y</p:attrName>
                                        </p:attrNameLst>
                                      </p:cBhvr>
                                    </p:anim>
                                    <p:animRot by="21600000">
                                      <p:cBhvr>
                                        <p:cTn id="26" dur="1000" fill="hold">
                                          <p:stCondLst>
                                            <p:cond delay="0"/>
                                          </p:stCondLst>
                                        </p:cTn>
                                        <p:tgtEl>
                                          <p:spTgt spid="68611">
                                            <p:txEl>
                                              <p:pRg st="2" end="2"/>
                                            </p:txEl>
                                          </p:spTgt>
                                        </p:tgtEl>
                                        <p:attrNameLst>
                                          <p:attrName>r</p:attrName>
                                        </p:attrNameLst>
                                      </p:cBhvr>
                                    </p:animRot>
                                  </p:childTnLst>
                                  <p:subTnLst>
                                    <p:audio>
                                      <p:cMediaNode>
                                        <p:cTn display="0" masterRel="sameClick">
                                          <p:stCondLst>
                                            <p:cond evt="begin" delay="0">
                                              <p:tn val="21"/>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457200" y="1600200"/>
            <a:ext cx="8280400" cy="3257550"/>
          </a:xfrm>
        </p:spPr>
        <p:txBody>
          <a:bodyPr/>
          <a:lstStyle/>
          <a:p>
            <a:pPr algn="justLow">
              <a:buFontTx/>
              <a:buNone/>
            </a:pPr>
            <a:r>
              <a:rPr lang="ar-EG" sz="4000" b="1">
                <a:solidFill>
                  <a:srgbClr val="FF00FF"/>
                </a:solidFill>
                <a:effectLst>
                  <a:outerShdw blurRad="38100" dist="38100" dir="2700000" algn="tl">
                    <a:srgbClr val="000000"/>
                  </a:outerShdw>
                </a:effectLst>
              </a:rPr>
              <a:t>   </a:t>
            </a:r>
            <a:r>
              <a:rPr lang="ar-SA" sz="4000" b="1">
                <a:solidFill>
                  <a:srgbClr val="FF00FF"/>
                </a:solidFill>
                <a:effectLst>
                  <a:outerShdw blurRad="38100" dist="38100" dir="2700000" algn="tl">
                    <a:srgbClr val="000000"/>
                  </a:outerShdw>
                </a:effectLst>
              </a:rPr>
              <a:t>الخطوة 1 :  ارسمى المستقيم </a:t>
            </a:r>
            <a:r>
              <a:rPr lang="en-US" sz="4000" b="1">
                <a:solidFill>
                  <a:srgbClr val="FF00FF"/>
                </a:solidFill>
                <a:effectLst>
                  <a:outerShdw blurRad="38100" dist="38100" dir="2700000" algn="tl">
                    <a:srgbClr val="000000"/>
                  </a:outerShdw>
                </a:effectLst>
              </a:rPr>
              <a:t>e</a:t>
            </a:r>
            <a:r>
              <a:rPr lang="ar-SA" sz="4000" b="1">
                <a:solidFill>
                  <a:srgbClr val="FF00FF"/>
                </a:solidFill>
                <a:effectLst>
                  <a:outerShdw blurRad="38100" dist="38100" dir="2700000" algn="tl">
                    <a:srgbClr val="000000"/>
                  </a:outerShdw>
                </a:effectLst>
              </a:rPr>
              <a:t> ركزى الفرجار على النقطة </a:t>
            </a:r>
            <a:r>
              <a:rPr lang="en-US" sz="4000" b="1">
                <a:solidFill>
                  <a:srgbClr val="FF00FF"/>
                </a:solidFill>
                <a:effectLst>
                  <a:outerShdw blurRad="38100" dist="38100" dir="2700000" algn="tl">
                    <a:srgbClr val="000000"/>
                  </a:outerShdw>
                </a:effectLst>
              </a:rPr>
              <a:t>P</a:t>
            </a:r>
            <a:r>
              <a:rPr lang="ar-SA" sz="4000" b="1">
                <a:solidFill>
                  <a:srgbClr val="FF00FF"/>
                </a:solidFill>
                <a:effectLst>
                  <a:outerShdw blurRad="38100" dist="38100" dir="2700000" algn="tl">
                    <a:srgbClr val="000000"/>
                  </a:outerShdw>
                </a:effectLst>
              </a:rPr>
              <a:t> ثم افتحيه فتحة مناسبة بحيث اذا رسم قوس فإنه يقطع </a:t>
            </a:r>
            <a:r>
              <a:rPr lang="en-US" sz="4000" b="1">
                <a:solidFill>
                  <a:srgbClr val="FF00FF"/>
                </a:solidFill>
                <a:effectLst>
                  <a:outerShdw blurRad="38100" dist="38100" dir="2700000" algn="tl">
                    <a:srgbClr val="000000"/>
                  </a:outerShdw>
                </a:effectLst>
              </a:rPr>
              <a:t>e</a:t>
            </a:r>
            <a:r>
              <a:rPr lang="ar-SA" sz="4000" b="1">
                <a:solidFill>
                  <a:srgbClr val="FF00FF"/>
                </a:solidFill>
                <a:effectLst>
                  <a:outerShdw blurRad="38100" dist="38100" dir="2700000" algn="tl">
                    <a:srgbClr val="000000"/>
                  </a:outerShdw>
                </a:effectLst>
              </a:rPr>
              <a:t> فى نقطتين . سمى نقطتى التقاطع </a:t>
            </a:r>
            <a:r>
              <a:rPr lang="en-US" sz="4000" b="1">
                <a:solidFill>
                  <a:srgbClr val="FF00FF"/>
                </a:solidFill>
                <a:effectLst>
                  <a:outerShdw blurRad="38100" dist="38100" dir="2700000" algn="tl">
                    <a:srgbClr val="000000"/>
                  </a:outerShdw>
                </a:effectLst>
              </a:rPr>
              <a:t>B ,A  . </a:t>
            </a:r>
          </a:p>
        </p:txBody>
      </p:sp>
      <p:pic>
        <p:nvPicPr>
          <p:cNvPr id="7066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581400"/>
            <a:ext cx="24034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5822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to="" calcmode="lin" valueType="num">
                                      <p:cBhvr>
                                        <p:cTn id="7" dur="1" fill="hold"/>
                                        <p:tgtEl>
                                          <p:spTgt spid="70659">
                                            <p:txEl>
                                              <p:pRg st="0" end="0"/>
                                            </p:txEl>
                                          </p:spTgt>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ashreg.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70660"/>
                                        </p:tgtEl>
                                        <p:attrNameLst>
                                          <p:attrName>style.visibility</p:attrName>
                                        </p:attrNameLst>
                                      </p:cBhvr>
                                      <p:to>
                                        <p:strVal val="visible"/>
                                      </p:to>
                                    </p:set>
                                    <p:anim to="" calcmode="lin" valueType="num">
                                      <p:cBhvr>
                                        <p:cTn id="12" dur="1" fill="hold"/>
                                        <p:tgtEl>
                                          <p:spTgt spid="70660"/>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3"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457200" y="1028700"/>
            <a:ext cx="8686800" cy="1790700"/>
          </a:xfrm>
        </p:spPr>
        <p:txBody>
          <a:bodyPr/>
          <a:lstStyle/>
          <a:p>
            <a:pPr algn="justLow">
              <a:buFontTx/>
              <a:buNone/>
            </a:pPr>
            <a:r>
              <a:rPr lang="ar-EG" sz="4400" b="1">
                <a:solidFill>
                  <a:srgbClr val="FF00FF"/>
                </a:solidFill>
              </a:rPr>
              <a:t>   الخطوة 2 : ركزى الفرجار على النقطة  </a:t>
            </a:r>
            <a:r>
              <a:rPr lang="en-US" sz="4400" b="1">
                <a:solidFill>
                  <a:srgbClr val="FF00FF"/>
                </a:solidFill>
              </a:rPr>
              <a:t>A</a:t>
            </a:r>
            <a:r>
              <a:rPr lang="ar-EG" sz="4400" b="1">
                <a:solidFill>
                  <a:srgbClr val="FF00FF"/>
                </a:solidFill>
              </a:rPr>
              <a:t> ثم ارسمى قوسا تحت المستقيم </a:t>
            </a:r>
            <a:r>
              <a:rPr lang="en-US" sz="4400" b="1">
                <a:solidFill>
                  <a:srgbClr val="FF00FF"/>
                </a:solidFill>
              </a:rPr>
              <a:t>e</a:t>
            </a:r>
            <a:r>
              <a:rPr lang="ar-EG" sz="4400" b="1">
                <a:solidFill>
                  <a:srgbClr val="FF00FF"/>
                </a:solidFill>
              </a:rPr>
              <a:t>   . </a:t>
            </a:r>
            <a:r>
              <a:rPr lang="ar-EG" sz="4400">
                <a:solidFill>
                  <a:srgbClr val="FF00FF"/>
                </a:solidFill>
              </a:rPr>
              <a:t> </a:t>
            </a:r>
            <a:endParaRPr lang="en-US" sz="4400">
              <a:solidFill>
                <a:srgbClr val="FF00FF"/>
              </a:solidFill>
            </a:endParaRPr>
          </a:p>
        </p:txBody>
      </p:sp>
      <p:pic>
        <p:nvPicPr>
          <p:cNvPr id="7373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048000"/>
            <a:ext cx="2590800"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7100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 to="" calcmode="lin" valueType="num">
                                      <p:cBhvr>
                                        <p:cTn id="7" dur="1" fill="hold"/>
                                        <p:tgtEl>
                                          <p:spTgt spid="73731">
                                            <p:txEl>
                                              <p:pRg st="0" end="0"/>
                                            </p:txEl>
                                          </p:spTgt>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73735"/>
                                        </p:tgtEl>
                                        <p:attrNameLst>
                                          <p:attrName>style.visibility</p:attrName>
                                        </p:attrNameLst>
                                      </p:cBhvr>
                                      <p:to>
                                        <p:strVal val="visible"/>
                                      </p:to>
                                    </p:set>
                                    <p:anim to="" calcmode="lin" valueType="num">
                                      <p:cBhvr>
                                        <p:cTn id="12" dur="1" fill="hold"/>
                                        <p:tgtEl>
                                          <p:spTgt spid="73735"/>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288</Words>
  <Application>Microsoft Office PowerPoint</Application>
  <PresentationFormat>عرض على الشاشة (3:4)‏</PresentationFormat>
  <Paragraphs>14</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SAMSUNG</dc:creator>
  <cp:lastModifiedBy>SAMSUNG</cp:lastModifiedBy>
  <cp:revision>2</cp:revision>
  <dcterms:created xsi:type="dcterms:W3CDTF">2014-10-27T04:46:03Z</dcterms:created>
  <dcterms:modified xsi:type="dcterms:W3CDTF">2014-10-27T06:29:53Z</dcterms:modified>
</cp:coreProperties>
</file>