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75" r:id="rId3"/>
    <p:sldId id="276" r:id="rId4"/>
    <p:sldId id="274" r:id="rId5"/>
    <p:sldId id="263" r:id="rId6"/>
    <p:sldId id="257" r:id="rId7"/>
    <p:sldId id="258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59" r:id="rId16"/>
    <p:sldId id="260" r:id="rId17"/>
    <p:sldId id="261" r:id="rId18"/>
    <p:sldId id="271" r:id="rId19"/>
    <p:sldId id="272" r:id="rId20"/>
    <p:sldId id="277" r:id="rId21"/>
    <p:sldId id="273" r:id="rId22"/>
    <p:sldId id="278" r:id="rId23"/>
    <p:sldId id="279" r:id="rId24"/>
    <p:sldId id="280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>
        <p:scale>
          <a:sx n="60" d="100"/>
          <a:sy n="60" d="100"/>
        </p:scale>
        <p:origin x="234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303D3-6649-4BBD-B1C9-232AC3681D80}" type="datetimeFigureOut">
              <a:rPr lang="ar-SA" smtClean="0"/>
              <a:t>04/02/42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8DCBD-D2C7-4A93-92E8-C2CADEDA4E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416327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303D3-6649-4BBD-B1C9-232AC3681D80}" type="datetimeFigureOut">
              <a:rPr lang="ar-SA" smtClean="0"/>
              <a:t>04/02/42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8DCBD-D2C7-4A93-92E8-C2CADEDA4E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06806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303D3-6649-4BBD-B1C9-232AC3681D80}" type="datetimeFigureOut">
              <a:rPr lang="ar-SA" smtClean="0"/>
              <a:t>04/02/42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8DCBD-D2C7-4A93-92E8-C2CADEDA4E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880632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303D3-6649-4BBD-B1C9-232AC3681D80}" type="datetimeFigureOut">
              <a:rPr lang="ar-SA" smtClean="0"/>
              <a:t>04/02/42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8DCBD-D2C7-4A93-92E8-C2CADEDA4E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575110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303D3-6649-4BBD-B1C9-232AC3681D80}" type="datetimeFigureOut">
              <a:rPr lang="ar-SA" smtClean="0"/>
              <a:t>04/02/42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8DCBD-D2C7-4A93-92E8-C2CADEDA4E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842933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303D3-6649-4BBD-B1C9-232AC3681D80}" type="datetimeFigureOut">
              <a:rPr lang="ar-SA" smtClean="0"/>
              <a:t>04/02/42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8DCBD-D2C7-4A93-92E8-C2CADEDA4E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643798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303D3-6649-4BBD-B1C9-232AC3681D80}" type="datetimeFigureOut">
              <a:rPr lang="ar-SA" smtClean="0"/>
              <a:t>04/02/42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8DCBD-D2C7-4A93-92E8-C2CADEDA4E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54346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303D3-6649-4BBD-B1C9-232AC3681D80}" type="datetimeFigureOut">
              <a:rPr lang="ar-SA" smtClean="0"/>
              <a:t>04/02/42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8DCBD-D2C7-4A93-92E8-C2CADEDA4E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80611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303D3-6649-4BBD-B1C9-232AC3681D80}" type="datetimeFigureOut">
              <a:rPr lang="ar-SA" smtClean="0"/>
              <a:t>04/02/42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8DCBD-D2C7-4A93-92E8-C2CADEDA4E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968592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303D3-6649-4BBD-B1C9-232AC3681D80}" type="datetimeFigureOut">
              <a:rPr lang="ar-SA" smtClean="0"/>
              <a:t>04/02/42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8DCBD-D2C7-4A93-92E8-C2CADEDA4E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29291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303D3-6649-4BBD-B1C9-232AC3681D80}" type="datetimeFigureOut">
              <a:rPr lang="ar-SA" smtClean="0"/>
              <a:t>04/02/42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8DCBD-D2C7-4A93-92E8-C2CADEDA4E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081105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303D3-6649-4BBD-B1C9-232AC3681D80}" type="datetimeFigureOut">
              <a:rPr lang="ar-SA" smtClean="0"/>
              <a:t>04/02/42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8DCBD-D2C7-4A93-92E8-C2CADEDA4E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41944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7.jpe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microsoft.com/office/2007/relationships/hdphoto" Target="../media/hdphoto14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2.mp4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JP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134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655442"/>
            <a:ext cx="6316663" cy="4202558"/>
          </a:xfrm>
          <a:prstGeom prst="rect">
            <a:avLst/>
          </a:prstGeom>
        </p:spPr>
      </p:pic>
      <p:sp>
        <p:nvSpPr>
          <p:cNvPr id="2" name="مستطيل 1"/>
          <p:cNvSpPr>
            <a:spLocks noChangeArrowheads="1"/>
          </p:cNvSpPr>
          <p:nvPr/>
        </p:nvSpPr>
        <p:spPr bwMode="auto">
          <a:xfrm>
            <a:off x="3235947" y="1444357"/>
            <a:ext cx="597631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8000" b="1" dirty="0">
                <a:solidFill>
                  <a:schemeClr val="accent1">
                    <a:lumMod val="50000"/>
                  </a:schemeClr>
                </a:solidFill>
              </a:rPr>
              <a:t>الْفَهْم وَالاسْتِيْعَاب</a:t>
            </a:r>
            <a:r>
              <a:rPr lang="en-US" altLang="ar-SA" sz="8000" b="1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endParaRPr lang="ar-SA" altLang="ar-SA" sz="8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2996579" y="2880151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2800" dirty="0" smtClean="0">
                <a:ln w="0"/>
                <a:cs typeface="PT Bold Heading" panose="02010400000000000000" pitchFamily="2" charset="-78"/>
              </a:rPr>
              <a:t>افتحي كتاب </a:t>
            </a:r>
            <a:r>
              <a:rPr lang="ar-SA" sz="2800" dirty="0">
                <a:ln w="0"/>
                <a:cs typeface="PT Bold Heading" panose="02010400000000000000" pitchFamily="2" charset="-78"/>
              </a:rPr>
              <a:t>الطالبة ص36-37</a:t>
            </a:r>
          </a:p>
          <a:p>
            <a:pPr algn="ctr">
              <a:defRPr/>
            </a:pPr>
            <a:r>
              <a:rPr lang="ar-SA" sz="2800" dirty="0">
                <a:ln w="0"/>
                <a:cs typeface="PT Bold Heading" panose="02010400000000000000" pitchFamily="2" charset="-78"/>
              </a:rPr>
              <a:t>وتوقعي أهداف درسنا</a:t>
            </a:r>
            <a:endParaRPr lang="ar-SA" sz="2800" dirty="0"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956671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مستدير الزوايا 2"/>
          <p:cNvSpPr/>
          <p:nvPr/>
        </p:nvSpPr>
        <p:spPr>
          <a:xfrm>
            <a:off x="976313" y="464805"/>
            <a:ext cx="1238250" cy="3222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 rtl="1" eaLnBrk="1" hangingPunct="1">
              <a:defRPr/>
            </a:pPr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لونها</a:t>
            </a:r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5791200" y="472282"/>
            <a:ext cx="1524000" cy="32067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 rtl="1" eaLnBrk="1" hangingPunct="1">
              <a:defRPr/>
            </a:pPr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المجال</a:t>
            </a:r>
          </a:p>
        </p:txBody>
      </p:sp>
      <p:sp>
        <p:nvSpPr>
          <p:cNvPr id="5" name="مستطيل مستدير الزوايا 4"/>
          <p:cNvSpPr/>
          <p:nvPr/>
        </p:nvSpPr>
        <p:spPr>
          <a:xfrm>
            <a:off x="10083006" y="996158"/>
            <a:ext cx="1897063" cy="5024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 rtl="1" eaLnBrk="1" hangingPunct="1">
              <a:defRPr/>
            </a:pPr>
            <a:r>
              <a:rPr lang="ar-SA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الأولى</a:t>
            </a:r>
            <a:r>
              <a:rPr lang="ar-SA" sz="3200" b="1" dirty="0">
                <a:solidFill>
                  <a:srgbClr val="00B0F0"/>
                </a:solidFill>
                <a:cs typeface="PT Bold Heading" panose="02010400000000000000" pitchFamily="2" charset="-78"/>
              </a:rPr>
              <a:t> </a:t>
            </a:r>
            <a:endParaRPr lang="ar-SA" sz="2400" b="1" dirty="0">
              <a:solidFill>
                <a:srgbClr val="00B0F0"/>
              </a:solidFill>
              <a:cs typeface="PT Bold Heading" panose="02010400000000000000" pitchFamily="2" charset="-78"/>
            </a:endParaRP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4978399" y="975520"/>
            <a:ext cx="2852739" cy="55562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 rtl="1" eaLnBrk="1" hangingPunct="1">
              <a:defRPr/>
            </a:pPr>
            <a:r>
              <a:rPr lang="ar-SA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التعامل مع الاخرين</a:t>
            </a:r>
            <a:endParaRPr lang="ar-SA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PT Bold Heading" panose="02010400000000000000" pitchFamily="2" charset="-78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10412413" y="485775"/>
            <a:ext cx="1238250" cy="32067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 rtl="1" eaLnBrk="1" hangingPunct="1">
              <a:defRPr/>
            </a:pPr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الوحدة</a:t>
            </a: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702469" y="946025"/>
            <a:ext cx="1785938" cy="4849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 rtl="1" eaLnBrk="1" hangingPunct="1">
              <a:defRPr/>
            </a:pPr>
            <a:r>
              <a:rPr lang="ar-SA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أزرق</a:t>
            </a:r>
            <a:endParaRPr lang="ar-SA" sz="4000" b="1" dirty="0">
              <a:solidFill>
                <a:srgbClr val="00B0F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1" y="2095500"/>
            <a:ext cx="3024188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2" y="1969376"/>
            <a:ext cx="2768600" cy="3622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4127499" y="2142983"/>
            <a:ext cx="4343401" cy="3108608"/>
          </a:xfrm>
          <a:prstGeom prst="rect">
            <a:avLst/>
          </a:prstGeom>
        </p:spPr>
        <p:txBody>
          <a:bodyPr wrap="square" lIns="71194" tIns="35592" rIns="71194" bIns="35592">
            <a:spAutoFit/>
          </a:bodyPr>
          <a:lstStyle/>
          <a:p>
            <a:pPr algn="ctr" defTabSz="711886">
              <a:spcAft>
                <a:spcPts val="781"/>
              </a:spcAft>
              <a:defRPr/>
            </a:pPr>
            <a:r>
              <a:rPr lang="ar-SA" dirty="0">
                <a:solidFill>
                  <a:srgbClr val="FF0000"/>
                </a:solidFill>
                <a:cs typeface="PT Bold Heading" panose="02010400000000000000" pitchFamily="2" charset="-78"/>
              </a:rPr>
              <a:t>    </a:t>
            </a:r>
            <a:r>
              <a:rPr lang="ar-SA" sz="2400" dirty="0">
                <a:solidFill>
                  <a:srgbClr val="FF0000"/>
                </a:solidFill>
                <a:cs typeface="PT Bold Heading" panose="02010400000000000000" pitchFamily="2" charset="-78"/>
              </a:rPr>
              <a:t>المكــون</a:t>
            </a:r>
            <a:r>
              <a:rPr lang="ar-SA" sz="2400" dirty="0">
                <a:solidFill>
                  <a:prstClr val="black"/>
                </a:solidFill>
                <a:cs typeface="PT Bold Heading" panose="02010400000000000000" pitchFamily="2" charset="-78"/>
              </a:rPr>
              <a:t> </a:t>
            </a:r>
          </a:p>
          <a:p>
            <a:pPr algn="ctr" defTabSz="711886">
              <a:spcAft>
                <a:spcPts val="781"/>
              </a:spcAft>
              <a:defRPr/>
            </a:pPr>
            <a:r>
              <a:rPr lang="ar-SA" sz="2400" dirty="0">
                <a:solidFill>
                  <a:prstClr val="black"/>
                </a:solidFill>
                <a:cs typeface="PT Bold Heading" panose="02010400000000000000" pitchFamily="2" charset="-78"/>
              </a:rPr>
              <a:t>الفهم والاستيعاب ( </a:t>
            </a:r>
            <a:r>
              <a:rPr lang="ar-SA" sz="2400" dirty="0">
                <a:solidFill>
                  <a:srgbClr val="0000FF"/>
                </a:solidFill>
                <a:cs typeface="PT Bold Heading" panose="02010400000000000000" pitchFamily="2" charset="-78"/>
              </a:rPr>
              <a:t>أجيب)        </a:t>
            </a:r>
          </a:p>
          <a:p>
            <a:pPr algn="ctr" defTabSz="711886">
              <a:spcAft>
                <a:spcPts val="781"/>
              </a:spcAft>
              <a:defRPr/>
            </a:pPr>
            <a:r>
              <a:rPr lang="ar-SA" sz="2400" dirty="0">
                <a:solidFill>
                  <a:srgbClr val="FF0000"/>
                </a:solidFill>
                <a:cs typeface="PT Bold Heading" panose="02010400000000000000" pitchFamily="2" charset="-78"/>
              </a:rPr>
              <a:t>الأهداف</a:t>
            </a:r>
          </a:p>
          <a:p>
            <a:pPr algn="ctr" defTabSz="711886">
              <a:spcAft>
                <a:spcPts val="781"/>
              </a:spcAft>
              <a:defRPr/>
            </a:pPr>
            <a:r>
              <a:rPr lang="ar-SA" sz="2400" dirty="0">
                <a:solidFill>
                  <a:schemeClr val="tx1">
                    <a:lumMod val="85000"/>
                    <a:lumOff val="15000"/>
                  </a:schemeClr>
                </a:solidFill>
                <a:cs typeface="PT Bold Heading" panose="02010400000000000000" pitchFamily="2" charset="-78"/>
              </a:rPr>
              <a:t>1</a:t>
            </a:r>
            <a:r>
              <a:rPr lang="ar-SA" sz="2000" dirty="0">
                <a:solidFill>
                  <a:schemeClr val="tx1">
                    <a:lumMod val="85000"/>
                    <a:lumOff val="15000"/>
                  </a:schemeClr>
                </a:solidFill>
                <a:cs typeface="PT Bold Heading" panose="02010400000000000000" pitchFamily="2" charset="-78"/>
              </a:rPr>
              <a:t>- الإجابة عن الأسئلة المتعلقة بالنص .</a:t>
            </a:r>
          </a:p>
          <a:p>
            <a:pPr algn="ctr" defTabSz="711886">
              <a:spcAft>
                <a:spcPts val="781"/>
              </a:spcAft>
              <a:defRPr/>
            </a:pPr>
            <a:r>
              <a:rPr lang="ar-SA" sz="2000" dirty="0">
                <a:solidFill>
                  <a:schemeClr val="tx1">
                    <a:lumMod val="85000"/>
                    <a:lumOff val="15000"/>
                  </a:schemeClr>
                </a:solidFill>
                <a:cs typeface="PT Bold Heading" panose="02010400000000000000" pitchFamily="2" charset="-78"/>
              </a:rPr>
              <a:t>2- التعبير عن مضامين النص .</a:t>
            </a:r>
          </a:p>
          <a:p>
            <a:pPr algn="ctr">
              <a:defRPr/>
            </a:pPr>
            <a:r>
              <a:rPr lang="ar-SA" sz="2400" dirty="0">
                <a:solidFill>
                  <a:srgbClr val="FF0000"/>
                </a:solidFill>
                <a:cs typeface="PT Bold Heading" panose="02010400000000000000" pitchFamily="2" charset="-78"/>
              </a:rPr>
              <a:t>المهـــــارة </a:t>
            </a:r>
          </a:p>
          <a:p>
            <a:pPr algn="ctr" defTabSz="711886">
              <a:spcAft>
                <a:spcPts val="781"/>
              </a:spcAft>
              <a:defRPr/>
            </a:pPr>
            <a:r>
              <a:rPr lang="ar-SA" sz="2400" dirty="0">
                <a:solidFill>
                  <a:prstClr val="black"/>
                </a:solidFill>
                <a:cs typeface="PT Bold Heading" panose="02010400000000000000" pitchFamily="2" charset="-78"/>
              </a:rPr>
              <a:t>( </a:t>
            </a:r>
            <a:r>
              <a:rPr lang="ar-SA" sz="2400" dirty="0" smtClean="0">
                <a:solidFill>
                  <a:prstClr val="black"/>
                </a:solidFill>
                <a:cs typeface="PT Bold Heading" panose="02010400000000000000" pitchFamily="2" charset="-78"/>
              </a:rPr>
              <a:t>الاستماع - </a:t>
            </a:r>
            <a:r>
              <a:rPr lang="ar-SA" sz="2400" dirty="0">
                <a:solidFill>
                  <a:prstClr val="black"/>
                </a:solidFill>
                <a:cs typeface="PT Bold Heading" panose="02010400000000000000" pitchFamily="2" charset="-78"/>
              </a:rPr>
              <a:t>التحدث </a:t>
            </a:r>
            <a:r>
              <a:rPr lang="ar-SA" sz="2400" dirty="0" smtClean="0">
                <a:solidFill>
                  <a:prstClr val="black"/>
                </a:solidFill>
                <a:cs typeface="PT Bold Heading" panose="02010400000000000000" pitchFamily="2" charset="-78"/>
              </a:rPr>
              <a:t>- القراءة</a:t>
            </a:r>
            <a:r>
              <a:rPr lang="ar-SA" sz="2400" dirty="0">
                <a:solidFill>
                  <a:prstClr val="black"/>
                </a:solidFill>
                <a:cs typeface="PT Bold Heading" panose="02010400000000000000" pitchFamily="2" charset="-78"/>
              </a:rPr>
              <a:t>)</a:t>
            </a:r>
            <a:endParaRPr lang="ar-SA" sz="3600" dirty="0">
              <a:solidFill>
                <a:prstClr val="black"/>
              </a:solidFill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071846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/>
        </p:blipFill>
        <p:spPr>
          <a:xfrm>
            <a:off x="2019300" y="342900"/>
            <a:ext cx="8140700" cy="62738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4859362" y="1346200"/>
            <a:ext cx="2460576" cy="5842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 smtClean="0">
                <a:cs typeface="PT Bold Heading" panose="02010400000000000000" pitchFamily="2" charset="-78"/>
              </a:rPr>
              <a:t>مفاتيح المعرفة</a:t>
            </a:r>
            <a:endParaRPr lang="ar-SA" sz="3200" dirty="0">
              <a:cs typeface="PT Bold Heading" panose="02010400000000000000" pitchFamily="2" charset="-78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3581400" y="2286000"/>
            <a:ext cx="8636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 smtClean="0">
                <a:solidFill>
                  <a:schemeClr val="bg1"/>
                </a:solidFill>
                <a:cs typeface="PT Bold Heading" panose="02010400000000000000" pitchFamily="2" charset="-78"/>
              </a:rPr>
              <a:t>مـــا</a:t>
            </a:r>
            <a:endParaRPr lang="ar-SA" sz="2800" dirty="0">
              <a:solidFill>
                <a:schemeClr val="bg1"/>
              </a:solidFill>
              <a:cs typeface="PT Bold Heading" panose="02010400000000000000" pitchFamily="2" charset="-78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4271179" y="3341697"/>
            <a:ext cx="8509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 smtClean="0">
                <a:solidFill>
                  <a:schemeClr val="bg1"/>
                </a:solidFill>
                <a:cs typeface="PT Bold Heading" panose="02010400000000000000" pitchFamily="2" charset="-78"/>
              </a:rPr>
              <a:t>كــم</a:t>
            </a:r>
            <a:endParaRPr lang="ar-SA" sz="2800" dirty="0">
              <a:solidFill>
                <a:schemeClr val="bg1"/>
              </a:solidFill>
              <a:cs typeface="PT Bold Heading" panose="02010400000000000000" pitchFamily="2" charset="-78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5443562" y="3812231"/>
            <a:ext cx="8509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>
                <a:solidFill>
                  <a:schemeClr val="bg1"/>
                </a:solidFill>
                <a:cs typeface="PT Bold Heading" panose="02010400000000000000" pitchFamily="2" charset="-78"/>
              </a:rPr>
              <a:t>أ</a:t>
            </a:r>
            <a:r>
              <a:rPr lang="ar-SA" sz="2800" dirty="0" smtClean="0">
                <a:solidFill>
                  <a:schemeClr val="bg1"/>
                </a:solidFill>
                <a:cs typeface="PT Bold Heading" panose="02010400000000000000" pitchFamily="2" charset="-78"/>
              </a:rPr>
              <a:t>يــن</a:t>
            </a:r>
            <a:endParaRPr lang="ar-SA" sz="2800" dirty="0">
              <a:solidFill>
                <a:schemeClr val="bg1"/>
              </a:solidFill>
              <a:cs typeface="PT Bold Heading" panose="02010400000000000000" pitchFamily="2" charset="-78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881030" y="3312179"/>
            <a:ext cx="109456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 smtClean="0">
                <a:solidFill>
                  <a:schemeClr val="bg1"/>
                </a:solidFill>
                <a:cs typeface="PT Bold Heading" panose="02010400000000000000" pitchFamily="2" charset="-78"/>
              </a:rPr>
              <a:t>مــاذا</a:t>
            </a:r>
            <a:endParaRPr lang="ar-SA" sz="2800" dirty="0">
              <a:solidFill>
                <a:schemeClr val="bg1"/>
              </a:solidFill>
              <a:cs typeface="PT Bold Heading" panose="02010400000000000000" pitchFamily="2" charset="-78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7782730" y="2286000"/>
            <a:ext cx="101836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 smtClean="0">
                <a:solidFill>
                  <a:schemeClr val="bg1"/>
                </a:solidFill>
                <a:cs typeface="PT Bold Heading" panose="02010400000000000000" pitchFamily="2" charset="-78"/>
              </a:rPr>
              <a:t>لمـــاذا</a:t>
            </a:r>
            <a:endParaRPr lang="ar-SA" sz="2800" dirty="0">
              <a:solidFill>
                <a:schemeClr val="bg1"/>
              </a:solidFill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462010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9" t="5163" r="25757" b="4602"/>
          <a:stretch/>
        </p:blipFill>
        <p:spPr>
          <a:xfrm>
            <a:off x="3873500" y="628240"/>
            <a:ext cx="4648200" cy="6070600"/>
          </a:xfrm>
          <a:prstGeom prst="rect">
            <a:avLst/>
          </a:prstGeom>
        </p:spPr>
      </p:pic>
      <p:sp>
        <p:nvSpPr>
          <p:cNvPr id="3" name="وسيلة شرح مستطيلة مستديرة الزوايا 2"/>
          <p:cNvSpPr/>
          <p:nvPr/>
        </p:nvSpPr>
        <p:spPr>
          <a:xfrm>
            <a:off x="7200900" y="63500"/>
            <a:ext cx="1663700" cy="939800"/>
          </a:xfrm>
          <a:prstGeom prst="wedgeRoundRectCallout">
            <a:avLst>
              <a:gd name="adj1" fmla="val -31520"/>
              <a:gd name="adj2" fmla="val 9917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dirty="0" smtClean="0">
                <a:cs typeface="PT Bold Heading" panose="02010400000000000000" pitchFamily="2" charset="-78"/>
              </a:rPr>
              <a:t>متى (للزمان)</a:t>
            </a:r>
          </a:p>
          <a:p>
            <a:pPr algn="ctr"/>
            <a:r>
              <a:rPr lang="ar-SA" dirty="0" smtClean="0">
                <a:cs typeface="PT Bold Heading" panose="02010400000000000000" pitchFamily="2" charset="-78"/>
              </a:rPr>
              <a:t>متى يأتي العيد؟</a:t>
            </a:r>
            <a:endParaRPr lang="ar-SA" dirty="0">
              <a:cs typeface="PT Bold Heading" panose="02010400000000000000" pitchFamily="2" charset="-78"/>
            </a:endParaRPr>
          </a:p>
        </p:txBody>
      </p:sp>
      <p:sp>
        <p:nvSpPr>
          <p:cNvPr id="4" name="وسيلة شرح مستطيلة مستديرة الزوايا 3"/>
          <p:cNvSpPr/>
          <p:nvPr/>
        </p:nvSpPr>
        <p:spPr>
          <a:xfrm>
            <a:off x="8662936" y="1458861"/>
            <a:ext cx="1822450" cy="939800"/>
          </a:xfrm>
          <a:prstGeom prst="wedgeRoundRectCallout">
            <a:avLst>
              <a:gd name="adj1" fmla="val -82256"/>
              <a:gd name="adj2" fmla="val 6966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dirty="0" smtClean="0">
                <a:cs typeface="PT Bold Heading" panose="02010400000000000000" pitchFamily="2" charset="-78"/>
              </a:rPr>
              <a:t>أين (للمكان)</a:t>
            </a:r>
          </a:p>
          <a:p>
            <a:pPr algn="ctr"/>
            <a:r>
              <a:rPr lang="ar-SA" dirty="0" smtClean="0">
                <a:cs typeface="PT Bold Heading" panose="02010400000000000000" pitchFamily="2" charset="-78"/>
              </a:rPr>
              <a:t>أين تقع مدرستك؟</a:t>
            </a:r>
            <a:endParaRPr lang="ar-SA" dirty="0">
              <a:cs typeface="PT Bold Heading" panose="02010400000000000000" pitchFamily="2" charset="-78"/>
            </a:endParaRPr>
          </a:p>
        </p:txBody>
      </p:sp>
      <p:sp>
        <p:nvSpPr>
          <p:cNvPr id="5" name="وسيلة شرح مستطيلة مستديرة الزوايا 4"/>
          <p:cNvSpPr/>
          <p:nvPr/>
        </p:nvSpPr>
        <p:spPr>
          <a:xfrm>
            <a:off x="8864600" y="3193640"/>
            <a:ext cx="1822450" cy="939800"/>
          </a:xfrm>
          <a:prstGeom prst="wedgeRoundRectCallout">
            <a:avLst>
              <a:gd name="adj1" fmla="val -77176"/>
              <a:gd name="adj2" fmla="val 571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dirty="0" smtClean="0">
                <a:cs typeface="PT Bold Heading" panose="02010400000000000000" pitchFamily="2" charset="-78"/>
              </a:rPr>
              <a:t>منَ (للعاقل)</a:t>
            </a:r>
          </a:p>
          <a:p>
            <a:pPr algn="ctr"/>
            <a:r>
              <a:rPr lang="ar-SA" dirty="0" smtClean="0">
                <a:cs typeface="PT Bold Heading" panose="02010400000000000000" pitchFamily="2" charset="-78"/>
              </a:rPr>
              <a:t>من يشرح الدرس؟</a:t>
            </a:r>
            <a:endParaRPr lang="ar-SA" dirty="0">
              <a:cs typeface="PT Bold Heading" panose="02010400000000000000" pitchFamily="2" charset="-78"/>
            </a:endParaRPr>
          </a:p>
        </p:txBody>
      </p:sp>
      <p:sp>
        <p:nvSpPr>
          <p:cNvPr id="6" name="وسيلة شرح مستطيلة مستديرة الزوايا 5"/>
          <p:cNvSpPr/>
          <p:nvPr/>
        </p:nvSpPr>
        <p:spPr>
          <a:xfrm>
            <a:off x="3759200" y="101600"/>
            <a:ext cx="1924050" cy="939800"/>
          </a:xfrm>
          <a:prstGeom prst="wedgeRoundRectCallout">
            <a:avLst>
              <a:gd name="adj1" fmla="val 40833"/>
              <a:gd name="adj2" fmla="val 8161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dirty="0" smtClean="0">
                <a:cs typeface="PT Bold Heading" panose="02010400000000000000" pitchFamily="2" charset="-78"/>
              </a:rPr>
              <a:t>ماذا (للغير العاقل)</a:t>
            </a:r>
          </a:p>
          <a:p>
            <a:pPr algn="ctr"/>
            <a:r>
              <a:rPr lang="ar-SA" dirty="0" smtClean="0">
                <a:cs typeface="PT Bold Heading" panose="02010400000000000000" pitchFamily="2" charset="-78"/>
              </a:rPr>
              <a:t>ماذا تحب ان تقرأ؟</a:t>
            </a:r>
            <a:endParaRPr lang="ar-SA" dirty="0">
              <a:cs typeface="PT Bold Heading" panose="02010400000000000000" pitchFamily="2" charset="-78"/>
            </a:endParaRPr>
          </a:p>
        </p:txBody>
      </p:sp>
      <p:sp>
        <p:nvSpPr>
          <p:cNvPr id="7" name="وسيلة شرح مستطيلة مستديرة الزوايا 6"/>
          <p:cNvSpPr/>
          <p:nvPr/>
        </p:nvSpPr>
        <p:spPr>
          <a:xfrm>
            <a:off x="1670050" y="1156520"/>
            <a:ext cx="1663700" cy="939800"/>
          </a:xfrm>
          <a:prstGeom prst="wedgeRoundRectCallout">
            <a:avLst>
              <a:gd name="adj1" fmla="val 87145"/>
              <a:gd name="adj2" fmla="val 5829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dirty="0" smtClean="0">
                <a:cs typeface="PT Bold Heading" panose="02010400000000000000" pitchFamily="2" charset="-78"/>
              </a:rPr>
              <a:t>لماذا (للسبب)</a:t>
            </a:r>
          </a:p>
          <a:p>
            <a:pPr algn="ctr"/>
            <a:r>
              <a:rPr lang="ar-SA" dirty="0" smtClean="0">
                <a:cs typeface="PT Bold Heading" panose="02010400000000000000" pitchFamily="2" charset="-78"/>
              </a:rPr>
              <a:t>لماذا نذاكر؟</a:t>
            </a:r>
            <a:endParaRPr lang="ar-SA" dirty="0">
              <a:cs typeface="PT Bold Heading" panose="02010400000000000000" pitchFamily="2" charset="-78"/>
            </a:endParaRPr>
          </a:p>
        </p:txBody>
      </p:sp>
      <p:sp>
        <p:nvSpPr>
          <p:cNvPr id="8" name="وسيلة شرح مستطيلة مستديرة الزوايا 7"/>
          <p:cNvSpPr/>
          <p:nvPr/>
        </p:nvSpPr>
        <p:spPr>
          <a:xfrm>
            <a:off x="1473200" y="2645697"/>
            <a:ext cx="2057400" cy="939800"/>
          </a:xfrm>
          <a:prstGeom prst="wedgeRoundRectCallout">
            <a:avLst>
              <a:gd name="adj1" fmla="val 69933"/>
              <a:gd name="adj2" fmla="val 3971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dirty="0" smtClean="0">
                <a:cs typeface="PT Bold Heading" panose="02010400000000000000" pitchFamily="2" charset="-78"/>
              </a:rPr>
              <a:t>كم (للعدد)</a:t>
            </a:r>
          </a:p>
          <a:p>
            <a:pPr algn="ctr"/>
            <a:r>
              <a:rPr lang="ar-SA" dirty="0" smtClean="0">
                <a:cs typeface="PT Bold Heading" panose="02010400000000000000" pitchFamily="2" charset="-78"/>
              </a:rPr>
              <a:t>كم يوماً في الشهر؟</a:t>
            </a:r>
            <a:endParaRPr lang="ar-SA" dirty="0">
              <a:cs typeface="PT Bold Heading" panose="02010400000000000000" pitchFamily="2" charset="-78"/>
            </a:endParaRPr>
          </a:p>
        </p:txBody>
      </p:sp>
      <p:sp>
        <p:nvSpPr>
          <p:cNvPr id="9" name="وسيلة شرح مستطيلة مستديرة الزوايا 8"/>
          <p:cNvSpPr/>
          <p:nvPr/>
        </p:nvSpPr>
        <p:spPr>
          <a:xfrm>
            <a:off x="1663700" y="4543015"/>
            <a:ext cx="2209800" cy="939800"/>
          </a:xfrm>
          <a:prstGeom prst="wedgeRoundRectCallout">
            <a:avLst>
              <a:gd name="adj1" fmla="val 71279"/>
              <a:gd name="adj2" fmla="val -4166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dirty="0" smtClean="0">
                <a:cs typeface="PT Bold Heading" panose="02010400000000000000" pitchFamily="2" charset="-78"/>
              </a:rPr>
              <a:t>كيف (للحال او الوسيلة)</a:t>
            </a:r>
          </a:p>
          <a:p>
            <a:pPr algn="ctr"/>
            <a:r>
              <a:rPr lang="ar-SA" dirty="0" smtClean="0">
                <a:cs typeface="PT Bold Heading" panose="02010400000000000000" pitchFamily="2" charset="-78"/>
              </a:rPr>
              <a:t>كيف نحتفل بالعيد؟</a:t>
            </a:r>
            <a:endParaRPr lang="ar-SA" dirty="0">
              <a:cs typeface="PT Bold Heading" panose="02010400000000000000" pitchFamily="2" charset="-78"/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7315200" y="4724400"/>
            <a:ext cx="1320800" cy="1111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0" name="وسيلة شرح مستطيلة مستديرة الزوايا 9"/>
          <p:cNvSpPr/>
          <p:nvPr/>
        </p:nvSpPr>
        <p:spPr>
          <a:xfrm>
            <a:off x="7581900" y="4987515"/>
            <a:ext cx="1879600" cy="990600"/>
          </a:xfrm>
          <a:prstGeom prst="wedgeRoundRectCallout">
            <a:avLst>
              <a:gd name="adj1" fmla="val -43007"/>
              <a:gd name="adj2" fmla="val -9475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dirty="0" smtClean="0">
                <a:cs typeface="PT Bold Heading" panose="02010400000000000000" pitchFamily="2" charset="-78"/>
              </a:rPr>
              <a:t>هل (للأثبات)</a:t>
            </a:r>
          </a:p>
          <a:p>
            <a:pPr algn="ctr"/>
            <a:r>
              <a:rPr lang="ar-SA" dirty="0" smtClean="0">
                <a:cs typeface="PT Bold Heading" panose="02010400000000000000" pitchFamily="2" charset="-78"/>
              </a:rPr>
              <a:t>هل تحب اصدقائك؟</a:t>
            </a:r>
          </a:p>
          <a:p>
            <a:pPr algn="ctr"/>
            <a:r>
              <a:rPr lang="ar-SA" dirty="0" smtClean="0">
                <a:cs typeface="PT Bold Heading" panose="02010400000000000000" pitchFamily="2" charset="-78"/>
              </a:rPr>
              <a:t>نعم/ لا</a:t>
            </a:r>
            <a:endParaRPr lang="ar-SA" dirty="0">
              <a:cs typeface="PT Bold Heading" panose="02010400000000000000" pitchFamily="2" charset="-78"/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9574161" y="206477"/>
            <a:ext cx="2268794" cy="66367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 smtClean="0">
                <a:cs typeface="PT Bold Heading" panose="02010400000000000000" pitchFamily="2" charset="-78"/>
              </a:rPr>
              <a:t>أدوات الاستفهام</a:t>
            </a:r>
            <a:endParaRPr lang="ar-SA" sz="2400" dirty="0"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041583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8"/>
          <p:cNvSpPr>
            <a:spLocks noChangeArrowheads="1"/>
          </p:cNvSpPr>
          <p:nvPr/>
        </p:nvSpPr>
        <p:spPr bwMode="auto">
          <a:xfrm>
            <a:off x="7280729" y="383984"/>
            <a:ext cx="1029987" cy="1155925"/>
          </a:xfrm>
          <a:prstGeom prst="wedgeRoundRectCallout">
            <a:avLst>
              <a:gd name="adj1" fmla="val 48850"/>
              <a:gd name="adj2" fmla="val 25949"/>
              <a:gd name="adj3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rtl="1" eaLnBrk="1" hangingPunct="1">
              <a:defRPr/>
            </a:pPr>
            <a:r>
              <a:rPr lang="ar-SA" sz="96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؟</a:t>
            </a:r>
            <a:endParaRPr lang="en-US" sz="8000" b="1" dirty="0">
              <a:solidFill>
                <a:schemeClr val="bg1"/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6483537" y="1916980"/>
            <a:ext cx="29996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200" dirty="0">
                <a:cs typeface="PT Bold Heading" panose="02010400000000000000" pitchFamily="2" charset="-78"/>
              </a:rPr>
              <a:t>تُكْتَبْ آخر الكلمة</a:t>
            </a:r>
            <a:endParaRPr lang="en-US" sz="3200" dirty="0">
              <a:cs typeface="PT Bold Heading" panose="02010400000000000000" pitchFamily="2" charset="-78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6483537" y="2857986"/>
            <a:ext cx="2929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3200" dirty="0">
                <a:cs typeface="PT Bold Heading" panose="02010400000000000000" pitchFamily="2" charset="-78"/>
              </a:rPr>
              <a:t>تُكْتَبْ وسط الجملة</a:t>
            </a:r>
            <a:endParaRPr lang="ar-SA" sz="3200" dirty="0">
              <a:cs typeface="PT Bold Heading" panose="02010400000000000000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4900041" y="377815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3200" dirty="0" smtClean="0">
                <a:cs typeface="PT Bold Heading" panose="02010400000000000000" pitchFamily="2" charset="-78"/>
              </a:rPr>
              <a:t>تكتب في </a:t>
            </a:r>
            <a:r>
              <a:rPr lang="ar-SA" sz="3200" dirty="0">
                <a:cs typeface="PT Bold Heading" panose="02010400000000000000" pitchFamily="2" charset="-78"/>
              </a:rPr>
              <a:t>أول السطر</a:t>
            </a:r>
            <a:endParaRPr lang="en-US" sz="3200" dirty="0">
              <a:cs typeface="PT Bold Heading" panose="020104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4935375" y="4739998"/>
            <a:ext cx="46907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3200" dirty="0">
                <a:cs typeface="PT Bold Heading" panose="02010400000000000000" pitchFamily="2" charset="-78"/>
              </a:rPr>
              <a:t>تُكْتَبْ آخر الجملة الاستفهامية</a:t>
            </a:r>
            <a:endParaRPr lang="en-US" sz="3200" dirty="0">
              <a:cs typeface="PT Bold Heading" panose="02010400000000000000" pitchFamily="2" charset="-78"/>
            </a:endParaRPr>
          </a:p>
        </p:txBody>
      </p:sp>
      <p:sp>
        <p:nvSpPr>
          <p:cNvPr id="7" name="شكل بيضاوي 6"/>
          <p:cNvSpPr/>
          <p:nvPr/>
        </p:nvSpPr>
        <p:spPr>
          <a:xfrm>
            <a:off x="3274141" y="1916980"/>
            <a:ext cx="840658" cy="67842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/>
          <p:cNvSpPr/>
          <p:nvPr/>
        </p:nvSpPr>
        <p:spPr>
          <a:xfrm>
            <a:off x="3274141" y="2770720"/>
            <a:ext cx="840658" cy="67842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/>
          <p:cNvSpPr/>
          <p:nvPr/>
        </p:nvSpPr>
        <p:spPr>
          <a:xfrm>
            <a:off x="3274141" y="3653029"/>
            <a:ext cx="840658" cy="67842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/>
          <p:cNvSpPr/>
          <p:nvPr/>
        </p:nvSpPr>
        <p:spPr>
          <a:xfrm>
            <a:off x="3274141" y="4607103"/>
            <a:ext cx="840658" cy="67842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7999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6"/>
          <a:stretch/>
        </p:blipFill>
        <p:spPr>
          <a:xfrm>
            <a:off x="2003358" y="3767508"/>
            <a:ext cx="3219992" cy="2913512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08" t="23920" r="17828" b="52933"/>
          <a:stretch/>
        </p:blipFill>
        <p:spPr>
          <a:xfrm>
            <a:off x="4713891" y="117988"/>
            <a:ext cx="7236371" cy="6563032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8999"/>
            <a:ext cx="2590800" cy="330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699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76" t="21986" r="31100" b="24788"/>
          <a:stretch>
            <a:fillRect/>
          </a:stretch>
        </p:blipFill>
        <p:spPr bwMode="auto">
          <a:xfrm>
            <a:off x="3406742" y="480616"/>
            <a:ext cx="8569325" cy="562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مستدير الزوايا 3"/>
          <p:cNvSpPr/>
          <p:nvPr/>
        </p:nvSpPr>
        <p:spPr>
          <a:xfrm>
            <a:off x="11461531" y="3460532"/>
            <a:ext cx="331076" cy="2995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مستدير الزوايا 4"/>
          <p:cNvSpPr/>
          <p:nvPr/>
        </p:nvSpPr>
        <p:spPr>
          <a:xfrm>
            <a:off x="11461531" y="4913586"/>
            <a:ext cx="331076" cy="2995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0" y="0"/>
            <a:ext cx="3824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035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19185" r="30312" b="10780"/>
          <a:stretch>
            <a:fillRect/>
          </a:stretch>
        </p:blipFill>
        <p:spPr bwMode="auto">
          <a:xfrm>
            <a:off x="1839861" y="170580"/>
            <a:ext cx="891540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التعليم»: تخصيص هذا الأسبوع لاستكمال التسجيل والتدريب على منصة «مدرستي» -  أخبار السعودية | صحيقة عكا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74" y="252793"/>
            <a:ext cx="3305175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صورة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4" t="65251" r="34328" b="25198"/>
          <a:stretch>
            <a:fillRect/>
          </a:stretch>
        </p:blipFill>
        <p:spPr bwMode="auto">
          <a:xfrm>
            <a:off x="6280099" y="3168650"/>
            <a:ext cx="2016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صورة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10" t="74802" r="42787" b="14056"/>
          <a:stretch>
            <a:fillRect/>
          </a:stretch>
        </p:blipFill>
        <p:spPr bwMode="auto">
          <a:xfrm>
            <a:off x="8296224" y="3024188"/>
            <a:ext cx="223202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صورة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0" t="65582" r="51694" b="24867"/>
          <a:stretch>
            <a:fillRect/>
          </a:stretch>
        </p:blipFill>
        <p:spPr bwMode="auto">
          <a:xfrm>
            <a:off x="1973211" y="3097213"/>
            <a:ext cx="2074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صورة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9" t="74802" r="61488" b="14853"/>
          <a:stretch>
            <a:fillRect/>
          </a:stretch>
        </p:blipFill>
        <p:spPr bwMode="auto">
          <a:xfrm>
            <a:off x="4125861" y="3060700"/>
            <a:ext cx="20764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7953324" y="4453701"/>
            <a:ext cx="2232025" cy="584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Wingdings 3" panose="05040102010807070707" pitchFamily="18" charset="2"/>
              <a:buNone/>
            </a:pPr>
            <a:endParaRPr lang="en-US" altLang="ar-SA" sz="3200" b="1">
              <a:cs typeface="Calibri" panose="020F0502020204030204" pitchFamily="34" charset="0"/>
            </a:endParaRPr>
          </a:p>
        </p:txBody>
      </p:sp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5086298" y="4457034"/>
            <a:ext cx="2232025" cy="584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Wingdings 3" panose="05040102010807070707" pitchFamily="18" charset="2"/>
              <a:buNone/>
            </a:pPr>
            <a:endParaRPr lang="en-US" altLang="ar-SA" sz="3200" b="1">
              <a:cs typeface="Calibri" panose="020F0502020204030204" pitchFamily="34" charset="0"/>
            </a:endParaRPr>
          </a:p>
        </p:txBody>
      </p:sp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6442024" y="5413274"/>
            <a:ext cx="2232025" cy="584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Wingdings 3" panose="05040102010807070707" pitchFamily="18" charset="2"/>
              <a:buNone/>
            </a:pPr>
            <a:endParaRPr lang="en-US" altLang="ar-SA" sz="3200" b="1">
              <a:cs typeface="Calibri" panose="020F0502020204030204" pitchFamily="34" charset="0"/>
            </a:endParaRPr>
          </a:p>
        </p:txBody>
      </p:sp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3551441" y="5425061"/>
            <a:ext cx="2232025" cy="584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Wingdings 3" panose="05040102010807070707" pitchFamily="18" charset="2"/>
              <a:buNone/>
            </a:pPr>
            <a:endParaRPr lang="en-US" altLang="ar-SA" sz="3200" b="1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7551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5"/>
          <a:stretch/>
        </p:blipFill>
        <p:spPr>
          <a:xfrm>
            <a:off x="3670568" y="462291"/>
            <a:ext cx="6350000" cy="6211614"/>
          </a:xfrm>
          <a:prstGeom prst="rect">
            <a:avLst/>
          </a:prstGeom>
        </p:spPr>
      </p:pic>
      <p:sp>
        <p:nvSpPr>
          <p:cNvPr id="2" name="مربع نص 1"/>
          <p:cNvSpPr txBox="1">
            <a:spLocks noChangeArrowheads="1"/>
          </p:cNvSpPr>
          <p:nvPr/>
        </p:nvSpPr>
        <p:spPr bwMode="auto">
          <a:xfrm>
            <a:off x="8866163" y="1222011"/>
            <a:ext cx="2430463" cy="8318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ar-EG" sz="4800" b="1" dirty="0">
                <a:solidFill>
                  <a:schemeClr val="tx1"/>
                </a:solidFill>
                <a:latin typeface="Traditional Arabic" panose="02020603050405020304" pitchFamily="18" charset="-78"/>
                <a:ea typeface="Calibri" panose="020F0502020204030204" pitchFamily="34" charset="0"/>
                <a:cs typeface="Akhbar MT" pitchFamily="2" charset="-78"/>
              </a:rPr>
              <a:t>مَــسَـــاءً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8866163" y="2259755"/>
            <a:ext cx="2430462" cy="8318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ar-EG" sz="4800" b="1" dirty="0">
                <a:solidFill>
                  <a:schemeClr val="tx1"/>
                </a:solidFill>
                <a:cs typeface="Akhbar MT" pitchFamily="2" charset="-78"/>
              </a:rPr>
              <a:t>الْـمَـحَــبَّــةُ</a:t>
            </a:r>
            <a:endParaRPr lang="en-US" sz="4400" b="1" dirty="0">
              <a:solidFill>
                <a:schemeClr val="tx1"/>
              </a:solidFill>
              <a:cs typeface="Akhbar MT" pitchFamily="2" charset="-78"/>
            </a:endParaRPr>
          </a:p>
        </p:txBody>
      </p:sp>
      <p:sp>
        <p:nvSpPr>
          <p:cNvPr id="4" name="مربع نص 3"/>
          <p:cNvSpPr txBox="1">
            <a:spLocks noChangeArrowheads="1"/>
          </p:cNvSpPr>
          <p:nvPr/>
        </p:nvSpPr>
        <p:spPr bwMode="auto">
          <a:xfrm>
            <a:off x="8866163" y="3293833"/>
            <a:ext cx="2430463" cy="8318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ar-EG" sz="4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khbar MT" pitchFamily="2" charset="-78"/>
              </a:rPr>
              <a:t>مُــبَــكِّـــر</a:t>
            </a:r>
            <a:r>
              <a:rPr lang="ar-SA" sz="4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khbar MT" pitchFamily="2" charset="-78"/>
              </a:rPr>
              <a:t>ًا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khbar MT" pitchFamily="2" charset="-78"/>
            </a:endParaRPr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8882037" y="4327911"/>
            <a:ext cx="2414588" cy="8302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ar-SA" sz="4800" b="1" dirty="0">
                <a:solidFill>
                  <a:schemeClr val="tx1"/>
                </a:solidFill>
              </a:rPr>
              <a:t>تَـنَــام</a:t>
            </a:r>
            <a:r>
              <a:rPr lang="ar-SA" sz="2800" b="1" dirty="0">
                <a:solidFill>
                  <a:schemeClr val="tx1"/>
                </a:solidFill>
              </a:rPr>
              <a:t>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8866163" y="5360401"/>
            <a:ext cx="2414587" cy="8318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ar-SA" altLang="ar-SA" sz="4800" b="1" dirty="0">
                <a:solidFill>
                  <a:schemeClr val="tx1"/>
                </a:solidFill>
                <a:latin typeface="Calibri" panose="020F0502020204030204" pitchFamily="34" charset="0"/>
              </a:rPr>
              <a:t>يُــسْــرٍ</a:t>
            </a:r>
            <a:endParaRPr lang="ar-EG" altLang="ar-SA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2287639" y="1305745"/>
            <a:ext cx="2430462" cy="8302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ar-SA" sz="4800" b="1" dirty="0">
                <a:solidFill>
                  <a:schemeClr val="tx1"/>
                </a:solidFill>
                <a:latin typeface="Traditional Arabic" panose="02020603050405020304" pitchFamily="18" charset="-78"/>
                <a:ea typeface="Calibri" panose="020F0502020204030204" pitchFamily="34" charset="0"/>
                <a:cs typeface="Akhbar MT" pitchFamily="2" charset="-78"/>
              </a:rPr>
              <a:t>صُـعُـوبَــة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2287639" y="2326891"/>
            <a:ext cx="2430463" cy="8302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ar-SA" sz="4800" b="1" dirty="0">
                <a:solidFill>
                  <a:schemeClr val="tx1"/>
                </a:solidFill>
                <a:latin typeface="Traditional Arabic" panose="02020603050405020304" pitchFamily="18" charset="-78"/>
                <a:ea typeface="Calibri" panose="020F0502020204030204" pitchFamily="34" charset="0"/>
                <a:cs typeface="Akhbar MT" pitchFamily="2" charset="-78"/>
              </a:rPr>
              <a:t>مُــتَــأَخِـرًا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2287638" y="3293833"/>
            <a:ext cx="2430463" cy="8318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ar-SA" sz="4800" b="1" dirty="0">
                <a:solidFill>
                  <a:schemeClr val="tx1"/>
                </a:solidFill>
                <a:latin typeface="Traditional Arabic" panose="02020603050405020304" pitchFamily="18" charset="-78"/>
                <a:ea typeface="Calibri" panose="020F0502020204030204" pitchFamily="34" charset="0"/>
                <a:cs typeface="Akhbar MT" pitchFamily="2" charset="-78"/>
              </a:rPr>
              <a:t>تَـسْـتَـيْـقِـظُ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2287638" y="4290808"/>
            <a:ext cx="2430463" cy="8302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ar-SA" sz="4800" b="1" dirty="0">
                <a:solidFill>
                  <a:schemeClr val="tx1"/>
                </a:solidFill>
                <a:latin typeface="Traditional Arabic" panose="02020603050405020304" pitchFamily="18" charset="-78"/>
                <a:ea typeface="Calibri" panose="020F0502020204030204" pitchFamily="34" charset="0"/>
                <a:cs typeface="Akhbar MT" pitchFamily="2" charset="-78"/>
              </a:rPr>
              <a:t>صَــبَــاحًــا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2287638" y="5311161"/>
            <a:ext cx="2430463" cy="8318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ar-SA" sz="4800" b="1" dirty="0">
                <a:solidFill>
                  <a:schemeClr val="tx1"/>
                </a:solidFill>
                <a:latin typeface="Traditional Arabic" panose="02020603050405020304" pitchFamily="18" charset="-78"/>
                <a:ea typeface="Calibri" panose="020F0502020204030204" pitchFamily="34" charset="0"/>
                <a:cs typeface="Akhbar MT" pitchFamily="2" charset="-78"/>
              </a:rPr>
              <a:t>الْـعَـدَاوَة 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9925972" y="200681"/>
            <a:ext cx="1709737" cy="5238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ar-SA" sz="2800" dirty="0">
                <a:ln w="0"/>
                <a:solidFill>
                  <a:srgbClr val="C00000"/>
                </a:solidFill>
                <a:cs typeface="PT Bold Heading" panose="02010400000000000000" pitchFamily="2" charset="-78"/>
              </a:rPr>
              <a:t>نشاط </a:t>
            </a:r>
          </a:p>
        </p:txBody>
      </p:sp>
      <p:sp>
        <p:nvSpPr>
          <p:cNvPr id="13" name="مربع نص 12"/>
          <p:cNvSpPr txBox="1"/>
          <p:nvPr/>
        </p:nvSpPr>
        <p:spPr>
          <a:xfrm>
            <a:off x="1899556" y="200681"/>
            <a:ext cx="7862664" cy="5232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SA" sz="2800">
                <a:ln w="0"/>
                <a:solidFill>
                  <a:srgbClr val="0070C0"/>
                </a:solidFill>
                <a:cs typeface="PT Bold Heading" panose="02010400000000000000" pitchFamily="2" charset="-78"/>
              </a:rPr>
              <a:t>مبدعتي الرائعة .. لنفكر قليلًا ونربط بين الكلمة وضدها :</a:t>
            </a:r>
            <a:endParaRPr lang="ar-SA" sz="2800" dirty="0">
              <a:ln w="0"/>
              <a:solidFill>
                <a:srgbClr val="0070C0"/>
              </a:solidFill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685658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14" t="27589" r="29526" b="24788"/>
          <a:stretch>
            <a:fillRect/>
          </a:stretch>
        </p:blipFill>
        <p:spPr bwMode="auto">
          <a:xfrm>
            <a:off x="235974" y="693174"/>
            <a:ext cx="11842955" cy="5905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9259889" y="3196323"/>
            <a:ext cx="1335087" cy="5232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ar-SA" altLang="ar-SA" sz="2800" dirty="0">
                <a:solidFill>
                  <a:srgbClr val="C00000"/>
                </a:solidFill>
                <a:latin typeface="Calibri" panose="020F0502020204030204" pitchFamily="34" charset="0"/>
                <a:cs typeface="PT Bold Heading" panose="02010400000000000000" pitchFamily="2" charset="-78"/>
              </a:rPr>
              <a:t>أُحْـزَنُ</a:t>
            </a:r>
            <a:endParaRPr lang="ar-SA" altLang="ar-SA" sz="3200" dirty="0">
              <a:solidFill>
                <a:srgbClr val="C00000"/>
              </a:solidFill>
              <a:latin typeface="Calibri" panose="020F050202020403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3170908" y="3176095"/>
            <a:ext cx="1583249" cy="5847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ar-SA" altLang="ar-SA" sz="3200" dirty="0" smtClean="0">
                <a:solidFill>
                  <a:srgbClr val="C00000"/>
                </a:solidFill>
                <a:latin typeface="Calibri" panose="020F0502020204030204" pitchFamily="34" charset="0"/>
                <a:cs typeface="PT Bold Heading" panose="02010400000000000000" pitchFamily="2" charset="-78"/>
              </a:rPr>
              <a:t>أُفْـرِحُ</a:t>
            </a:r>
            <a:endParaRPr lang="ar-SA" altLang="ar-SA" sz="3600" dirty="0">
              <a:solidFill>
                <a:srgbClr val="C00000"/>
              </a:solidFill>
              <a:latin typeface="Calibri" panose="020F050202020403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9383509" y="4540757"/>
            <a:ext cx="1211467" cy="5232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ar-SA" altLang="ar-SA" sz="2800" dirty="0" smtClean="0">
                <a:solidFill>
                  <a:srgbClr val="C00000"/>
                </a:solidFill>
                <a:latin typeface="Calibri" panose="020F0502020204030204" pitchFamily="34" charset="0"/>
                <a:cs typeface="PT Bold Heading" panose="02010400000000000000" pitchFamily="2" charset="-78"/>
              </a:rPr>
              <a:t>فِـعْــل </a:t>
            </a:r>
            <a:endParaRPr lang="ar-SA" altLang="ar-SA" sz="2800" dirty="0">
              <a:solidFill>
                <a:srgbClr val="C00000"/>
              </a:solidFill>
              <a:latin typeface="Calibri" panose="020F050202020403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235974" y="4602312"/>
            <a:ext cx="3366779" cy="461665"/>
          </a:xfrm>
          <a:prstGeom prst="rect">
            <a:avLst/>
          </a:prstGeom>
          <a:solidFill>
            <a:schemeClr val="lt1">
              <a:alpha val="8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ar-SA" altLang="ar-SA" sz="2400" dirty="0">
                <a:solidFill>
                  <a:srgbClr val="C00000"/>
                </a:solidFill>
                <a:latin typeface="Calibri" panose="020F0502020204030204" pitchFamily="34" charset="0"/>
                <a:cs typeface="PT Bold Heading" panose="02010400000000000000" pitchFamily="2" charset="-78"/>
              </a:rPr>
              <a:t>أَنَا  أُسْعِدُ  </a:t>
            </a:r>
            <a:r>
              <a:rPr lang="ar-SA" altLang="ar-SA" sz="2400" dirty="0" smtClean="0">
                <a:solidFill>
                  <a:srgbClr val="C00000"/>
                </a:solidFill>
                <a:latin typeface="Calibri" panose="020F0502020204030204" pitchFamily="34" charset="0"/>
                <a:cs typeface="PT Bold Heading" panose="02010400000000000000" pitchFamily="2" charset="-78"/>
              </a:rPr>
              <a:t>أُسْرَتِـي  بِتَفَوُقِـي</a:t>
            </a:r>
            <a:r>
              <a:rPr lang="ar-SA" altLang="ar-SA" sz="2400" dirty="0">
                <a:solidFill>
                  <a:srgbClr val="C00000"/>
                </a:solidFill>
                <a:latin typeface="Calibri" panose="020F0502020204030204" pitchFamily="34" charset="0"/>
                <a:cs typeface="PT Bold Heading" panose="02010400000000000000" pitchFamily="2" charset="-78"/>
              </a:rPr>
              <a:t>. </a:t>
            </a:r>
            <a:endParaRPr lang="ar-SA" altLang="ar-SA" sz="2800" dirty="0">
              <a:solidFill>
                <a:srgbClr val="C00000"/>
              </a:solidFill>
              <a:latin typeface="Calibri" panose="020F0502020204030204" pitchFamily="34" charset="0"/>
              <a:cs typeface="PT Bold Heading" panose="02010400000000000000" pitchFamily="2" charset="-78"/>
            </a:endParaRPr>
          </a:p>
        </p:txBody>
      </p:sp>
      <p:pic>
        <p:nvPicPr>
          <p:cNvPr id="9" name="Picture 2" descr="التعليم»: تخصيص هذا الأسبوع لاستكمال التسجيل والتدريب على منصة «مدرستي» -  أخبار السعودية | صحيقة عكا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08" y="529376"/>
            <a:ext cx="2921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2822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مستطيل 8"/>
          <p:cNvSpPr>
            <a:spLocks noChangeArrowheads="1"/>
          </p:cNvSpPr>
          <p:nvPr/>
        </p:nvSpPr>
        <p:spPr bwMode="auto">
          <a:xfrm>
            <a:off x="132736" y="228600"/>
            <a:ext cx="11842954" cy="52322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None/>
              <a:defRPr/>
            </a:pPr>
            <a:r>
              <a:rPr lang="ar-SA" altLang="ar-SA" sz="2800" dirty="0" smtClean="0">
                <a:latin typeface="Arial" panose="020B0604020202020204" pitchFamily="34" charset="0"/>
                <a:cs typeface="PT Bold Heading" panose="02010400000000000000" pitchFamily="2" charset="-78"/>
                <a:sym typeface="Wingdings 2" panose="05020102010507070707" pitchFamily="18" charset="2"/>
              </a:rPr>
              <a:t>الأسبوع:</a:t>
            </a:r>
            <a:r>
              <a:rPr lang="ar-SA" altLang="ar-SA" sz="2800" dirty="0" smtClean="0">
                <a:solidFill>
                  <a:schemeClr val="bg1"/>
                </a:solidFill>
                <a:latin typeface="Arial" panose="020B0604020202020204" pitchFamily="34" charset="0"/>
                <a:cs typeface="PT Bold Heading" panose="02010400000000000000" pitchFamily="2" charset="-78"/>
                <a:sym typeface="Wingdings 2" panose="05020102010507070707" pitchFamily="18" charset="2"/>
              </a:rPr>
              <a:t> الرابع                             </a:t>
            </a:r>
            <a:r>
              <a:rPr lang="ar-SA" altLang="ar-SA" sz="2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PT Bold Heading" panose="02010400000000000000" pitchFamily="2" charset="-78"/>
                <a:sym typeface="Wingdings 2" panose="05020102010507070707" pitchFamily="18" charset="2"/>
              </a:rPr>
              <a:t>	</a:t>
            </a:r>
            <a:r>
              <a:rPr lang="ar-SA" altLang="ar-SA" sz="2800" dirty="0" smtClean="0">
                <a:latin typeface="Arial" panose="020B0604020202020204" pitchFamily="34" charset="0"/>
                <a:cs typeface="PT Bold Heading" panose="02010400000000000000" pitchFamily="2" charset="-78"/>
                <a:sym typeface="Wingdings 2" panose="05020102010507070707" pitchFamily="18" charset="2"/>
              </a:rPr>
              <a:t>                        اليوم/التاريخ : </a:t>
            </a:r>
            <a:r>
              <a:rPr lang="ar-SA" altLang="ar-SA" sz="2800" dirty="0" smtClean="0">
                <a:solidFill>
                  <a:schemeClr val="bg1"/>
                </a:solidFill>
                <a:latin typeface="Arial" panose="020B0604020202020204" pitchFamily="34" charset="0"/>
                <a:cs typeface="PT Bold Heading" panose="02010400000000000000" pitchFamily="2" charset="-78"/>
                <a:sym typeface="Wingdings 2" panose="05020102010507070707" pitchFamily="18" charset="2"/>
              </a:rPr>
              <a:t>الثلاثاء 1442/2/12هـ</a:t>
            </a:r>
            <a:endParaRPr lang="ar-SA" altLang="ar-SA" sz="2800" dirty="0">
              <a:solidFill>
                <a:schemeClr val="bg1"/>
              </a:solidFill>
              <a:latin typeface="Arial" panose="020B060402020202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132736" y="862433"/>
            <a:ext cx="11842954" cy="47194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altLang="ar-SA" sz="2800" dirty="0">
                <a:solidFill>
                  <a:schemeClr val="tx1"/>
                </a:solidFill>
                <a:latin typeface="Arial" panose="020B0604020202020204" pitchFamily="34" charset="0"/>
                <a:cs typeface="PT Bold Heading" panose="02010400000000000000" pitchFamily="2" charset="-78"/>
                <a:sym typeface="Wingdings 2" panose="05020102010507070707" pitchFamily="18" charset="2"/>
              </a:rPr>
              <a:t>الموضوع: </a:t>
            </a:r>
            <a:r>
              <a:rPr lang="ar-SA" altLang="ar-SA" sz="2800" dirty="0">
                <a:solidFill>
                  <a:schemeClr val="bg1"/>
                </a:solidFill>
                <a:latin typeface="Arial" panose="020B0604020202020204" pitchFamily="34" charset="0"/>
                <a:cs typeface="PT Bold Heading" panose="02010400000000000000" pitchFamily="2" charset="-78"/>
                <a:sym typeface="Wingdings 2" panose="05020102010507070707" pitchFamily="18" charset="2"/>
              </a:rPr>
              <a:t>عام دراسي </a:t>
            </a:r>
            <a:r>
              <a:rPr lang="ar-SA" altLang="ar-SA" sz="2800" dirty="0" smtClean="0">
                <a:solidFill>
                  <a:schemeClr val="bg1"/>
                </a:solidFill>
                <a:latin typeface="Arial" panose="020B0604020202020204" pitchFamily="34" charset="0"/>
                <a:cs typeface="PT Bold Heading" panose="02010400000000000000" pitchFamily="2" charset="-78"/>
                <a:sym typeface="Wingdings 2" panose="05020102010507070707" pitchFamily="18" charset="2"/>
              </a:rPr>
              <a:t>جديد                             </a:t>
            </a:r>
            <a:r>
              <a:rPr lang="ar-SA" altLang="ar-SA" sz="2800" dirty="0" smtClean="0">
                <a:solidFill>
                  <a:schemeClr val="tx1"/>
                </a:solidFill>
                <a:latin typeface="Arial" panose="020B0604020202020204" pitchFamily="34" charset="0"/>
                <a:cs typeface="PT Bold Heading" panose="02010400000000000000" pitchFamily="2" charset="-78"/>
                <a:sym typeface="Wingdings 2" panose="05020102010507070707" pitchFamily="18" charset="2"/>
              </a:rPr>
              <a:t>بحضور المشرفة (عن بعد) : </a:t>
            </a:r>
            <a:r>
              <a:rPr lang="ar-SA" altLang="ar-SA" sz="2800" dirty="0" smtClean="0">
                <a:solidFill>
                  <a:schemeClr val="bg1"/>
                </a:solidFill>
                <a:latin typeface="Arial" panose="020B0604020202020204" pitchFamily="34" charset="0"/>
                <a:cs typeface="PT Bold Heading" panose="02010400000000000000" pitchFamily="2" charset="-78"/>
                <a:sym typeface="Wingdings 2" panose="05020102010507070707" pitchFamily="18" charset="2"/>
              </a:rPr>
              <a:t>أ. نجوى العمري</a:t>
            </a:r>
            <a:endParaRPr lang="ar-SA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017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thruBlk="1"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14400" y="392274"/>
            <a:ext cx="10338619" cy="605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220704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3466"/>
          <a:stretch/>
        </p:blipFill>
        <p:spPr bwMode="auto">
          <a:xfrm>
            <a:off x="619433" y="1021313"/>
            <a:ext cx="1082531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481251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33251" b="1"/>
          <a:stretch/>
        </p:blipFill>
        <p:spPr bwMode="auto">
          <a:xfrm>
            <a:off x="1179871" y="1828800"/>
            <a:ext cx="11012129" cy="4336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مستدير الزوايا 2"/>
          <p:cNvSpPr/>
          <p:nvPr/>
        </p:nvSpPr>
        <p:spPr>
          <a:xfrm>
            <a:off x="6577781" y="752168"/>
            <a:ext cx="4262284" cy="69317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 smtClean="0">
                <a:cs typeface="PT Bold Heading" panose="02010400000000000000" pitchFamily="2" charset="-78"/>
              </a:rPr>
              <a:t>الأداء القرائي</a:t>
            </a:r>
            <a:endParaRPr lang="ar-SA" sz="3600" dirty="0"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782154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45342" y="1036060"/>
            <a:ext cx="10176387" cy="4907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ربع نص 2"/>
          <p:cNvSpPr txBox="1"/>
          <p:nvPr/>
        </p:nvSpPr>
        <p:spPr>
          <a:xfrm>
            <a:off x="870155" y="3731342"/>
            <a:ext cx="1430593" cy="2492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pic>
        <p:nvPicPr>
          <p:cNvPr id="4" name="Picture 2" descr="التعليم»: تخصيص هذا الأسبوع لاستكمال التسجيل والتدريب على منصة «مدرستي» -  أخبار السعودية | صحيقة عكا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457" y="365842"/>
            <a:ext cx="4640621" cy="2200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6210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949" y="383459"/>
            <a:ext cx="10751574" cy="6135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2786063" y="3701380"/>
            <a:ext cx="128587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ar-SA" sz="3200" b="1" dirty="0" smtClean="0">
                <a:solidFill>
                  <a:srgbClr val="C00000"/>
                </a:solidFill>
              </a:rPr>
              <a:t>المدرسة 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928668" y="3701955"/>
            <a:ext cx="114299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ar-SA" sz="3200" b="1" dirty="0" smtClean="0">
                <a:solidFill>
                  <a:srgbClr val="C00000"/>
                </a:solidFill>
              </a:rPr>
              <a:t>ساعة 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2715933" y="4626751"/>
            <a:ext cx="15001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ar-SA" sz="3200" b="1" dirty="0" smtClean="0">
                <a:solidFill>
                  <a:srgbClr val="C00000"/>
                </a:solidFill>
              </a:rPr>
              <a:t>المشكلات 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1131456" y="4626751"/>
            <a:ext cx="114299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ar-SA" sz="3200" b="1" dirty="0" smtClean="0">
                <a:solidFill>
                  <a:srgbClr val="C00000"/>
                </a:solidFill>
              </a:rPr>
              <a:t>أحسنت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2894534" y="5605587"/>
            <a:ext cx="114299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ar-SA" sz="3200" b="1" dirty="0" smtClean="0">
                <a:solidFill>
                  <a:srgbClr val="C00000"/>
                </a:solidFill>
              </a:rPr>
              <a:t>زميله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928667" y="5646509"/>
            <a:ext cx="114299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ar-SA" sz="3200" b="1" dirty="0" smtClean="0">
                <a:solidFill>
                  <a:srgbClr val="C00000"/>
                </a:solidFill>
              </a:rPr>
              <a:t>توجه</a:t>
            </a:r>
            <a:endParaRPr lang="ar-SA" sz="3200" b="1" dirty="0">
              <a:solidFill>
                <a:srgbClr val="C00000"/>
              </a:solidFill>
            </a:endParaRPr>
          </a:p>
        </p:txBody>
      </p:sp>
      <p:pic>
        <p:nvPicPr>
          <p:cNvPr id="12" name="Picture 2" descr="التعليم»: تخصيص هذا الأسبوع لاستكمال التسجيل والتدريب على منصة «مدرستي» -  أخبار السعودية | صحيقة عكا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53" y="377705"/>
            <a:ext cx="2921000" cy="1384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02575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-1607574" y="648929"/>
            <a:ext cx="1066308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 smtClean="0">
                <a:solidFill>
                  <a:srgbClr val="7030A0"/>
                </a:solidFill>
                <a:cs typeface="PT Bold Heading" panose="02010400000000000000" pitchFamily="2" charset="-78"/>
              </a:rPr>
              <a:t>بعض مشاركات الطالبات في الدرس:</a:t>
            </a:r>
            <a:endParaRPr lang="ar-SA" sz="3600" dirty="0">
              <a:solidFill>
                <a:srgbClr val="7030A0"/>
              </a:solidFill>
              <a:cs typeface="PT Bold Heading" panose="02010400000000000000" pitchFamily="2" charset="-78"/>
            </a:endParaRPr>
          </a:p>
        </p:txBody>
      </p:sp>
      <p:pic>
        <p:nvPicPr>
          <p:cNvPr id="7" name="VIDEO-2020-09-20-21-08-05 (1)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9653" y="1489587"/>
            <a:ext cx="5043948" cy="4852218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pic>
        <p:nvPicPr>
          <p:cNvPr id="6" name="VIDEO-2020-09-20-21-08-10 (1)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23819" y="1489586"/>
            <a:ext cx="5132439" cy="4852219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894896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عنصر نائب للمحتوى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165" y="1279934"/>
            <a:ext cx="5866385" cy="4567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عنوان 4"/>
          <p:cNvSpPr txBox="1">
            <a:spLocks noGrp="1"/>
          </p:cNvSpPr>
          <p:nvPr>
            <p:ph type="title"/>
          </p:nvPr>
        </p:nvSpPr>
        <p:spPr>
          <a:xfrm>
            <a:off x="-1433050" y="158647"/>
            <a:ext cx="10515600" cy="13255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 smtClean="0">
                <a:solidFill>
                  <a:srgbClr val="7030A0"/>
                </a:solidFill>
                <a:cs typeface="PT Bold Heading" panose="02010400000000000000" pitchFamily="2" charset="-78"/>
              </a:rPr>
              <a:t>بعض مشاركات الطالبات في الدرس:</a:t>
            </a:r>
            <a:endParaRPr lang="ar-SA" sz="3600" dirty="0">
              <a:solidFill>
                <a:srgbClr val="7030A0"/>
              </a:solidFill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82962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/>
          <p:nvPr/>
        </p:nvSpPr>
        <p:spPr>
          <a:xfrm>
            <a:off x="3012739" y="2827078"/>
            <a:ext cx="643029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 smtClean="0">
                <a:ln>
                  <a:solidFill>
                    <a:sysClr val="windowText" lastClr="000000"/>
                  </a:solidFill>
                </a:ln>
                <a:solidFill>
                  <a:srgbClr val="6666FF"/>
                </a:solidFill>
                <a:cs typeface="PT Bold Heading" panose="02010400000000000000" pitchFamily="2" charset="-78"/>
              </a:rPr>
              <a:t>اعداد المعلمة : حصة النبهان</a:t>
            </a:r>
            <a:endParaRPr lang="ar-SA" sz="4000" dirty="0">
              <a:ln>
                <a:solidFill>
                  <a:sysClr val="windowText" lastClr="000000"/>
                </a:solidFill>
              </a:ln>
              <a:solidFill>
                <a:srgbClr val="6666FF"/>
              </a:solidFill>
              <a:cs typeface="PT Bold Heading" panose="02010400000000000000" pitchFamily="2" charset="-78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4065469" y="3430744"/>
            <a:ext cx="5574890" cy="76944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4400" dirty="0" smtClean="0">
                <a:ln>
                  <a:solidFill>
                    <a:sysClr val="windowText" lastClr="000000"/>
                  </a:solidFill>
                </a:ln>
                <a:solidFill>
                  <a:srgbClr val="CC66FF"/>
                </a:solidFill>
                <a:cs typeface="PT Bold Heading" panose="02010400000000000000" pitchFamily="2" charset="-78"/>
              </a:rPr>
              <a:t>قائد المدرسة: نورة علي</a:t>
            </a:r>
            <a:endParaRPr lang="ar-SA" sz="4400" dirty="0">
              <a:ln>
                <a:solidFill>
                  <a:sysClr val="windowText" lastClr="000000"/>
                </a:solidFill>
              </a:ln>
              <a:solidFill>
                <a:srgbClr val="CC66FF"/>
              </a:solidFill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104808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1"/>
          <p:cNvSpPr txBox="1">
            <a:spLocks noChangeArrowheads="1"/>
          </p:cNvSpPr>
          <p:nvPr/>
        </p:nvSpPr>
        <p:spPr bwMode="auto">
          <a:xfrm>
            <a:off x="1455174" y="3247103"/>
            <a:ext cx="8146027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3200" dirty="0">
                <a:cs typeface="PT Bold Heading" panose="02010400000000000000" pitchFamily="2" charset="-78"/>
              </a:rPr>
              <a:t>بسم الله والحمد الله والصلاة والسلام على نبينا محمد صلى الله عليه </a:t>
            </a:r>
            <a:r>
              <a:rPr lang="ar-SA" altLang="ar-SA" sz="3200" dirty="0" smtClean="0">
                <a:cs typeface="PT Bold Heading" panose="02010400000000000000" pitchFamily="2" charset="-78"/>
              </a:rPr>
              <a:t>وسلم</a:t>
            </a:r>
            <a:endParaRPr lang="ar-SA" altLang="ar-SA" sz="3200" dirty="0">
              <a:solidFill>
                <a:schemeClr val="bg1"/>
              </a:solidFill>
              <a:cs typeface="PT Bold Heading" panose="02010400000000000000" pitchFamily="2" charset="-78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3200" dirty="0">
                <a:solidFill>
                  <a:schemeClr val="bg1"/>
                </a:solidFill>
                <a:cs typeface="PT Bold Heading" panose="02010400000000000000" pitchFamily="2" charset="-78"/>
              </a:rPr>
              <a:t> اللهم افتح على </a:t>
            </a:r>
            <a:r>
              <a:rPr lang="ar-SA" altLang="ar-SA" sz="3200" dirty="0" smtClean="0">
                <a:solidFill>
                  <a:schemeClr val="bg1"/>
                </a:solidFill>
                <a:cs typeface="PT Bold Heading" panose="02010400000000000000" pitchFamily="2" charset="-78"/>
              </a:rPr>
              <a:t>قلوبنا اللهم </a:t>
            </a:r>
            <a:r>
              <a:rPr lang="ar-SA" altLang="ar-SA" sz="3200" dirty="0">
                <a:solidFill>
                  <a:schemeClr val="bg1"/>
                </a:solidFill>
                <a:cs typeface="PT Bold Heading" panose="02010400000000000000" pitchFamily="2" charset="-78"/>
              </a:rPr>
              <a:t>يا معلم إبراهيم علمنا </a:t>
            </a:r>
            <a:r>
              <a:rPr lang="ar-SA" altLang="ar-SA" sz="3200" dirty="0" err="1" smtClean="0">
                <a:solidFill>
                  <a:schemeClr val="bg1"/>
                </a:solidFill>
                <a:cs typeface="PT Bold Heading" panose="02010400000000000000" pitchFamily="2" charset="-78"/>
              </a:rPr>
              <a:t>ويا</a:t>
            </a:r>
            <a:r>
              <a:rPr lang="ar-SA" altLang="ar-SA" sz="3200" dirty="0" smtClean="0">
                <a:solidFill>
                  <a:schemeClr val="bg1"/>
                </a:solidFill>
                <a:cs typeface="PT Bold Heading" panose="02010400000000000000" pitchFamily="2" charset="-78"/>
              </a:rPr>
              <a:t> مفهم </a:t>
            </a:r>
            <a:r>
              <a:rPr lang="ar-SA" altLang="ar-SA" sz="3200" dirty="0">
                <a:solidFill>
                  <a:schemeClr val="bg1"/>
                </a:solidFill>
                <a:cs typeface="PT Bold Heading" panose="02010400000000000000" pitchFamily="2" charset="-78"/>
              </a:rPr>
              <a:t>سليمان </a:t>
            </a:r>
            <a:r>
              <a:rPr lang="ar-SA" altLang="ar-SA" sz="3200" dirty="0" smtClean="0">
                <a:solidFill>
                  <a:schemeClr val="bg1"/>
                </a:solidFill>
                <a:cs typeface="PT Bold Heading" panose="02010400000000000000" pitchFamily="2" charset="-78"/>
              </a:rPr>
              <a:t>فهمنا وعلمنا </a:t>
            </a:r>
            <a:r>
              <a:rPr lang="ar-SA" altLang="ar-SA" sz="3200" dirty="0">
                <a:solidFill>
                  <a:schemeClr val="bg1"/>
                </a:solidFill>
                <a:cs typeface="PT Bold Heading" panose="02010400000000000000" pitchFamily="2" charset="-78"/>
              </a:rPr>
              <a:t>ما جهلنا </a:t>
            </a:r>
            <a:r>
              <a:rPr lang="ar-SA" altLang="ar-SA" sz="3200" dirty="0" smtClean="0">
                <a:solidFill>
                  <a:schemeClr val="bg1"/>
                </a:solidFill>
                <a:cs typeface="PT Bold Heading" panose="02010400000000000000" pitchFamily="2" charset="-78"/>
              </a:rPr>
              <a:t>وانفعنا </a:t>
            </a:r>
            <a:r>
              <a:rPr lang="ar-SA" altLang="ar-SA" sz="3200" dirty="0">
                <a:solidFill>
                  <a:schemeClr val="bg1"/>
                </a:solidFill>
                <a:cs typeface="PT Bold Heading" panose="02010400000000000000" pitchFamily="2" charset="-78"/>
              </a:rPr>
              <a:t>بما علمتنا وزدنا علما اللهم افتح علينا فتحًا مبينًا</a:t>
            </a:r>
          </a:p>
        </p:txBody>
      </p:sp>
    </p:spTree>
    <p:extLst>
      <p:ext uri="{BB962C8B-B14F-4D97-AF65-F5344CB8AC3E}">
        <p14:creationId xmlns:p14="http://schemas.microsoft.com/office/powerpoint/2010/main" val="4650268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نتيجة بحث الصور عن قوانين الصف كرتون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5" t="50000" r="57793" b="7964"/>
          <a:stretch>
            <a:fillRect/>
          </a:stretch>
        </p:blipFill>
        <p:spPr bwMode="auto">
          <a:xfrm>
            <a:off x="619432" y="683249"/>
            <a:ext cx="3886509" cy="545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صورة ذات صلة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575" y="265150"/>
            <a:ext cx="67662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ستطيل 5"/>
          <p:cNvSpPr/>
          <p:nvPr/>
        </p:nvSpPr>
        <p:spPr>
          <a:xfrm rot="21268797">
            <a:off x="6884542" y="840895"/>
            <a:ext cx="332216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rtl="1" eaLnBrk="1" hangingPunct="1">
              <a:defRPr/>
            </a:pPr>
            <a:r>
              <a:rPr lang="ar-SA" sz="5400" cap="all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cs typeface="PT Bold Heading" pitchFamily="2" charset="-78"/>
              </a:rPr>
              <a:t>بطاقة دخول</a:t>
            </a:r>
          </a:p>
        </p:txBody>
      </p:sp>
      <p:sp>
        <p:nvSpPr>
          <p:cNvPr id="7" name="مستطيل 8"/>
          <p:cNvSpPr>
            <a:spLocks noChangeArrowheads="1"/>
          </p:cNvSpPr>
          <p:nvPr/>
        </p:nvSpPr>
        <p:spPr bwMode="auto">
          <a:xfrm>
            <a:off x="4922306" y="2569722"/>
            <a:ext cx="57374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ar-SA" altLang="ar-SA" sz="2800" dirty="0">
                <a:latin typeface="Arial" panose="020B0604020202020204" pitchFamily="34" charset="0"/>
                <a:cs typeface="PT Bold Heading" panose="02010400000000000000" pitchFamily="2" charset="-78"/>
                <a:sym typeface="Wingdings 2" panose="05020102010507070707" pitchFamily="18" charset="2"/>
              </a:rPr>
              <a:t>1 </a:t>
            </a:r>
            <a:r>
              <a:rPr lang="ar-SA" altLang="ar-SA" sz="2800" dirty="0">
                <a:latin typeface="Arial" panose="020B0604020202020204" pitchFamily="34" charset="0"/>
                <a:cs typeface="PT Bold Heading" panose="02010400000000000000" pitchFamily="2" charset="-78"/>
              </a:rPr>
              <a:t> ما مجال الوحدة التي ندرسها الآن؟</a:t>
            </a:r>
          </a:p>
        </p:txBody>
      </p:sp>
      <p:sp>
        <p:nvSpPr>
          <p:cNvPr id="8" name="مستطيل 10"/>
          <p:cNvSpPr>
            <a:spLocks noChangeArrowheads="1"/>
          </p:cNvSpPr>
          <p:nvPr/>
        </p:nvSpPr>
        <p:spPr bwMode="auto">
          <a:xfrm>
            <a:off x="5576331" y="3211128"/>
            <a:ext cx="50834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ar-SA" altLang="ar-SA" sz="2800" dirty="0">
                <a:latin typeface="Arial" panose="020B0604020202020204" pitchFamily="34" charset="0"/>
                <a:cs typeface="PT Bold Heading" panose="02010400000000000000" pitchFamily="2" charset="-78"/>
                <a:sym typeface="Wingdings 2" panose="05020102010507070707" pitchFamily="18" charset="2"/>
              </a:rPr>
              <a:t>2 </a:t>
            </a:r>
            <a:r>
              <a:rPr lang="ar-SA" altLang="ar-SA" sz="2800" dirty="0">
                <a:latin typeface="Arial" panose="020B0604020202020204" pitchFamily="34" charset="0"/>
                <a:cs typeface="PT Bold Heading" panose="02010400000000000000" pitchFamily="2" charset="-78"/>
              </a:rPr>
              <a:t> كم رقم الوحدة التي ندرسها؟</a:t>
            </a:r>
          </a:p>
        </p:txBody>
      </p:sp>
      <p:sp>
        <p:nvSpPr>
          <p:cNvPr id="9" name="مستطيل 10"/>
          <p:cNvSpPr>
            <a:spLocks noChangeArrowheads="1"/>
          </p:cNvSpPr>
          <p:nvPr/>
        </p:nvSpPr>
        <p:spPr bwMode="auto">
          <a:xfrm>
            <a:off x="4147779" y="3829295"/>
            <a:ext cx="65453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ar-SA" altLang="ar-SA" sz="2800" dirty="0">
                <a:latin typeface="Arial" panose="020B0604020202020204" pitchFamily="34" charset="0"/>
                <a:cs typeface="PT Bold Heading" panose="02010400000000000000" pitchFamily="2" charset="-78"/>
                <a:sym typeface="Wingdings 2" panose="05020102010507070707" pitchFamily="18" charset="2"/>
              </a:rPr>
              <a:t>3 </a:t>
            </a:r>
            <a:r>
              <a:rPr lang="ar-SA" altLang="ar-SA" sz="2800" dirty="0">
                <a:latin typeface="Arial" panose="020B0604020202020204" pitchFamily="34" charset="0"/>
                <a:cs typeface="PT Bold Heading" panose="02010400000000000000" pitchFamily="2" charset="-78"/>
              </a:rPr>
              <a:t> كوني عملية حسابية ناتجها رقم الوحدة ؟</a:t>
            </a:r>
          </a:p>
        </p:txBody>
      </p:sp>
      <p:sp>
        <p:nvSpPr>
          <p:cNvPr id="10" name="مستطيل 12"/>
          <p:cNvSpPr>
            <a:spLocks noChangeArrowheads="1"/>
          </p:cNvSpPr>
          <p:nvPr/>
        </p:nvSpPr>
        <p:spPr bwMode="auto">
          <a:xfrm>
            <a:off x="4755967" y="4447462"/>
            <a:ext cx="60701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ar-SA" altLang="ar-SA" sz="2800" dirty="0" smtClean="0">
                <a:latin typeface="Arial" panose="020B0604020202020204" pitchFamily="34" charset="0"/>
                <a:cs typeface="PT Bold Heading" panose="02010400000000000000" pitchFamily="2" charset="-78"/>
                <a:sym typeface="Wingdings 2" panose="05020102010507070707" pitchFamily="18" charset="2"/>
              </a:rPr>
              <a:t>4     </a:t>
            </a:r>
            <a:r>
              <a:rPr lang="ar-SA" altLang="ar-SA" sz="2800" dirty="0">
                <a:latin typeface="Arial" panose="020B0604020202020204" pitchFamily="34" charset="0"/>
                <a:cs typeface="PT Bold Heading" panose="02010400000000000000" pitchFamily="2" charset="-78"/>
                <a:sym typeface="Wingdings 2" panose="05020102010507070707" pitchFamily="18" charset="2"/>
              </a:rPr>
              <a:t></a:t>
            </a:r>
            <a:r>
              <a:rPr lang="ar-SA" altLang="ar-SA" sz="2800" dirty="0">
                <a:latin typeface="Arial" panose="020B0604020202020204" pitchFamily="34" charset="0"/>
                <a:cs typeface="PT Bold Heading" panose="02010400000000000000" pitchFamily="2" charset="-78"/>
              </a:rPr>
              <a:t> ما لون الوحدة  ؟ وبـمـا يـذكــرك ؟</a:t>
            </a:r>
          </a:p>
        </p:txBody>
      </p:sp>
    </p:spTree>
    <p:extLst>
      <p:ext uri="{BB962C8B-B14F-4D97-AF65-F5344CB8AC3E}">
        <p14:creationId xmlns:p14="http://schemas.microsoft.com/office/powerpoint/2010/main" val="5266931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599" y="-3175"/>
            <a:ext cx="9550401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التعليم»: تخصيص هذا الأسبوع لاستكمال التسجيل والتدريب على منصة «مدرستي» -  أخبار السعودية | صحيقة عكا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76575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44730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9" t="20586" r="22438" b="10780"/>
          <a:stretch>
            <a:fillRect/>
          </a:stretch>
        </p:blipFill>
        <p:spPr bwMode="auto">
          <a:xfrm>
            <a:off x="3048000" y="0"/>
            <a:ext cx="9144000" cy="662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التعليم»: تخصيص هذا الأسبوع لاستكمال التسجيل والتدريب على منصة «مدرستي» -  أخبار السعودية | صحيقة عكا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76575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3954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33" t="45586" r="38170" b="6580"/>
          <a:stretch/>
        </p:blipFill>
        <p:spPr bwMode="auto">
          <a:xfrm>
            <a:off x="756745" y="279400"/>
            <a:ext cx="11004331" cy="657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6530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7148" r="30313" b="33192"/>
          <a:stretch>
            <a:fillRect/>
          </a:stretch>
        </p:blipFill>
        <p:spPr bwMode="auto">
          <a:xfrm>
            <a:off x="1103586" y="290513"/>
            <a:ext cx="10452538" cy="621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617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37" t="19186" r="30313" b="45764"/>
          <a:stretch/>
        </p:blipFill>
        <p:spPr bwMode="auto">
          <a:xfrm>
            <a:off x="825500" y="176213"/>
            <a:ext cx="11137900" cy="384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صورة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9" t="54202" r="60460" b="9996"/>
          <a:stretch/>
        </p:blipFill>
        <p:spPr bwMode="auto">
          <a:xfrm>
            <a:off x="2851150" y="4183063"/>
            <a:ext cx="3543300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الأعمال التي تثقل ميزان المؤمن يوم القيامة والأعمال التي تخفف ميزانه -  اذاعة القرآن الكريم من نابلس -فلسطين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363" y="4271963"/>
            <a:ext cx="2735262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15500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2204</TotalTime>
  <Words>297</Words>
  <Application>Microsoft Office PowerPoint</Application>
  <PresentationFormat>ملء الشاشة</PresentationFormat>
  <Paragraphs>81</Paragraphs>
  <Slides>27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38" baseType="lpstr">
      <vt:lpstr>Akhbar MT</vt:lpstr>
      <vt:lpstr>Arial</vt:lpstr>
      <vt:lpstr>Calibri</vt:lpstr>
      <vt:lpstr>Calibri Light</vt:lpstr>
      <vt:lpstr>Century Gothic</vt:lpstr>
      <vt:lpstr>PT Bold Heading</vt:lpstr>
      <vt:lpstr>Times New Roman</vt:lpstr>
      <vt:lpstr>Traditional Arabic</vt:lpstr>
      <vt:lpstr>Wingdings 2</vt:lpstr>
      <vt:lpstr>Wingdings 3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بعض مشاركات الطالبات في الدرس:</vt:lpstr>
      <vt:lpstr>عرض تقديمي في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mona Alzahrani</dc:creator>
  <cp:lastModifiedBy>mona Alzahrani</cp:lastModifiedBy>
  <cp:revision>27</cp:revision>
  <dcterms:created xsi:type="dcterms:W3CDTF">2020-09-21T08:36:27Z</dcterms:created>
  <dcterms:modified xsi:type="dcterms:W3CDTF">2020-09-22T21:23:18Z</dcterms:modified>
</cp:coreProperties>
</file>