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</p:embeddedFont>
    <p:embeddedFont>
      <p:font typeface="Sondos" panose="020B0604020202020204" charset="-78"/>
      <p:regular r:id="rId16"/>
    </p:embeddedFont>
    <p:embeddedFont>
      <p:font typeface="Sondos Bold" panose="020B0604020202020204" charset="-78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74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7" Type="http://schemas.openxmlformats.org/officeDocument/2006/relationships/image" Target="../media/image39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+l1mF9-eGGuBhOTI0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sv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5" Type="http://schemas.openxmlformats.org/officeDocument/2006/relationships/image" Target="../media/image21.sv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gif"/><Relationship Id="rId4" Type="http://schemas.openxmlformats.org/officeDocument/2006/relationships/image" Target="../media/image3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7C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763290" y="0"/>
            <a:ext cx="8524710" cy="10441719"/>
          </a:xfrm>
          <a:prstGeom prst="rect">
            <a:avLst/>
          </a:prstGeom>
          <a:solidFill>
            <a:srgbClr val="B87C58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610976" y="1821727"/>
            <a:ext cx="6829339" cy="705874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216309" y="1671486"/>
            <a:ext cx="5760641" cy="18548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>
                <a:solidFill>
                  <a:srgbClr val="F2F0F0"/>
                </a:solidFill>
                <a:latin typeface="Sondos"/>
              </a:rPr>
              <a:t> الفصل الدراسي الاول </a:t>
            </a:r>
          </a:p>
          <a:p>
            <a:pPr algn="ctr">
              <a:lnSpc>
                <a:spcPts val="7979"/>
              </a:lnSpc>
              <a:spcBef>
                <a:spcPct val="0"/>
              </a:spcBef>
            </a:pPr>
            <a:r>
              <a:rPr lang="en-US" sz="5699">
                <a:solidFill>
                  <a:srgbClr val="F2F0F0"/>
                </a:solidFill>
                <a:cs typeface="Sondos Bold"/>
              </a:rPr>
              <a:t>للصف الرابع لعام 1444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954151" y="5520443"/>
            <a:ext cx="6022800" cy="18192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>
                <a:solidFill>
                  <a:srgbClr val="F2F0F0"/>
                </a:solidFill>
                <a:cs typeface="Sondos"/>
              </a:rPr>
              <a:t>الدرس الثاني </a:t>
            </a:r>
          </a:p>
          <a:p>
            <a:pPr algn="ctr"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F2F0F0"/>
                </a:solidFill>
                <a:cs typeface="Sondos Bold"/>
              </a:rPr>
              <a:t>سطح المكتب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7C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861879" y="3336700"/>
            <a:ext cx="6588581" cy="255157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803823" y="6222578"/>
            <a:ext cx="6340177" cy="245537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450459" y="3524943"/>
            <a:ext cx="1378208" cy="137820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498645" y="6688377"/>
            <a:ext cx="1204427" cy="1204427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194756" y="1145996"/>
            <a:ext cx="6862961" cy="1386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66"/>
              </a:lnSpc>
              <a:spcBef>
                <a:spcPct val="0"/>
              </a:spcBef>
            </a:pPr>
            <a:r>
              <a:rPr lang="en-US" sz="8047">
                <a:solidFill>
                  <a:srgbClr val="F2F0F0"/>
                </a:solidFill>
                <a:cs typeface="Sondos Bold"/>
              </a:rPr>
              <a:t>نقل المجلد ونسخه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703072" y="3509760"/>
            <a:ext cx="4906194" cy="1633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51"/>
              </a:lnSpc>
              <a:spcBef>
                <a:spcPct val="0"/>
              </a:spcBef>
            </a:pPr>
            <a:r>
              <a:rPr lang="en-US" sz="4679">
                <a:solidFill>
                  <a:srgbClr val="071236"/>
                </a:solidFill>
                <a:cs typeface="Sondos Bold"/>
              </a:rPr>
              <a:t>اضغطي بزر الفأرة الأيمن  على المجلد ثم قص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162597" y="6468177"/>
            <a:ext cx="5622628" cy="1552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1"/>
              </a:lnSpc>
            </a:pPr>
            <a:r>
              <a:rPr lang="en-US" sz="4493">
                <a:solidFill>
                  <a:srgbClr val="000000"/>
                </a:solidFill>
                <a:cs typeface="Sondos Bold"/>
              </a:rPr>
              <a:t>أحدد المكان الي أريد نقله له </a:t>
            </a:r>
          </a:p>
          <a:p>
            <a:pPr algn="ctr">
              <a:lnSpc>
                <a:spcPts val="6291"/>
              </a:lnSpc>
              <a:spcBef>
                <a:spcPct val="0"/>
              </a:spcBef>
            </a:pPr>
            <a:r>
              <a:rPr lang="en-US" sz="4493">
                <a:solidFill>
                  <a:srgbClr val="000000"/>
                </a:solidFill>
                <a:cs typeface="Sondos Bold"/>
              </a:rPr>
              <a:t>ثم أختار لصق</a:t>
            </a:r>
          </a:p>
        </p:txBody>
      </p:sp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7C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6791"/>
            <a:ext cx="18288000" cy="2988508"/>
          </a:xfrm>
          <a:prstGeom prst="rect">
            <a:avLst/>
          </a:prstGeom>
          <a:solidFill>
            <a:srgbClr val="1F264D">
              <a:alpha val="19608"/>
            </a:srgbClr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273046" y="1028700"/>
            <a:ext cx="3986254" cy="550285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619805" y="7403269"/>
            <a:ext cx="2057400" cy="20574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649495" y="505411"/>
            <a:ext cx="8783042" cy="1819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47"/>
              </a:lnSpc>
            </a:pPr>
            <a:r>
              <a:rPr lang="en-US" sz="5247">
                <a:solidFill>
                  <a:srgbClr val="FEFEFE"/>
                </a:solidFill>
                <a:cs typeface="Sondos"/>
              </a:rPr>
              <a:t>يحتوي الحاسب على الكثير من البرامج </a:t>
            </a:r>
          </a:p>
          <a:p>
            <a:pPr algn="ctr">
              <a:lnSpc>
                <a:spcPts val="7347"/>
              </a:lnSpc>
              <a:spcBef>
                <a:spcPct val="0"/>
              </a:spcBef>
            </a:pPr>
            <a:r>
              <a:rPr lang="en-US" sz="5247">
                <a:solidFill>
                  <a:srgbClr val="FEFEFE"/>
                </a:solidFill>
                <a:cs typeface="Sondos"/>
              </a:rPr>
              <a:t>التي يمكن استخدامها للعمل أو الترفيه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178427" y="3364410"/>
            <a:ext cx="3931146" cy="1129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66"/>
              </a:lnSpc>
              <a:spcBef>
                <a:spcPct val="0"/>
              </a:spcBef>
            </a:pPr>
            <a:r>
              <a:rPr lang="en-US" sz="6547">
                <a:solidFill>
                  <a:srgbClr val="FEFEFE"/>
                </a:solidFill>
                <a:cs typeface="Sondos"/>
              </a:rPr>
              <a:t>منها الحاسبة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98258" y="4183614"/>
            <a:ext cx="10104339" cy="45911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47"/>
              </a:lnSpc>
            </a:pPr>
            <a:r>
              <a:rPr lang="en-US" sz="5247">
                <a:solidFill>
                  <a:srgbClr val="FEFEFE"/>
                </a:solidFill>
                <a:latin typeface="Sondos"/>
              </a:rPr>
              <a:t> </a:t>
            </a:r>
          </a:p>
          <a:p>
            <a:pPr marL="1133014" lvl="1" indent="-566507">
              <a:lnSpc>
                <a:spcPts val="7347"/>
              </a:lnSpc>
              <a:buFont typeface="Arial"/>
              <a:buChar char="•"/>
            </a:pPr>
            <a:r>
              <a:rPr lang="en-US" sz="5247">
                <a:solidFill>
                  <a:srgbClr val="FEFEFE"/>
                </a:solidFill>
                <a:cs typeface="Sondos"/>
              </a:rPr>
              <a:t>اضغطي زر ابدأ </a:t>
            </a:r>
          </a:p>
          <a:p>
            <a:pPr marL="1133014" lvl="1" indent="-566507">
              <a:lnSpc>
                <a:spcPts val="7347"/>
              </a:lnSpc>
              <a:buFont typeface="Arial"/>
              <a:buChar char="•"/>
            </a:pPr>
            <a:r>
              <a:rPr lang="en-US" sz="5247">
                <a:solidFill>
                  <a:srgbClr val="FEFEFE"/>
                </a:solidFill>
                <a:cs typeface="Sondos"/>
              </a:rPr>
              <a:t>تمرير الشريط الجانبي للتطبيقات للأسفل</a:t>
            </a:r>
          </a:p>
          <a:p>
            <a:pPr marL="1133014" lvl="1" indent="-566507">
              <a:lnSpc>
                <a:spcPts val="7347"/>
              </a:lnSpc>
              <a:buFont typeface="Arial"/>
              <a:buChar char="•"/>
            </a:pPr>
            <a:r>
              <a:rPr lang="en-US" sz="5247">
                <a:solidFill>
                  <a:srgbClr val="FEFEFE"/>
                </a:solidFill>
                <a:cs typeface="Sondos"/>
              </a:rPr>
              <a:t>اضغطي على الحاسبة </a:t>
            </a:r>
          </a:p>
          <a:p>
            <a:pPr marL="1133014" lvl="1" indent="-566507">
              <a:lnSpc>
                <a:spcPts val="7347"/>
              </a:lnSpc>
              <a:buFont typeface="Arial"/>
              <a:buChar char="•"/>
            </a:pPr>
            <a:r>
              <a:rPr lang="en-US" sz="5247">
                <a:solidFill>
                  <a:srgbClr val="FEFEFE"/>
                </a:solidFill>
                <a:cs typeface="Sondos"/>
              </a:rPr>
              <a:t>يمكنك الآن اجراء العمليات الحسابية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7C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6304" y="1189209"/>
            <a:ext cx="3546376" cy="3747821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42A77C02-0EE1-EF64-7EE7-1B102515C528}"/>
              </a:ext>
            </a:extLst>
          </p:cNvPr>
          <p:cNvSpPr txBox="1"/>
          <p:nvPr/>
        </p:nvSpPr>
        <p:spPr>
          <a:xfrm>
            <a:off x="8763000" y="2781300"/>
            <a:ext cx="28194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>
                <a:solidFill>
                  <a:schemeClr val="bg1"/>
                </a:solidFill>
                <a:hlinkClick r:id="rId3"/>
              </a:rPr>
              <a:t>قناتي</a:t>
            </a:r>
            <a:endParaRPr lang="ar-SA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7C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144000" y="0"/>
            <a:ext cx="9144000" cy="10287000"/>
          </a:xfrm>
          <a:prstGeom prst="rect">
            <a:avLst/>
          </a:prstGeom>
          <a:solidFill>
            <a:srgbClr val="B87C58">
              <a:alpha val="69804"/>
            </a:srgbClr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8259711">
            <a:off x="13246224" y="5507256"/>
            <a:ext cx="4213664" cy="411359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090746" y="4056761"/>
            <a:ext cx="4782257" cy="4867437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075458" y="1028700"/>
            <a:ext cx="7183842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6999">
                <a:solidFill>
                  <a:srgbClr val="F2F0F0"/>
                </a:solidFill>
                <a:cs typeface="Sondos Bold"/>
              </a:rPr>
              <a:t>أهداف الدرس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61690" y="2009447"/>
            <a:ext cx="5465564" cy="58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9"/>
              </a:lnSpc>
              <a:spcBef>
                <a:spcPct val="0"/>
              </a:spcBef>
            </a:pPr>
            <a:r>
              <a:rPr lang="en-US" sz="3799">
                <a:solidFill>
                  <a:srgbClr val="F2F0F0"/>
                </a:solidFill>
                <a:cs typeface="Sondos"/>
              </a:rPr>
              <a:t>التعرف على مكونات سطح المكتب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52189" y="3357617"/>
            <a:ext cx="6651811" cy="11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9"/>
              </a:lnSpc>
              <a:spcBef>
                <a:spcPct val="0"/>
              </a:spcBef>
            </a:pPr>
            <a:r>
              <a:rPr lang="en-US" sz="3799">
                <a:solidFill>
                  <a:srgbClr val="F2F0F0"/>
                </a:solidFill>
                <a:cs typeface="Sondos Bold"/>
              </a:rPr>
              <a:t>التعرف على الملفات وكيفية إنشاؤها - وفتح -  وحذف الملف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52189" y="5277286"/>
            <a:ext cx="6651811" cy="11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9"/>
              </a:lnSpc>
              <a:spcBef>
                <a:spcPct val="0"/>
              </a:spcBef>
            </a:pPr>
            <a:r>
              <a:rPr lang="en-US" sz="3799">
                <a:solidFill>
                  <a:srgbClr val="F2F0F0"/>
                </a:solidFill>
                <a:cs typeface="Sondos Bold"/>
              </a:rPr>
              <a:t>التعرف على المجلد وإعادة تسمية المجلد ونقله ونسخه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52189" y="7554526"/>
            <a:ext cx="6651811" cy="58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9"/>
              </a:lnSpc>
              <a:spcBef>
                <a:spcPct val="0"/>
              </a:spcBef>
            </a:pPr>
            <a:r>
              <a:rPr lang="en-US" sz="3799">
                <a:solidFill>
                  <a:srgbClr val="F2F0F0"/>
                </a:solidFill>
                <a:cs typeface="Sondos"/>
              </a:rPr>
              <a:t>تشغيل برنامج الحاسبة </a:t>
            </a:r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7C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186961" y="2647890"/>
            <a:ext cx="5535121" cy="564808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91195" y="2850288"/>
            <a:ext cx="5765774" cy="588344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259337" y="2913861"/>
            <a:ext cx="5491731" cy="575629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3570343" y="2021357"/>
            <a:ext cx="2206526" cy="854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1"/>
              </a:lnSpc>
              <a:spcBef>
                <a:spcPct val="0"/>
              </a:spcBef>
            </a:pPr>
            <a:r>
              <a:rPr lang="en-US" sz="4993">
                <a:solidFill>
                  <a:srgbClr val="F2F0F0"/>
                </a:solidFill>
                <a:cs typeface="Sondos"/>
              </a:rPr>
              <a:t>ماذا أعرف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874833" y="2224742"/>
            <a:ext cx="3876235" cy="862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76"/>
              </a:lnSpc>
              <a:spcBef>
                <a:spcPct val="0"/>
              </a:spcBef>
            </a:pPr>
            <a:r>
              <a:rPr lang="en-US" sz="5054">
                <a:solidFill>
                  <a:srgbClr val="FFF6E9"/>
                </a:solidFill>
                <a:cs typeface="Sondos"/>
              </a:rPr>
              <a:t>ماذا أريد أن أعرف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823020" y="2002307"/>
            <a:ext cx="2702123" cy="954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43"/>
              </a:lnSpc>
              <a:spcBef>
                <a:spcPct val="0"/>
              </a:spcBef>
            </a:pPr>
            <a:r>
              <a:rPr lang="en-US" sz="5531">
                <a:solidFill>
                  <a:srgbClr val="F2F0F0"/>
                </a:solidFill>
                <a:cs typeface="Sondos"/>
              </a:rPr>
              <a:t>ماذا تعلمت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075090" y="566069"/>
            <a:ext cx="5475721" cy="830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51"/>
              </a:lnSpc>
              <a:spcBef>
                <a:spcPct val="0"/>
              </a:spcBef>
            </a:pPr>
            <a:r>
              <a:rPr lang="en-US" sz="4822">
                <a:solidFill>
                  <a:srgbClr val="F2F0F0"/>
                </a:solidFill>
                <a:cs typeface="Sondos"/>
              </a:rPr>
              <a:t>استراتيجية جدول التعلم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998426" y="4714064"/>
            <a:ext cx="7289574" cy="1430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05"/>
              </a:lnSpc>
            </a:pPr>
            <a:r>
              <a:rPr lang="en-US" sz="4075">
                <a:solidFill>
                  <a:srgbClr val="1F264D"/>
                </a:solidFill>
                <a:cs typeface="Sondos Bold"/>
              </a:rPr>
              <a:t>مكونات سطح </a:t>
            </a:r>
          </a:p>
          <a:p>
            <a:pPr algn="ctr">
              <a:lnSpc>
                <a:spcPts val="5705"/>
              </a:lnSpc>
              <a:spcBef>
                <a:spcPct val="0"/>
              </a:spcBef>
            </a:pPr>
            <a:r>
              <a:rPr lang="en-US" sz="4075">
                <a:solidFill>
                  <a:srgbClr val="1F264D"/>
                </a:solidFill>
                <a:cs typeface="Sondos Bold"/>
              </a:rPr>
              <a:t>المكتب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075090" y="4705970"/>
            <a:ext cx="4237513" cy="1056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27"/>
              </a:lnSpc>
            </a:pPr>
            <a:r>
              <a:rPr lang="en-US" sz="2947">
                <a:solidFill>
                  <a:srgbClr val="000000"/>
                </a:solidFill>
                <a:cs typeface="Sondos Bold"/>
              </a:rPr>
              <a:t>تسمية الملف  - نقل الملف -</a:t>
            </a:r>
          </a:p>
          <a:p>
            <a:pPr algn="ctr">
              <a:lnSpc>
                <a:spcPts val="4407"/>
              </a:lnSpc>
              <a:spcBef>
                <a:spcPct val="0"/>
              </a:spcBef>
            </a:pPr>
            <a:r>
              <a:rPr lang="en-US" sz="3147">
                <a:solidFill>
                  <a:srgbClr val="000000"/>
                </a:solidFill>
                <a:latin typeface="Sondos Bold"/>
              </a:rPr>
              <a:t> امتداد الملف - فتحه - حذفه-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075090" y="6086924"/>
            <a:ext cx="4237513" cy="10300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27"/>
              </a:lnSpc>
              <a:spcBef>
                <a:spcPct val="0"/>
              </a:spcBef>
            </a:pPr>
            <a:r>
              <a:rPr lang="en-US" sz="2947">
                <a:solidFill>
                  <a:srgbClr val="000000"/>
                </a:solidFill>
                <a:cs typeface="Sondos Bold"/>
              </a:rPr>
              <a:t>إنشاء مجلد - تسميته - نقله ونسخه - استخدام الحاسبه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85426" y="4705970"/>
            <a:ext cx="4237513" cy="1056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27"/>
              </a:lnSpc>
            </a:pPr>
            <a:r>
              <a:rPr lang="en-US" sz="2947">
                <a:solidFill>
                  <a:srgbClr val="000000"/>
                </a:solidFill>
                <a:cs typeface="Sondos Bold"/>
              </a:rPr>
              <a:t>تسمية الملف  - نقل الملف -</a:t>
            </a:r>
          </a:p>
          <a:p>
            <a:pPr algn="ctr">
              <a:lnSpc>
                <a:spcPts val="4407"/>
              </a:lnSpc>
              <a:spcBef>
                <a:spcPct val="0"/>
              </a:spcBef>
            </a:pPr>
            <a:r>
              <a:rPr lang="en-US" sz="3147">
                <a:solidFill>
                  <a:srgbClr val="000000"/>
                </a:solidFill>
                <a:latin typeface="Sondos Bold"/>
              </a:rPr>
              <a:t> امتداد الملف - فتحه - حذفه-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83058" y="6086924"/>
            <a:ext cx="4237513" cy="10300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27"/>
              </a:lnSpc>
              <a:spcBef>
                <a:spcPct val="0"/>
              </a:spcBef>
            </a:pPr>
            <a:r>
              <a:rPr lang="en-US" sz="2947">
                <a:solidFill>
                  <a:srgbClr val="000000"/>
                </a:solidFill>
                <a:cs typeface="Sondos Bold"/>
              </a:rPr>
              <a:t>إنشاء مجلد - تسميته - نقله ونسخه - استخدام الحاسبه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7C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144000" y="3087717"/>
            <a:ext cx="7161274" cy="533514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8700" y="1750844"/>
            <a:ext cx="3657600" cy="180219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9033409" y="4316963"/>
            <a:ext cx="7630316" cy="25725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314"/>
              </a:lnSpc>
            </a:pPr>
            <a:r>
              <a:rPr lang="en-US" sz="7367" dirty="0" err="1">
                <a:solidFill>
                  <a:srgbClr val="1F264D"/>
                </a:solidFill>
                <a:cs typeface="Sondos Bold"/>
              </a:rPr>
              <a:t>استراتيجية</a:t>
            </a:r>
            <a:r>
              <a:rPr lang="en-US" sz="7367" dirty="0">
                <a:solidFill>
                  <a:srgbClr val="1F264D"/>
                </a:solidFill>
                <a:cs typeface="Sondos Bold"/>
              </a:rPr>
              <a:t> </a:t>
            </a:r>
          </a:p>
          <a:p>
            <a:pPr algn="ctr">
              <a:lnSpc>
                <a:spcPts val="10314"/>
              </a:lnSpc>
              <a:spcBef>
                <a:spcPct val="0"/>
              </a:spcBef>
            </a:pPr>
            <a:r>
              <a:rPr lang="en-US" sz="7367" dirty="0" err="1">
                <a:solidFill>
                  <a:srgbClr val="1F264D"/>
                </a:solidFill>
                <a:cs typeface="Sondos Black Bold"/>
              </a:rPr>
              <a:t>خريطة</a:t>
            </a:r>
            <a:r>
              <a:rPr lang="en-US" sz="7367" dirty="0">
                <a:solidFill>
                  <a:srgbClr val="1F264D"/>
                </a:solidFill>
                <a:cs typeface="Sondos Black Bold"/>
              </a:rPr>
              <a:t> </a:t>
            </a:r>
            <a:r>
              <a:rPr lang="en-US" sz="7367" dirty="0" err="1">
                <a:solidFill>
                  <a:srgbClr val="1F264D"/>
                </a:solidFill>
                <a:cs typeface="Sondos Black Bold"/>
              </a:rPr>
              <a:t>المفاهيم</a:t>
            </a:r>
            <a:r>
              <a:rPr lang="en-US" sz="7367" dirty="0">
                <a:solidFill>
                  <a:srgbClr val="1F264D"/>
                </a:solidFill>
                <a:cs typeface="Sondos Black Bold"/>
              </a:rPr>
              <a:t> 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8700" y="3953093"/>
            <a:ext cx="3657600" cy="180219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8700" y="6155343"/>
            <a:ext cx="3657600" cy="180219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8700" y="8357200"/>
            <a:ext cx="3657600" cy="1802199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028700" y="1990807"/>
            <a:ext cx="13228787" cy="895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47"/>
              </a:lnSpc>
              <a:spcBef>
                <a:spcPct val="0"/>
              </a:spcBef>
            </a:pPr>
            <a:r>
              <a:rPr lang="en-US" sz="5247">
                <a:solidFill>
                  <a:srgbClr val="F2F0F0"/>
                </a:solidFill>
                <a:cs typeface="Sondos Bold"/>
              </a:rPr>
              <a:t>الضغط على زر ابدأ وتمرير القائمة لأسفل برامج ويندوز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702024" y="4355063"/>
            <a:ext cx="5765576" cy="8954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347"/>
              </a:lnSpc>
              <a:spcBef>
                <a:spcPct val="0"/>
              </a:spcBef>
            </a:pPr>
            <a:r>
              <a:rPr lang="en-US" sz="5247" dirty="0" err="1">
                <a:solidFill>
                  <a:srgbClr val="F2F0F0"/>
                </a:solidFill>
                <a:cs typeface="Sondos Bold"/>
              </a:rPr>
              <a:t>الضغط</a:t>
            </a:r>
            <a:r>
              <a:rPr lang="en-US" sz="5247" dirty="0">
                <a:solidFill>
                  <a:srgbClr val="F2F0F0"/>
                </a:solidFill>
                <a:cs typeface="Sondos Bold"/>
              </a:rPr>
              <a:t> </a:t>
            </a:r>
            <a:r>
              <a:rPr lang="en-US" sz="5247" dirty="0" err="1">
                <a:solidFill>
                  <a:srgbClr val="F2F0F0"/>
                </a:solidFill>
                <a:cs typeface="Sondos Bold"/>
              </a:rPr>
              <a:t>على</a:t>
            </a:r>
            <a:r>
              <a:rPr lang="en-US" sz="5247" dirty="0">
                <a:solidFill>
                  <a:srgbClr val="F2F0F0"/>
                </a:solidFill>
                <a:cs typeface="Sondos Bold"/>
              </a:rPr>
              <a:t> </a:t>
            </a:r>
            <a:r>
              <a:rPr lang="en-US" sz="5247" dirty="0" err="1">
                <a:solidFill>
                  <a:srgbClr val="F2F0F0"/>
                </a:solidFill>
                <a:cs typeface="Sondos Bold"/>
              </a:rPr>
              <a:t>الرسام</a:t>
            </a:r>
            <a:r>
              <a:rPr lang="en-US" sz="5247" dirty="0">
                <a:solidFill>
                  <a:srgbClr val="F2F0F0"/>
                </a:solidFill>
                <a:cs typeface="Sondos Bold"/>
              </a:rPr>
              <a:t>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093317" y="6555393"/>
            <a:ext cx="1528366" cy="895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47"/>
              </a:lnSpc>
              <a:spcBef>
                <a:spcPct val="0"/>
              </a:spcBef>
            </a:pPr>
            <a:r>
              <a:rPr lang="en-US" sz="5247">
                <a:solidFill>
                  <a:srgbClr val="F2F0F0"/>
                </a:solidFill>
                <a:cs typeface="Sondos"/>
              </a:rPr>
              <a:t>الرسم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8788153"/>
            <a:ext cx="14257487" cy="895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47"/>
              </a:lnSpc>
              <a:spcBef>
                <a:spcPct val="0"/>
              </a:spcBef>
            </a:pPr>
            <a:r>
              <a:rPr lang="en-US" sz="5247">
                <a:solidFill>
                  <a:srgbClr val="F2F0F0"/>
                </a:solidFill>
                <a:cs typeface="Sondos"/>
              </a:rPr>
              <a:t>الضغط على ملف وحفظ عملك ثم تسمية الملف وحفظه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414440" y="-57370"/>
            <a:ext cx="11582896" cy="1086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12"/>
              </a:lnSpc>
              <a:spcBef>
                <a:spcPct val="0"/>
              </a:spcBef>
            </a:pPr>
            <a:r>
              <a:rPr lang="en-US" sz="6366">
                <a:solidFill>
                  <a:srgbClr val="F2F0F0"/>
                </a:solidFill>
                <a:cs typeface="Sondos"/>
              </a:rPr>
              <a:t>إ</a:t>
            </a:r>
            <a:r>
              <a:rPr lang="en-US" sz="6366">
                <a:solidFill>
                  <a:srgbClr val="1F264D"/>
                </a:solidFill>
                <a:cs typeface="Sondos Bold"/>
              </a:rPr>
              <a:t>نشاء ملف صورة باستخدام برنامج الرسام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7C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505441" y="3848934"/>
            <a:ext cx="2814274" cy="258913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29575">
            <a:off x="12550794" y="3266163"/>
            <a:ext cx="1927678" cy="295326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637683" y="3453440"/>
            <a:ext cx="3029433" cy="3380121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4939248" y="616000"/>
            <a:ext cx="7946660" cy="2400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79"/>
              </a:lnSpc>
            </a:pPr>
            <a:r>
              <a:rPr lang="en-US" sz="7899">
                <a:solidFill>
                  <a:srgbClr val="F2F0F0"/>
                </a:solidFill>
                <a:cs typeface="Sondos Bold"/>
              </a:rPr>
              <a:t>أنواع الملفات في الحاسب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711804" y="7166935"/>
            <a:ext cx="8864392" cy="2689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39"/>
              </a:lnSpc>
              <a:spcBef>
                <a:spcPct val="0"/>
              </a:spcBef>
            </a:pPr>
            <a:r>
              <a:rPr lang="en-US" sz="5099">
                <a:solidFill>
                  <a:srgbClr val="F2F0F0"/>
                </a:solidFill>
                <a:cs typeface="Sondos Black"/>
              </a:rPr>
              <a:t>من المهم جدا تسمية الملفات بما يناسب محتواها  لسهولة العثور عليها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7C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654588" y="2075860"/>
            <a:ext cx="7491183" cy="749118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1029454" y="375859"/>
            <a:ext cx="6229846" cy="1244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46"/>
              </a:lnSpc>
              <a:spcBef>
                <a:spcPct val="0"/>
              </a:spcBef>
            </a:pPr>
            <a:r>
              <a:rPr lang="en-US" sz="7247">
                <a:solidFill>
                  <a:srgbClr val="F2F0F0"/>
                </a:solidFill>
                <a:cs typeface="Sondos Bold"/>
              </a:rPr>
              <a:t>استراتيجية المقارنة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183811" y="5086350"/>
            <a:ext cx="2845642" cy="1552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5"/>
              </a:lnSpc>
              <a:spcBef>
                <a:spcPct val="0"/>
              </a:spcBef>
            </a:pPr>
            <a:r>
              <a:rPr lang="en-US" sz="2996">
                <a:solidFill>
                  <a:srgbClr val="F2F0F0"/>
                </a:solidFill>
                <a:cs typeface="Sondos Bold"/>
              </a:rPr>
              <a:t>الضغط على زر الفأرة الأيمن عليه ومن القائمة نختار الأمر 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199148" y="1890935"/>
            <a:ext cx="7861033" cy="786103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1161108" y="5170231"/>
            <a:ext cx="2757653" cy="11449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586"/>
              </a:lnSpc>
              <a:spcBef>
                <a:spcPct val="0"/>
              </a:spcBef>
            </a:pPr>
            <a:r>
              <a:rPr lang="ar-SA" sz="6847" dirty="0">
                <a:solidFill>
                  <a:srgbClr val="F2F0F0"/>
                </a:solidFill>
                <a:cs typeface="Sondos Bold"/>
              </a:rPr>
              <a:t>فتح</a:t>
            </a:r>
            <a:endParaRPr lang="en-US" sz="6847" dirty="0">
              <a:solidFill>
                <a:srgbClr val="F2F0F0"/>
              </a:solidFill>
              <a:cs typeface="Sondos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231601" y="5000625"/>
            <a:ext cx="3375198" cy="1155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06"/>
              </a:lnSpc>
              <a:spcBef>
                <a:spcPct val="0"/>
              </a:spcBef>
            </a:pPr>
            <a:r>
              <a:rPr lang="en-US" sz="6647">
                <a:solidFill>
                  <a:srgbClr val="F2F0F0"/>
                </a:solidFill>
                <a:cs typeface="Sondos Bold"/>
              </a:rPr>
              <a:t>حذف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7C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765" r="2765"/>
          <a:stretch>
            <a:fillRect/>
          </a:stretch>
        </p:blipFill>
        <p:spPr>
          <a:xfrm>
            <a:off x="2438400" y="2551244"/>
            <a:ext cx="9056944" cy="7142427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088170" y="4247702"/>
            <a:ext cx="5986626" cy="34880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52"/>
              </a:lnSpc>
            </a:pPr>
            <a:r>
              <a:rPr lang="en-US" sz="4966" dirty="0" err="1">
                <a:solidFill>
                  <a:srgbClr val="071236"/>
                </a:solidFill>
                <a:cs typeface="Sondos Bold"/>
              </a:rPr>
              <a:t>لفتح</a:t>
            </a:r>
            <a:r>
              <a:rPr lang="en-US" sz="4966" dirty="0">
                <a:solidFill>
                  <a:srgbClr val="071236"/>
                </a:solidFill>
                <a:cs typeface="Sondos Bold"/>
              </a:rPr>
              <a:t> </a:t>
            </a:r>
            <a:r>
              <a:rPr lang="en-US" sz="4966" dirty="0" err="1">
                <a:solidFill>
                  <a:srgbClr val="071236"/>
                </a:solidFill>
                <a:cs typeface="Sondos Bold"/>
              </a:rPr>
              <a:t>الملف</a:t>
            </a:r>
            <a:r>
              <a:rPr lang="en-US" sz="4966" dirty="0">
                <a:solidFill>
                  <a:srgbClr val="071236"/>
                </a:solidFill>
                <a:cs typeface="Sondos Bold"/>
              </a:rPr>
              <a:t> </a:t>
            </a:r>
          </a:p>
          <a:p>
            <a:pPr algn="ctr">
              <a:lnSpc>
                <a:spcPts val="6952"/>
              </a:lnSpc>
            </a:pPr>
            <a:r>
              <a:rPr lang="en-US" sz="4966" dirty="0" err="1">
                <a:solidFill>
                  <a:srgbClr val="071236"/>
                </a:solidFill>
                <a:cs typeface="Sondos Bold"/>
              </a:rPr>
              <a:t>تحديد</a:t>
            </a:r>
            <a:r>
              <a:rPr lang="en-US" sz="4966" dirty="0">
                <a:solidFill>
                  <a:srgbClr val="071236"/>
                </a:solidFill>
                <a:cs typeface="Sondos Bold"/>
              </a:rPr>
              <a:t> </a:t>
            </a:r>
            <a:r>
              <a:rPr lang="en-US" sz="4966" dirty="0" err="1">
                <a:solidFill>
                  <a:srgbClr val="071236"/>
                </a:solidFill>
                <a:cs typeface="Sondos Bold"/>
              </a:rPr>
              <a:t>موقعه</a:t>
            </a:r>
            <a:r>
              <a:rPr lang="en-US" sz="4966" dirty="0">
                <a:solidFill>
                  <a:srgbClr val="071236"/>
                </a:solidFill>
                <a:cs typeface="Sondos Bold"/>
              </a:rPr>
              <a:t> </a:t>
            </a:r>
            <a:r>
              <a:rPr lang="en-US" sz="4966" dirty="0" err="1">
                <a:solidFill>
                  <a:srgbClr val="071236"/>
                </a:solidFill>
                <a:cs typeface="Sondos Bold"/>
              </a:rPr>
              <a:t>والضغط</a:t>
            </a:r>
            <a:r>
              <a:rPr lang="en-US" sz="4966" dirty="0">
                <a:solidFill>
                  <a:srgbClr val="071236"/>
                </a:solidFill>
                <a:cs typeface="Sondos Bold"/>
              </a:rPr>
              <a:t> </a:t>
            </a:r>
            <a:r>
              <a:rPr lang="en-US" sz="4966" dirty="0" err="1">
                <a:solidFill>
                  <a:srgbClr val="071236"/>
                </a:solidFill>
                <a:cs typeface="Sondos Bold"/>
              </a:rPr>
              <a:t>على</a:t>
            </a:r>
            <a:r>
              <a:rPr lang="en-US" sz="4966" dirty="0">
                <a:solidFill>
                  <a:srgbClr val="071236"/>
                </a:solidFill>
                <a:cs typeface="Sondos Bold"/>
              </a:rPr>
              <a:t> </a:t>
            </a:r>
          </a:p>
          <a:p>
            <a:pPr algn="ctr">
              <a:lnSpc>
                <a:spcPts val="6952"/>
              </a:lnSpc>
            </a:pPr>
            <a:r>
              <a:rPr lang="en-US" sz="4966" dirty="0" err="1">
                <a:solidFill>
                  <a:srgbClr val="071236"/>
                </a:solidFill>
                <a:cs typeface="Sondos Bold"/>
              </a:rPr>
              <a:t>الملف</a:t>
            </a:r>
            <a:r>
              <a:rPr lang="en-US" sz="4966" dirty="0">
                <a:solidFill>
                  <a:srgbClr val="071236"/>
                </a:solidFill>
                <a:cs typeface="Sondos Bold"/>
              </a:rPr>
              <a:t> </a:t>
            </a:r>
            <a:r>
              <a:rPr lang="en-US" sz="4966" dirty="0" err="1">
                <a:solidFill>
                  <a:srgbClr val="071236"/>
                </a:solidFill>
                <a:cs typeface="Sondos Bold"/>
              </a:rPr>
              <a:t>المطلوب</a:t>
            </a:r>
            <a:r>
              <a:rPr lang="en-US" sz="4966" dirty="0">
                <a:solidFill>
                  <a:srgbClr val="071236"/>
                </a:solidFill>
                <a:cs typeface="Sondos Bold"/>
              </a:rPr>
              <a:t> </a:t>
            </a:r>
            <a:r>
              <a:rPr lang="en-US" sz="4966" dirty="0" err="1">
                <a:solidFill>
                  <a:srgbClr val="071236"/>
                </a:solidFill>
                <a:cs typeface="Sondos Bold"/>
              </a:rPr>
              <a:t>ضغطتين</a:t>
            </a:r>
            <a:r>
              <a:rPr lang="en-US" sz="4966" dirty="0">
                <a:solidFill>
                  <a:srgbClr val="071236"/>
                </a:solidFill>
                <a:cs typeface="Sondos Bold"/>
              </a:rPr>
              <a:t> </a:t>
            </a:r>
          </a:p>
          <a:p>
            <a:pPr algn="ctr">
              <a:lnSpc>
                <a:spcPts val="6952"/>
              </a:lnSpc>
              <a:spcBef>
                <a:spcPct val="0"/>
              </a:spcBef>
            </a:pPr>
            <a:r>
              <a:rPr lang="en-US" sz="4966" dirty="0" err="1">
                <a:solidFill>
                  <a:srgbClr val="071236"/>
                </a:solidFill>
                <a:cs typeface="Sondos Bold"/>
              </a:rPr>
              <a:t>ثم</a:t>
            </a:r>
            <a:r>
              <a:rPr lang="en-US" sz="4966" dirty="0">
                <a:solidFill>
                  <a:srgbClr val="071236"/>
                </a:solidFill>
                <a:cs typeface="Sondos Bold"/>
              </a:rPr>
              <a:t> </a:t>
            </a:r>
            <a:r>
              <a:rPr lang="en-US" sz="4966" dirty="0" err="1">
                <a:solidFill>
                  <a:srgbClr val="071236"/>
                </a:solidFill>
                <a:cs typeface="Sondos Bold"/>
              </a:rPr>
              <a:t>يفتح</a:t>
            </a:r>
            <a:r>
              <a:rPr lang="en-US" sz="4966" dirty="0">
                <a:solidFill>
                  <a:srgbClr val="071236"/>
                </a:solidFill>
                <a:cs typeface="Sondos Bold"/>
              </a:rPr>
              <a:t> </a:t>
            </a:r>
            <a:r>
              <a:rPr lang="en-US" sz="4966" dirty="0" err="1">
                <a:solidFill>
                  <a:srgbClr val="071236"/>
                </a:solidFill>
                <a:cs typeface="Sondos Bold"/>
              </a:rPr>
              <a:t>الملف</a:t>
            </a:r>
            <a:endParaRPr lang="en-US" sz="4966" dirty="0">
              <a:solidFill>
                <a:srgbClr val="071236"/>
              </a:solidFill>
              <a:cs typeface="Sondos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701133" y="885825"/>
            <a:ext cx="7817644" cy="1155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06"/>
              </a:lnSpc>
              <a:spcBef>
                <a:spcPct val="0"/>
              </a:spcBef>
            </a:pPr>
            <a:r>
              <a:rPr lang="en-US" sz="6647">
                <a:solidFill>
                  <a:srgbClr val="FFF6E9"/>
                </a:solidFill>
                <a:latin typeface="Sondos Bold"/>
              </a:rPr>
              <a:t> طريقة أخرى لفتح الملفات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7C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3125752" cy="799477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318994" y="5986702"/>
            <a:ext cx="901228" cy="138840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064413" y="4282686"/>
            <a:ext cx="901228" cy="138840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786375" y="2282064"/>
            <a:ext cx="901228" cy="138840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333819" y="1204344"/>
            <a:ext cx="901228" cy="138840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145603" y="8299577"/>
            <a:ext cx="1084000" cy="10840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675670" y="6680903"/>
            <a:ext cx="922170" cy="92217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932377" y="5454072"/>
            <a:ext cx="1043631" cy="104363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7064720" y="1898545"/>
            <a:ext cx="911288" cy="911288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-700638" y="8194802"/>
            <a:ext cx="13125752" cy="895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47"/>
              </a:lnSpc>
              <a:spcBef>
                <a:spcPct val="0"/>
              </a:spcBef>
            </a:pPr>
            <a:r>
              <a:rPr lang="en-US" sz="5247">
                <a:solidFill>
                  <a:srgbClr val="FEFEFE"/>
                </a:solidFill>
                <a:cs typeface="Sondos"/>
              </a:rPr>
              <a:t>اضغطي زر ابدأ ثم نختار المستندات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231758" y="5871112"/>
            <a:ext cx="8051011" cy="1731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12"/>
              </a:lnSpc>
              <a:spcBef>
                <a:spcPct val="0"/>
              </a:spcBef>
            </a:pPr>
            <a:r>
              <a:rPr lang="en-US" sz="4937">
                <a:solidFill>
                  <a:srgbClr val="FEFEFE"/>
                </a:solidFill>
                <a:cs typeface="Sondos Bold"/>
              </a:rPr>
              <a:t>اضغطي بزر الفأرة الأيمن على منطقة فارغة نريد عمل المجلد بها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36989" y="4248096"/>
            <a:ext cx="8051011" cy="895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47"/>
              </a:lnSpc>
              <a:spcBef>
                <a:spcPct val="0"/>
              </a:spcBef>
            </a:pPr>
            <a:r>
              <a:rPr lang="en-US" sz="5247">
                <a:solidFill>
                  <a:srgbClr val="FEFEFE"/>
                </a:solidFill>
                <a:cs typeface="Sondos Bold"/>
              </a:rPr>
              <a:t>ومن القائمة نختار جديد ثم مجلد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786375" y="704255"/>
            <a:ext cx="8051011" cy="895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47"/>
              </a:lnSpc>
              <a:spcBef>
                <a:spcPct val="0"/>
              </a:spcBef>
            </a:pPr>
            <a:r>
              <a:rPr lang="en-US" sz="5247">
                <a:solidFill>
                  <a:srgbClr val="FEFEFE"/>
                </a:solidFill>
                <a:cs typeface="Sondos"/>
              </a:rPr>
              <a:t>نختار اسما للمجلد ثم نضغط Enter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62551" y="666155"/>
            <a:ext cx="4336752" cy="1195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26"/>
              </a:lnSpc>
              <a:spcBef>
                <a:spcPct val="0"/>
              </a:spcBef>
            </a:pPr>
            <a:r>
              <a:rPr lang="en-US" sz="6947">
                <a:solidFill>
                  <a:srgbClr val="FEFEFE"/>
                </a:solidFill>
                <a:cs typeface="Sondos Bold"/>
              </a:rPr>
              <a:t>خريطة الموقع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7C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8498405">
            <a:off x="15335511" y="-599306"/>
            <a:ext cx="3847577" cy="325601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2088785">
            <a:off x="-1085589" y="7684586"/>
            <a:ext cx="3847577" cy="325601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58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347097" y="4741320"/>
            <a:ext cx="1613500" cy="1950384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9961494" y="1089739"/>
            <a:ext cx="5400874" cy="1195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26"/>
              </a:lnSpc>
              <a:spcBef>
                <a:spcPct val="0"/>
              </a:spcBef>
            </a:pPr>
            <a:r>
              <a:rPr lang="en-US" sz="6947">
                <a:solidFill>
                  <a:srgbClr val="F2F0F0"/>
                </a:solidFill>
                <a:cs typeface="Sondos Bold"/>
              </a:rPr>
              <a:t>استراتيجية  البناء 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alphaModFix amt="58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081898" y="3193116"/>
            <a:ext cx="1613500" cy="195038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alphaModFix amt="58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024455" y="1983490"/>
            <a:ext cx="1613500" cy="195038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519606" y="5321198"/>
            <a:ext cx="2110466" cy="4965802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8462921" y="3535179"/>
            <a:ext cx="9101134" cy="895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47"/>
              </a:lnSpc>
              <a:spcBef>
                <a:spcPct val="0"/>
              </a:spcBef>
            </a:pPr>
            <a:r>
              <a:rPr lang="en-US" sz="5247">
                <a:solidFill>
                  <a:srgbClr val="F2F0F0"/>
                </a:solidFill>
                <a:cs typeface="Sondos"/>
              </a:rPr>
              <a:t>اضغطي بزر الفأرة الأيمن على المجلد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969767" y="4821108"/>
            <a:ext cx="9101134" cy="895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47"/>
              </a:lnSpc>
              <a:spcBef>
                <a:spcPct val="0"/>
              </a:spcBef>
            </a:pPr>
            <a:r>
              <a:rPr lang="en-US" sz="5247">
                <a:solidFill>
                  <a:srgbClr val="F2F0F0"/>
                </a:solidFill>
                <a:cs typeface="Sondos"/>
              </a:rPr>
              <a:t>تظهر قائمة اختار الأمر إعادة تسمية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697983" y="5926062"/>
            <a:ext cx="9101134" cy="895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47"/>
              </a:lnSpc>
              <a:spcBef>
                <a:spcPct val="0"/>
              </a:spcBef>
            </a:pPr>
            <a:r>
              <a:rPr lang="en-US" sz="5247">
                <a:solidFill>
                  <a:srgbClr val="F2F0F0"/>
                </a:solidFill>
                <a:cs typeface="Sondos Bold"/>
              </a:rPr>
              <a:t>أكتب الاسم المراد ثم أضغط Enter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280</Words>
  <Application>Microsoft Office PowerPoint</Application>
  <PresentationFormat>مخصص</PresentationFormat>
  <Paragraphs>61</Paragraphs>
  <Slides>12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7" baseType="lpstr">
      <vt:lpstr>Sondos</vt:lpstr>
      <vt:lpstr>Arial</vt:lpstr>
      <vt:lpstr>Sondos Bold</vt:lpstr>
      <vt:lpstr>Calibri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الدرس الثاني للصف الرابع سطح المكتب</dc:title>
  <cp:lastModifiedBy>الجازي بنت المري</cp:lastModifiedBy>
  <cp:revision>2</cp:revision>
  <dcterms:created xsi:type="dcterms:W3CDTF">2006-08-16T00:00:00Z</dcterms:created>
  <dcterms:modified xsi:type="dcterms:W3CDTF">2022-09-10T12:56:03Z</dcterms:modified>
  <dc:identifier>DAFLrFvRuUc</dc:identifier>
</cp:coreProperties>
</file>